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8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110B1-0642-4956-B7CE-6145A8CA88FE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03DA5-FB70-4AA2-B196-FC249E60E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05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E2347-9A55-4029-90AF-E3DA2CD4E5A4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EC8-D234-438E-910A-2DE6A31A0930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AE8C-FB17-47CD-BCED-D7B9AAD0897C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93FD4-B213-4591-895D-2803DE21D916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7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8308-7309-4E8D-8213-46BD29EE8261}" type="datetime1">
              <a:rPr lang="en-US" smtClean="0"/>
              <a:t>7/19/2020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64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3088C-977B-419E-A1B6-A0F0C1F46C06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50E79-DDC4-4FFE-92C7-3C4E595B7305}" type="datetime1">
              <a:rPr lang="en-US" smtClean="0"/>
              <a:t>7/19/2020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5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8ED7-29B0-4CBF-9346-EE23F8678857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2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65BC-A1F5-4A43-A812-735A0C7F2AE0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7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59222-D4ED-4309-9726-440EFAE18408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8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91BE-C3BC-47A3-B3B7-CE0010F127E9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1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DDB2-D195-4458-8B8F-C807F902E0FE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440375" y="-52187"/>
            <a:ext cx="4238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/>
              <a:t>Health Education</a:t>
            </a:r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3385F74D-35C1-4FEB-AD56-ED4E66E305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542336"/>
              </p:ext>
            </p:extLst>
          </p:nvPr>
        </p:nvGraphicFramePr>
        <p:xfrm>
          <a:off x="9022225" y="177803"/>
          <a:ext cx="3082244" cy="443823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5220">
                  <a:extLst>
                    <a:ext uri="{9D8B030D-6E8A-4147-A177-3AD203B41FA5}">
                      <a16:colId xmlns:a16="http://schemas.microsoft.com/office/drawing/2014/main" val="2603301091"/>
                    </a:ext>
                  </a:extLst>
                </a:gridCol>
                <a:gridCol w="2067024">
                  <a:extLst>
                    <a:ext uri="{9D8B030D-6E8A-4147-A177-3AD203B41FA5}">
                      <a16:colId xmlns:a16="http://schemas.microsoft.com/office/drawing/2014/main" val="2220936462"/>
                    </a:ext>
                  </a:extLst>
                </a:gridCol>
              </a:tblGrid>
              <a:tr h="642446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Benefits of exercise: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0833263"/>
                  </a:ext>
                </a:extLst>
              </a:tr>
              <a:tr h="1335776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-Good fitness</a:t>
                      </a: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-Strong organs and bones</a:t>
                      </a: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-Lower risk of health problems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2665105"/>
                  </a:ext>
                </a:extLst>
              </a:tr>
              <a:tr h="1060884">
                <a:tc>
                  <a:txBody>
                    <a:bodyPr/>
                    <a:lstStyle/>
                    <a:p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</a:t>
                      </a:r>
                    </a:p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-Develops social and teamwork skills</a:t>
                      </a: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-Spend time with friends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011934"/>
                  </a:ext>
                </a:extLst>
              </a:tr>
              <a:tr h="1310058">
                <a:tc>
                  <a:txBody>
                    <a:bodyPr/>
                    <a:lstStyle/>
                    <a:p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-Boosts self-esteem and confidence </a:t>
                      </a: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-Relaxing feeling after exercising </a:t>
                      </a: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-Enjoyment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7521012"/>
                  </a:ext>
                </a:extLst>
              </a:tr>
            </a:tbl>
          </a:graphicData>
        </a:graphic>
      </p:graphicFrame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74E9A1D2-E093-45D0-825E-DCCE337848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587247"/>
              </p:ext>
            </p:extLst>
          </p:nvPr>
        </p:nvGraphicFramePr>
        <p:xfrm>
          <a:off x="4272453" y="613963"/>
          <a:ext cx="4429348" cy="8942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429348">
                  <a:extLst>
                    <a:ext uri="{9D8B030D-6E8A-4147-A177-3AD203B41FA5}">
                      <a16:colId xmlns:a16="http://schemas.microsoft.com/office/drawing/2014/main" val="3562865881"/>
                    </a:ext>
                  </a:extLst>
                </a:gridCol>
              </a:tblGrid>
              <a:tr h="89426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 is defined as… a state of complete mental, physical and social well-being. </a:t>
                      </a:r>
                    </a:p>
                    <a:p>
                      <a:r>
                        <a:rPr lang="en-GB" sz="160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(WHO – World Health Organisation)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813022"/>
                  </a:ext>
                </a:extLst>
              </a:tr>
            </a:tbl>
          </a:graphicData>
        </a:graphic>
      </p:graphicFrame>
      <p:pic>
        <p:nvPicPr>
          <p:cNvPr id="1026" name="Picture 2" descr="Comic Company - What's New?">
            <a:extLst>
              <a:ext uri="{FF2B5EF4-FFF2-40B4-BE49-F238E27FC236}">
                <a16:creationId xmlns:a16="http://schemas.microsoft.com/office/drawing/2014/main" id="{1E24CFDE-9332-4D2B-A0D1-116A5B874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218" y="1508227"/>
            <a:ext cx="4954504" cy="314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89629B77-A31B-49E9-BC13-F8222870AD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308730"/>
              </p:ext>
            </p:extLst>
          </p:nvPr>
        </p:nvGraphicFramePr>
        <p:xfrm>
          <a:off x="87531" y="98291"/>
          <a:ext cx="3864498" cy="336052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77642">
                  <a:extLst>
                    <a:ext uri="{9D8B030D-6E8A-4147-A177-3AD203B41FA5}">
                      <a16:colId xmlns:a16="http://schemas.microsoft.com/office/drawing/2014/main" val="2784756710"/>
                    </a:ext>
                  </a:extLst>
                </a:gridCol>
                <a:gridCol w="2486856">
                  <a:extLst>
                    <a:ext uri="{9D8B030D-6E8A-4147-A177-3AD203B41FA5}">
                      <a16:colId xmlns:a16="http://schemas.microsoft.com/office/drawing/2014/main" val="1355411681"/>
                    </a:ext>
                  </a:extLst>
                </a:gridCol>
              </a:tblGrid>
              <a:tr h="51824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Lifestyle Diseases: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Explanation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9799655"/>
                  </a:ext>
                </a:extLst>
              </a:tr>
              <a:tr h="1190533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Heart disease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Also known as cardiovascular disease, refers to narrowed or blocked blood vessels that can lead to a heart attack. </a:t>
                      </a:r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494431"/>
                  </a:ext>
                </a:extLst>
              </a:tr>
              <a:tr h="1020417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 2 diabetes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 condition that causes the level of sugar (glucose) in the blood to become too high.</a:t>
                      </a:r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9126284"/>
                  </a:ext>
                </a:extLst>
              </a:tr>
              <a:tr h="631331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Obesity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state of being severely overweight.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177827"/>
                  </a:ext>
                </a:extLst>
              </a:tr>
            </a:tbl>
          </a:graphicData>
        </a:graphic>
      </p:graphicFrame>
      <p:graphicFrame>
        <p:nvGraphicFramePr>
          <p:cNvPr id="20" name="Table 20">
            <a:extLst>
              <a:ext uri="{FF2B5EF4-FFF2-40B4-BE49-F238E27FC236}">
                <a16:creationId xmlns:a16="http://schemas.microsoft.com/office/drawing/2014/main" id="{F3BA21C4-F660-44A0-87B4-E7040501E3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827153"/>
              </p:ext>
            </p:extLst>
          </p:nvPr>
        </p:nvGraphicFramePr>
        <p:xfrm>
          <a:off x="122642" y="3564835"/>
          <a:ext cx="3829387" cy="317314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77237">
                  <a:extLst>
                    <a:ext uri="{9D8B030D-6E8A-4147-A177-3AD203B41FA5}">
                      <a16:colId xmlns:a16="http://schemas.microsoft.com/office/drawing/2014/main" val="931688737"/>
                    </a:ext>
                  </a:extLst>
                </a:gridCol>
                <a:gridCol w="2452150">
                  <a:extLst>
                    <a:ext uri="{9D8B030D-6E8A-4147-A177-3AD203B41FA5}">
                      <a16:colId xmlns:a16="http://schemas.microsoft.com/office/drawing/2014/main" val="1669531793"/>
                    </a:ext>
                  </a:extLst>
                </a:gridCol>
              </a:tblGrid>
              <a:tr h="120574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Organ/blood donation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 voluntarily give an organ/blood to someone else in need.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7263056"/>
                  </a:ext>
                </a:extLst>
              </a:tr>
              <a:tr h="933482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Someone who donates an organ or blood.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264542"/>
                  </a:ext>
                </a:extLst>
              </a:tr>
              <a:tr h="1033913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Transplant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 move/transfer an organ from one person to another.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535922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A4E002E7-201B-4026-8411-BCBB88F501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790555"/>
              </p:ext>
            </p:extLst>
          </p:nvPr>
        </p:nvGraphicFramePr>
        <p:xfrm>
          <a:off x="4043722" y="4770783"/>
          <a:ext cx="8087252" cy="196719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043626">
                  <a:extLst>
                    <a:ext uri="{9D8B030D-6E8A-4147-A177-3AD203B41FA5}">
                      <a16:colId xmlns:a16="http://schemas.microsoft.com/office/drawing/2014/main" val="495027778"/>
                    </a:ext>
                  </a:extLst>
                </a:gridCol>
                <a:gridCol w="4043626">
                  <a:extLst>
                    <a:ext uri="{9D8B030D-6E8A-4147-A177-3AD203B41FA5}">
                      <a16:colId xmlns:a16="http://schemas.microsoft.com/office/drawing/2014/main" val="3015425884"/>
                    </a:ext>
                  </a:extLst>
                </a:gridCol>
              </a:tblGrid>
              <a:tr h="38398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Homework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666262"/>
                  </a:ext>
                </a:extLst>
              </a:tr>
              <a:tr h="495889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Benefits of exercise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Complete the worksheet on benefits of exercise.</a:t>
                      </a:r>
                      <a:endParaRPr lang="en-GB" sz="14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163054"/>
                  </a:ext>
                </a:extLst>
              </a:tr>
              <a:tr h="477165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Healthy eating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an information poster on healthy eating. 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807817"/>
                  </a:ext>
                </a:extLst>
              </a:tr>
              <a:tr h="61016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Poor diet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two examples of a good diet and a bad diet. </a:t>
                      </a:r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196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593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213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Hena</cp:lastModifiedBy>
  <cp:revision>27</cp:revision>
  <dcterms:created xsi:type="dcterms:W3CDTF">2019-11-21T11:10:10Z</dcterms:created>
  <dcterms:modified xsi:type="dcterms:W3CDTF">2020-07-19T20:24:56Z</dcterms:modified>
</cp:coreProperties>
</file>