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97" r:id="rId4"/>
    <p:sldId id="259" r:id="rId5"/>
    <p:sldId id="260" r:id="rId6"/>
    <p:sldId id="261" r:id="rId7"/>
    <p:sldId id="262" r:id="rId8"/>
    <p:sldId id="296" r:id="rId9"/>
    <p:sldId id="300" r:id="rId10"/>
    <p:sldId id="299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45" r:id="rId19"/>
    <p:sldId id="312" r:id="rId20"/>
    <p:sldId id="314" r:id="rId21"/>
    <p:sldId id="315" r:id="rId22"/>
    <p:sldId id="316" r:id="rId23"/>
    <p:sldId id="319" r:id="rId24"/>
    <p:sldId id="320" r:id="rId25"/>
    <p:sldId id="317" r:id="rId26"/>
    <p:sldId id="321" r:id="rId27"/>
    <p:sldId id="318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43" r:id="rId37"/>
    <p:sldId id="330" r:id="rId38"/>
    <p:sldId id="332" r:id="rId39"/>
    <p:sldId id="333" r:id="rId40"/>
    <p:sldId id="313" r:id="rId41"/>
    <p:sldId id="335" r:id="rId42"/>
    <p:sldId id="334" r:id="rId43"/>
    <p:sldId id="336" r:id="rId44"/>
    <p:sldId id="337" r:id="rId45"/>
    <p:sldId id="338" r:id="rId46"/>
    <p:sldId id="339" r:id="rId47"/>
    <p:sldId id="340" r:id="rId48"/>
    <p:sldId id="341" r:id="rId49"/>
    <p:sldId id="344" r:id="rId50"/>
    <p:sldId id="308" r:id="rId51"/>
    <p:sldId id="309" r:id="rId52"/>
    <p:sldId id="346" r:id="rId53"/>
    <p:sldId id="347" r:id="rId54"/>
    <p:sldId id="348" r:id="rId55"/>
    <p:sldId id="349" r:id="rId56"/>
    <p:sldId id="350" r:id="rId57"/>
    <p:sldId id="351" r:id="rId58"/>
    <p:sldId id="352" r:id="rId59"/>
    <p:sldId id="353" r:id="rId60"/>
    <p:sldId id="354" r:id="rId61"/>
    <p:sldId id="355" r:id="rId62"/>
    <p:sldId id="357" r:id="rId63"/>
    <p:sldId id="310" r:id="rId64"/>
    <p:sldId id="358" r:id="rId65"/>
    <p:sldId id="359" r:id="rId66"/>
    <p:sldId id="360" r:id="rId67"/>
    <p:sldId id="361" r:id="rId68"/>
    <p:sldId id="362" r:id="rId69"/>
    <p:sldId id="363" r:id="rId70"/>
    <p:sldId id="311" r:id="rId71"/>
    <p:sldId id="364" r:id="rId72"/>
    <p:sldId id="365" r:id="rId73"/>
    <p:sldId id="366" r:id="rId7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C7684-3842-4455-834B-DE4BBC68DF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EF7A57-1E9A-42B5-AE41-56DA679A5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22A3E-5F30-4B33-9A60-89E7C640F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B6C7-A183-473A-B34B-50654230E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ED9D3-B6E2-49A5-AAAF-667470F43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45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63DC9-1D13-4EB9-B28F-08AAEB4B0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D3CA44-F246-48C4-85B9-AAA806131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C592F-CF60-4597-904E-4FDAD30CA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D2F02-94C2-44C0-A96B-A304809D5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7BA93-3A75-4446-8D2B-4F758EB29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29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055A7-CDB0-4BDD-98BC-66B0484FF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406B45-8586-4EC2-8977-CE79F5821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6B2C1-266A-4F11-AA7E-20CFD6C47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FC9C7-173C-47DB-8EDC-28AEF9124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F3E06-AC0F-4EEF-9A99-2F20EFB7C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765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7CC60-61F9-4F2A-B0E6-84AEB4664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259D4-FD35-43FA-8BF5-5231712FC2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F2EF2C-F042-4ADE-B3A6-670CD3E60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E77A0-B1E3-48AF-A520-EEBD4FFE6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F052C6-7792-4F3A-A225-655E8A2E5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20DC46-9AC7-45C7-ABD0-AA3782BB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977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8AF0B-BAF2-4029-BB7F-B62104BCA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12E1E-1BED-4112-BF52-5AA2C31F4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05888A-730E-46E4-AE4D-54CF94407D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0A0455-17D3-4E37-947E-9BBCEB6825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22B29E-8CE3-496A-8FF8-FD137C6026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23005E-6823-445F-869E-2978279A6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3482C6-3B92-462C-9D6D-935127420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E54083-F9D0-4E3D-8DB3-AA4047C67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305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81855-6E8C-476C-B8E6-D70655873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18A188-0E6F-4599-ADEE-1707DA526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E183F1-DAB4-4D14-A2D4-884C1EEFA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853EA5-BDAC-4B13-A026-8550A8493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29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E8A1AF-C0A8-485C-8978-FDDE0D79C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8B540F-6B58-4613-8F01-2F702F83D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21F754-E139-4E48-921B-AA0F0E0E1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629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30A0B-F9EF-406F-A683-9B228A3D4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BA5FB-AD6F-4CD7-B75A-01E6A8D60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F53D4D-21FD-43C0-9953-F3893079C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1460EE-BD96-4576-899E-BDA8799D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EE283E-9BD2-4EFF-89EC-9A1848368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AEEBA4-6835-4163-A316-25808A891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931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B976E-4886-49F8-BB52-73AC437A7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80F4D1-7B2B-4D40-93E2-779DE7755E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87DCD4-CF6D-4B57-9C32-B59825AEDC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E1B664-7F3B-402E-A693-46C948E82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919F4F-9E2D-4F4C-BC0E-DDAB709EB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543DE-0FE9-4B87-9319-F612988E2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22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2A4F3-A4AA-4D70-98E5-D29C42012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8500D0-0919-4A7F-81D0-59D2FC4683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A9F09-734E-494B-90F3-191041C26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E423B-A764-4C43-97F7-8B50EDF9F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5763E-1D86-4B40-AED2-426720424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47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D2CDF0-DC7A-46EB-BA80-E7A891CC2B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B7E994-7607-4521-A539-3201D887CD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7DAFC6-90BD-48CF-B0B4-1B989CE2B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6F028-ACF9-4A4F-99EE-6F3139EA3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59168-E708-47A2-A411-9DCFA7928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623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34D5FA-1337-47EF-9134-29F64339C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88DCE-5E83-4E76-AE24-F5EE8E7CD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17662-D456-482C-AF76-F775128EE0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75290-F798-43CA-B2AC-D479D3C463B1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7FB6A-BB29-4D8C-B981-5FFF0608F1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8FC7A-86EC-4AFE-8725-221A52ECE9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E651F-EEFB-4B27-945E-10F941C3E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597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2927A-8C5B-4E95-9F56-242B035A5F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BTEC Applied Sciences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73CA98B-FBAB-4546-AC5B-1EDC7628F8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Unit 1</a:t>
            </a:r>
          </a:p>
          <a:p>
            <a:r>
              <a:rPr lang="en-GB" dirty="0"/>
              <a:t>Knowledge Organiser</a:t>
            </a:r>
          </a:p>
        </p:txBody>
      </p:sp>
    </p:spTree>
    <p:extLst>
      <p:ext uri="{BB962C8B-B14F-4D97-AF65-F5344CB8AC3E}">
        <p14:creationId xmlns:p14="http://schemas.microsoft.com/office/powerpoint/2010/main" val="2930169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49CA1BF-9BD7-40C5-B0F8-BFC7EF99A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Biology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2970DE-B4E2-45E3-B447-29C061C774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15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5323DE8-9AC8-414C-8FF7-08CA4B930B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B1 - Cell structure and function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65191D2-384B-4E05-985E-8990B4C421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24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A3BDFE-775D-4F29-8329-E999A5401D3D}"/>
              </a:ext>
            </a:extLst>
          </p:cNvPr>
          <p:cNvSpPr/>
          <p:nvPr/>
        </p:nvSpPr>
        <p:spPr>
          <a:xfrm>
            <a:off x="0" y="0"/>
            <a:ext cx="5665304" cy="23754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cell theory?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08517D-075E-4371-9331-063607C46D8D}"/>
              </a:ext>
            </a:extLst>
          </p:cNvPr>
          <p:cNvSpPr/>
          <p:nvPr/>
        </p:nvSpPr>
        <p:spPr>
          <a:xfrm>
            <a:off x="5665304" y="0"/>
            <a:ext cx="6526696" cy="23754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Outline the main events that occurred during the development of cell theory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2879CF-B512-4B9F-BFE9-E5B6485A01F7}"/>
              </a:ext>
            </a:extLst>
          </p:cNvPr>
          <p:cNvSpPr/>
          <p:nvPr/>
        </p:nvSpPr>
        <p:spPr>
          <a:xfrm>
            <a:off x="9342782" y="2375452"/>
            <a:ext cx="2849219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the different types of microscopes?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A7875C-3238-42F5-9878-B736B9772426}"/>
              </a:ext>
            </a:extLst>
          </p:cNvPr>
          <p:cNvSpPr/>
          <p:nvPr/>
        </p:nvSpPr>
        <p:spPr>
          <a:xfrm>
            <a:off x="9352721" y="4224130"/>
            <a:ext cx="2832652" cy="2633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formula for calculating magnification?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820D574-611D-4B94-BA21-2C6AF3BB8B7F}"/>
              </a:ext>
            </a:extLst>
          </p:cNvPr>
          <p:cNvGrpSpPr/>
          <p:nvPr/>
        </p:nvGrpSpPr>
        <p:grpSpPr>
          <a:xfrm>
            <a:off x="3677478" y="2375452"/>
            <a:ext cx="5665304" cy="4482548"/>
            <a:chOff x="0" y="2375452"/>
            <a:chExt cx="5665304" cy="448254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2C162E7-CA44-4676-A98F-B81E6929EFFA}"/>
                </a:ext>
              </a:extLst>
            </p:cNvPr>
            <p:cNvSpPr/>
            <p:nvPr/>
          </p:nvSpPr>
          <p:spPr>
            <a:xfrm>
              <a:off x="0" y="2375452"/>
              <a:ext cx="5665304" cy="448254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dirty="0">
                  <a:solidFill>
                    <a:schemeClr val="tx1"/>
                  </a:solidFill>
                </a:rPr>
                <a:t>Label this microscope</a:t>
              </a: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  <a:p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9" name="Content Placeholder 3" descr="http://tse2.mm.bing.net/th?id=OIP.M698100388ea9f0d41d80402fd51137b6H0&amp;pid=15.1">
              <a:extLst>
                <a:ext uri="{FF2B5EF4-FFF2-40B4-BE49-F238E27FC236}">
                  <a16:creationId xmlns:a16="http://schemas.microsoft.com/office/drawing/2014/main" id="{C5A91335-C8F0-4808-9C9A-B16AD874E173}"/>
                </a:ext>
              </a:extLst>
            </p:cNvPr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15832" y="2975231"/>
              <a:ext cx="4123916" cy="372374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D6D78515-E9A5-4BA1-8C46-A29C7A91237F}"/>
              </a:ext>
            </a:extLst>
          </p:cNvPr>
          <p:cNvSpPr/>
          <p:nvPr/>
        </p:nvSpPr>
        <p:spPr>
          <a:xfrm>
            <a:off x="-6628" y="2375452"/>
            <a:ext cx="3687417" cy="448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Compare and contrast the light and electron microscope</a:t>
            </a:r>
          </a:p>
        </p:txBody>
      </p:sp>
    </p:spTree>
    <p:extLst>
      <p:ext uri="{BB962C8B-B14F-4D97-AF65-F5344CB8AC3E}">
        <p14:creationId xmlns:p14="http://schemas.microsoft.com/office/powerpoint/2010/main" val="2360853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368D9EA-8203-4992-BFE5-BC701DFAE920}"/>
              </a:ext>
            </a:extLst>
          </p:cNvPr>
          <p:cNvSpPr/>
          <p:nvPr/>
        </p:nvSpPr>
        <p:spPr>
          <a:xfrm>
            <a:off x="0" y="0"/>
            <a:ext cx="2849219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resolution?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7A45CB-FA48-4686-8BBB-EBC9A6B91098}"/>
              </a:ext>
            </a:extLst>
          </p:cNvPr>
          <p:cNvSpPr/>
          <p:nvPr/>
        </p:nvSpPr>
        <p:spPr>
          <a:xfrm>
            <a:off x="0" y="1848678"/>
            <a:ext cx="2849219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the different types of cells?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218ADA-5AE1-43E7-AC85-C9D5666F582B}"/>
              </a:ext>
            </a:extLst>
          </p:cNvPr>
          <p:cNvSpPr/>
          <p:nvPr/>
        </p:nvSpPr>
        <p:spPr>
          <a:xfrm>
            <a:off x="0" y="3697356"/>
            <a:ext cx="3508513" cy="31606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eukaryotic cells?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B9DB3F-DDF3-4CD2-A477-5A24E2390D94}"/>
              </a:ext>
            </a:extLst>
          </p:cNvPr>
          <p:cNvSpPr/>
          <p:nvPr/>
        </p:nvSpPr>
        <p:spPr>
          <a:xfrm>
            <a:off x="3493604" y="3697354"/>
            <a:ext cx="3508513" cy="31606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prokaryotic cells?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253F83-2B13-4637-8C0D-87B38735DA48}"/>
              </a:ext>
            </a:extLst>
          </p:cNvPr>
          <p:cNvSpPr/>
          <p:nvPr/>
        </p:nvSpPr>
        <p:spPr>
          <a:xfrm>
            <a:off x="6987209" y="-1"/>
            <a:ext cx="5204792" cy="68580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Draw and label an animal cell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77BC2F-A17D-4FB9-9EAE-4D20EBC1B3D3}"/>
              </a:ext>
            </a:extLst>
          </p:cNvPr>
          <p:cNvSpPr/>
          <p:nvPr/>
        </p:nvSpPr>
        <p:spPr>
          <a:xfrm>
            <a:off x="2849219" y="-1"/>
            <a:ext cx="4137990" cy="36973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purpose of the following:</a:t>
            </a: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cytoplasm? 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Rough ER?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Golgi apparatus?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Lysosomes?</a:t>
            </a:r>
          </a:p>
        </p:txBody>
      </p:sp>
    </p:spTree>
    <p:extLst>
      <p:ext uri="{BB962C8B-B14F-4D97-AF65-F5344CB8AC3E}">
        <p14:creationId xmlns:p14="http://schemas.microsoft.com/office/powerpoint/2010/main" val="2663286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DEB623-4FD6-462A-B942-663AE1F76006}"/>
              </a:ext>
            </a:extLst>
          </p:cNvPr>
          <p:cNvSpPr/>
          <p:nvPr/>
        </p:nvSpPr>
        <p:spPr>
          <a:xfrm>
            <a:off x="0" y="0"/>
            <a:ext cx="5204792" cy="68580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Draw and label a plant cell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5E5411-ED30-4FD6-A0AC-1290D0EF26ED}"/>
              </a:ext>
            </a:extLst>
          </p:cNvPr>
          <p:cNvSpPr/>
          <p:nvPr/>
        </p:nvSpPr>
        <p:spPr>
          <a:xfrm>
            <a:off x="5204792" y="1"/>
            <a:ext cx="6987208" cy="3250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purpose of the following:</a:t>
            </a: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Chloroplast?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Tonoplast? 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Amyloplast? 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Plasmodesmata?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Pits?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6C645E-E5A2-4270-A429-0AFC3B3126BD}"/>
              </a:ext>
            </a:extLst>
          </p:cNvPr>
          <p:cNvSpPr/>
          <p:nvPr/>
        </p:nvSpPr>
        <p:spPr>
          <a:xfrm>
            <a:off x="5204792" y="3250097"/>
            <a:ext cx="6987208" cy="36079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Draw and label a bacterial cell</a:t>
            </a:r>
          </a:p>
        </p:txBody>
      </p:sp>
    </p:spTree>
    <p:extLst>
      <p:ext uri="{BB962C8B-B14F-4D97-AF65-F5344CB8AC3E}">
        <p14:creationId xmlns:p14="http://schemas.microsoft.com/office/powerpoint/2010/main" val="1509068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A47D429-9B08-41E9-9ADD-0669D9CC55EA}"/>
              </a:ext>
            </a:extLst>
          </p:cNvPr>
          <p:cNvSpPr/>
          <p:nvPr/>
        </p:nvSpPr>
        <p:spPr>
          <a:xfrm>
            <a:off x="-1" y="0"/>
            <a:ext cx="4512365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t-BR" kern="1400" dirty="0">
                <a:solidFill>
                  <a:srgbClr val="000000"/>
                </a:solidFill>
              </a:rPr>
              <a:t>1 kilometre (km) = __________ metres (m)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r>
              <a:rPr lang="pt-BR" kern="1400" dirty="0">
                <a:solidFill>
                  <a:srgbClr val="000000"/>
                </a:solidFill>
              </a:rPr>
              <a:t>1 m = __________ centimetres (cm)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r>
              <a:rPr lang="pt-BR" kern="1400" dirty="0">
                <a:solidFill>
                  <a:srgbClr val="000000"/>
                </a:solidFill>
              </a:rPr>
              <a:t>1 cm = __________ millimetres (mm)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r>
              <a:rPr lang="pt-BR" kern="1400" dirty="0">
                <a:solidFill>
                  <a:srgbClr val="000000"/>
                </a:solidFill>
              </a:rPr>
              <a:t>1 mm = __________ micrometre (um)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r>
              <a:rPr lang="pt-BR" kern="1400" dirty="0">
                <a:solidFill>
                  <a:srgbClr val="000000"/>
                </a:solidFill>
              </a:rPr>
              <a:t>1 um = __________ nanometre (nm)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r>
              <a:rPr lang="pt-BR" kern="1400" dirty="0">
                <a:solidFill>
                  <a:srgbClr val="000000"/>
                </a:solidFill>
              </a:rPr>
              <a:t>1 nm = ____________________ m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4C136F-08C6-4A1F-9067-E961A6C87C29}"/>
              </a:ext>
            </a:extLst>
          </p:cNvPr>
          <p:cNvSpPr/>
          <p:nvPr/>
        </p:nvSpPr>
        <p:spPr>
          <a:xfrm>
            <a:off x="0" y="1848678"/>
            <a:ext cx="4512365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similarities between a prokaryotic and a eukaryotic cell?</a:t>
            </a:r>
          </a:p>
          <a:p>
            <a:r>
              <a:rPr lang="en-US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F5D3D3-AAC2-4FB8-AE45-E70BDF8967B0}"/>
              </a:ext>
            </a:extLst>
          </p:cNvPr>
          <p:cNvSpPr/>
          <p:nvPr/>
        </p:nvSpPr>
        <p:spPr>
          <a:xfrm>
            <a:off x="4512365" y="-9939"/>
            <a:ext cx="2941984" cy="48403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purpose of the following:</a:t>
            </a: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Cell wall?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Ribosome? 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Plasmid? 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Capsule?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Nucleoid?</a:t>
            </a:r>
          </a:p>
          <a:p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27B388-6A83-4ED7-87F8-EE7CC571A26A}"/>
              </a:ext>
            </a:extLst>
          </p:cNvPr>
          <p:cNvSpPr/>
          <p:nvPr/>
        </p:nvSpPr>
        <p:spPr>
          <a:xfrm>
            <a:off x="7454349" y="-9939"/>
            <a:ext cx="4737651" cy="1143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t-BR" kern="1400" dirty="0">
                <a:solidFill>
                  <a:srgbClr val="000000"/>
                </a:solidFill>
              </a:rPr>
              <a:t>How can bacteria be classified?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521906-1B6B-4ABC-8115-23B2B53A77E5}"/>
              </a:ext>
            </a:extLst>
          </p:cNvPr>
          <p:cNvSpPr/>
          <p:nvPr/>
        </p:nvSpPr>
        <p:spPr>
          <a:xfrm>
            <a:off x="7454348" y="1133061"/>
            <a:ext cx="4737651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t-BR" kern="1400" dirty="0">
                <a:solidFill>
                  <a:srgbClr val="000000"/>
                </a:solidFill>
              </a:rPr>
              <a:t>What is meant by the term complementary base pairing?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E931471-8A2F-4360-BD8C-CF0A4F6B1385}"/>
              </a:ext>
            </a:extLst>
          </p:cNvPr>
          <p:cNvSpPr/>
          <p:nvPr/>
        </p:nvSpPr>
        <p:spPr>
          <a:xfrm>
            <a:off x="9250013" y="4840355"/>
            <a:ext cx="2941987" cy="20176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exocytosis 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1BA6722-DFFD-4A27-BC99-BFD299D56048}"/>
              </a:ext>
            </a:extLst>
          </p:cNvPr>
          <p:cNvSpPr/>
          <p:nvPr/>
        </p:nvSpPr>
        <p:spPr>
          <a:xfrm>
            <a:off x="0" y="3697357"/>
            <a:ext cx="4512364" cy="16498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stains are used to distinguish between the 2 groups of bacteria?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EE44DF-A6BA-4018-9FBB-F930F4470347}"/>
              </a:ext>
            </a:extLst>
          </p:cNvPr>
          <p:cNvSpPr/>
          <p:nvPr/>
        </p:nvSpPr>
        <p:spPr>
          <a:xfrm>
            <a:off x="-1" y="5347252"/>
            <a:ext cx="4512364" cy="15107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results of these stains?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CD9962-B238-4431-9DE0-6E489326EF42}"/>
              </a:ext>
            </a:extLst>
          </p:cNvPr>
          <p:cNvSpPr/>
          <p:nvPr/>
        </p:nvSpPr>
        <p:spPr>
          <a:xfrm>
            <a:off x="4512362" y="4840355"/>
            <a:ext cx="4737651" cy="20176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differences between a prokaryotic and a eukaryotic cell?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6B23162-A37F-4194-A006-3569AAC02D3C}"/>
              </a:ext>
            </a:extLst>
          </p:cNvPr>
          <p:cNvSpPr/>
          <p:nvPr/>
        </p:nvSpPr>
        <p:spPr>
          <a:xfrm>
            <a:off x="7454347" y="2981740"/>
            <a:ext cx="4737651" cy="18486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 the different types of bacteria react differently to some antibiotics?</a:t>
            </a:r>
          </a:p>
        </p:txBody>
      </p:sp>
    </p:spTree>
    <p:extLst>
      <p:ext uri="{BB962C8B-B14F-4D97-AF65-F5344CB8AC3E}">
        <p14:creationId xmlns:p14="http://schemas.microsoft.com/office/powerpoint/2010/main" val="3497289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E5BC889-7EDA-42ED-B90D-229B5518C7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B2 - Cell specialisation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CFE0529-631C-47E8-A64B-C79B184478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805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E7C1235-3175-42A2-95D9-9325278337BF}"/>
              </a:ext>
            </a:extLst>
          </p:cNvPr>
          <p:cNvSpPr/>
          <p:nvPr/>
        </p:nvSpPr>
        <p:spPr>
          <a:xfrm>
            <a:off x="0" y="1123121"/>
            <a:ext cx="4041911" cy="29916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egg cell is </a:t>
            </a:r>
            <a:r>
              <a:rPr lang="en-US" dirty="0" err="1">
                <a:solidFill>
                  <a:schemeClr val="tx1"/>
                </a:solidFill>
              </a:rPr>
              <a:t>specialised</a:t>
            </a:r>
            <a:r>
              <a:rPr lang="en-US" dirty="0">
                <a:solidFill>
                  <a:schemeClr val="tx1"/>
                </a:solidFill>
              </a:rPr>
              <a:t> to carry out its function</a:t>
            </a:r>
          </a:p>
          <a:p>
            <a:r>
              <a:rPr lang="en-US" dirty="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A301B8-1AAF-4B20-8769-207670154A25}"/>
              </a:ext>
            </a:extLst>
          </p:cNvPr>
          <p:cNvSpPr/>
          <p:nvPr/>
        </p:nvSpPr>
        <p:spPr>
          <a:xfrm>
            <a:off x="1" y="0"/>
            <a:ext cx="4041912" cy="11231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t-BR" kern="1400" dirty="0">
                <a:solidFill>
                  <a:srgbClr val="000000"/>
                </a:solidFill>
              </a:rPr>
              <a:t>How are multicellular oganisms organised?</a:t>
            </a:r>
            <a:endParaRPr lang="pt-BR" kern="1400" dirty="0">
              <a:ln>
                <a:noFill/>
              </a:ln>
              <a:solidFill>
                <a:srgbClr val="000000"/>
              </a:solidFill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1A17EC-EBD4-42B1-87E0-7DF8253939FD}"/>
              </a:ext>
            </a:extLst>
          </p:cNvPr>
          <p:cNvSpPr/>
          <p:nvPr/>
        </p:nvSpPr>
        <p:spPr>
          <a:xfrm>
            <a:off x="-1" y="4114800"/>
            <a:ext cx="4075043" cy="27431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a red blood cell is </a:t>
            </a:r>
            <a:r>
              <a:rPr lang="en-US" dirty="0" err="1">
                <a:solidFill>
                  <a:schemeClr val="tx1"/>
                </a:solidFill>
              </a:rPr>
              <a:t>specialised</a:t>
            </a:r>
            <a:r>
              <a:rPr lang="en-US" dirty="0">
                <a:solidFill>
                  <a:schemeClr val="tx1"/>
                </a:solidFill>
              </a:rPr>
              <a:t> to carry out its function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DF12D0-B13F-40EB-B144-B346663DBE82}"/>
              </a:ext>
            </a:extLst>
          </p:cNvPr>
          <p:cNvSpPr/>
          <p:nvPr/>
        </p:nvSpPr>
        <p:spPr>
          <a:xfrm>
            <a:off x="4041912" y="3429000"/>
            <a:ext cx="4075043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a white blood cell is </a:t>
            </a:r>
            <a:r>
              <a:rPr lang="en-US" dirty="0" err="1">
                <a:solidFill>
                  <a:schemeClr val="tx1"/>
                </a:solidFill>
              </a:rPr>
              <a:t>specialised</a:t>
            </a:r>
            <a:r>
              <a:rPr lang="en-US" dirty="0">
                <a:solidFill>
                  <a:schemeClr val="tx1"/>
                </a:solidFill>
              </a:rPr>
              <a:t> to carry out its function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7C43C0-F5ED-4998-ABF2-30BCD6E8DA62}"/>
              </a:ext>
            </a:extLst>
          </p:cNvPr>
          <p:cNvSpPr/>
          <p:nvPr/>
        </p:nvSpPr>
        <p:spPr>
          <a:xfrm>
            <a:off x="8133520" y="3429000"/>
            <a:ext cx="4075043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a sperm cell is </a:t>
            </a:r>
            <a:r>
              <a:rPr lang="en-US" dirty="0" err="1">
                <a:solidFill>
                  <a:schemeClr val="tx1"/>
                </a:solidFill>
              </a:rPr>
              <a:t>specialised</a:t>
            </a:r>
            <a:r>
              <a:rPr lang="en-US" dirty="0">
                <a:solidFill>
                  <a:schemeClr val="tx1"/>
                </a:solidFill>
              </a:rPr>
              <a:t> to carry out its function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7054CC-74B4-4152-9EFE-DD76881BDC20}"/>
              </a:ext>
            </a:extLst>
          </p:cNvPr>
          <p:cNvSpPr/>
          <p:nvPr/>
        </p:nvSpPr>
        <p:spPr>
          <a:xfrm>
            <a:off x="4041913" y="0"/>
            <a:ext cx="4075043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a root hair cell is </a:t>
            </a:r>
            <a:r>
              <a:rPr lang="en-US" dirty="0" err="1">
                <a:solidFill>
                  <a:schemeClr val="tx1"/>
                </a:solidFill>
              </a:rPr>
              <a:t>specialised</a:t>
            </a:r>
            <a:r>
              <a:rPr lang="en-US" dirty="0">
                <a:solidFill>
                  <a:schemeClr val="tx1"/>
                </a:solidFill>
              </a:rPr>
              <a:t> to carry out its function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C53BA8-12AB-4485-BAA2-CE9A41ADBFED}"/>
              </a:ext>
            </a:extLst>
          </p:cNvPr>
          <p:cNvSpPr/>
          <p:nvPr/>
        </p:nvSpPr>
        <p:spPr>
          <a:xfrm>
            <a:off x="8133521" y="0"/>
            <a:ext cx="4075043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a palisade mesophyll cell is </a:t>
            </a:r>
            <a:r>
              <a:rPr lang="en-US" dirty="0" err="1">
                <a:solidFill>
                  <a:schemeClr val="tx1"/>
                </a:solidFill>
              </a:rPr>
              <a:t>specialised</a:t>
            </a:r>
            <a:r>
              <a:rPr lang="en-US" dirty="0">
                <a:solidFill>
                  <a:schemeClr val="tx1"/>
                </a:solidFill>
              </a:rPr>
              <a:t> to carry out its function</a:t>
            </a:r>
          </a:p>
        </p:txBody>
      </p:sp>
    </p:spTree>
    <p:extLst>
      <p:ext uri="{BB962C8B-B14F-4D97-AF65-F5344CB8AC3E}">
        <p14:creationId xmlns:p14="http://schemas.microsoft.com/office/powerpoint/2010/main" val="2004813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1630EAD-0615-4515-9273-CF8BBC1281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B3 - Tissue structure and function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B5397C0-5370-48AB-B17F-D685939AE5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745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A06837-D7F3-4D5C-AD67-54CF827A5FC7}"/>
              </a:ext>
            </a:extLst>
          </p:cNvPr>
          <p:cNvSpPr/>
          <p:nvPr/>
        </p:nvSpPr>
        <p:spPr>
          <a:xfrm>
            <a:off x="0" y="0"/>
            <a:ext cx="2941987" cy="17592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4 main types of tissue in animals?</a:t>
            </a:r>
          </a:p>
          <a:p>
            <a:r>
              <a:rPr lang="en-US" dirty="0">
                <a:solidFill>
                  <a:schemeClr val="tx1"/>
                </a:solidFill>
              </a:rPr>
              <a:t>1.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  <a:p>
            <a:r>
              <a:rPr lang="en-US" dirty="0">
                <a:solidFill>
                  <a:schemeClr val="tx1"/>
                </a:solidFill>
              </a:rPr>
              <a:t>3.</a:t>
            </a:r>
          </a:p>
          <a:p>
            <a:r>
              <a:rPr lang="en-US" dirty="0">
                <a:solidFill>
                  <a:schemeClr val="tx1"/>
                </a:solidFill>
              </a:rPr>
              <a:t>4.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0FC0CF-629B-4443-9BDC-C6D5160B6CFE}"/>
              </a:ext>
            </a:extLst>
          </p:cNvPr>
          <p:cNvSpPr/>
          <p:nvPr/>
        </p:nvSpPr>
        <p:spPr>
          <a:xfrm>
            <a:off x="0" y="1759226"/>
            <a:ext cx="2941987" cy="1490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3 types of epithelial tissue in animals?</a:t>
            </a:r>
          </a:p>
          <a:p>
            <a:r>
              <a:rPr lang="en-US" dirty="0">
                <a:solidFill>
                  <a:schemeClr val="tx1"/>
                </a:solidFill>
              </a:rPr>
              <a:t>1.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  <a:p>
            <a:r>
              <a:rPr lang="en-US" dirty="0">
                <a:solidFill>
                  <a:schemeClr val="tx1"/>
                </a:solidFill>
              </a:rPr>
              <a:t>3.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56FB23-F201-48C8-959F-4C1314BF67CC}"/>
              </a:ext>
            </a:extLst>
          </p:cNvPr>
          <p:cNvSpPr/>
          <p:nvPr/>
        </p:nvSpPr>
        <p:spPr>
          <a:xfrm>
            <a:off x="0" y="3250096"/>
            <a:ext cx="2941987" cy="11728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Where is epithelial tissue found?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C66E5-5EDE-47B9-B1DA-FAC08D9BA3BC}"/>
              </a:ext>
            </a:extLst>
          </p:cNvPr>
          <p:cNvSpPr/>
          <p:nvPr/>
        </p:nvSpPr>
        <p:spPr>
          <a:xfrm>
            <a:off x="2941987" y="0"/>
            <a:ext cx="2941987" cy="28989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squamous epithelial tissue adapted for a fast rate of diffusion?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025D98-3F64-4C25-AD45-05200C300AF3}"/>
              </a:ext>
            </a:extLst>
          </p:cNvPr>
          <p:cNvSpPr/>
          <p:nvPr/>
        </p:nvSpPr>
        <p:spPr>
          <a:xfrm>
            <a:off x="2941986" y="2898913"/>
            <a:ext cx="2941987" cy="11728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Where is squamous epithelial tissue found?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ED5FC6-B280-4F5F-88DC-C1EC8AA29323}"/>
              </a:ext>
            </a:extLst>
          </p:cNvPr>
          <p:cNvSpPr/>
          <p:nvPr/>
        </p:nvSpPr>
        <p:spPr>
          <a:xfrm>
            <a:off x="5883974" y="-3313"/>
            <a:ext cx="2941987" cy="36841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smoking damage squamous epithelial tissue?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246A98-3367-44F7-8D67-1576F4BDD2D9}"/>
              </a:ext>
            </a:extLst>
          </p:cNvPr>
          <p:cNvSpPr/>
          <p:nvPr/>
        </p:nvSpPr>
        <p:spPr>
          <a:xfrm>
            <a:off x="8825961" y="-3313"/>
            <a:ext cx="3366039" cy="17625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main symptoms associated with COPD?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36F6AD4-D9C0-4210-A289-4A740D114092}"/>
              </a:ext>
            </a:extLst>
          </p:cNvPr>
          <p:cNvSpPr/>
          <p:nvPr/>
        </p:nvSpPr>
        <p:spPr>
          <a:xfrm>
            <a:off x="0" y="4419600"/>
            <a:ext cx="2941987" cy="11728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Where is ciliated columnar epithelial tissue found?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E2EC99-A511-4CD8-A746-5C9D2BE217C0}"/>
              </a:ext>
            </a:extLst>
          </p:cNvPr>
          <p:cNvSpPr/>
          <p:nvPr/>
        </p:nvSpPr>
        <p:spPr>
          <a:xfrm>
            <a:off x="2941986" y="4078356"/>
            <a:ext cx="2941987" cy="27995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ciliated columnar epithelial tissue adapted for to protect from infection?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D788326-A8AB-457B-9244-1EDA1C602E42}"/>
              </a:ext>
            </a:extLst>
          </p:cNvPr>
          <p:cNvSpPr/>
          <p:nvPr/>
        </p:nvSpPr>
        <p:spPr>
          <a:xfrm>
            <a:off x="0" y="5592417"/>
            <a:ext cx="2941987" cy="12854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goblet cells?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EFDB30-25B8-4B4C-BDD4-E5883F12AE26}"/>
              </a:ext>
            </a:extLst>
          </p:cNvPr>
          <p:cNvSpPr/>
          <p:nvPr/>
        </p:nvSpPr>
        <p:spPr>
          <a:xfrm>
            <a:off x="5883974" y="3680791"/>
            <a:ext cx="2941987" cy="31970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endothelial tissue adapted for a fast rate of diffusion?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AF3902C-9341-44CD-9A2E-C7CE2EDD1731}"/>
              </a:ext>
            </a:extLst>
          </p:cNvPr>
          <p:cNvSpPr/>
          <p:nvPr/>
        </p:nvSpPr>
        <p:spPr>
          <a:xfrm>
            <a:off x="8825961" y="1759226"/>
            <a:ext cx="3366039" cy="1139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substances need to pass through endothelial tissue?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BAE6B4-FE2D-4F53-A100-B10033FDEDD5}"/>
              </a:ext>
            </a:extLst>
          </p:cNvPr>
          <p:cNvSpPr/>
          <p:nvPr/>
        </p:nvSpPr>
        <p:spPr>
          <a:xfrm>
            <a:off x="8825960" y="2898913"/>
            <a:ext cx="3366039" cy="19215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atherosclerosis?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584A33-86B8-4D29-812B-7ED0D7804FA9}"/>
              </a:ext>
            </a:extLst>
          </p:cNvPr>
          <p:cNvSpPr/>
          <p:nvPr/>
        </p:nvSpPr>
        <p:spPr>
          <a:xfrm>
            <a:off x="8825961" y="4820478"/>
            <a:ext cx="3366039" cy="2057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gas exchange affected by COPD?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83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53AFCE0-4164-4750-B142-7C9BB3C2DFFA}"/>
              </a:ext>
            </a:extLst>
          </p:cNvPr>
          <p:cNvSpPr/>
          <p:nvPr/>
        </p:nvSpPr>
        <p:spPr>
          <a:xfrm>
            <a:off x="2941987" y="0"/>
            <a:ext cx="2941987" cy="1490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3 types of muscle tissue in animals?</a:t>
            </a:r>
          </a:p>
          <a:p>
            <a:r>
              <a:rPr lang="en-US" dirty="0">
                <a:solidFill>
                  <a:schemeClr val="tx1"/>
                </a:solidFill>
              </a:rPr>
              <a:t>1.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  <a:p>
            <a:r>
              <a:rPr lang="en-US" dirty="0">
                <a:solidFill>
                  <a:schemeClr val="tx1"/>
                </a:solidFill>
              </a:rPr>
              <a:t>3.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6CF36E3-7E69-44A6-B925-DC23BF1EEC5F}"/>
              </a:ext>
            </a:extLst>
          </p:cNvPr>
          <p:cNvSpPr/>
          <p:nvPr/>
        </p:nvSpPr>
        <p:spPr>
          <a:xfrm>
            <a:off x="0" y="0"/>
            <a:ext cx="2941987" cy="1490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 muscles contain?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9F38AC-94EE-4CEC-A5CD-4FE7DAE9C2A2}"/>
              </a:ext>
            </a:extLst>
          </p:cNvPr>
          <p:cNvSpPr/>
          <p:nvPr/>
        </p:nvSpPr>
        <p:spPr>
          <a:xfrm>
            <a:off x="0" y="1490870"/>
            <a:ext cx="2941987" cy="1490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Where is skeletal muscle found?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2F9E26-D389-435F-9626-381EC1DE65DE}"/>
              </a:ext>
            </a:extLst>
          </p:cNvPr>
          <p:cNvSpPr/>
          <p:nvPr/>
        </p:nvSpPr>
        <p:spPr>
          <a:xfrm>
            <a:off x="0" y="2981740"/>
            <a:ext cx="2941987" cy="1490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Where is cardiac muscle found?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461616-F172-45C8-8062-DB94CEE07F43}"/>
              </a:ext>
            </a:extLst>
          </p:cNvPr>
          <p:cNvSpPr/>
          <p:nvPr/>
        </p:nvSpPr>
        <p:spPr>
          <a:xfrm>
            <a:off x="0" y="4472610"/>
            <a:ext cx="2941987" cy="1490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Where is smooth muscle found?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A54F41-003F-469C-986C-4D4C6C58B7B2}"/>
              </a:ext>
            </a:extLst>
          </p:cNvPr>
          <p:cNvSpPr/>
          <p:nvPr/>
        </p:nvSpPr>
        <p:spPr>
          <a:xfrm>
            <a:off x="5883974" y="0"/>
            <a:ext cx="6308026" cy="24947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the structure of muscle tissue?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C30BFE6-E50B-419A-A266-D4B2E58CF946}"/>
              </a:ext>
            </a:extLst>
          </p:cNvPr>
          <p:cNvSpPr/>
          <p:nvPr/>
        </p:nvSpPr>
        <p:spPr>
          <a:xfrm>
            <a:off x="0" y="5963480"/>
            <a:ext cx="4045226" cy="8945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sarcolemma?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BB779FC-D4B0-439B-9D86-D6523C7645D2}"/>
              </a:ext>
            </a:extLst>
          </p:cNvPr>
          <p:cNvSpPr/>
          <p:nvPr/>
        </p:nvSpPr>
        <p:spPr>
          <a:xfrm>
            <a:off x="4045226" y="5963480"/>
            <a:ext cx="4101548" cy="8945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myofibril?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C5BE8D-F350-4F56-9DBD-751FB3B6DA54}"/>
              </a:ext>
            </a:extLst>
          </p:cNvPr>
          <p:cNvSpPr/>
          <p:nvPr/>
        </p:nvSpPr>
        <p:spPr>
          <a:xfrm>
            <a:off x="8146774" y="5963482"/>
            <a:ext cx="4045226" cy="8945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sarcomere?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EC2B81-D0C1-4404-9CEE-3CF52224E820}"/>
              </a:ext>
            </a:extLst>
          </p:cNvPr>
          <p:cNvSpPr/>
          <p:nvPr/>
        </p:nvSpPr>
        <p:spPr>
          <a:xfrm>
            <a:off x="2941987" y="1490869"/>
            <a:ext cx="2941987" cy="447260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what happens to the protein filaments during muscle contraction?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4081E02-2E1A-4CF1-AE40-6175D8E886F5}"/>
              </a:ext>
            </a:extLst>
          </p:cNvPr>
          <p:cNvSpPr/>
          <p:nvPr/>
        </p:nvSpPr>
        <p:spPr>
          <a:xfrm>
            <a:off x="5883974" y="2494722"/>
            <a:ext cx="2941987" cy="12622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2 types of muscle fibres?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062764-6C7E-42C9-9545-2AD08BFAC4C5}"/>
              </a:ext>
            </a:extLst>
          </p:cNvPr>
          <p:cNvSpPr/>
          <p:nvPr/>
        </p:nvSpPr>
        <p:spPr>
          <a:xfrm>
            <a:off x="8825961" y="2494722"/>
            <a:ext cx="3366039" cy="34687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slow twitch muscle fibres adapted for their function?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CBB33A-EBC5-42EE-9910-5ACD2B2B7B8B}"/>
              </a:ext>
            </a:extLst>
          </p:cNvPr>
          <p:cNvSpPr/>
          <p:nvPr/>
        </p:nvSpPr>
        <p:spPr>
          <a:xfrm>
            <a:off x="5883973" y="3756992"/>
            <a:ext cx="2941987" cy="8945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ATP?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532CF7-B4B3-48B6-B489-1E3E2F55308E}"/>
              </a:ext>
            </a:extLst>
          </p:cNvPr>
          <p:cNvSpPr/>
          <p:nvPr/>
        </p:nvSpPr>
        <p:spPr>
          <a:xfrm>
            <a:off x="5883973" y="4651512"/>
            <a:ext cx="2941987" cy="13119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ATP released by slow twitch muscle fibres?</a:t>
            </a:r>
          </a:p>
        </p:txBody>
      </p:sp>
    </p:spTree>
    <p:extLst>
      <p:ext uri="{BB962C8B-B14F-4D97-AF65-F5344CB8AC3E}">
        <p14:creationId xmlns:p14="http://schemas.microsoft.com/office/powerpoint/2010/main" val="255699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ECCB499-5DFE-461A-80EE-288B233B205D}"/>
              </a:ext>
            </a:extLst>
          </p:cNvPr>
          <p:cNvSpPr/>
          <p:nvPr/>
        </p:nvSpPr>
        <p:spPr>
          <a:xfrm>
            <a:off x="0" y="1"/>
            <a:ext cx="4194313" cy="12125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2 types of fast twitch muscle fibres?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E3828A0-F650-4AAA-86F7-A7990D83B193}"/>
              </a:ext>
            </a:extLst>
          </p:cNvPr>
          <p:cNvSpPr/>
          <p:nvPr/>
        </p:nvSpPr>
        <p:spPr>
          <a:xfrm>
            <a:off x="0" y="1212575"/>
            <a:ext cx="4194313" cy="2216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fast twitch oxidative muscle fibres adapted for their function?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2E1568-21FF-4AA6-AE78-248833F85DE5}"/>
              </a:ext>
            </a:extLst>
          </p:cNvPr>
          <p:cNvSpPr/>
          <p:nvPr/>
        </p:nvSpPr>
        <p:spPr>
          <a:xfrm>
            <a:off x="-1" y="3429000"/>
            <a:ext cx="4194313" cy="2216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fast twitch glycolytic muscle fibres adapted for their function?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B05443-72DF-49D2-A9DF-192D59F2C0C7}"/>
              </a:ext>
            </a:extLst>
          </p:cNvPr>
          <p:cNvSpPr/>
          <p:nvPr/>
        </p:nvSpPr>
        <p:spPr>
          <a:xfrm>
            <a:off x="0" y="5645425"/>
            <a:ext cx="6096000" cy="12125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slow twitch muscle fibres help athletes?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C8DDCD-2AC6-4EF4-8F85-2A94C4BACA7B}"/>
              </a:ext>
            </a:extLst>
          </p:cNvPr>
          <p:cNvSpPr/>
          <p:nvPr/>
        </p:nvSpPr>
        <p:spPr>
          <a:xfrm>
            <a:off x="4194312" y="0"/>
            <a:ext cx="4194313" cy="1520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fast twitch oxidative muscle fibres help athletes?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8ED5C5-796A-42DD-9CA4-EDA42A68C0E6}"/>
              </a:ext>
            </a:extLst>
          </p:cNvPr>
          <p:cNvSpPr/>
          <p:nvPr/>
        </p:nvSpPr>
        <p:spPr>
          <a:xfrm>
            <a:off x="4194312" y="1520686"/>
            <a:ext cx="4194313" cy="17492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fast twitch glycolytic muscle fibres help athletes?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EF08B68-EEE5-41CE-99F1-F1D69D85EC20}"/>
              </a:ext>
            </a:extLst>
          </p:cNvPr>
          <p:cNvSpPr/>
          <p:nvPr/>
        </p:nvSpPr>
        <p:spPr>
          <a:xfrm>
            <a:off x="4194312" y="3269975"/>
            <a:ext cx="4194313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the CNS consist of?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CB8A49-10D5-4156-935A-BB84FF66663D}"/>
              </a:ext>
            </a:extLst>
          </p:cNvPr>
          <p:cNvSpPr/>
          <p:nvPr/>
        </p:nvSpPr>
        <p:spPr>
          <a:xfrm>
            <a:off x="4194312" y="3269975"/>
            <a:ext cx="4194313" cy="9342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the CNS consist of?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F950A4C-184C-4989-84BE-9CE605AEFBA8}"/>
              </a:ext>
            </a:extLst>
          </p:cNvPr>
          <p:cNvSpPr/>
          <p:nvPr/>
        </p:nvSpPr>
        <p:spPr>
          <a:xfrm>
            <a:off x="4194312" y="4204251"/>
            <a:ext cx="4194313" cy="14411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the CNS made up of?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5200F9-2A23-4139-AE15-7D80541B9F16}"/>
              </a:ext>
            </a:extLst>
          </p:cNvPr>
          <p:cNvSpPr/>
          <p:nvPr/>
        </p:nvSpPr>
        <p:spPr>
          <a:xfrm>
            <a:off x="6096001" y="5645422"/>
            <a:ext cx="2292624" cy="1212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nervous tissue made up of?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133904-55E6-4B2C-A74D-C9633E5CCD0E}"/>
              </a:ext>
            </a:extLst>
          </p:cNvPr>
          <p:cNvSpPr/>
          <p:nvPr/>
        </p:nvSpPr>
        <p:spPr>
          <a:xfrm>
            <a:off x="8388625" y="0"/>
            <a:ext cx="3803377" cy="9243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neurons?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64220FA-1614-4824-AC81-7B804C4D9020}"/>
              </a:ext>
            </a:extLst>
          </p:cNvPr>
          <p:cNvSpPr/>
          <p:nvPr/>
        </p:nvSpPr>
        <p:spPr>
          <a:xfrm>
            <a:off x="8388625" y="894523"/>
            <a:ext cx="3803375" cy="4144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Label the neuron below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195E87-D1BE-4526-9E1B-3B1E5FB2B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762216" y="2234806"/>
            <a:ext cx="3056192" cy="162795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116B1E9-F267-4F69-BD26-FA05485FA74E}"/>
              </a:ext>
            </a:extLst>
          </p:cNvPr>
          <p:cNvSpPr/>
          <p:nvPr/>
        </p:nvSpPr>
        <p:spPr>
          <a:xfrm>
            <a:off x="8388622" y="5029198"/>
            <a:ext cx="3803377" cy="18288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information travel along neurons?</a:t>
            </a:r>
          </a:p>
        </p:txBody>
      </p:sp>
    </p:spTree>
    <p:extLst>
      <p:ext uri="{BB962C8B-B14F-4D97-AF65-F5344CB8AC3E}">
        <p14:creationId xmlns:p14="http://schemas.microsoft.com/office/powerpoint/2010/main" val="1060120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3A835D-11E8-470A-833D-4A37029D2B82}"/>
              </a:ext>
            </a:extLst>
          </p:cNvPr>
          <p:cNvSpPr/>
          <p:nvPr/>
        </p:nvSpPr>
        <p:spPr>
          <a:xfrm>
            <a:off x="0" y="-1"/>
            <a:ext cx="2862470" cy="32103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information travel from one neuron to another?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40EE70-9132-4B6B-BA55-98B7F934C346}"/>
              </a:ext>
            </a:extLst>
          </p:cNvPr>
          <p:cNvSpPr/>
          <p:nvPr/>
        </p:nvSpPr>
        <p:spPr>
          <a:xfrm>
            <a:off x="2862469" y="0"/>
            <a:ext cx="3548269" cy="1202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sensory neurons?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37935B0-5A71-44B3-9D0B-4B5025F9DA56}"/>
              </a:ext>
            </a:extLst>
          </p:cNvPr>
          <p:cNvSpPr/>
          <p:nvPr/>
        </p:nvSpPr>
        <p:spPr>
          <a:xfrm>
            <a:off x="0" y="3210338"/>
            <a:ext cx="2862469" cy="15902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resting potential?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6015D5-03BF-4F32-AC6E-93AAF6CF3B70}"/>
              </a:ext>
            </a:extLst>
          </p:cNvPr>
          <p:cNvSpPr/>
          <p:nvPr/>
        </p:nvSpPr>
        <p:spPr>
          <a:xfrm>
            <a:off x="0" y="4800600"/>
            <a:ext cx="2862469" cy="13815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2 ions are transported across a neuron membrane?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FDC1E6-E5D0-49B3-90BD-0677EB1DAFBE}"/>
              </a:ext>
            </a:extLst>
          </p:cNvPr>
          <p:cNvSpPr/>
          <p:nvPr/>
        </p:nvSpPr>
        <p:spPr>
          <a:xfrm>
            <a:off x="0" y="6182139"/>
            <a:ext cx="4224130" cy="6940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much potential difference created by the Na/K pump?</a:t>
            </a:r>
          </a:p>
          <a:p>
            <a:r>
              <a:rPr lang="en-US" dirty="0">
                <a:solidFill>
                  <a:schemeClr val="tx1"/>
                </a:solidFill>
              </a:rPr>
              <a:t>                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CF00DA-38A8-4AC7-A423-A4992EF07BB4}"/>
              </a:ext>
            </a:extLst>
          </p:cNvPr>
          <p:cNvSpPr/>
          <p:nvPr/>
        </p:nvSpPr>
        <p:spPr>
          <a:xfrm>
            <a:off x="2862468" y="1156252"/>
            <a:ext cx="3548269" cy="50258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a cell membrane becomes </a:t>
            </a:r>
            <a:r>
              <a:rPr lang="en-US" dirty="0" err="1">
                <a:solidFill>
                  <a:schemeClr val="tx1"/>
                </a:solidFill>
              </a:rPr>
              <a:t>polarised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7559DC-05E8-42C6-B00B-324954453F74}"/>
              </a:ext>
            </a:extLst>
          </p:cNvPr>
          <p:cNvSpPr/>
          <p:nvPr/>
        </p:nvSpPr>
        <p:spPr>
          <a:xfrm>
            <a:off x="4224130" y="6183797"/>
            <a:ext cx="7967870" cy="69408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action potential?</a:t>
            </a:r>
          </a:p>
          <a:p>
            <a:r>
              <a:rPr lang="en-US" dirty="0">
                <a:solidFill>
                  <a:schemeClr val="tx1"/>
                </a:solidFill>
              </a:rPr>
              <a:t>                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ACE16B-10D4-4651-9F43-4166D706E9C7}"/>
              </a:ext>
            </a:extLst>
          </p:cNvPr>
          <p:cNvSpPr/>
          <p:nvPr/>
        </p:nvSpPr>
        <p:spPr>
          <a:xfrm>
            <a:off x="6410737" y="0"/>
            <a:ext cx="5781263" cy="43632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the process of </a:t>
            </a:r>
            <a:r>
              <a:rPr lang="en-US" dirty="0" err="1">
                <a:solidFill>
                  <a:schemeClr val="tx1"/>
                </a:solidFill>
              </a:rPr>
              <a:t>depolarisation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627F81-55E2-4815-8564-A661607B66A9}"/>
              </a:ext>
            </a:extLst>
          </p:cNvPr>
          <p:cNvSpPr/>
          <p:nvPr/>
        </p:nvSpPr>
        <p:spPr>
          <a:xfrm>
            <a:off x="6410736" y="4361618"/>
            <a:ext cx="2584176" cy="18188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myelin?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B7D38B-2FEE-4406-B37F-A6E6AC1E6623}"/>
              </a:ext>
            </a:extLst>
          </p:cNvPr>
          <p:cNvSpPr/>
          <p:nvPr/>
        </p:nvSpPr>
        <p:spPr>
          <a:xfrm>
            <a:off x="8994914" y="4363277"/>
            <a:ext cx="3197086" cy="18188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purpose of Schwann cells?</a:t>
            </a:r>
          </a:p>
        </p:txBody>
      </p:sp>
    </p:spTree>
    <p:extLst>
      <p:ext uri="{BB962C8B-B14F-4D97-AF65-F5344CB8AC3E}">
        <p14:creationId xmlns:p14="http://schemas.microsoft.com/office/powerpoint/2010/main" val="2520971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4D101D-2C36-4663-AC30-F1D40AEDAB65}"/>
              </a:ext>
            </a:extLst>
          </p:cNvPr>
          <p:cNvSpPr/>
          <p:nvPr/>
        </p:nvSpPr>
        <p:spPr>
          <a:xfrm>
            <a:off x="0" y="0"/>
            <a:ext cx="2584176" cy="20971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nodes of Ranvier?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8E17A2-65A6-47E2-B213-7BB9AA8EEF4D}"/>
              </a:ext>
            </a:extLst>
          </p:cNvPr>
          <p:cNvSpPr/>
          <p:nvPr/>
        </p:nvSpPr>
        <p:spPr>
          <a:xfrm>
            <a:off x="0" y="2097157"/>
            <a:ext cx="2584176" cy="20971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saltatory conduction?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D631A0-9C67-4973-AEBA-D068CBE06B9A}"/>
              </a:ext>
            </a:extLst>
          </p:cNvPr>
          <p:cNvSpPr/>
          <p:nvPr/>
        </p:nvSpPr>
        <p:spPr>
          <a:xfrm>
            <a:off x="2584175" y="1"/>
            <a:ext cx="2981737" cy="14908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types of nerves does saltatory conduction occur in?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654E98-9F5F-4AF6-B6ED-5929A8A32B51}"/>
              </a:ext>
            </a:extLst>
          </p:cNvPr>
          <p:cNvSpPr/>
          <p:nvPr/>
        </p:nvSpPr>
        <p:spPr>
          <a:xfrm>
            <a:off x="2584173" y="1490871"/>
            <a:ext cx="2981737" cy="53671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the process of saltatory conduction?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5826A4-6C2D-4B0F-BDCC-146C9BC80616}"/>
              </a:ext>
            </a:extLst>
          </p:cNvPr>
          <p:cNvSpPr/>
          <p:nvPr/>
        </p:nvSpPr>
        <p:spPr>
          <a:xfrm>
            <a:off x="-5" y="4194314"/>
            <a:ext cx="2584176" cy="26636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speed of nerve impulses in: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Myelinated nerve fibres?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Unmyelinated nerve fibres?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097249-E9CE-4AB6-8BBA-389170447E0B}"/>
              </a:ext>
            </a:extLst>
          </p:cNvPr>
          <p:cNvSpPr/>
          <p:nvPr/>
        </p:nvSpPr>
        <p:spPr>
          <a:xfrm>
            <a:off x="5565901" y="0"/>
            <a:ext cx="3478702" cy="37172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3 factors does the speed of conduction of a nerve impulse depend on and how does it affect the speed?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D83FB8-E6D3-42CB-84E5-726FCC11B8E8}"/>
              </a:ext>
            </a:extLst>
          </p:cNvPr>
          <p:cNvSpPr/>
          <p:nvPr/>
        </p:nvSpPr>
        <p:spPr>
          <a:xfrm>
            <a:off x="9044608" y="0"/>
            <a:ext cx="3147391" cy="16399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synapses?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71E4F4-2F2A-4B5A-9A38-4ED4A00295B3}"/>
              </a:ext>
            </a:extLst>
          </p:cNvPr>
          <p:cNvSpPr/>
          <p:nvPr/>
        </p:nvSpPr>
        <p:spPr>
          <a:xfrm>
            <a:off x="9044607" y="1639957"/>
            <a:ext cx="3147391" cy="16399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neurotransmitters?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55793C-3ABB-4130-AB85-23B69E81DBAF}"/>
              </a:ext>
            </a:extLst>
          </p:cNvPr>
          <p:cNvSpPr/>
          <p:nvPr/>
        </p:nvSpPr>
        <p:spPr>
          <a:xfrm>
            <a:off x="9044609" y="3279914"/>
            <a:ext cx="3147391" cy="35780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neurotransmitters work?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49CCC6-449E-4460-9449-AD4BD48966BB}"/>
              </a:ext>
            </a:extLst>
          </p:cNvPr>
          <p:cNvSpPr/>
          <p:nvPr/>
        </p:nvSpPr>
        <p:spPr>
          <a:xfrm>
            <a:off x="5565901" y="3707296"/>
            <a:ext cx="3478702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most common neurotransmitter?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7CDC04-3B11-496E-9685-CE3DB849DAD9}"/>
              </a:ext>
            </a:extLst>
          </p:cNvPr>
          <p:cNvSpPr/>
          <p:nvPr/>
        </p:nvSpPr>
        <p:spPr>
          <a:xfrm>
            <a:off x="5565902" y="4880111"/>
            <a:ext cx="3478702" cy="19778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cholinergic synapses work?</a:t>
            </a:r>
          </a:p>
        </p:txBody>
      </p:sp>
    </p:spTree>
    <p:extLst>
      <p:ext uri="{BB962C8B-B14F-4D97-AF65-F5344CB8AC3E}">
        <p14:creationId xmlns:p14="http://schemas.microsoft.com/office/powerpoint/2010/main" val="17056799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C029D7-6CA1-4114-B280-29E032FCC758}"/>
              </a:ext>
            </a:extLst>
          </p:cNvPr>
          <p:cNvSpPr/>
          <p:nvPr/>
        </p:nvSpPr>
        <p:spPr>
          <a:xfrm>
            <a:off x="0" y="0"/>
            <a:ext cx="628153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the process of chemical transmission across the synapse?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4.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5.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6.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7.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8.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104B03-22AD-4FDB-A1FA-4D96AAF5A641}"/>
              </a:ext>
            </a:extLst>
          </p:cNvPr>
          <p:cNvSpPr/>
          <p:nvPr/>
        </p:nvSpPr>
        <p:spPr>
          <a:xfrm>
            <a:off x="6281530" y="0"/>
            <a:ext cx="2862470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EEG stand for?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EC7CF1-EEED-4FAB-AF09-36B272347215}"/>
              </a:ext>
            </a:extLst>
          </p:cNvPr>
          <p:cNvSpPr/>
          <p:nvPr/>
        </p:nvSpPr>
        <p:spPr>
          <a:xfrm>
            <a:off x="9144000" y="0"/>
            <a:ext cx="3048000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EEG?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F27DE3-1B33-4D76-8BC5-0F05CF71CB4E}"/>
              </a:ext>
            </a:extLst>
          </p:cNvPr>
          <p:cNvSpPr/>
          <p:nvPr/>
        </p:nvSpPr>
        <p:spPr>
          <a:xfrm>
            <a:off x="6281530" y="1172815"/>
            <a:ext cx="5910470" cy="13914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EEGs work?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790691-2C05-4219-A257-ABEBE2D8041B}"/>
              </a:ext>
            </a:extLst>
          </p:cNvPr>
          <p:cNvSpPr/>
          <p:nvPr/>
        </p:nvSpPr>
        <p:spPr>
          <a:xfrm>
            <a:off x="6281530" y="2564296"/>
            <a:ext cx="2862470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Parkinson’s disease?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0BB474-4BDC-49B1-95E7-3F02D74DC527}"/>
              </a:ext>
            </a:extLst>
          </p:cNvPr>
          <p:cNvSpPr/>
          <p:nvPr/>
        </p:nvSpPr>
        <p:spPr>
          <a:xfrm>
            <a:off x="9144000" y="2564295"/>
            <a:ext cx="3048000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does Parkinson’s occur?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82C9FD-9AE1-4100-A4DD-A57FF3EFFD10}"/>
              </a:ext>
            </a:extLst>
          </p:cNvPr>
          <p:cNvSpPr/>
          <p:nvPr/>
        </p:nvSpPr>
        <p:spPr>
          <a:xfrm>
            <a:off x="6281530" y="3737111"/>
            <a:ext cx="5910470" cy="9541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main symptoms of Parkinson’s disease?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795-A3D1-441D-8EA8-45AF8C3FBF38}"/>
              </a:ext>
            </a:extLst>
          </p:cNvPr>
          <p:cNvSpPr/>
          <p:nvPr/>
        </p:nvSpPr>
        <p:spPr>
          <a:xfrm>
            <a:off x="6281530" y="4691271"/>
            <a:ext cx="2862470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L-dopa?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6ECDFA-B20B-4119-9AA6-CE7F30376189}"/>
              </a:ext>
            </a:extLst>
          </p:cNvPr>
          <p:cNvSpPr/>
          <p:nvPr/>
        </p:nvSpPr>
        <p:spPr>
          <a:xfrm>
            <a:off x="9144000" y="4691271"/>
            <a:ext cx="3048000" cy="11728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serotonin?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CA7758-49E0-4456-9E41-EDE99EBB51B7}"/>
              </a:ext>
            </a:extLst>
          </p:cNvPr>
          <p:cNvSpPr/>
          <p:nvPr/>
        </p:nvSpPr>
        <p:spPr>
          <a:xfrm>
            <a:off x="6281530" y="5864086"/>
            <a:ext cx="5910470" cy="9939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if the body does not produce enough serotonin?</a:t>
            </a:r>
          </a:p>
        </p:txBody>
      </p:sp>
    </p:spTree>
    <p:extLst>
      <p:ext uri="{BB962C8B-B14F-4D97-AF65-F5344CB8AC3E}">
        <p14:creationId xmlns:p14="http://schemas.microsoft.com/office/powerpoint/2010/main" val="375444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F4BB4-7328-409A-A5E7-C463556C2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Chemistry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6E9BB-DD05-4FCE-99CE-1A9A584EE3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976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773E2E-6820-41BE-A3B1-92E8D3A41E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25" t="32963" r="30209" b="22963"/>
          <a:stretch/>
        </p:blipFill>
        <p:spPr>
          <a:xfrm>
            <a:off x="0" y="0"/>
            <a:ext cx="12217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41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1C7F47-06D7-45C9-94F7-2220A508B7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Structure and bonding applications in science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45FFF33-839A-4748-A163-11F0A33F8E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2976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2CFDBF-2D4E-4F46-B54C-8509392FBC3A}"/>
              </a:ext>
            </a:extLst>
          </p:cNvPr>
          <p:cNvSpPr/>
          <p:nvPr/>
        </p:nvSpPr>
        <p:spPr>
          <a:xfrm>
            <a:off x="0" y="0"/>
            <a:ext cx="2941987" cy="22661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and label an atom?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A9BABE-A929-40CE-8D01-44BCB8483588}"/>
              </a:ext>
            </a:extLst>
          </p:cNvPr>
          <p:cNvSpPr/>
          <p:nvPr/>
        </p:nvSpPr>
        <p:spPr>
          <a:xfrm>
            <a:off x="2941987" y="-1"/>
            <a:ext cx="4075039" cy="24748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Complete the table below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2ED44C7-8657-4E2D-9F06-AADE1B4741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570938"/>
              </p:ext>
            </p:extLst>
          </p:nvPr>
        </p:nvGraphicFramePr>
        <p:xfrm>
          <a:off x="3135245" y="373350"/>
          <a:ext cx="3484215" cy="1892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729">
                  <a:extLst>
                    <a:ext uri="{9D8B030D-6E8A-4147-A177-3AD203B41FA5}">
                      <a16:colId xmlns:a16="http://schemas.microsoft.com/office/drawing/2014/main" val="1011560611"/>
                    </a:ext>
                  </a:extLst>
                </a:gridCol>
                <a:gridCol w="1045081">
                  <a:extLst>
                    <a:ext uri="{9D8B030D-6E8A-4147-A177-3AD203B41FA5}">
                      <a16:colId xmlns:a16="http://schemas.microsoft.com/office/drawing/2014/main" val="1776094119"/>
                    </a:ext>
                  </a:extLst>
                </a:gridCol>
                <a:gridCol w="1161405">
                  <a:extLst>
                    <a:ext uri="{9D8B030D-6E8A-4147-A177-3AD203B41FA5}">
                      <a16:colId xmlns:a16="http://schemas.microsoft.com/office/drawing/2014/main" val="3377826445"/>
                    </a:ext>
                  </a:extLst>
                </a:gridCol>
              </a:tblGrid>
              <a:tr h="542241">
                <a:tc>
                  <a:txBody>
                    <a:bodyPr/>
                    <a:lstStyle/>
                    <a:p>
                      <a:r>
                        <a:rPr lang="en-GB" b="1" dirty="0"/>
                        <a:t>Subatomic particle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Relative charge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Relative mass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2754032"/>
                  </a:ext>
                </a:extLst>
              </a:tr>
              <a:tr h="4175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037628"/>
                  </a:ext>
                </a:extLst>
              </a:tr>
              <a:tr h="4175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587514"/>
                  </a:ext>
                </a:extLst>
              </a:tr>
              <a:tr h="4175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29376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DE1AAECB-21E8-4A6B-9612-E69099A9B091}"/>
              </a:ext>
            </a:extLst>
          </p:cNvPr>
          <p:cNvSpPr/>
          <p:nvPr/>
        </p:nvSpPr>
        <p:spPr>
          <a:xfrm>
            <a:off x="-1" y="2266122"/>
            <a:ext cx="2941987" cy="4591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Fill in the table to show the number of electrons that can fit into the shell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2F81B32-A649-4094-AF10-614DCFF750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694236"/>
              </p:ext>
            </p:extLst>
          </p:nvPr>
        </p:nvGraphicFramePr>
        <p:xfrm>
          <a:off x="65709" y="3574441"/>
          <a:ext cx="2810565" cy="2768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3387">
                  <a:extLst>
                    <a:ext uri="{9D8B030D-6E8A-4147-A177-3AD203B41FA5}">
                      <a16:colId xmlns:a16="http://schemas.microsoft.com/office/drawing/2014/main" val="4055833"/>
                    </a:ext>
                  </a:extLst>
                </a:gridCol>
                <a:gridCol w="1407178">
                  <a:extLst>
                    <a:ext uri="{9D8B030D-6E8A-4147-A177-3AD203B41FA5}">
                      <a16:colId xmlns:a16="http://schemas.microsoft.com/office/drawing/2014/main" val="2463162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Electron shell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Maximum number of electrons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602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382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4301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5376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05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319576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3CBF22B8-CA22-4C2C-A720-3647B9CC4DBD}"/>
              </a:ext>
            </a:extLst>
          </p:cNvPr>
          <p:cNvSpPr/>
          <p:nvPr/>
        </p:nvSpPr>
        <p:spPr>
          <a:xfrm>
            <a:off x="2941984" y="2474842"/>
            <a:ext cx="2941987" cy="29022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Sodium has an electronic configuration of 2,8,1. Draw a Bohr diagram to show this?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D8A8BC-0D17-4036-8328-18B273DEE3D2}"/>
              </a:ext>
            </a:extLst>
          </p:cNvPr>
          <p:cNvSpPr/>
          <p:nvPr/>
        </p:nvSpPr>
        <p:spPr>
          <a:xfrm>
            <a:off x="2941983" y="5377070"/>
            <a:ext cx="2941987" cy="14809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4 different orbitals of an atom?</a:t>
            </a:r>
          </a:p>
          <a:p>
            <a:r>
              <a:rPr lang="en-US" dirty="0">
                <a:solidFill>
                  <a:schemeClr val="tx1"/>
                </a:solidFill>
              </a:rPr>
              <a:t>1.                       3. </a:t>
            </a:r>
          </a:p>
          <a:p>
            <a:r>
              <a:rPr lang="en-US" dirty="0">
                <a:solidFill>
                  <a:schemeClr val="tx1"/>
                </a:solidFill>
              </a:rPr>
              <a:t>2.                       4.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1D1749-9018-48A2-9811-4BD205751DD8}"/>
              </a:ext>
            </a:extLst>
          </p:cNvPr>
          <p:cNvSpPr/>
          <p:nvPr/>
        </p:nvSpPr>
        <p:spPr>
          <a:xfrm>
            <a:off x="7017026" y="-2"/>
            <a:ext cx="2633871" cy="14809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orbitals?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00AF6FF-30E9-445E-8C7F-C9CAFA4D820F}"/>
              </a:ext>
            </a:extLst>
          </p:cNvPr>
          <p:cNvSpPr/>
          <p:nvPr/>
        </p:nvSpPr>
        <p:spPr>
          <a:xfrm>
            <a:off x="5883971" y="2474842"/>
            <a:ext cx="1133056" cy="26935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many electrons can an orbital hold?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68E269-2025-45E8-942C-1E719A4991F3}"/>
              </a:ext>
            </a:extLst>
          </p:cNvPr>
          <p:cNvSpPr/>
          <p:nvPr/>
        </p:nvSpPr>
        <p:spPr>
          <a:xfrm>
            <a:off x="5883967" y="5168350"/>
            <a:ext cx="3200398" cy="16896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Aufbau principle?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9616DE-8308-4E16-A443-11787C65252C}"/>
              </a:ext>
            </a:extLst>
          </p:cNvPr>
          <p:cNvSpPr/>
          <p:nvPr/>
        </p:nvSpPr>
        <p:spPr>
          <a:xfrm>
            <a:off x="9650897" y="0"/>
            <a:ext cx="2541104" cy="14809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electronic configuration?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619B0C-6522-465F-BC44-A58E53F71001}"/>
              </a:ext>
            </a:extLst>
          </p:cNvPr>
          <p:cNvSpPr/>
          <p:nvPr/>
        </p:nvSpPr>
        <p:spPr>
          <a:xfrm>
            <a:off x="7017026" y="1480927"/>
            <a:ext cx="5174974" cy="36874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Fill in the table below</a:t>
            </a:r>
          </a:p>
        </p:txBody>
      </p:sp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0273A1FC-A83A-440D-BF8E-734EB874F4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322294"/>
              </p:ext>
            </p:extLst>
          </p:nvPr>
        </p:nvGraphicFramePr>
        <p:xfrm>
          <a:off x="7094606" y="1860720"/>
          <a:ext cx="5019813" cy="3235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3271">
                  <a:extLst>
                    <a:ext uri="{9D8B030D-6E8A-4147-A177-3AD203B41FA5}">
                      <a16:colId xmlns:a16="http://schemas.microsoft.com/office/drawing/2014/main" val="1630663140"/>
                    </a:ext>
                  </a:extLst>
                </a:gridCol>
                <a:gridCol w="1673271">
                  <a:extLst>
                    <a:ext uri="{9D8B030D-6E8A-4147-A177-3AD203B41FA5}">
                      <a16:colId xmlns:a16="http://schemas.microsoft.com/office/drawing/2014/main" val="872338434"/>
                    </a:ext>
                  </a:extLst>
                </a:gridCol>
                <a:gridCol w="1673271">
                  <a:extLst>
                    <a:ext uri="{9D8B030D-6E8A-4147-A177-3AD203B41FA5}">
                      <a16:colId xmlns:a16="http://schemas.microsoft.com/office/drawing/2014/main" val="27779869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Element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Number of electrons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Electron structure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604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Hydrogen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8271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Lithium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4727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Boron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1456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Carbon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effectLst/>
                        </a:rPr>
                        <a:t>1s</a:t>
                      </a:r>
                      <a:r>
                        <a:rPr lang="en-GB" sz="1800" kern="1200" baseline="30000" dirty="0">
                          <a:effectLst/>
                        </a:rPr>
                        <a:t>1</a:t>
                      </a:r>
                      <a:r>
                        <a:rPr lang="en-GB" sz="1800" kern="1200" dirty="0">
                          <a:effectLst/>
                        </a:rPr>
                        <a:t> 2s</a:t>
                      </a:r>
                      <a:r>
                        <a:rPr lang="en-GB" sz="1800" kern="1200" baseline="30000" dirty="0">
                          <a:effectLst/>
                        </a:rPr>
                        <a:t>2</a:t>
                      </a:r>
                      <a:r>
                        <a:rPr lang="en-GB" sz="1800" kern="1200" dirty="0">
                          <a:effectLst/>
                        </a:rPr>
                        <a:t> 2p</a:t>
                      </a:r>
                      <a:r>
                        <a:rPr lang="en-GB" sz="1800" kern="1200" baseline="30000" dirty="0">
                          <a:effectLst/>
                        </a:rPr>
                        <a:t>2</a:t>
                      </a:r>
                      <a:r>
                        <a:rPr lang="en-GB" sz="1800" kern="1200" dirty="0">
                          <a:effectLst/>
                        </a:rPr>
                        <a:t> 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758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Magnesium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936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Chlorine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822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Calcium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35049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611E934B-2ACB-492C-B7D1-6814ADD5004E}"/>
              </a:ext>
            </a:extLst>
          </p:cNvPr>
          <p:cNvSpPr/>
          <p:nvPr/>
        </p:nvSpPr>
        <p:spPr>
          <a:xfrm>
            <a:off x="9084366" y="5168350"/>
            <a:ext cx="3107638" cy="16896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 term spin?</a:t>
            </a:r>
          </a:p>
        </p:txBody>
      </p:sp>
    </p:spTree>
    <p:extLst>
      <p:ext uri="{BB962C8B-B14F-4D97-AF65-F5344CB8AC3E}">
        <p14:creationId xmlns:p14="http://schemas.microsoft.com/office/powerpoint/2010/main" val="2952471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BFF92D-D3FA-4869-B0DF-9857C7739531}"/>
              </a:ext>
            </a:extLst>
          </p:cNvPr>
          <p:cNvSpPr/>
          <p:nvPr/>
        </p:nvSpPr>
        <p:spPr>
          <a:xfrm>
            <a:off x="0" y="-1"/>
            <a:ext cx="2723322" cy="16896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ionic bonding?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52FDCC-B96F-46C7-997D-C5618BD1A3BA}"/>
              </a:ext>
            </a:extLst>
          </p:cNvPr>
          <p:cNvSpPr/>
          <p:nvPr/>
        </p:nvSpPr>
        <p:spPr>
          <a:xfrm>
            <a:off x="2723321" y="0"/>
            <a:ext cx="5719098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 example of ionic bonding?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049245-A330-405A-930E-4D0E7503A3DB}"/>
              </a:ext>
            </a:extLst>
          </p:cNvPr>
          <p:cNvSpPr/>
          <p:nvPr/>
        </p:nvSpPr>
        <p:spPr>
          <a:xfrm>
            <a:off x="0" y="1689651"/>
            <a:ext cx="2723322" cy="17393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electrostatic attraction?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75F420-460A-47BE-AD48-59614D9C5BA1}"/>
              </a:ext>
            </a:extLst>
          </p:cNvPr>
          <p:cNvSpPr/>
          <p:nvPr/>
        </p:nvSpPr>
        <p:spPr>
          <a:xfrm>
            <a:off x="3983061" y="3428997"/>
            <a:ext cx="4459358" cy="16896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giant ionic lattice?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922633-5AC4-4E32-B683-8EE008383027}"/>
              </a:ext>
            </a:extLst>
          </p:cNvPr>
          <p:cNvSpPr/>
          <p:nvPr/>
        </p:nvSpPr>
        <p:spPr>
          <a:xfrm>
            <a:off x="-7449" y="3428997"/>
            <a:ext cx="3993822" cy="342899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NaCl and </a:t>
            </a:r>
            <a:r>
              <a:rPr lang="en-US" dirty="0" err="1">
                <a:solidFill>
                  <a:schemeClr val="tx1"/>
                </a:solidFill>
              </a:rPr>
              <a:t>KCl</a:t>
            </a:r>
            <a:r>
              <a:rPr lang="en-US" dirty="0">
                <a:solidFill>
                  <a:schemeClr val="tx1"/>
                </a:solidFill>
              </a:rPr>
              <a:t> are both ionic compounds. Which compound has the strongest ionic bond and why?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F7E005F-AA51-4BFE-9637-6F3D400C0728}"/>
              </a:ext>
            </a:extLst>
          </p:cNvPr>
          <p:cNvSpPr/>
          <p:nvPr/>
        </p:nvSpPr>
        <p:spPr>
          <a:xfrm>
            <a:off x="3990376" y="4502432"/>
            <a:ext cx="2226367" cy="2355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cation?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308E1DC-C57C-4E13-BF04-9955EE8A99CA}"/>
              </a:ext>
            </a:extLst>
          </p:cNvPr>
          <p:cNvSpPr/>
          <p:nvPr/>
        </p:nvSpPr>
        <p:spPr>
          <a:xfrm>
            <a:off x="6220746" y="4502432"/>
            <a:ext cx="2226367" cy="23555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anion?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FCE763-35A2-45BF-B03E-391963525D2B}"/>
              </a:ext>
            </a:extLst>
          </p:cNvPr>
          <p:cNvSpPr/>
          <p:nvPr/>
        </p:nvSpPr>
        <p:spPr>
          <a:xfrm>
            <a:off x="8442419" y="-1"/>
            <a:ext cx="3749581" cy="68579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Fill in the table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FCC1F073-28EE-45E1-9694-E85A2968B4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686622"/>
              </p:ext>
            </p:extLst>
          </p:nvPr>
        </p:nvGraphicFramePr>
        <p:xfrm>
          <a:off x="8599469" y="462280"/>
          <a:ext cx="3511592" cy="6304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801">
                  <a:extLst>
                    <a:ext uri="{9D8B030D-6E8A-4147-A177-3AD203B41FA5}">
                      <a16:colId xmlns:a16="http://schemas.microsoft.com/office/drawing/2014/main" val="174011012"/>
                    </a:ext>
                  </a:extLst>
                </a:gridCol>
                <a:gridCol w="1682791">
                  <a:extLst>
                    <a:ext uri="{9D8B030D-6E8A-4147-A177-3AD203B41FA5}">
                      <a16:colId xmlns:a16="http://schemas.microsoft.com/office/drawing/2014/main" val="15325389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Formula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1417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Magnesium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184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Sodium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62452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Calcium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3707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Aluminium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4165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Oxygen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60976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Sulphur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9023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Chlorine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390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Iodine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49846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Nitrate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293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Carbonate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59265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Sulphate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117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Hydroxide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236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Ammonium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9370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Zinc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1045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Silver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0694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Copper (III) 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83072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129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C0F7FA-D1E8-473D-8AB8-321F4F1C9D94}"/>
              </a:ext>
            </a:extLst>
          </p:cNvPr>
          <p:cNvSpPr/>
          <p:nvPr/>
        </p:nvSpPr>
        <p:spPr>
          <a:xfrm>
            <a:off x="-3" y="1"/>
            <a:ext cx="2723322" cy="14178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anions formed?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D03A15-F764-44B0-AD86-07EE31FA7303}"/>
              </a:ext>
            </a:extLst>
          </p:cNvPr>
          <p:cNvSpPr/>
          <p:nvPr/>
        </p:nvSpPr>
        <p:spPr>
          <a:xfrm>
            <a:off x="0" y="1417835"/>
            <a:ext cx="2723322" cy="14178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cations formed?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B4B538-1903-4999-A6D7-05F1BA3FB001}"/>
              </a:ext>
            </a:extLst>
          </p:cNvPr>
          <p:cNvSpPr/>
          <p:nvPr/>
        </p:nvSpPr>
        <p:spPr>
          <a:xfrm>
            <a:off x="2723318" y="-11"/>
            <a:ext cx="3646660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relationship between ionic radius and bond strength in ionic bonds? What does this mean?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81B308C-30CD-457F-BEE7-7219C530AB53}"/>
              </a:ext>
            </a:extLst>
          </p:cNvPr>
          <p:cNvSpPr/>
          <p:nvPr/>
        </p:nvSpPr>
        <p:spPr>
          <a:xfrm>
            <a:off x="0" y="2835669"/>
            <a:ext cx="2723318" cy="40223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relationship between ionic charge and bond strength in ionic bonds? What does this mean?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8085E8E-4D2A-49DD-A3E5-1DD501374D6D}"/>
              </a:ext>
            </a:extLst>
          </p:cNvPr>
          <p:cNvSpPr/>
          <p:nvPr/>
        </p:nvSpPr>
        <p:spPr>
          <a:xfrm>
            <a:off x="6369978" y="0"/>
            <a:ext cx="3646660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 labelled diagram to show the structure of sodium chloride. Your diagram should show at least eight ions.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1DE3D4C-A9D6-4AF7-9519-A9FD6AC2E933}"/>
              </a:ext>
            </a:extLst>
          </p:cNvPr>
          <p:cNvSpPr/>
          <p:nvPr/>
        </p:nvSpPr>
        <p:spPr>
          <a:xfrm>
            <a:off x="2723318" y="3429013"/>
            <a:ext cx="2723318" cy="342895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Solid lead bromide does not conduct electricity, but molten lead bromide</a:t>
            </a:r>
          </a:p>
          <a:p>
            <a:r>
              <a:rPr lang="en-US" dirty="0">
                <a:solidFill>
                  <a:schemeClr val="tx1"/>
                </a:solidFill>
              </a:rPr>
              <a:t>Does. Why?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536CD1B-14FF-47DA-BB95-D163660D9025}"/>
              </a:ext>
            </a:extLst>
          </p:cNvPr>
          <p:cNvSpPr/>
          <p:nvPr/>
        </p:nvSpPr>
        <p:spPr>
          <a:xfrm>
            <a:off x="10016634" y="-11"/>
            <a:ext cx="2175366" cy="342895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Do ionic compounds tend to dissolve in water? Why?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C0FEF2-D051-4606-BA81-D7B7A950D69C}"/>
              </a:ext>
            </a:extLst>
          </p:cNvPr>
          <p:cNvSpPr/>
          <p:nvPr/>
        </p:nvSpPr>
        <p:spPr>
          <a:xfrm>
            <a:off x="5446634" y="3428948"/>
            <a:ext cx="2175366" cy="342895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Would you expect sodium Chloride to have a high or low melting point? Why?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AB1096-EC2F-4D8C-ABFA-845FC305D77F}"/>
              </a:ext>
            </a:extLst>
          </p:cNvPr>
          <p:cNvSpPr/>
          <p:nvPr/>
        </p:nvSpPr>
        <p:spPr>
          <a:xfrm>
            <a:off x="7621998" y="3428883"/>
            <a:ext cx="4570002" cy="15307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type of bond is formed when an ammonia molecule reacts with a hydrogen ion?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FE9E4EC-86BD-44D1-A899-DADD18193A3E}"/>
              </a:ext>
            </a:extLst>
          </p:cNvPr>
          <p:cNvSpPr/>
          <p:nvPr/>
        </p:nvSpPr>
        <p:spPr>
          <a:xfrm>
            <a:off x="7621998" y="4959626"/>
            <a:ext cx="4570002" cy="18983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properties of a giant ionic lattice</a:t>
            </a:r>
          </a:p>
        </p:txBody>
      </p:sp>
    </p:spTree>
    <p:extLst>
      <p:ext uri="{BB962C8B-B14F-4D97-AF65-F5344CB8AC3E}">
        <p14:creationId xmlns:p14="http://schemas.microsoft.com/office/powerpoint/2010/main" val="12667627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ACE20A-58C6-4B1D-B87D-D1EB138C9246}"/>
              </a:ext>
            </a:extLst>
          </p:cNvPr>
          <p:cNvSpPr/>
          <p:nvPr/>
        </p:nvSpPr>
        <p:spPr>
          <a:xfrm>
            <a:off x="2723317" y="3428995"/>
            <a:ext cx="2723322" cy="17393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covalent bonding?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79AD7B-58D7-4B14-A0C7-4FD580A2469D}"/>
              </a:ext>
            </a:extLst>
          </p:cNvPr>
          <p:cNvSpPr/>
          <p:nvPr/>
        </p:nvSpPr>
        <p:spPr>
          <a:xfrm>
            <a:off x="6369978" y="7"/>
            <a:ext cx="5822022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 example of covalent bonding?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CAA23E3-EBBD-4821-A6E9-EF39F5652B9D}"/>
              </a:ext>
            </a:extLst>
          </p:cNvPr>
          <p:cNvSpPr/>
          <p:nvPr/>
        </p:nvSpPr>
        <p:spPr>
          <a:xfrm>
            <a:off x="2723320" y="5168347"/>
            <a:ext cx="2723322" cy="16896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organic compound?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AA3B83-AA7A-498B-AEF5-08572665C320}"/>
              </a:ext>
            </a:extLst>
          </p:cNvPr>
          <p:cNvSpPr/>
          <p:nvPr/>
        </p:nvSpPr>
        <p:spPr>
          <a:xfrm>
            <a:off x="5446642" y="5743027"/>
            <a:ext cx="2723322" cy="11149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meant by the term ‘lone pair’?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5ACD26-875A-4B5B-AE9A-E393FC63C6A5}"/>
              </a:ext>
            </a:extLst>
          </p:cNvPr>
          <p:cNvSpPr/>
          <p:nvPr/>
        </p:nvSpPr>
        <p:spPr>
          <a:xfrm>
            <a:off x="5446642" y="4590330"/>
            <a:ext cx="2723322" cy="11875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meant by the term ‘dative covalent bond’?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BAE0FA-0E4F-4EC9-9D18-B9AC2F8869DB}"/>
              </a:ext>
            </a:extLst>
          </p:cNvPr>
          <p:cNvSpPr/>
          <p:nvPr/>
        </p:nvSpPr>
        <p:spPr>
          <a:xfrm>
            <a:off x="5446642" y="3428996"/>
            <a:ext cx="2723322" cy="11875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meant by the term ‘double bond’?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E4FA8C-8F53-4240-BEB8-88892D61CA88}"/>
              </a:ext>
            </a:extLst>
          </p:cNvPr>
          <p:cNvSpPr/>
          <p:nvPr/>
        </p:nvSpPr>
        <p:spPr>
          <a:xfrm>
            <a:off x="8169962" y="3428994"/>
            <a:ext cx="4022038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relationship between bond length and bond strength in covalent bonds? What does this mean?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C97F399-2B22-4450-A21B-5F8F09C56BDC}"/>
              </a:ext>
            </a:extLst>
          </p:cNvPr>
          <p:cNvSpPr/>
          <p:nvPr/>
        </p:nvSpPr>
        <p:spPr>
          <a:xfrm>
            <a:off x="2723318" y="0"/>
            <a:ext cx="3646660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the shape of a molecule of methane? Label the angles between the hydrogen atoms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A043D9-E024-4F2B-A2C6-B34520CADCCD}"/>
              </a:ext>
            </a:extLst>
          </p:cNvPr>
          <p:cNvSpPr/>
          <p:nvPr/>
        </p:nvSpPr>
        <p:spPr>
          <a:xfrm>
            <a:off x="-5" y="0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strong are the forces (intermolecular) between simple covalent</a:t>
            </a:r>
          </a:p>
          <a:p>
            <a:r>
              <a:rPr lang="en-US" dirty="0">
                <a:solidFill>
                  <a:schemeClr val="tx1"/>
                </a:solidFill>
              </a:rPr>
              <a:t>molecules?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93DCC7-D20B-4498-9339-2E12CDECD427}"/>
              </a:ext>
            </a:extLst>
          </p:cNvPr>
          <p:cNvSpPr/>
          <p:nvPr/>
        </p:nvSpPr>
        <p:spPr>
          <a:xfrm>
            <a:off x="0" y="2604052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strong are the forces (intramolecular) between atoms in a covalent bond?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D2840F-1112-4DE2-ADAB-92DDD66AB71F}"/>
              </a:ext>
            </a:extLst>
          </p:cNvPr>
          <p:cNvSpPr/>
          <p:nvPr/>
        </p:nvSpPr>
        <p:spPr>
          <a:xfrm>
            <a:off x="-8" y="5208104"/>
            <a:ext cx="2723322" cy="16498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diamond made out of?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323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04AE519-7B0F-4315-913C-4492A3A671E8}"/>
              </a:ext>
            </a:extLst>
          </p:cNvPr>
          <p:cNvSpPr/>
          <p:nvPr/>
        </p:nvSpPr>
        <p:spPr>
          <a:xfrm>
            <a:off x="0" y="0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Name 3 giant covalent structures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E26C10-DB2F-4F78-B1BA-0261923FA2FC}"/>
              </a:ext>
            </a:extLst>
          </p:cNvPr>
          <p:cNvSpPr/>
          <p:nvPr/>
        </p:nvSpPr>
        <p:spPr>
          <a:xfrm>
            <a:off x="2723322" y="0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the structure of diamond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D62F9F-380F-4A2A-8B23-F3DEC954534E}"/>
              </a:ext>
            </a:extLst>
          </p:cNvPr>
          <p:cNvSpPr/>
          <p:nvPr/>
        </p:nvSpPr>
        <p:spPr>
          <a:xfrm>
            <a:off x="4022034" y="2613236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the structure of graphite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C49290-F334-41BF-A3E3-199E9DAE76F6}"/>
              </a:ext>
            </a:extLst>
          </p:cNvPr>
          <p:cNvSpPr/>
          <p:nvPr/>
        </p:nvSpPr>
        <p:spPr>
          <a:xfrm>
            <a:off x="5446644" y="0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is graphite slippery?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C88F8D-E1FD-43BF-870E-36D97E05A3A2}"/>
              </a:ext>
            </a:extLst>
          </p:cNvPr>
          <p:cNvSpPr/>
          <p:nvPr/>
        </p:nvSpPr>
        <p:spPr>
          <a:xfrm>
            <a:off x="8169966" y="0"/>
            <a:ext cx="4022034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does graphite conduct electricity but diamond does not?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513B1A-064E-4BF4-9B10-7BD1D16BF693}"/>
              </a:ext>
            </a:extLst>
          </p:cNvPr>
          <p:cNvSpPr/>
          <p:nvPr/>
        </p:nvSpPr>
        <p:spPr>
          <a:xfrm>
            <a:off x="6745356" y="2613236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the structure of diamond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6C2F73A-3AF1-4B2E-82CA-10231E1D689F}"/>
              </a:ext>
            </a:extLst>
          </p:cNvPr>
          <p:cNvSpPr/>
          <p:nvPr/>
        </p:nvSpPr>
        <p:spPr>
          <a:xfrm>
            <a:off x="9468678" y="2613236"/>
            <a:ext cx="2723322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the structure of graphite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6B8AA8-2B08-4D10-BB4D-792C66D5EFBF}"/>
              </a:ext>
            </a:extLst>
          </p:cNvPr>
          <p:cNvSpPr/>
          <p:nvPr/>
        </p:nvSpPr>
        <p:spPr>
          <a:xfrm>
            <a:off x="0" y="2613236"/>
            <a:ext cx="4022034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Although graphite is very much softer than diamond, both substances have very high melting points. Explain why.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CA23F7-923F-447E-89B3-0719C870FB52}"/>
              </a:ext>
            </a:extLst>
          </p:cNvPr>
          <p:cNvSpPr/>
          <p:nvPr/>
        </p:nvSpPr>
        <p:spPr>
          <a:xfrm>
            <a:off x="-1" y="5226472"/>
            <a:ext cx="5526157" cy="1631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Do covalent compounds tend to dissolve in water? Why?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7D17D61-9848-4940-BB34-44B154A0BC65}"/>
              </a:ext>
            </a:extLst>
          </p:cNvPr>
          <p:cNvSpPr/>
          <p:nvPr/>
        </p:nvSpPr>
        <p:spPr>
          <a:xfrm>
            <a:off x="5526156" y="5226513"/>
            <a:ext cx="6665844" cy="1631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 giant covalent structures have high melting points?</a:t>
            </a:r>
          </a:p>
        </p:txBody>
      </p:sp>
    </p:spTree>
    <p:extLst>
      <p:ext uri="{BB962C8B-B14F-4D97-AF65-F5344CB8AC3E}">
        <p14:creationId xmlns:p14="http://schemas.microsoft.com/office/powerpoint/2010/main" val="19450770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B16AA66-46D3-4BC6-9347-D775A9685397}"/>
              </a:ext>
            </a:extLst>
          </p:cNvPr>
          <p:cNvSpPr/>
          <p:nvPr/>
        </p:nvSpPr>
        <p:spPr>
          <a:xfrm>
            <a:off x="2732261" y="0"/>
            <a:ext cx="2723322" cy="17393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metallic bonding?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AD97FC-86F8-4F11-8566-62B09B2F82DF}"/>
              </a:ext>
            </a:extLst>
          </p:cNvPr>
          <p:cNvSpPr/>
          <p:nvPr/>
        </p:nvSpPr>
        <p:spPr>
          <a:xfrm>
            <a:off x="5455583" y="0"/>
            <a:ext cx="3807687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 example of metallic bonding?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AAEE56-BF5A-422A-AE2C-C8E5DBEB6D35}"/>
              </a:ext>
            </a:extLst>
          </p:cNvPr>
          <p:cNvSpPr/>
          <p:nvPr/>
        </p:nvSpPr>
        <p:spPr>
          <a:xfrm>
            <a:off x="8939" y="3428999"/>
            <a:ext cx="3104318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metals can be hammered into thin sheets without breaking easily?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DAB086-ECEB-492F-9576-13DFC60A38F1}"/>
              </a:ext>
            </a:extLst>
          </p:cNvPr>
          <p:cNvSpPr/>
          <p:nvPr/>
        </p:nvSpPr>
        <p:spPr>
          <a:xfrm>
            <a:off x="3112257" y="3429001"/>
            <a:ext cx="3104319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metals conduct electricity?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36374F-A2C0-43C8-B325-9FB08255AE0C}"/>
              </a:ext>
            </a:extLst>
          </p:cNvPr>
          <p:cNvSpPr/>
          <p:nvPr/>
        </p:nvSpPr>
        <p:spPr>
          <a:xfrm>
            <a:off x="6157950" y="3429001"/>
            <a:ext cx="3104320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the structure of a metal?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225D42B-8038-4E56-BFC8-BC3F4F2D7972}"/>
              </a:ext>
            </a:extLst>
          </p:cNvPr>
          <p:cNvSpPr/>
          <p:nvPr/>
        </p:nvSpPr>
        <p:spPr>
          <a:xfrm>
            <a:off x="2732261" y="1739341"/>
            <a:ext cx="2723322" cy="168965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delocalized electrons?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37D4997-3659-46D2-B98C-8563FBF3F739}"/>
              </a:ext>
            </a:extLst>
          </p:cNvPr>
          <p:cNvSpPr/>
          <p:nvPr/>
        </p:nvSpPr>
        <p:spPr>
          <a:xfrm>
            <a:off x="9272209" y="-1"/>
            <a:ext cx="2919791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key properties of metals?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6EBAAA1-4E56-4E39-908F-68BA618ADFEE}"/>
              </a:ext>
            </a:extLst>
          </p:cNvPr>
          <p:cNvSpPr/>
          <p:nvPr/>
        </p:nvSpPr>
        <p:spPr>
          <a:xfrm>
            <a:off x="0" y="0"/>
            <a:ext cx="2723322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melting point of metals as the size of the atom increases? Why?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921B7FA-D4E5-46B3-9499-570A865C2ED6}"/>
              </a:ext>
            </a:extLst>
          </p:cNvPr>
          <p:cNvSpPr/>
          <p:nvPr/>
        </p:nvSpPr>
        <p:spPr>
          <a:xfrm>
            <a:off x="9087680" y="3428998"/>
            <a:ext cx="310432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melting point of metals as the number of electrons in the outer shell increases? Why?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8513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495F06-C498-4034-B2DE-695F187880F7}"/>
              </a:ext>
            </a:extLst>
          </p:cNvPr>
          <p:cNvSpPr/>
          <p:nvPr/>
        </p:nvSpPr>
        <p:spPr>
          <a:xfrm>
            <a:off x="0" y="2932044"/>
            <a:ext cx="5724936" cy="1631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iodine ,has a much lower boiling point than</a:t>
            </a:r>
          </a:p>
          <a:p>
            <a:r>
              <a:rPr lang="en-US" dirty="0">
                <a:solidFill>
                  <a:schemeClr val="tx1"/>
                </a:solidFill>
              </a:rPr>
              <a:t>graphite.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51C283-D737-458F-8C5B-72966AD95BC3}"/>
              </a:ext>
            </a:extLst>
          </p:cNvPr>
          <p:cNvSpPr/>
          <p:nvPr/>
        </p:nvSpPr>
        <p:spPr>
          <a:xfrm>
            <a:off x="0" y="-19836"/>
            <a:ext cx="3826565" cy="29518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Illustrate the structure of Magnesium metal using a labelled</a:t>
            </a:r>
          </a:p>
          <a:p>
            <a:r>
              <a:rPr lang="en-GB" dirty="0">
                <a:solidFill>
                  <a:schemeClr val="tx1"/>
                </a:solidFill>
              </a:rPr>
              <a:t>diagram.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DF0AFC-D16B-4FA4-A3FE-A6F953D75C19}"/>
              </a:ext>
            </a:extLst>
          </p:cNvPr>
          <p:cNvSpPr/>
          <p:nvPr/>
        </p:nvSpPr>
        <p:spPr>
          <a:xfrm>
            <a:off x="3826565" y="-19836"/>
            <a:ext cx="2484783" cy="29518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the structure of a giant metallic lattice.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2E54FF-A5F3-4B9A-A8FA-1372184EDB60}"/>
              </a:ext>
            </a:extLst>
          </p:cNvPr>
          <p:cNvSpPr/>
          <p:nvPr/>
        </p:nvSpPr>
        <p:spPr>
          <a:xfrm>
            <a:off x="6311348" y="-12267"/>
            <a:ext cx="2484783" cy="29443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Atoms within metals have strong metallic bonds. Describe how this occurs.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670BE9-2521-4E79-9062-0F4418793751}"/>
              </a:ext>
            </a:extLst>
          </p:cNvPr>
          <p:cNvSpPr/>
          <p:nvPr/>
        </p:nvSpPr>
        <p:spPr>
          <a:xfrm>
            <a:off x="8796131" y="-8102"/>
            <a:ext cx="3395869" cy="25127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structural differences between a pure metal and alloy?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F02F57-0745-4361-B55C-4A996E43469B}"/>
              </a:ext>
            </a:extLst>
          </p:cNvPr>
          <p:cNvSpPr/>
          <p:nvPr/>
        </p:nvSpPr>
        <p:spPr>
          <a:xfrm>
            <a:off x="8796131" y="2504661"/>
            <a:ext cx="3395869" cy="29443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are alloys used more in construction than pure metals?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6FAA43-BE25-4C57-862C-7BC87AA033A9}"/>
              </a:ext>
            </a:extLst>
          </p:cNvPr>
          <p:cNvSpPr/>
          <p:nvPr/>
        </p:nvSpPr>
        <p:spPr>
          <a:xfrm>
            <a:off x="5724937" y="2932044"/>
            <a:ext cx="3071193" cy="3917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the melting and boiling points for metals and why they are this way.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227454-FF4C-4A60-B074-129ED4698263}"/>
              </a:ext>
            </a:extLst>
          </p:cNvPr>
          <p:cNvSpPr/>
          <p:nvPr/>
        </p:nvSpPr>
        <p:spPr>
          <a:xfrm>
            <a:off x="8796131" y="5444807"/>
            <a:ext cx="3395870" cy="14047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valence (outer) electrons in metals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DFB321F-71D6-4AE9-94FB-9262A2D46576}"/>
              </a:ext>
            </a:extLst>
          </p:cNvPr>
          <p:cNvSpPr/>
          <p:nvPr/>
        </p:nvSpPr>
        <p:spPr>
          <a:xfrm>
            <a:off x="0" y="4563530"/>
            <a:ext cx="2653742" cy="22944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copper conduct electricity?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B3A60B4-E9FE-479F-9293-1086733781AC}"/>
              </a:ext>
            </a:extLst>
          </p:cNvPr>
          <p:cNvSpPr/>
          <p:nvPr/>
        </p:nvSpPr>
        <p:spPr>
          <a:xfrm>
            <a:off x="2653743" y="4565000"/>
            <a:ext cx="3071193" cy="2294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is metallic bonding different to covalent bonding?</a:t>
            </a:r>
          </a:p>
        </p:txBody>
      </p:sp>
    </p:spTree>
    <p:extLst>
      <p:ext uri="{BB962C8B-B14F-4D97-AF65-F5344CB8AC3E}">
        <p14:creationId xmlns:p14="http://schemas.microsoft.com/office/powerpoint/2010/main" val="33992319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7EB13A-70D6-42F7-8F78-E41B83FEB4EF}"/>
              </a:ext>
            </a:extLst>
          </p:cNvPr>
          <p:cNvSpPr/>
          <p:nvPr/>
        </p:nvSpPr>
        <p:spPr>
          <a:xfrm>
            <a:off x="-3310" y="0"/>
            <a:ext cx="6099309" cy="15604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 term electronegativity?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750212-DF96-4DCE-9DF5-5BE669C54DAF}"/>
              </a:ext>
            </a:extLst>
          </p:cNvPr>
          <p:cNvSpPr/>
          <p:nvPr/>
        </p:nvSpPr>
        <p:spPr>
          <a:xfrm>
            <a:off x="0" y="1560443"/>
            <a:ext cx="2604055" cy="18685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type of bond is formed between atoms with similar electronegativities?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EB71F4-F900-4CF8-9A37-5EB210670C81}"/>
              </a:ext>
            </a:extLst>
          </p:cNvPr>
          <p:cNvSpPr/>
          <p:nvPr/>
        </p:nvSpPr>
        <p:spPr>
          <a:xfrm>
            <a:off x="-3310" y="3429001"/>
            <a:ext cx="3488635" cy="17393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non-polar molecule?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61940B-BCA2-4B59-9724-4E62A507EB92}"/>
              </a:ext>
            </a:extLst>
          </p:cNvPr>
          <p:cNvSpPr/>
          <p:nvPr/>
        </p:nvSpPr>
        <p:spPr>
          <a:xfrm>
            <a:off x="0" y="5168348"/>
            <a:ext cx="3488635" cy="16896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polar molecule?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65B90F-4041-4041-8CC9-7E176B39B6F4}"/>
              </a:ext>
            </a:extLst>
          </p:cNvPr>
          <p:cNvSpPr/>
          <p:nvPr/>
        </p:nvSpPr>
        <p:spPr>
          <a:xfrm>
            <a:off x="2605709" y="1560443"/>
            <a:ext cx="3490291" cy="18685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polarity of a bond as the difference in electronegativity increases?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25A7102-DDEC-48EF-8085-B38C149F520F}"/>
              </a:ext>
            </a:extLst>
          </p:cNvPr>
          <p:cNvSpPr/>
          <p:nvPr/>
        </p:nvSpPr>
        <p:spPr>
          <a:xfrm>
            <a:off x="3488633" y="3428999"/>
            <a:ext cx="2607366" cy="16896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electronegativity of an element as you go down a group?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8CE24E-226C-46CB-B966-4D689D17CCB5}"/>
              </a:ext>
            </a:extLst>
          </p:cNvPr>
          <p:cNvSpPr/>
          <p:nvPr/>
        </p:nvSpPr>
        <p:spPr>
          <a:xfrm>
            <a:off x="3482006" y="5118651"/>
            <a:ext cx="2607366" cy="173934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electronegativity of an element as you go across a period?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7484CC-967D-4C3E-ACB8-6C9CF788B7AC}"/>
              </a:ext>
            </a:extLst>
          </p:cNvPr>
          <p:cNvSpPr/>
          <p:nvPr/>
        </p:nvSpPr>
        <p:spPr>
          <a:xfrm>
            <a:off x="6095999" y="-1"/>
            <a:ext cx="2607366" cy="18188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dipole?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494005D-89FD-4AA3-8D28-30CF49A4C69E}"/>
              </a:ext>
            </a:extLst>
          </p:cNvPr>
          <p:cNvSpPr/>
          <p:nvPr/>
        </p:nvSpPr>
        <p:spPr>
          <a:xfrm>
            <a:off x="6079428" y="1818854"/>
            <a:ext cx="2623937" cy="18188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intermolecular forces?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01616E5-0D90-4B6D-9C6C-BF769C829012}"/>
              </a:ext>
            </a:extLst>
          </p:cNvPr>
          <p:cNvSpPr/>
          <p:nvPr/>
        </p:nvSpPr>
        <p:spPr>
          <a:xfrm>
            <a:off x="6089371" y="3627782"/>
            <a:ext cx="6096000" cy="32302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rgbClr val="000000"/>
                </a:solidFill>
              </a:rPr>
              <a:t>The types of intermolecular forces in a substance are identical whether it is a solid, a liquid, or a gas. Why then does a substance change phase from a gas to a liquid or to a solid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B7B5F91-2399-4DBD-89F2-93DCF3074664}"/>
              </a:ext>
            </a:extLst>
          </p:cNvPr>
          <p:cNvSpPr/>
          <p:nvPr/>
        </p:nvSpPr>
        <p:spPr>
          <a:xfrm>
            <a:off x="8709937" y="1302037"/>
            <a:ext cx="3488636" cy="10535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strongest type of intermolecular bond?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60284D-B3E9-4246-8069-749C835D6413}"/>
              </a:ext>
            </a:extLst>
          </p:cNvPr>
          <p:cNvSpPr/>
          <p:nvPr/>
        </p:nvSpPr>
        <p:spPr>
          <a:xfrm>
            <a:off x="8706651" y="2325747"/>
            <a:ext cx="3488636" cy="13020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intermolecular bond is caused by the temporary uneven distribution of electrons?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5F08D05-C01E-4A43-BB4F-687260A96948}"/>
              </a:ext>
            </a:extLst>
          </p:cNvPr>
          <p:cNvSpPr/>
          <p:nvPr/>
        </p:nvSpPr>
        <p:spPr>
          <a:xfrm>
            <a:off x="8706650" y="2"/>
            <a:ext cx="3488636" cy="13020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Complete the sentence.</a:t>
            </a:r>
          </a:p>
          <a:p>
            <a:r>
              <a:rPr lang="en-US" dirty="0">
                <a:solidFill>
                  <a:schemeClr val="tx1"/>
                </a:solidFill>
              </a:rPr>
              <a:t>The dispersion forces between molecules always become stronger as molecular size …………………………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2557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761485E-6EAA-4705-8925-771F60BBF0F3}"/>
              </a:ext>
            </a:extLst>
          </p:cNvPr>
          <p:cNvSpPr/>
          <p:nvPr/>
        </p:nvSpPr>
        <p:spPr>
          <a:xfrm>
            <a:off x="0" y="0"/>
            <a:ext cx="2607366" cy="16896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van der Waal forces?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D371E04-AFC8-4458-B2F9-561EA66D259B}"/>
              </a:ext>
            </a:extLst>
          </p:cNvPr>
          <p:cNvSpPr/>
          <p:nvPr/>
        </p:nvSpPr>
        <p:spPr>
          <a:xfrm>
            <a:off x="3308" y="1689652"/>
            <a:ext cx="2604058" cy="12423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other name for van der Waal forces?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7216D4-4A71-4FEA-A8CD-9EF2185CA1B1}"/>
              </a:ext>
            </a:extLst>
          </p:cNvPr>
          <p:cNvSpPr/>
          <p:nvPr/>
        </p:nvSpPr>
        <p:spPr>
          <a:xfrm>
            <a:off x="0" y="2932043"/>
            <a:ext cx="3491944" cy="39259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 example of van der Waal forces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130C67-9144-4D5A-8439-E12F4763D573}"/>
              </a:ext>
            </a:extLst>
          </p:cNvPr>
          <p:cNvSpPr/>
          <p:nvPr/>
        </p:nvSpPr>
        <p:spPr>
          <a:xfrm>
            <a:off x="8703364" y="-6"/>
            <a:ext cx="3488636" cy="113306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other name for London forces?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EBAE863-9674-4A65-B410-F48B38DDF2CB}"/>
              </a:ext>
            </a:extLst>
          </p:cNvPr>
          <p:cNvSpPr/>
          <p:nvPr/>
        </p:nvSpPr>
        <p:spPr>
          <a:xfrm>
            <a:off x="8703364" y="1133060"/>
            <a:ext cx="3491944" cy="309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London forces? Draw an example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F3A68C1-CE1A-49B2-B976-75FAB0B858D9}"/>
              </a:ext>
            </a:extLst>
          </p:cNvPr>
          <p:cNvSpPr/>
          <p:nvPr/>
        </p:nvSpPr>
        <p:spPr>
          <a:xfrm>
            <a:off x="6099309" y="2932043"/>
            <a:ext cx="2617305" cy="195800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a temporary dipole form?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3AD8BA-8BB8-4554-A27E-F637A78E9A6F}"/>
              </a:ext>
            </a:extLst>
          </p:cNvPr>
          <p:cNvSpPr/>
          <p:nvPr/>
        </p:nvSpPr>
        <p:spPr>
          <a:xfrm>
            <a:off x="6099310" y="4890052"/>
            <a:ext cx="2617305" cy="19679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an induced dipole form?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A675F3-DEDD-49A0-A31A-BCEF2E380057}"/>
              </a:ext>
            </a:extLst>
          </p:cNvPr>
          <p:cNvSpPr/>
          <p:nvPr/>
        </p:nvSpPr>
        <p:spPr>
          <a:xfrm>
            <a:off x="8716614" y="4224138"/>
            <a:ext cx="3475385" cy="26239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effect of more electrons on the following in regards to London forces: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Movement of electrons?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Size of dipole?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Force of attraction?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6D646C-09C2-42D2-99B1-BA86447D1263}"/>
              </a:ext>
            </a:extLst>
          </p:cNvPr>
          <p:cNvSpPr/>
          <p:nvPr/>
        </p:nvSpPr>
        <p:spPr>
          <a:xfrm>
            <a:off x="2607366" y="0"/>
            <a:ext cx="6109248" cy="29320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rgbClr val="000000"/>
                </a:solidFill>
              </a:rPr>
              <a:t>Susan states that van der Waals forces include ion-dipole forces, dipole-dipole forces and induced dipole forces. Rob states that van der Waals forces include ion-dipole forces, ion-induced dipole forces and induced dipole forces. Helen states that van der Waals forces include dipole-induced dipole forces, dipole-dipole forces and induced dipole forces.</a:t>
            </a:r>
          </a:p>
          <a:p>
            <a:r>
              <a:rPr lang="en-GB" dirty="0">
                <a:solidFill>
                  <a:srgbClr val="000000"/>
                </a:solidFill>
              </a:rPr>
              <a:t>Who is correct and why?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D6B1E09-D85B-4C50-BDF1-9A27418E193F}"/>
              </a:ext>
            </a:extLst>
          </p:cNvPr>
          <p:cNvSpPr/>
          <p:nvPr/>
        </p:nvSpPr>
        <p:spPr>
          <a:xfrm>
            <a:off x="3491944" y="2932043"/>
            <a:ext cx="2599086" cy="39259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the boiling point of the halogens increases as you go down the group.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327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2D2F642-962A-4A24-AFC0-7411010795C7}"/>
              </a:ext>
            </a:extLst>
          </p:cNvPr>
          <p:cNvSpPr/>
          <p:nvPr/>
        </p:nvSpPr>
        <p:spPr>
          <a:xfrm>
            <a:off x="-1" y="0"/>
            <a:ext cx="3491943" cy="12622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Hydrogen bonds?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49F0C3-9F85-4290-AA30-9B1355C7D7F4}"/>
              </a:ext>
            </a:extLst>
          </p:cNvPr>
          <p:cNvSpPr/>
          <p:nvPr/>
        </p:nvSpPr>
        <p:spPr>
          <a:xfrm>
            <a:off x="0" y="2932043"/>
            <a:ext cx="3491944" cy="39259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 example of a hydrogen bond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048F45-7F54-4ABC-AF51-BC3BA09E093D}"/>
              </a:ext>
            </a:extLst>
          </p:cNvPr>
          <p:cNvSpPr/>
          <p:nvPr/>
        </p:nvSpPr>
        <p:spPr>
          <a:xfrm>
            <a:off x="1" y="1262269"/>
            <a:ext cx="3491944" cy="16896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Put all of the intermolecular forces in order from weakest to strongest.</a:t>
            </a:r>
          </a:p>
          <a:p>
            <a:r>
              <a:rPr lang="en-US" dirty="0">
                <a:solidFill>
                  <a:schemeClr val="tx1"/>
                </a:solidFill>
              </a:rPr>
              <a:t>1.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</a:p>
          <a:p>
            <a:r>
              <a:rPr lang="en-US" dirty="0">
                <a:solidFill>
                  <a:schemeClr val="tx1"/>
                </a:solidFill>
              </a:rPr>
              <a:t>4. Covalent bond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730F3A-9EA4-4E2A-B8E5-71F365038055}"/>
              </a:ext>
            </a:extLst>
          </p:cNvPr>
          <p:cNvSpPr/>
          <p:nvPr/>
        </p:nvSpPr>
        <p:spPr>
          <a:xfrm>
            <a:off x="3491943" y="0"/>
            <a:ext cx="2604058" cy="20971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hydrogen bond will form when hydrogen is bonded to which elements?</a:t>
            </a:r>
          </a:p>
          <a:p>
            <a:r>
              <a:rPr lang="en-US" dirty="0">
                <a:solidFill>
                  <a:schemeClr val="tx1"/>
                </a:solidFill>
              </a:rPr>
              <a:t>1.</a:t>
            </a:r>
          </a:p>
          <a:p>
            <a:r>
              <a:rPr lang="en-US" dirty="0">
                <a:solidFill>
                  <a:schemeClr val="tx1"/>
                </a:solidFill>
              </a:rPr>
              <a:t>2.</a:t>
            </a:r>
          </a:p>
          <a:p>
            <a:r>
              <a:rPr lang="en-US" dirty="0">
                <a:solidFill>
                  <a:schemeClr val="tx1"/>
                </a:solidFill>
              </a:rPr>
              <a:t>3.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EB9FD3-0B88-4F8F-9D98-C7605F5CEE96}"/>
              </a:ext>
            </a:extLst>
          </p:cNvPr>
          <p:cNvSpPr/>
          <p:nvPr/>
        </p:nvSpPr>
        <p:spPr>
          <a:xfrm>
            <a:off x="3491943" y="2100469"/>
            <a:ext cx="2604057" cy="33262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 hydrogen bonds form with hydrogen and only 3 elements?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DD3A04-06F4-4860-A8ED-6EADE106020A}"/>
              </a:ext>
            </a:extLst>
          </p:cNvPr>
          <p:cNvSpPr/>
          <p:nvPr/>
        </p:nvSpPr>
        <p:spPr>
          <a:xfrm>
            <a:off x="3491942" y="5426765"/>
            <a:ext cx="5652058" cy="14312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hydrogen bonds different to other dipole-dipole forces?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F8E360-9CDA-4A99-BD44-B2CBA3A05F6A}"/>
              </a:ext>
            </a:extLst>
          </p:cNvPr>
          <p:cNvSpPr/>
          <p:nvPr/>
        </p:nvSpPr>
        <p:spPr>
          <a:xfrm>
            <a:off x="6096000" y="2792896"/>
            <a:ext cx="3048000" cy="26338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properties to hydrogen bonds give water?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FD97B5-EF79-4045-9181-D72CA91CA851}"/>
              </a:ext>
            </a:extLst>
          </p:cNvPr>
          <p:cNvSpPr/>
          <p:nvPr/>
        </p:nvSpPr>
        <p:spPr>
          <a:xfrm>
            <a:off x="9144000" y="1"/>
            <a:ext cx="3048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each type of intermolecular bond affect the properties of a molecule?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BBD471-A90A-4C60-B5FE-42E0BF19CFB9}"/>
              </a:ext>
            </a:extLst>
          </p:cNvPr>
          <p:cNvSpPr/>
          <p:nvPr/>
        </p:nvSpPr>
        <p:spPr>
          <a:xfrm>
            <a:off x="6095999" y="-3312"/>
            <a:ext cx="3047997" cy="27962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the boiling points increase from HCl through HBr to HI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511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487B26B-882B-4549-B496-E069D3A89019}"/>
              </a:ext>
            </a:extLst>
          </p:cNvPr>
          <p:cNvSpPr/>
          <p:nvPr/>
        </p:nvSpPr>
        <p:spPr>
          <a:xfrm>
            <a:off x="-1" y="0"/>
            <a:ext cx="6957391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Balance the following equations:</a:t>
            </a:r>
          </a:p>
          <a:p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9DC7874-A15D-42F7-8193-C8812FEE4F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776139"/>
              </p:ext>
            </p:extLst>
          </p:nvPr>
        </p:nvGraphicFramePr>
        <p:xfrm>
          <a:off x="74086" y="495208"/>
          <a:ext cx="6803790" cy="6273337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650936">
                  <a:extLst>
                    <a:ext uri="{9D8B030D-6E8A-4147-A177-3AD203B41FA5}">
                      <a16:colId xmlns:a16="http://schemas.microsoft.com/office/drawing/2014/main" val="3107430618"/>
                    </a:ext>
                  </a:extLst>
                </a:gridCol>
                <a:gridCol w="1341888">
                  <a:extLst>
                    <a:ext uri="{9D8B030D-6E8A-4147-A177-3AD203B41FA5}">
                      <a16:colId xmlns:a16="http://schemas.microsoft.com/office/drawing/2014/main" val="1564916336"/>
                    </a:ext>
                  </a:extLst>
                </a:gridCol>
                <a:gridCol w="167736">
                  <a:extLst>
                    <a:ext uri="{9D8B030D-6E8A-4147-A177-3AD203B41FA5}">
                      <a16:colId xmlns:a16="http://schemas.microsoft.com/office/drawing/2014/main" val="4252495687"/>
                    </a:ext>
                  </a:extLst>
                </a:gridCol>
                <a:gridCol w="1137512">
                  <a:extLst>
                    <a:ext uri="{9D8B030D-6E8A-4147-A177-3AD203B41FA5}">
                      <a16:colId xmlns:a16="http://schemas.microsoft.com/office/drawing/2014/main" val="2281092641"/>
                    </a:ext>
                  </a:extLst>
                </a:gridCol>
                <a:gridCol w="305320">
                  <a:extLst>
                    <a:ext uri="{9D8B030D-6E8A-4147-A177-3AD203B41FA5}">
                      <a16:colId xmlns:a16="http://schemas.microsoft.com/office/drawing/2014/main" val="1974974142"/>
                    </a:ext>
                  </a:extLst>
                </a:gridCol>
                <a:gridCol w="1204225">
                  <a:extLst>
                    <a:ext uri="{9D8B030D-6E8A-4147-A177-3AD203B41FA5}">
                      <a16:colId xmlns:a16="http://schemas.microsoft.com/office/drawing/2014/main" val="1186726709"/>
                    </a:ext>
                  </a:extLst>
                </a:gridCol>
                <a:gridCol w="169376">
                  <a:extLst>
                    <a:ext uri="{9D8B030D-6E8A-4147-A177-3AD203B41FA5}">
                      <a16:colId xmlns:a16="http://schemas.microsoft.com/office/drawing/2014/main" val="2919839747"/>
                    </a:ext>
                  </a:extLst>
                </a:gridCol>
                <a:gridCol w="875341">
                  <a:extLst>
                    <a:ext uri="{9D8B030D-6E8A-4147-A177-3AD203B41FA5}">
                      <a16:colId xmlns:a16="http://schemas.microsoft.com/office/drawing/2014/main" val="3068882008"/>
                    </a:ext>
                  </a:extLst>
                </a:gridCol>
                <a:gridCol w="228350">
                  <a:extLst>
                    <a:ext uri="{9D8B030D-6E8A-4147-A177-3AD203B41FA5}">
                      <a16:colId xmlns:a16="http://schemas.microsoft.com/office/drawing/2014/main" val="4264371850"/>
                    </a:ext>
                  </a:extLst>
                </a:gridCol>
                <a:gridCol w="723106">
                  <a:extLst>
                    <a:ext uri="{9D8B030D-6E8A-4147-A177-3AD203B41FA5}">
                      <a16:colId xmlns:a16="http://schemas.microsoft.com/office/drawing/2014/main" val="469526058"/>
                    </a:ext>
                  </a:extLst>
                </a:gridCol>
              </a:tblGrid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Cl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HCl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878716073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2.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Zn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O2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ZnO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58246504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3.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Cl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Al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AlCl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71770645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4.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Na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O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8527020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5.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Mg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O2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MgO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64159677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6.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Mg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HCl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MgCl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804966242"/>
                  </a:ext>
                </a:extLst>
              </a:tr>
              <a:tr h="376568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7.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Fe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r>
                        <a:rPr lang="en-GB" sz="1800" dirty="0">
                          <a:effectLst/>
                        </a:rPr>
                        <a:t>O</a:t>
                      </a:r>
                      <a:r>
                        <a:rPr lang="en-GB" sz="1800" baseline="-25000" dirty="0">
                          <a:effectLst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Al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Fe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Al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567804236"/>
                  </a:ext>
                </a:extLst>
              </a:tr>
              <a:tr h="324836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8.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CaCl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KOH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Ca(OH)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KCl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63036653"/>
                  </a:ext>
                </a:extLst>
              </a:tr>
              <a:tr h="335314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HCl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CO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NaCl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CO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0635865"/>
                  </a:ext>
                </a:extLst>
              </a:tr>
              <a:tr h="324836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10.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HNO</a:t>
                      </a:r>
                      <a:r>
                        <a:rPr lang="en-GB" sz="1800" baseline="-25000" dirty="0">
                          <a:effectLst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NaOH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NaNO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r>
                        <a:rPr lang="en-GB" sz="1800" dirty="0">
                          <a:effectLst/>
                        </a:rPr>
                        <a:t>O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96331657"/>
                  </a:ext>
                </a:extLst>
              </a:tr>
              <a:tr h="303879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11.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HNO</a:t>
                      </a:r>
                      <a:r>
                        <a:rPr lang="en-GB" sz="1800" baseline="-25000" dirty="0">
                          <a:effectLst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Ca(OH)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Ca(NO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r>
                        <a:rPr lang="en-GB" sz="1800">
                          <a:effectLst/>
                        </a:rPr>
                        <a:t>)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39967434"/>
                  </a:ext>
                </a:extLst>
              </a:tr>
              <a:tr h="324836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12.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r>
                        <a:rPr lang="en-GB" sz="1800" dirty="0">
                          <a:effectLst/>
                        </a:rPr>
                        <a:t>SO</a:t>
                      </a:r>
                      <a:r>
                        <a:rPr lang="en-GB" sz="1800" baseline="-25000" dirty="0">
                          <a:effectLst/>
                        </a:rPr>
                        <a:t>4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KOH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SO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88654148"/>
                  </a:ext>
                </a:extLst>
              </a:tr>
              <a:tr h="303872">
                <a:tc>
                  <a:txBody>
                    <a:bodyPr/>
                    <a:lstStyle/>
                    <a:p>
                      <a:pPr marL="0" indent="268288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13.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NaNO</a:t>
                      </a:r>
                      <a:r>
                        <a:rPr lang="en-GB" sz="1800" baseline="-25000" dirty="0">
                          <a:effectLst/>
                        </a:rPr>
                        <a:t>3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NaNO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+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O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66276968"/>
                  </a:ext>
                </a:extLst>
              </a:tr>
              <a:tr h="322739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14.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KI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+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Pb(NO</a:t>
                      </a:r>
                      <a:r>
                        <a:rPr lang="en-GB" sz="1800" baseline="-25000" dirty="0">
                          <a:effectLst/>
                        </a:rPr>
                        <a:t>3</a:t>
                      </a:r>
                      <a:r>
                        <a:rPr lang="en-GB" sz="1800" dirty="0">
                          <a:effectLst/>
                        </a:rPr>
                        <a:t>)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89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KNO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PbI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76153012"/>
                  </a:ext>
                </a:extLst>
              </a:tr>
              <a:tr h="314357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15.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CaCl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SO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CaSO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NaCl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05769795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16.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HCl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SO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KCl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SO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390240"/>
                  </a:ext>
                </a:extLst>
              </a:tr>
              <a:tr h="308070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17.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KOH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MgSO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Mg(OH)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SO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350147957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18.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K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KOH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71507456"/>
                  </a:ext>
                </a:extLst>
              </a:tr>
              <a:tr h="328702"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19.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667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NaOH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r>
                        <a:rPr lang="en-GB" sz="1800">
                          <a:effectLst/>
                        </a:rPr>
                        <a:t>PO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Na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r>
                        <a:rPr lang="en-GB" sz="1800">
                          <a:effectLst/>
                        </a:rPr>
                        <a:t>PO</a:t>
                      </a:r>
                      <a:r>
                        <a:rPr lang="en-GB" sz="1800" baseline="-250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H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r>
                        <a:rPr lang="en-GB" sz="1800">
                          <a:effectLst/>
                        </a:rPr>
                        <a:t>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02989374"/>
                  </a:ext>
                </a:extLst>
              </a:tr>
              <a:tr h="300592">
                <a:tc>
                  <a:txBody>
                    <a:bodyPr/>
                    <a:lstStyle/>
                    <a:p>
                      <a:pPr marL="0" indent="268288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20.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Pb(NO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r>
                        <a:rPr lang="en-GB" sz="1800">
                          <a:effectLst/>
                        </a:rPr>
                        <a:t>)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3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→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78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PbO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NO</a:t>
                      </a:r>
                      <a:r>
                        <a:rPr lang="en-GB" sz="1800" baseline="-250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01600" algn="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+</a:t>
                      </a:r>
                      <a:endParaRPr lang="en-GB" sz="180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90500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O</a:t>
                      </a:r>
                      <a:r>
                        <a:rPr lang="en-GB" sz="1800" baseline="-250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4287748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CC99CFDF-D86A-4E9A-B343-7E232D567EAD}"/>
              </a:ext>
            </a:extLst>
          </p:cNvPr>
          <p:cNvSpPr/>
          <p:nvPr/>
        </p:nvSpPr>
        <p:spPr>
          <a:xfrm>
            <a:off x="6798365" y="1"/>
            <a:ext cx="5393635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Write the balanced equation for the following reactions:</a:t>
            </a: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sodium chloride + lead (II) nitrate → lead (II) chloride + sodium nitrate 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iron + chlorine → iron (III) chloride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barium + water → barium hydroxide + hydrogen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potassium hydroxide + sulfuric acid → potassium </a:t>
            </a:r>
            <a:r>
              <a:rPr lang="en-GB" dirty="0" err="1">
                <a:solidFill>
                  <a:schemeClr val="tx1"/>
                </a:solidFill>
              </a:rPr>
              <a:t>sulfate</a:t>
            </a:r>
            <a:r>
              <a:rPr lang="en-GB" dirty="0">
                <a:solidFill>
                  <a:schemeClr val="tx1"/>
                </a:solidFill>
              </a:rPr>
              <a:t> + water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sodium + chlorine → sodium chloride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calcium carbonate → calcium oxide + carbon dioxide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aluminium oxide + sulfuric acid ==&gt; aluminium </a:t>
            </a:r>
            <a:r>
              <a:rPr lang="en-GB" dirty="0" err="1">
                <a:solidFill>
                  <a:schemeClr val="tx1"/>
                </a:solidFill>
              </a:rPr>
              <a:t>sulfate</a:t>
            </a:r>
            <a:r>
              <a:rPr lang="en-GB" dirty="0">
                <a:solidFill>
                  <a:schemeClr val="tx1"/>
                </a:solidFill>
              </a:rPr>
              <a:t> + water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sodium hydroxide + hydrochloric acid ==&gt; sodium chloride + water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nitrogen + hydrogen → ammonia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678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A0C4EE-F49C-481F-9778-39FA26AA684F}"/>
              </a:ext>
            </a:extLst>
          </p:cNvPr>
          <p:cNvSpPr/>
          <p:nvPr/>
        </p:nvSpPr>
        <p:spPr>
          <a:xfrm>
            <a:off x="-1" y="0"/>
            <a:ext cx="3491943" cy="142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mole?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C107C7-8A2C-4837-8909-3B3E2DBE1C28}"/>
              </a:ext>
            </a:extLst>
          </p:cNvPr>
          <p:cNvSpPr/>
          <p:nvPr/>
        </p:nvSpPr>
        <p:spPr>
          <a:xfrm>
            <a:off x="-2" y="1262269"/>
            <a:ext cx="3491943" cy="142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molar mass?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2BF62B-4428-45A4-9B51-35CC4950A3DE}"/>
              </a:ext>
            </a:extLst>
          </p:cNvPr>
          <p:cNvSpPr/>
          <p:nvPr/>
        </p:nvSpPr>
        <p:spPr>
          <a:xfrm>
            <a:off x="0" y="2594100"/>
            <a:ext cx="3491943" cy="142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Avogadro’s constant?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6ECA20-09AB-4B99-A071-BEB2F83FA26F}"/>
              </a:ext>
            </a:extLst>
          </p:cNvPr>
          <p:cNvSpPr/>
          <p:nvPr/>
        </p:nvSpPr>
        <p:spPr>
          <a:xfrm>
            <a:off x="0" y="4015400"/>
            <a:ext cx="3491943" cy="142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relative atomic mass?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9E3107-2A11-4868-A1D6-89F642364456}"/>
              </a:ext>
            </a:extLst>
          </p:cNvPr>
          <p:cNvSpPr/>
          <p:nvPr/>
        </p:nvSpPr>
        <p:spPr>
          <a:xfrm>
            <a:off x="0" y="5436700"/>
            <a:ext cx="3491943" cy="142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relative molecular mass?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E102D8-247B-4C38-841F-F1A16B8D34B2}"/>
              </a:ext>
            </a:extLst>
          </p:cNvPr>
          <p:cNvSpPr/>
          <p:nvPr/>
        </p:nvSpPr>
        <p:spPr>
          <a:xfrm>
            <a:off x="6983860" y="5108713"/>
            <a:ext cx="5208140" cy="17492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to calculate moles?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81F769-0187-4913-85DB-EF8378A4D0EA}"/>
              </a:ext>
            </a:extLst>
          </p:cNvPr>
          <p:cNvSpPr/>
          <p:nvPr/>
        </p:nvSpPr>
        <p:spPr>
          <a:xfrm>
            <a:off x="3491928" y="-13"/>
            <a:ext cx="3491943" cy="54367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Calculate the M</a:t>
            </a:r>
            <a:r>
              <a:rPr lang="en-GB" baseline="-25000" dirty="0">
                <a:solidFill>
                  <a:schemeClr val="tx1"/>
                </a:solidFill>
              </a:rPr>
              <a:t>r</a:t>
            </a:r>
            <a:r>
              <a:rPr lang="en-GB" dirty="0">
                <a:solidFill>
                  <a:schemeClr val="tx1"/>
                </a:solidFill>
              </a:rPr>
              <a:t> for each of the following molecules.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B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H</a:t>
            </a:r>
            <a:r>
              <a:rPr lang="en-GB" baseline="-25000" dirty="0">
                <a:solidFill>
                  <a:schemeClr val="tx1"/>
                </a:solidFill>
              </a:rPr>
              <a:t>6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Na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Fe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(SO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NH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Zn(OH)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KOH</a:t>
            </a: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HNO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Ca(HCO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Ca(OH)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Fe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(NH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	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E2E6D1-38E7-428C-BE63-FAB793864CD1}"/>
              </a:ext>
            </a:extLst>
          </p:cNvPr>
          <p:cNvSpPr/>
          <p:nvPr/>
        </p:nvSpPr>
        <p:spPr>
          <a:xfrm>
            <a:off x="6983860" y="0"/>
            <a:ext cx="5208140" cy="51087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Calculate the M</a:t>
            </a:r>
            <a:r>
              <a:rPr lang="en-GB" baseline="-25000" dirty="0">
                <a:solidFill>
                  <a:schemeClr val="tx1"/>
                </a:solidFill>
              </a:rPr>
              <a:t>r</a:t>
            </a:r>
            <a:r>
              <a:rPr lang="en-GB" dirty="0">
                <a:solidFill>
                  <a:schemeClr val="tx1"/>
                </a:solidFill>
              </a:rPr>
              <a:t> for each of the following molecules: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B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H</a:t>
            </a:r>
            <a:r>
              <a:rPr lang="en-GB" baseline="-25000" dirty="0">
                <a:solidFill>
                  <a:schemeClr val="tx1"/>
                </a:solidFill>
              </a:rPr>
              <a:t>6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Na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Fe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(SO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NH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Zn(OH)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KOH</a:t>
            </a: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HNO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Ca(HCO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Ca(OH)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Fe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(NH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	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1516B9-B087-443F-BCA1-B4E9B1DE1638}"/>
              </a:ext>
            </a:extLst>
          </p:cNvPr>
          <p:cNvSpPr/>
          <p:nvPr/>
        </p:nvSpPr>
        <p:spPr>
          <a:xfrm>
            <a:off x="3491928" y="5436700"/>
            <a:ext cx="3491943" cy="1421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many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in 1m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  <a:p>
            <a:endParaRPr lang="en-US" sz="1200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How many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in 1dm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  <a:p>
            <a:endParaRPr lang="en-US" sz="1200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How many dm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in 1M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0290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5E25952-8EEF-4EA0-8FED-D4C7C76DAA39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Calculate the moles for each of the following: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146g of HCl 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47.7g of </a:t>
            </a:r>
            <a:r>
              <a:rPr lang="en-GB" dirty="0" err="1">
                <a:solidFill>
                  <a:schemeClr val="tx1"/>
                </a:solidFill>
              </a:rPr>
              <a:t>CuO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11.2 g of KOH	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20g of NaOH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192g of Br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6.6g of </a:t>
            </a:r>
            <a:r>
              <a:rPr lang="en-GB" dirty="0" err="1">
                <a:solidFill>
                  <a:schemeClr val="tx1"/>
                </a:solidFill>
              </a:rPr>
              <a:t>Xe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25.5g of Al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12g of MgO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1.6g of Fe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 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73.6g of NO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9.8g of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19.2g of SiO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7BC155-AC10-46AB-AD88-FC83AC60C3FD}"/>
              </a:ext>
            </a:extLst>
          </p:cNvPr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Calculate the mass for each of the following:</a:t>
            </a: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2 moles of Al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1.3 moles of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1.4 moles of CaSO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2. 5 moles of MgO</a:t>
            </a: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21 moles of </a:t>
            </a:r>
            <a:r>
              <a:rPr lang="en-GB" dirty="0" err="1">
                <a:solidFill>
                  <a:schemeClr val="tx1"/>
                </a:solidFill>
              </a:rPr>
              <a:t>CuO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2.1 moles of Na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1.5 moles of NH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0.6 moles of HNO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1.3 moles of MgCl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0.7 moles of Br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	</a:t>
            </a: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1.2 moles of NO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lvl="0" indent="-342900" fontAlgn="base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0.4 moles of Cu(NO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)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7359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8C6FD-89CF-4C0B-BEE7-99B31357C70C}"/>
              </a:ext>
            </a:extLst>
          </p:cNvPr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empirical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812C0F-AF20-425D-8A7A-55C5B850516D}"/>
              </a:ext>
            </a:extLst>
          </p:cNvPr>
          <p:cNvSpPr/>
          <p:nvPr/>
        </p:nvSpPr>
        <p:spPr>
          <a:xfrm>
            <a:off x="-2" y="2037526"/>
            <a:ext cx="3491943" cy="48204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you calculate the empirical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881C4E-478E-4B22-A67D-58F7AA58E674}"/>
              </a:ext>
            </a:extLst>
          </p:cNvPr>
          <p:cNvSpPr/>
          <p:nvPr/>
        </p:nvSpPr>
        <p:spPr>
          <a:xfrm>
            <a:off x="3491941" y="0"/>
            <a:ext cx="4340094" cy="2305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empirical formula of a compound containing 40.0% </a:t>
            </a:r>
            <a:r>
              <a:rPr lang="en-GB" dirty="0" err="1">
                <a:solidFill>
                  <a:schemeClr val="tx1"/>
                </a:solidFill>
              </a:rPr>
              <a:t>sulfur</a:t>
            </a:r>
            <a:r>
              <a:rPr lang="en-GB" dirty="0">
                <a:solidFill>
                  <a:schemeClr val="tx1"/>
                </a:solidFill>
              </a:rPr>
              <a:t> and 60.0% oxygen?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32B34B-32A0-45C1-BED9-D703AFF3593E}"/>
              </a:ext>
            </a:extLst>
          </p:cNvPr>
          <p:cNvSpPr/>
          <p:nvPr/>
        </p:nvSpPr>
        <p:spPr>
          <a:xfrm>
            <a:off x="7832034" y="0"/>
            <a:ext cx="4359965" cy="2305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empirical formula for a compound containing 38.8% carbon, 16.2% hydrogen and 45.1% nitrogen?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250B04-0AC4-4DB4-8B55-129F010A7435}"/>
              </a:ext>
            </a:extLst>
          </p:cNvPr>
          <p:cNvSpPr/>
          <p:nvPr/>
        </p:nvSpPr>
        <p:spPr>
          <a:xfrm>
            <a:off x="3491942" y="2292636"/>
            <a:ext cx="4340094" cy="2305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empirical formula of a compound containing 47.37% carbon, 10.59% hydrogen and 42.04% oxygen?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D9263A-39F3-4601-887F-90318A034F06}"/>
              </a:ext>
            </a:extLst>
          </p:cNvPr>
          <p:cNvSpPr/>
          <p:nvPr/>
        </p:nvSpPr>
        <p:spPr>
          <a:xfrm>
            <a:off x="7832035" y="2292636"/>
            <a:ext cx="4359965" cy="2305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Sodium Hydride, in which 6.9g of sodium combine with 0.3g of hydrogen. </a:t>
            </a:r>
            <a:r>
              <a:rPr lang="en-US" dirty="0">
                <a:solidFill>
                  <a:schemeClr val="tx1"/>
                </a:solidFill>
              </a:rPr>
              <a:t>What is empirical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8177CF-F993-47A1-A9EC-279618358AF8}"/>
              </a:ext>
            </a:extLst>
          </p:cNvPr>
          <p:cNvSpPr/>
          <p:nvPr/>
        </p:nvSpPr>
        <p:spPr>
          <a:xfrm>
            <a:off x="3491940" y="4575318"/>
            <a:ext cx="4340094" cy="2305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Nitrogen oxide, in which 0.7g of nitrogen and 1.6g of oxygen react fully. </a:t>
            </a:r>
            <a:r>
              <a:rPr lang="en-US" dirty="0">
                <a:solidFill>
                  <a:schemeClr val="tx1"/>
                </a:solidFill>
              </a:rPr>
              <a:t>What is empirical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94EF912-B7C9-4E52-BAEC-1242352C92B1}"/>
              </a:ext>
            </a:extLst>
          </p:cNvPr>
          <p:cNvSpPr/>
          <p:nvPr/>
        </p:nvSpPr>
        <p:spPr>
          <a:xfrm>
            <a:off x="7832033" y="4575318"/>
            <a:ext cx="4359965" cy="2305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Sodium nitrate which contains 2.3g of sodium, 1.4g of nitrogen, 4.8g of oxygen.</a:t>
            </a:r>
          </a:p>
          <a:p>
            <a:r>
              <a:rPr lang="en-US" dirty="0">
                <a:solidFill>
                  <a:schemeClr val="tx1"/>
                </a:solidFill>
              </a:rPr>
              <a:t>What is empirical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505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08C6FD-89CF-4C0B-BEE7-99B31357C70C}"/>
              </a:ext>
            </a:extLst>
          </p:cNvPr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molecular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812C0F-AF20-425D-8A7A-55C5B850516D}"/>
              </a:ext>
            </a:extLst>
          </p:cNvPr>
          <p:cNvSpPr/>
          <p:nvPr/>
        </p:nvSpPr>
        <p:spPr>
          <a:xfrm>
            <a:off x="-2" y="2037526"/>
            <a:ext cx="3491943" cy="48204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you calculate the molecular formula?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881C4E-478E-4B22-A67D-58F7AA58E674}"/>
              </a:ext>
            </a:extLst>
          </p:cNvPr>
          <p:cNvSpPr/>
          <p:nvPr/>
        </p:nvSpPr>
        <p:spPr>
          <a:xfrm>
            <a:off x="3491941" y="0"/>
            <a:ext cx="4340094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A hydrocarbon contains 92.3% carbon and 7.7% hydrogen. Its relative molecular mass is 26. What is its molecular formula?</a:t>
            </a:r>
          </a:p>
          <a:p>
            <a:pPr lv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32B34B-32A0-45C1-BED9-D703AFF3593E}"/>
              </a:ext>
            </a:extLst>
          </p:cNvPr>
          <p:cNvSpPr/>
          <p:nvPr/>
        </p:nvSpPr>
        <p:spPr>
          <a:xfrm>
            <a:off x="7832034" y="0"/>
            <a:ext cx="4359965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r>
              <a:rPr lang="en-GB" dirty="0">
                <a:solidFill>
                  <a:schemeClr val="tx1"/>
                </a:solidFill>
              </a:rPr>
              <a:t>A hydrocarbon is 84% carbon by mass. Its relative molecular mass is 100. Find its molecular formula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250B04-0AC4-4DB4-8B55-129F010A7435}"/>
              </a:ext>
            </a:extLst>
          </p:cNvPr>
          <p:cNvSpPr/>
          <p:nvPr/>
        </p:nvSpPr>
        <p:spPr>
          <a:xfrm>
            <a:off x="3491942" y="3428999"/>
            <a:ext cx="4340094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r>
              <a:rPr lang="en-GB" dirty="0">
                <a:solidFill>
                  <a:schemeClr val="tx1"/>
                </a:solidFill>
              </a:rPr>
              <a:t>An oxide of phosphorus has an RMM of 220. It is 56.4% phosphorus. Find its molecular formula.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D9263A-39F3-4601-887F-90318A034F06}"/>
              </a:ext>
            </a:extLst>
          </p:cNvPr>
          <p:cNvSpPr/>
          <p:nvPr/>
        </p:nvSpPr>
        <p:spPr>
          <a:xfrm>
            <a:off x="7832035" y="3428999"/>
            <a:ext cx="4359965" cy="34289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lvl="6"/>
            <a:r>
              <a:rPr lang="en-GB" dirty="0">
                <a:solidFill>
                  <a:schemeClr val="tx1"/>
                </a:solidFill>
              </a:rPr>
              <a:t>A hydrocarbon has 80% carbon and 20 % hydrogen.</a:t>
            </a: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When the mass of a single molecule of this compound was analysed, it was found to be 30. What must the true (molecular) formula of this substance be?</a:t>
            </a:r>
            <a:endParaRPr lang="en-GB" sz="1600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053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854351-65A0-4B1D-804A-DA3889550010}"/>
              </a:ext>
            </a:extLst>
          </p:cNvPr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titration?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26FBC0-0BC7-4590-B123-FFA05BFCDE26}"/>
              </a:ext>
            </a:extLst>
          </p:cNvPr>
          <p:cNvSpPr/>
          <p:nvPr/>
        </p:nvSpPr>
        <p:spPr>
          <a:xfrm>
            <a:off x="0" y="2047440"/>
            <a:ext cx="3491943" cy="11827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solution?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3E96E2-D129-49AC-AF4C-23B766724B2B}"/>
              </a:ext>
            </a:extLst>
          </p:cNvPr>
          <p:cNvSpPr/>
          <p:nvPr/>
        </p:nvSpPr>
        <p:spPr>
          <a:xfrm>
            <a:off x="0" y="3230197"/>
            <a:ext cx="3491943" cy="11827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standard solution?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93952A-41EC-4ACB-818D-C180C68DE0A8}"/>
              </a:ext>
            </a:extLst>
          </p:cNvPr>
          <p:cNvSpPr/>
          <p:nvPr/>
        </p:nvSpPr>
        <p:spPr>
          <a:xfrm>
            <a:off x="0" y="4412954"/>
            <a:ext cx="3491943" cy="11827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solute?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D87D63-8B50-4A63-9273-0529FDCDB256}"/>
              </a:ext>
            </a:extLst>
          </p:cNvPr>
          <p:cNvSpPr/>
          <p:nvPr/>
        </p:nvSpPr>
        <p:spPr>
          <a:xfrm>
            <a:off x="-2" y="5595711"/>
            <a:ext cx="3491943" cy="12622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solvent?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8725EE-1C56-4DC1-97CA-C13FCE83131F}"/>
              </a:ext>
            </a:extLst>
          </p:cNvPr>
          <p:cNvSpPr/>
          <p:nvPr/>
        </p:nvSpPr>
        <p:spPr>
          <a:xfrm>
            <a:off x="3491941" y="0"/>
            <a:ext cx="4290391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 molarity of a solution?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3A718DB-7442-446E-88C7-144AE365A931}"/>
              </a:ext>
            </a:extLst>
          </p:cNvPr>
          <p:cNvSpPr/>
          <p:nvPr/>
        </p:nvSpPr>
        <p:spPr>
          <a:xfrm>
            <a:off x="7782333" y="0"/>
            <a:ext cx="4409668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to calculate molarity?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A538B4-0D21-4A33-8CAC-36489572FD28}"/>
              </a:ext>
            </a:extLst>
          </p:cNvPr>
          <p:cNvSpPr/>
          <p:nvPr/>
        </p:nvSpPr>
        <p:spPr>
          <a:xfrm>
            <a:off x="3491941" y="2047440"/>
            <a:ext cx="4290391" cy="23655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many moles of HCl are there in 100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HCl solution?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7DE38E-5C88-46AE-AA9E-6CB0613E90C0}"/>
              </a:ext>
            </a:extLst>
          </p:cNvPr>
          <p:cNvSpPr/>
          <p:nvPr/>
        </p:nvSpPr>
        <p:spPr>
          <a:xfrm>
            <a:off x="7782333" y="2047440"/>
            <a:ext cx="4409668" cy="23655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concentration of a sample of NaOH solution if 10 dm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contains 0.5 mol?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19A855-7D2C-494D-8ADA-7E8BF9224AA7}"/>
              </a:ext>
            </a:extLst>
          </p:cNvPr>
          <p:cNvSpPr/>
          <p:nvPr/>
        </p:nvSpPr>
        <p:spPr>
          <a:xfrm>
            <a:off x="3491941" y="4412954"/>
            <a:ext cx="4290391" cy="24450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volume in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of 2M </a:t>
            </a:r>
            <a:r>
              <a:rPr lang="en-US" dirty="0" err="1">
                <a:solidFill>
                  <a:schemeClr val="tx1"/>
                </a:solidFill>
              </a:rPr>
              <a:t>sulphuric</a:t>
            </a:r>
            <a:r>
              <a:rPr lang="en-US" dirty="0">
                <a:solidFill>
                  <a:schemeClr val="tx1"/>
                </a:solidFill>
              </a:rPr>
              <a:t> acid solution would you need to ensure you had a sample containing 0.005 mol?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3FD284-696F-4F08-93D6-D8DDD682BCE2}"/>
              </a:ext>
            </a:extLst>
          </p:cNvPr>
          <p:cNvSpPr/>
          <p:nvPr/>
        </p:nvSpPr>
        <p:spPr>
          <a:xfrm>
            <a:off x="7782333" y="4412954"/>
            <a:ext cx="4409668" cy="24450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Calculate the number of moles of HCl are there in 20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 of a 2 mol dm</a:t>
            </a:r>
            <a:r>
              <a:rPr lang="en-GB" baseline="30000" dirty="0">
                <a:solidFill>
                  <a:schemeClr val="tx1"/>
                </a:solidFill>
              </a:rPr>
              <a:t>-3</a:t>
            </a:r>
            <a:r>
              <a:rPr lang="en-US" dirty="0">
                <a:solidFill>
                  <a:schemeClr val="tx1"/>
                </a:solidFill>
              </a:rPr>
              <a:t> solution of HCl (</a:t>
            </a:r>
            <a:r>
              <a:rPr lang="en-US" dirty="0" err="1">
                <a:solidFill>
                  <a:schemeClr val="tx1"/>
                </a:solidFill>
              </a:rPr>
              <a:t>aq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8779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9C32C8-B148-4134-9762-4F6F34657962}"/>
              </a:ext>
            </a:extLst>
          </p:cNvPr>
          <p:cNvSpPr/>
          <p:nvPr/>
        </p:nvSpPr>
        <p:spPr>
          <a:xfrm>
            <a:off x="0" y="3429000"/>
            <a:ext cx="6096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In a titration, 25.00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 of 0.200 mol/dm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 sodium hydroxide solution is exactly neutralised by 22.70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 of a dilute solution of hydrochloric acid.</a:t>
            </a:r>
          </a:p>
          <a:p>
            <a:r>
              <a:rPr lang="en-GB" dirty="0">
                <a:solidFill>
                  <a:schemeClr val="tx1"/>
                </a:solidFill>
              </a:rPr>
              <a:t>NaOH(</a:t>
            </a:r>
            <a:r>
              <a:rPr lang="en-GB" dirty="0" err="1">
                <a:solidFill>
                  <a:schemeClr val="tx1"/>
                </a:solidFill>
              </a:rPr>
              <a:t>aq</a:t>
            </a:r>
            <a:r>
              <a:rPr lang="en-GB" dirty="0">
                <a:solidFill>
                  <a:schemeClr val="tx1"/>
                </a:solidFill>
              </a:rPr>
              <a:t>) + HCl(</a:t>
            </a:r>
            <a:r>
              <a:rPr lang="en-GB" dirty="0" err="1">
                <a:solidFill>
                  <a:schemeClr val="tx1"/>
                </a:solidFill>
              </a:rPr>
              <a:t>aq</a:t>
            </a:r>
            <a:r>
              <a:rPr lang="en-GB" dirty="0">
                <a:solidFill>
                  <a:schemeClr val="tx1"/>
                </a:solidFill>
              </a:rPr>
              <a:t>) → NaCl(</a:t>
            </a:r>
            <a:r>
              <a:rPr lang="en-GB" dirty="0" err="1">
                <a:solidFill>
                  <a:schemeClr val="tx1"/>
                </a:solidFill>
              </a:rPr>
              <a:t>aq</a:t>
            </a:r>
            <a:r>
              <a:rPr lang="en-GB" dirty="0">
                <a:solidFill>
                  <a:schemeClr val="tx1"/>
                </a:solidFill>
              </a:rPr>
              <a:t>) +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O(l)</a:t>
            </a:r>
          </a:p>
          <a:p>
            <a:r>
              <a:rPr lang="en-GB" dirty="0">
                <a:solidFill>
                  <a:schemeClr val="tx1"/>
                </a:solidFill>
              </a:rPr>
              <a:t>Calculate the concentration of the hydrochloric acid.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DE1154-F784-4D44-AEF3-5EEDB66D5942}"/>
              </a:ext>
            </a:extLst>
          </p:cNvPr>
          <p:cNvSpPr/>
          <p:nvPr/>
        </p:nvSpPr>
        <p:spPr>
          <a:xfrm>
            <a:off x="6096001" y="0"/>
            <a:ext cx="6096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25.00 cm</a:t>
            </a:r>
            <a:r>
              <a:rPr lang="en-US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 of 0.300 mol/dm</a:t>
            </a:r>
            <a:r>
              <a:rPr lang="en-US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 sodium hydroxide solution is exactly neutralized by 0.100 mol/dm</a:t>
            </a:r>
            <a:r>
              <a:rPr lang="en-US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 sulfuric acid. Calculate the volume of sulfuric acid needed.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634097-1DBD-4561-A1CB-A3D6D4CB29E8}"/>
              </a:ext>
            </a:extLst>
          </p:cNvPr>
          <p:cNvSpPr/>
          <p:nvPr/>
        </p:nvSpPr>
        <p:spPr>
          <a:xfrm>
            <a:off x="0" y="0"/>
            <a:ext cx="6096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In a titration, 25.0 cm</a:t>
            </a:r>
            <a:r>
              <a:rPr lang="en-US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 of 0.100 mol/dm</a:t>
            </a:r>
            <a:r>
              <a:rPr lang="en-US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 sodium hydroxide solution is exactly neutralized by 20.00 cm</a:t>
            </a:r>
            <a:r>
              <a:rPr lang="en-US" baseline="30000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 of a dilute solution of hydrochloric acid. Calculate the concentration of the hydrochloric acid solution.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404570-A43E-4DB5-83C1-CD12C82533AF}"/>
              </a:ext>
            </a:extLst>
          </p:cNvPr>
          <p:cNvSpPr/>
          <p:nvPr/>
        </p:nvSpPr>
        <p:spPr>
          <a:xfrm>
            <a:off x="6096001" y="3429000"/>
            <a:ext cx="6096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25.00 cm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 of 0.100 mol/dm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 sodium hydroxide solution is exactly neutralised by 0.125 mol/dm</a:t>
            </a:r>
            <a:r>
              <a:rPr lang="en-GB" baseline="30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 hydrochloric acid.</a:t>
            </a:r>
          </a:p>
          <a:p>
            <a:r>
              <a:rPr lang="en-GB" dirty="0">
                <a:solidFill>
                  <a:schemeClr val="tx1"/>
                </a:solidFill>
              </a:rPr>
              <a:t>NaOH(</a:t>
            </a:r>
            <a:r>
              <a:rPr lang="en-GB" dirty="0" err="1">
                <a:solidFill>
                  <a:schemeClr val="tx1"/>
                </a:solidFill>
              </a:rPr>
              <a:t>aq</a:t>
            </a:r>
            <a:r>
              <a:rPr lang="en-GB" dirty="0">
                <a:solidFill>
                  <a:schemeClr val="tx1"/>
                </a:solidFill>
              </a:rPr>
              <a:t>) + HCl(</a:t>
            </a:r>
            <a:r>
              <a:rPr lang="en-GB" dirty="0" err="1">
                <a:solidFill>
                  <a:schemeClr val="tx1"/>
                </a:solidFill>
              </a:rPr>
              <a:t>aq</a:t>
            </a:r>
            <a:r>
              <a:rPr lang="en-GB" dirty="0">
                <a:solidFill>
                  <a:schemeClr val="tx1"/>
                </a:solidFill>
              </a:rPr>
              <a:t>) → NaCl(</a:t>
            </a:r>
            <a:r>
              <a:rPr lang="en-GB" dirty="0" err="1">
                <a:solidFill>
                  <a:schemeClr val="tx1"/>
                </a:solidFill>
              </a:rPr>
              <a:t>aq</a:t>
            </a:r>
            <a:r>
              <a:rPr lang="en-GB" dirty="0">
                <a:solidFill>
                  <a:schemeClr val="tx1"/>
                </a:solidFill>
              </a:rPr>
              <a:t>) +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O(l)</a:t>
            </a:r>
          </a:p>
          <a:p>
            <a:r>
              <a:rPr lang="en-GB" dirty="0">
                <a:solidFill>
                  <a:schemeClr val="tx1"/>
                </a:solidFill>
              </a:rPr>
              <a:t>Calculate the volume of hydrochloric acid needed.</a:t>
            </a:r>
          </a:p>
        </p:txBody>
      </p:sp>
    </p:spTree>
    <p:extLst>
      <p:ext uri="{BB962C8B-B14F-4D97-AF65-F5344CB8AC3E}">
        <p14:creationId xmlns:p14="http://schemas.microsoft.com/office/powerpoint/2010/main" val="29116308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EF57D1-D21A-40AF-8D57-E81390FF7082}"/>
              </a:ext>
            </a:extLst>
          </p:cNvPr>
          <p:cNvSpPr/>
          <p:nvPr/>
        </p:nvSpPr>
        <p:spPr>
          <a:xfrm>
            <a:off x="-1" y="0"/>
            <a:ext cx="3617845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stoichiometry?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D2FCA0-78B7-4503-B15D-BCCD6431CD61}"/>
              </a:ext>
            </a:extLst>
          </p:cNvPr>
          <p:cNvSpPr/>
          <p:nvPr/>
        </p:nvSpPr>
        <p:spPr>
          <a:xfrm>
            <a:off x="-2" y="2037526"/>
            <a:ext cx="3617845" cy="48204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you calculate the quantities of reactants and products using a chemical equation?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9C32C8-B148-4134-9762-4F6F34657962}"/>
              </a:ext>
            </a:extLst>
          </p:cNvPr>
          <p:cNvSpPr/>
          <p:nvPr/>
        </p:nvSpPr>
        <p:spPr>
          <a:xfrm>
            <a:off x="3617843" y="0"/>
            <a:ext cx="4303644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257175">
              <a:spcAft>
                <a:spcPts val="0"/>
              </a:spcAft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produced when 192 g of magnesium is reacted with hydrochloric acid?</a:t>
            </a:r>
          </a:p>
          <a:p>
            <a:pPr algn="ctr"/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Mg  +  2 HCl  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MgCl</a:t>
            </a:r>
            <a:r>
              <a:rPr lang="en-GB" baseline="-25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+  H</a:t>
            </a:r>
            <a:r>
              <a:rPr lang="en-GB" baseline="-25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GB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0810DC-A7A1-466E-95EB-3E332C630E6F}"/>
              </a:ext>
            </a:extLst>
          </p:cNvPr>
          <p:cNvSpPr/>
          <p:nvPr/>
        </p:nvSpPr>
        <p:spPr>
          <a:xfrm>
            <a:off x="3617843" y="3429000"/>
            <a:ext cx="4303644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mass of oxygen is formed when 735 g of potassium chlorate decomposes?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2 KClO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 </a:t>
            </a:r>
            <a:r>
              <a:rPr lang="en-GB" dirty="0">
                <a:solidFill>
                  <a:schemeClr val="tx1"/>
                </a:solidFill>
                <a:sym typeface="Symbol" panose="05050102010706020507" pitchFamily="18" charset="2"/>
              </a:rPr>
              <a:t></a:t>
            </a:r>
            <a:r>
              <a:rPr lang="en-GB" dirty="0">
                <a:solidFill>
                  <a:schemeClr val="tx1"/>
                </a:solidFill>
              </a:rPr>
              <a:t>  2 </a:t>
            </a:r>
            <a:r>
              <a:rPr lang="en-GB" dirty="0" err="1">
                <a:solidFill>
                  <a:schemeClr val="tx1"/>
                </a:solidFill>
              </a:rPr>
              <a:t>KCl</a:t>
            </a:r>
            <a:r>
              <a:rPr lang="en-GB" dirty="0">
                <a:solidFill>
                  <a:schemeClr val="tx1"/>
                </a:solidFill>
              </a:rPr>
              <a:t>  +  3 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3B26AA-C2C8-46A2-9E1D-6C7F3E752A67}"/>
              </a:ext>
            </a:extLst>
          </p:cNvPr>
          <p:cNvSpPr/>
          <p:nvPr/>
        </p:nvSpPr>
        <p:spPr>
          <a:xfrm>
            <a:off x="7921487" y="3429000"/>
            <a:ext cx="4303644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mass of carbon dioxide is produced when 5.6 g of butene (C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H</a:t>
            </a:r>
            <a:r>
              <a:rPr lang="en-GB" baseline="-25000" dirty="0">
                <a:solidFill>
                  <a:schemeClr val="tx1"/>
                </a:solidFill>
              </a:rPr>
              <a:t>8</a:t>
            </a:r>
            <a:r>
              <a:rPr lang="en-GB" dirty="0">
                <a:solidFill>
                  <a:schemeClr val="tx1"/>
                </a:solidFill>
              </a:rPr>
              <a:t>) is burnt.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H</a:t>
            </a:r>
            <a:r>
              <a:rPr lang="en-GB" baseline="-25000" dirty="0">
                <a:solidFill>
                  <a:schemeClr val="tx1"/>
                </a:solidFill>
              </a:rPr>
              <a:t>8</a:t>
            </a:r>
            <a:r>
              <a:rPr lang="en-GB" dirty="0">
                <a:solidFill>
                  <a:schemeClr val="tx1"/>
                </a:solidFill>
              </a:rPr>
              <a:t>  +   6 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  <a:sym typeface="Symbol" panose="05050102010706020507" pitchFamily="18" charset="2"/>
              </a:rPr>
              <a:t></a:t>
            </a:r>
            <a:r>
              <a:rPr lang="en-GB" dirty="0">
                <a:solidFill>
                  <a:schemeClr val="tx1"/>
                </a:solidFill>
              </a:rPr>
              <a:t>  4 CO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  +  4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DE1154-F784-4D44-AEF3-5EEDB66D5942}"/>
              </a:ext>
            </a:extLst>
          </p:cNvPr>
          <p:cNvSpPr/>
          <p:nvPr/>
        </p:nvSpPr>
        <p:spPr>
          <a:xfrm>
            <a:off x="7921487" y="0"/>
            <a:ext cx="4303644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257175">
              <a:spcAft>
                <a:spcPts val="0"/>
              </a:spcAft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</a:rPr>
              <a:t>What mass of oxygen is needed to react with 8.5 g of hydrogen sulphide (H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S)?</a:t>
            </a:r>
          </a:p>
          <a:p>
            <a:pPr marR="257175" algn="ctr">
              <a:spcAft>
                <a:spcPts val="0"/>
              </a:spcAft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</a:rPr>
              <a:t>2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  +   3 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GB" dirty="0">
                <a:solidFill>
                  <a:schemeClr val="tx1"/>
                </a:solidFill>
              </a:rPr>
              <a:t>  2 SO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  +  2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8194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9C32C8-B148-4134-9762-4F6F34657962}"/>
              </a:ext>
            </a:extLst>
          </p:cNvPr>
          <p:cNvSpPr/>
          <p:nvPr/>
        </p:nvSpPr>
        <p:spPr>
          <a:xfrm>
            <a:off x="3491941" y="0"/>
            <a:ext cx="4340085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257175">
              <a:spcAft>
                <a:spcPts val="0"/>
              </a:spcAft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</a:rPr>
              <a:t>Crushed calcium carbonate (CaCO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) decomposes to give calcium oxide (</a:t>
            </a:r>
            <a:r>
              <a:rPr lang="en-GB" dirty="0" err="1">
                <a:solidFill>
                  <a:schemeClr val="tx1"/>
                </a:solidFill>
              </a:rPr>
              <a:t>CaO</a:t>
            </a:r>
            <a:r>
              <a:rPr lang="en-GB" dirty="0">
                <a:solidFill>
                  <a:schemeClr val="tx1"/>
                </a:solidFill>
              </a:rPr>
              <a:t>) and carbon dioxide. A company processes 200 tonnes of calcium carbonate daily. It collects 98 tonnes of calcium oxide each day. What is the percentage yield of the calcium oxide?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DE1154-F784-4D44-AEF3-5EEDB66D5942}"/>
              </a:ext>
            </a:extLst>
          </p:cNvPr>
          <p:cNvSpPr/>
          <p:nvPr/>
        </p:nvSpPr>
        <p:spPr>
          <a:xfrm>
            <a:off x="7832028" y="0"/>
            <a:ext cx="4359972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Sodium </a:t>
            </a:r>
            <a:r>
              <a:rPr lang="en-GB" dirty="0" err="1">
                <a:solidFill>
                  <a:schemeClr val="tx1"/>
                </a:solidFill>
              </a:rPr>
              <a:t>hydrogencarbonate</a:t>
            </a:r>
            <a:r>
              <a:rPr lang="en-GB" dirty="0">
                <a:solidFill>
                  <a:schemeClr val="tx1"/>
                </a:solidFill>
              </a:rPr>
              <a:t> (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NaHCO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) can be converted into sodium carbonate (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) by heating. This is a thermal decomposition reaction in which water vapour and carbon dioxide are also products. A student started with 16.8g of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NaHCO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dirty="0">
                <a:solidFill>
                  <a:schemeClr val="tx1"/>
                </a:solidFill>
              </a:rPr>
              <a:t>and collected 9.2g of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. Calculate the percentage yield the student obtained.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395B8C-C2FD-486F-8E71-FEE6BD3D68A0}"/>
              </a:ext>
            </a:extLst>
          </p:cNvPr>
          <p:cNvSpPr/>
          <p:nvPr/>
        </p:nvSpPr>
        <p:spPr>
          <a:xfrm>
            <a:off x="-1" y="0"/>
            <a:ext cx="3491943" cy="2037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theoretical mass?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A0D66C-8D25-4EAB-ADF5-816851740A3A}"/>
              </a:ext>
            </a:extLst>
          </p:cNvPr>
          <p:cNvSpPr/>
          <p:nvPr/>
        </p:nvSpPr>
        <p:spPr>
          <a:xfrm>
            <a:off x="0" y="2047440"/>
            <a:ext cx="3491943" cy="11827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reversible reaction?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C1B191-B2C6-41BE-BCA4-7A9DE8FB22C0}"/>
              </a:ext>
            </a:extLst>
          </p:cNvPr>
          <p:cNvSpPr/>
          <p:nvPr/>
        </p:nvSpPr>
        <p:spPr>
          <a:xfrm>
            <a:off x="0" y="3230197"/>
            <a:ext cx="3491943" cy="11827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percentage yield?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DE7DF6F-0D98-42DB-860F-529B49451DA8}"/>
              </a:ext>
            </a:extLst>
          </p:cNvPr>
          <p:cNvSpPr/>
          <p:nvPr/>
        </p:nvSpPr>
        <p:spPr>
          <a:xfrm>
            <a:off x="-2" y="4412954"/>
            <a:ext cx="3491943" cy="2435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for percentage yield?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63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9C32C8-B148-4134-9762-4F6F34657962}"/>
              </a:ext>
            </a:extLst>
          </p:cNvPr>
          <p:cNvSpPr/>
          <p:nvPr/>
        </p:nvSpPr>
        <p:spPr>
          <a:xfrm>
            <a:off x="4121426" y="0"/>
            <a:ext cx="4035287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257175">
              <a:spcAft>
                <a:spcPts val="0"/>
              </a:spcAft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When 1 mole of oxygen reacts with excess hydrogen, 2 moles of water should be produced. When this reaction was carried out, the actual number of moles was 1.8 moles of water. Calculate the percentage yield.</a:t>
            </a:r>
            <a:endParaRPr lang="en-GB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DE1154-F784-4D44-AEF3-5EEDB66D5942}"/>
              </a:ext>
            </a:extLst>
          </p:cNvPr>
          <p:cNvSpPr/>
          <p:nvPr/>
        </p:nvSpPr>
        <p:spPr>
          <a:xfrm>
            <a:off x="8156713" y="0"/>
            <a:ext cx="4035287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Ammonia is manufactured from hydrogen and nitrogen by the Haber process. </a:t>
            </a:r>
          </a:p>
          <a:p>
            <a:pPr algn="ctr"/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N</a:t>
            </a:r>
            <a:r>
              <a:rPr lang="en-US" altLang="en-US" baseline="-30000" dirty="0">
                <a:solidFill>
                  <a:srgbClr val="0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+ 3 </a:t>
            </a:r>
            <a:r>
              <a:rPr lang="en-US" altLang="en-US" dirty="0">
                <a:solidFill>
                  <a:schemeClr val="tx1"/>
                </a:solidFill>
                <a:cs typeface="Times New Roman" panose="02020603050405020304" pitchFamily="18" charset="0"/>
              </a:rPr>
              <a:t>H</a:t>
            </a:r>
            <a:r>
              <a:rPr lang="en-US" altLang="en-US" baseline="-30000" dirty="0">
                <a:solidFill>
                  <a:schemeClr val="tx1"/>
                </a:solidFill>
                <a:cs typeface="Times New Roman" panose="02020603050405020304" pitchFamily="18" charset="0"/>
              </a:rPr>
              <a:t>2</a:t>
            </a:r>
            <a:r>
              <a:rPr lang="en-US" altLang="en-US" dirty="0">
                <a:solidFill>
                  <a:schemeClr val="tx1"/>
                </a:solidFill>
                <a:cs typeface="Times New Roman" panose="02020603050405020304" pitchFamily="18" charset="0"/>
              </a:rPr>
              <a:t> </a:t>
            </a:r>
            <a:r>
              <a:rPr lang="en-GB" dirty="0">
                <a:solidFill>
                  <a:schemeClr val="tx1"/>
                </a:solidFill>
              </a:rPr>
              <a:t>⇌</a:t>
            </a:r>
            <a:r>
              <a:rPr lang="en-US" altLang="en-US" dirty="0">
                <a:solidFill>
                  <a:schemeClr val="tx1"/>
                </a:solidFill>
                <a:cs typeface="Times New Roman" panose="02020603050405020304" pitchFamily="18" charset="0"/>
              </a:rPr>
              <a:t> 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2 NH</a:t>
            </a:r>
            <a:r>
              <a:rPr lang="en-US" altLang="en-US" baseline="-30000" dirty="0">
                <a:solidFill>
                  <a:srgbClr val="000000"/>
                </a:solidFill>
                <a:cs typeface="Times New Roman" panose="02020603050405020304" pitchFamily="18" charset="0"/>
              </a:rPr>
              <a:t>3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</a:p>
          <a:p>
            <a:r>
              <a:rPr lang="en-GB" dirty="0">
                <a:solidFill>
                  <a:schemeClr val="tx1"/>
                </a:solidFill>
              </a:rPr>
              <a:t>If 80kg of ammonia is produced from 60kg of hydrogen, what is the percentage yield?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634097-1DBD-4561-A1CB-A3D6D4CB29E8}"/>
              </a:ext>
            </a:extLst>
          </p:cNvPr>
          <p:cNvSpPr/>
          <p:nvPr/>
        </p:nvSpPr>
        <p:spPr>
          <a:xfrm>
            <a:off x="0" y="0"/>
            <a:ext cx="412142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Ethene gas (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) reacting with steam to produce ethanol (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</a:t>
            </a:r>
            <a:r>
              <a:rPr lang="en-GB" dirty="0">
                <a:solidFill>
                  <a:schemeClr val="tx1"/>
                </a:solidFill>
              </a:rPr>
              <a:t>) is a reversible reaction.  If 14g of ethene reacts with excess steam to produce 17.25g of ethanol, what is the percentage yield of the reaction?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37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627A26-3485-45BC-9E0F-40290504C4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Production and uses of substances in relation to properties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75EBAA0-C8C1-4156-B05C-03E0C2645B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0213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2CFDBF-2D4E-4F46-B54C-8509392FBC3A}"/>
              </a:ext>
            </a:extLst>
          </p:cNvPr>
          <p:cNvSpPr/>
          <p:nvPr/>
        </p:nvSpPr>
        <p:spPr>
          <a:xfrm>
            <a:off x="0" y="0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the elements in the periodic table arranged?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39D851-7BBB-40A2-8B70-53BA4B906647}"/>
              </a:ext>
            </a:extLst>
          </p:cNvPr>
          <p:cNvSpPr/>
          <p:nvPr/>
        </p:nvSpPr>
        <p:spPr>
          <a:xfrm>
            <a:off x="0" y="1251284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columns in the periodic table known as?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2917EC3-D896-45B5-B3F8-FEF113E32078}"/>
              </a:ext>
            </a:extLst>
          </p:cNvPr>
          <p:cNvSpPr/>
          <p:nvPr/>
        </p:nvSpPr>
        <p:spPr>
          <a:xfrm>
            <a:off x="0" y="2502568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rows in the periodic table known as?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1E3E887-19CA-45B4-ACBC-EFCC1A0E7F2E}"/>
              </a:ext>
            </a:extLst>
          </p:cNvPr>
          <p:cNvSpPr/>
          <p:nvPr/>
        </p:nvSpPr>
        <p:spPr>
          <a:xfrm>
            <a:off x="0" y="3753852"/>
            <a:ext cx="3194403" cy="3104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characteristics of period 1?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9724E55-AECE-46AC-BE73-8B9DA9B70374}"/>
              </a:ext>
            </a:extLst>
          </p:cNvPr>
          <p:cNvSpPr/>
          <p:nvPr/>
        </p:nvSpPr>
        <p:spPr>
          <a:xfrm>
            <a:off x="6193602" y="3753852"/>
            <a:ext cx="2999199" cy="3104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characteristics of period 3?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EE96453-E1EA-49B6-BE62-834FCCAC1518}"/>
              </a:ext>
            </a:extLst>
          </p:cNvPr>
          <p:cNvSpPr/>
          <p:nvPr/>
        </p:nvSpPr>
        <p:spPr>
          <a:xfrm>
            <a:off x="3194403" y="8021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element blocks?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D81D7C0-F670-4AC1-A3C8-0F7AE26AC4C0}"/>
              </a:ext>
            </a:extLst>
          </p:cNvPr>
          <p:cNvSpPr/>
          <p:nvPr/>
        </p:nvSpPr>
        <p:spPr>
          <a:xfrm>
            <a:off x="3194403" y="1251284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3 element blocks?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03D8B0-4CF1-4682-B7FF-57AD7F57DACF}"/>
              </a:ext>
            </a:extLst>
          </p:cNvPr>
          <p:cNvSpPr/>
          <p:nvPr/>
        </p:nvSpPr>
        <p:spPr>
          <a:xfrm>
            <a:off x="6388806" y="8020"/>
            <a:ext cx="2827061" cy="12409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groups are in the s block?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6C17EED-BD91-49E6-A3F1-D50486A50BBD}"/>
              </a:ext>
            </a:extLst>
          </p:cNvPr>
          <p:cNvSpPr/>
          <p:nvPr/>
        </p:nvSpPr>
        <p:spPr>
          <a:xfrm>
            <a:off x="9192801" y="8020"/>
            <a:ext cx="2999199" cy="1870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Ca is an s block element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BF11B84-DC59-4C36-A0C0-B37D2F4525A4}"/>
              </a:ext>
            </a:extLst>
          </p:cNvPr>
          <p:cNvSpPr/>
          <p:nvPr/>
        </p:nvSpPr>
        <p:spPr>
          <a:xfrm>
            <a:off x="6388806" y="1248937"/>
            <a:ext cx="2803995" cy="126165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groups are in the p block?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549067B-1A71-42F4-9700-AD285857CF8A}"/>
              </a:ext>
            </a:extLst>
          </p:cNvPr>
          <p:cNvSpPr/>
          <p:nvPr/>
        </p:nvSpPr>
        <p:spPr>
          <a:xfrm>
            <a:off x="3194403" y="2502568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Cu is a d block element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1EEB252-D919-45AF-B9EB-2268868C2D75}"/>
              </a:ext>
            </a:extLst>
          </p:cNvPr>
          <p:cNvSpPr/>
          <p:nvPr/>
        </p:nvSpPr>
        <p:spPr>
          <a:xfrm>
            <a:off x="6386055" y="2502567"/>
            <a:ext cx="2808247" cy="12593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part of the periodic table makes up the p block?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AC3442D-7327-40EE-8E04-EE49F025CB4A}"/>
              </a:ext>
            </a:extLst>
          </p:cNvPr>
          <p:cNvSpPr/>
          <p:nvPr/>
        </p:nvSpPr>
        <p:spPr>
          <a:xfrm>
            <a:off x="3194403" y="3753852"/>
            <a:ext cx="2999199" cy="31121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characteristics of period 2?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2E639F3-6914-4D0D-9C35-D63019FE7D8F}"/>
              </a:ext>
            </a:extLst>
          </p:cNvPr>
          <p:cNvSpPr/>
          <p:nvPr/>
        </p:nvSpPr>
        <p:spPr>
          <a:xfrm>
            <a:off x="9192051" y="1879762"/>
            <a:ext cx="2999199" cy="1890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why Br is a p block element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1A953DD-9703-4FFF-8F20-F6A7480E68E3}"/>
              </a:ext>
            </a:extLst>
          </p:cNvPr>
          <p:cNvSpPr/>
          <p:nvPr/>
        </p:nvSpPr>
        <p:spPr>
          <a:xfrm>
            <a:off x="9192801" y="3761873"/>
            <a:ext cx="2999199" cy="3104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characteristics of period 4?</a:t>
            </a:r>
          </a:p>
        </p:txBody>
      </p:sp>
    </p:spTree>
    <p:extLst>
      <p:ext uri="{BB962C8B-B14F-4D97-AF65-F5344CB8AC3E}">
        <p14:creationId xmlns:p14="http://schemas.microsoft.com/office/powerpoint/2010/main" val="30090229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06F041F-4A9D-47DD-83E4-DEBBA2B8B280}"/>
              </a:ext>
            </a:extLst>
          </p:cNvPr>
          <p:cNvSpPr/>
          <p:nvPr/>
        </p:nvSpPr>
        <p:spPr>
          <a:xfrm>
            <a:off x="0" y="0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can you measure the radius of an atom?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20848F-55E5-4035-A57F-D61B79E8A934}"/>
              </a:ext>
            </a:extLst>
          </p:cNvPr>
          <p:cNvSpPr/>
          <p:nvPr/>
        </p:nvSpPr>
        <p:spPr>
          <a:xfrm>
            <a:off x="-1" y="1251283"/>
            <a:ext cx="3194403" cy="27906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atomic radius change across a period and why?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E7F6FE2-C28D-4AEB-B1F8-136523268B9D}"/>
              </a:ext>
            </a:extLst>
          </p:cNvPr>
          <p:cNvSpPr/>
          <p:nvPr/>
        </p:nvSpPr>
        <p:spPr>
          <a:xfrm>
            <a:off x="0" y="4041912"/>
            <a:ext cx="3194403" cy="28160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atomic radius change down a group and why?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86C2A09-E45A-475E-8D0C-48516E9DA3F0}"/>
              </a:ext>
            </a:extLst>
          </p:cNvPr>
          <p:cNvSpPr/>
          <p:nvPr/>
        </p:nvSpPr>
        <p:spPr>
          <a:xfrm>
            <a:off x="3194402" y="0"/>
            <a:ext cx="3194403" cy="27906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the trend of atomic radius of the transition metals?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FBB133-696D-4A6F-8D7A-F4E29B7DABD9}"/>
              </a:ext>
            </a:extLst>
          </p:cNvPr>
          <p:cNvSpPr/>
          <p:nvPr/>
        </p:nvSpPr>
        <p:spPr>
          <a:xfrm>
            <a:off x="3194401" y="2790630"/>
            <a:ext cx="3194403" cy="28160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ionic radius change down a group and why?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80C63D-EFE1-45CB-87AC-E2E719D9BCD3}"/>
              </a:ext>
            </a:extLst>
          </p:cNvPr>
          <p:cNvSpPr/>
          <p:nvPr/>
        </p:nvSpPr>
        <p:spPr>
          <a:xfrm>
            <a:off x="3194400" y="5606717"/>
            <a:ext cx="4421883" cy="12512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ionic radius of cations compare to their corresponding atom?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001D72-B824-418A-A847-353D826AB274}"/>
              </a:ext>
            </a:extLst>
          </p:cNvPr>
          <p:cNvSpPr/>
          <p:nvPr/>
        </p:nvSpPr>
        <p:spPr>
          <a:xfrm>
            <a:off x="7616283" y="5606716"/>
            <a:ext cx="4575717" cy="12512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 term isoelectronic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20599E4-3AF4-497E-A5D8-44C86198A202}"/>
              </a:ext>
            </a:extLst>
          </p:cNvPr>
          <p:cNvSpPr/>
          <p:nvPr/>
        </p:nvSpPr>
        <p:spPr>
          <a:xfrm>
            <a:off x="6388802" y="2787236"/>
            <a:ext cx="3194403" cy="2825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ionic radius of anions change across a period and why?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E2CD9A-E653-4738-AFCC-0466815827E5}"/>
              </a:ext>
            </a:extLst>
          </p:cNvPr>
          <p:cNvSpPr/>
          <p:nvPr/>
        </p:nvSpPr>
        <p:spPr>
          <a:xfrm>
            <a:off x="6388802" y="-3394"/>
            <a:ext cx="3194403" cy="27906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ionic radius of cations change across a period and why?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73FE79-9607-40D2-86D8-E0E555292210}"/>
              </a:ext>
            </a:extLst>
          </p:cNvPr>
          <p:cNvSpPr/>
          <p:nvPr/>
        </p:nvSpPr>
        <p:spPr>
          <a:xfrm>
            <a:off x="9583205" y="0"/>
            <a:ext cx="2608796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electronegativity?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7C6235-26FB-441E-BEC2-C6B98079D98B}"/>
              </a:ext>
            </a:extLst>
          </p:cNvPr>
          <p:cNvSpPr/>
          <p:nvPr/>
        </p:nvSpPr>
        <p:spPr>
          <a:xfrm>
            <a:off x="9583204" y="1254678"/>
            <a:ext cx="2608796" cy="20693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 group 8 elements have no electronegativity?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3874CF-16C7-4105-8C9B-53D126CD7D8F}"/>
              </a:ext>
            </a:extLst>
          </p:cNvPr>
          <p:cNvSpPr/>
          <p:nvPr/>
        </p:nvSpPr>
        <p:spPr>
          <a:xfrm>
            <a:off x="9583204" y="3327400"/>
            <a:ext cx="2608796" cy="22759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factors does electronegativity depend on?</a:t>
            </a:r>
          </a:p>
        </p:txBody>
      </p:sp>
    </p:spTree>
    <p:extLst>
      <p:ext uri="{BB962C8B-B14F-4D97-AF65-F5344CB8AC3E}">
        <p14:creationId xmlns:p14="http://schemas.microsoft.com/office/powerpoint/2010/main" val="40162804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29179D-9906-4C6C-9AE5-1AC211E5AD5B}"/>
              </a:ext>
            </a:extLst>
          </p:cNvPr>
          <p:cNvSpPr/>
          <p:nvPr/>
        </p:nvSpPr>
        <p:spPr>
          <a:xfrm>
            <a:off x="-1" y="0"/>
            <a:ext cx="3194403" cy="27906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electronegativity change across a period and why?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5FA2C9-BBC8-40B4-AF25-E9822E78A30A}"/>
              </a:ext>
            </a:extLst>
          </p:cNvPr>
          <p:cNvSpPr/>
          <p:nvPr/>
        </p:nvSpPr>
        <p:spPr>
          <a:xfrm>
            <a:off x="0" y="2790629"/>
            <a:ext cx="3194403" cy="28160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electronegativity change down a group and why?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ADBB05-D487-4C03-A90F-62DEFC735B3C}"/>
              </a:ext>
            </a:extLst>
          </p:cNvPr>
          <p:cNvSpPr/>
          <p:nvPr/>
        </p:nvSpPr>
        <p:spPr>
          <a:xfrm>
            <a:off x="3194402" y="0"/>
            <a:ext cx="3194403" cy="23909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electron affinity affect the reactivity of atoms?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B9555A-03E5-49CE-B80C-5BBEC39DA90C}"/>
              </a:ext>
            </a:extLst>
          </p:cNvPr>
          <p:cNvSpPr/>
          <p:nvPr/>
        </p:nvSpPr>
        <p:spPr>
          <a:xfrm>
            <a:off x="3194399" y="2382057"/>
            <a:ext cx="3194403" cy="23909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first ionization energy?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262FE2-DCB7-4F2F-9627-AFB9880B39F0}"/>
              </a:ext>
            </a:extLst>
          </p:cNvPr>
          <p:cNvSpPr/>
          <p:nvPr/>
        </p:nvSpPr>
        <p:spPr>
          <a:xfrm>
            <a:off x="-2" y="5606716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periodicity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28878F-E3E1-423B-9C62-4D760F4F6620}"/>
              </a:ext>
            </a:extLst>
          </p:cNvPr>
          <p:cNvSpPr/>
          <p:nvPr/>
        </p:nvSpPr>
        <p:spPr>
          <a:xfrm>
            <a:off x="6388805" y="0"/>
            <a:ext cx="3194403" cy="2382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first ionization energy change across a period and why?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AE10AF-AA26-4B16-8A43-87BD013D9714}"/>
              </a:ext>
            </a:extLst>
          </p:cNvPr>
          <p:cNvSpPr/>
          <p:nvPr/>
        </p:nvSpPr>
        <p:spPr>
          <a:xfrm>
            <a:off x="9583207" y="0"/>
            <a:ext cx="2608793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the pattern in first ionization energy between period 2 and 3 suggest?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DF68C2-54A4-4B4C-9689-5A3CD647AB94}"/>
              </a:ext>
            </a:extLst>
          </p:cNvPr>
          <p:cNvSpPr/>
          <p:nvPr/>
        </p:nvSpPr>
        <p:spPr>
          <a:xfrm>
            <a:off x="9583206" y="3429000"/>
            <a:ext cx="2608793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does the first ionization energy not change significantly in period 4?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4054B9-ACE4-4CBB-84A0-4E993DFDFCD4}"/>
              </a:ext>
            </a:extLst>
          </p:cNvPr>
          <p:cNvSpPr/>
          <p:nvPr/>
        </p:nvSpPr>
        <p:spPr>
          <a:xfrm>
            <a:off x="6388801" y="2382056"/>
            <a:ext cx="3194403" cy="23909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first ionization energy change down a group and why?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AD26AEA-23D4-4C7D-B121-CFF1C9429E20}"/>
              </a:ext>
            </a:extLst>
          </p:cNvPr>
          <p:cNvSpPr/>
          <p:nvPr/>
        </p:nvSpPr>
        <p:spPr>
          <a:xfrm>
            <a:off x="3194399" y="4773027"/>
            <a:ext cx="6388805" cy="20849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Evaluate the factors that affect first ionization energies of elements in a period and group</a:t>
            </a:r>
          </a:p>
        </p:txBody>
      </p:sp>
    </p:spTree>
    <p:extLst>
      <p:ext uri="{BB962C8B-B14F-4D97-AF65-F5344CB8AC3E}">
        <p14:creationId xmlns:p14="http://schemas.microsoft.com/office/powerpoint/2010/main" val="35632988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1682ABC-15F4-4266-BED7-3EB46707DB1A}"/>
              </a:ext>
            </a:extLst>
          </p:cNvPr>
          <p:cNvSpPr/>
          <p:nvPr/>
        </p:nvSpPr>
        <p:spPr>
          <a:xfrm>
            <a:off x="0" y="0"/>
            <a:ext cx="3194403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electron affinity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AD4A8F-8222-4614-B05B-6F66691FE718}"/>
              </a:ext>
            </a:extLst>
          </p:cNvPr>
          <p:cNvSpPr/>
          <p:nvPr/>
        </p:nvSpPr>
        <p:spPr>
          <a:xfrm>
            <a:off x="0" y="1251284"/>
            <a:ext cx="3194403" cy="250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trend in electron affinity as you go down group 7 and why?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B2162A-57D7-4177-B4F5-46DC580FFC03}"/>
              </a:ext>
            </a:extLst>
          </p:cNvPr>
          <p:cNvSpPr/>
          <p:nvPr/>
        </p:nvSpPr>
        <p:spPr>
          <a:xfrm>
            <a:off x="3194403" y="0"/>
            <a:ext cx="3194403" cy="25025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element is the exception to the trend in electron affinity as you go down group 7 and why?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4E7FCE-B7AF-4CAA-A74D-A3D579CBA835}"/>
              </a:ext>
            </a:extLst>
          </p:cNvPr>
          <p:cNvSpPr/>
          <p:nvPr/>
        </p:nvSpPr>
        <p:spPr>
          <a:xfrm>
            <a:off x="0" y="3753852"/>
            <a:ext cx="3194403" cy="3104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electron affinity indicate?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FEEDB4-EBCB-429F-8337-2751FE234995}"/>
              </a:ext>
            </a:extLst>
          </p:cNvPr>
          <p:cNvSpPr/>
          <p:nvPr/>
        </p:nvSpPr>
        <p:spPr>
          <a:xfrm>
            <a:off x="3194403" y="2502568"/>
            <a:ext cx="3194403" cy="21456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trend in electron affinity as you go down group 6 and why?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9EB90A-CAEB-487D-AFF9-337C52732430}"/>
              </a:ext>
            </a:extLst>
          </p:cNvPr>
          <p:cNvSpPr/>
          <p:nvPr/>
        </p:nvSpPr>
        <p:spPr>
          <a:xfrm>
            <a:off x="3194402" y="4648200"/>
            <a:ext cx="3194403" cy="2209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element is the exception to the trend in electron affinity as you go down group 6 and why?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4A7C4F-217A-4180-A0A2-21A0299163E4}"/>
              </a:ext>
            </a:extLst>
          </p:cNvPr>
          <p:cNvSpPr/>
          <p:nvPr/>
        </p:nvSpPr>
        <p:spPr>
          <a:xfrm>
            <a:off x="6388806" y="0"/>
            <a:ext cx="5803194" cy="21456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electron affinity compare between group 6 and 7?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B6F12C-FFFD-4711-9358-CC3A5DC54768}"/>
              </a:ext>
            </a:extLst>
          </p:cNvPr>
          <p:cNvSpPr/>
          <p:nvPr/>
        </p:nvSpPr>
        <p:spPr>
          <a:xfrm>
            <a:off x="6388806" y="2145632"/>
            <a:ext cx="5803194" cy="28708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electron affinity predict the type of bonding in a compound??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2599C6-88FC-40A4-A430-C09849580050}"/>
              </a:ext>
            </a:extLst>
          </p:cNvPr>
          <p:cNvSpPr/>
          <p:nvPr/>
        </p:nvSpPr>
        <p:spPr>
          <a:xfrm>
            <a:off x="6388805" y="5016500"/>
            <a:ext cx="2869495" cy="1841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melting point in terms of bonding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BD881F-5054-4A6C-9FFD-26865BE7406B}"/>
              </a:ext>
            </a:extLst>
          </p:cNvPr>
          <p:cNvSpPr/>
          <p:nvPr/>
        </p:nvSpPr>
        <p:spPr>
          <a:xfrm>
            <a:off x="9258300" y="5016500"/>
            <a:ext cx="2933700" cy="1841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boiling point in terms of bonding</a:t>
            </a:r>
          </a:p>
        </p:txBody>
      </p:sp>
    </p:spTree>
    <p:extLst>
      <p:ext uri="{BB962C8B-B14F-4D97-AF65-F5344CB8AC3E}">
        <p14:creationId xmlns:p14="http://schemas.microsoft.com/office/powerpoint/2010/main" val="2393069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E7B664-876F-4491-A516-6280D3DC711D}"/>
              </a:ext>
            </a:extLst>
          </p:cNvPr>
          <p:cNvSpPr/>
          <p:nvPr/>
        </p:nvSpPr>
        <p:spPr>
          <a:xfrm>
            <a:off x="0" y="0"/>
            <a:ext cx="2818695" cy="12512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Which group has the lowest melting and boiling point?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D57DB12-B27C-4528-BB11-2BF26B7E2376}"/>
              </a:ext>
            </a:extLst>
          </p:cNvPr>
          <p:cNvSpPr/>
          <p:nvPr/>
        </p:nvSpPr>
        <p:spPr>
          <a:xfrm>
            <a:off x="2818695" y="0"/>
            <a:ext cx="3861505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and explain the trend of melting and boiling points as you go across groups 1 to 3 in period 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69E38F-DED4-4AAA-88BD-2A0FD8576255}"/>
              </a:ext>
            </a:extLst>
          </p:cNvPr>
          <p:cNvSpPr/>
          <p:nvPr/>
        </p:nvSpPr>
        <p:spPr>
          <a:xfrm>
            <a:off x="2818694" y="3429000"/>
            <a:ext cx="3861505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and explain the trend of melting and boiling points as you go across groups 1 to 3 in period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570DFF-FF31-428A-803F-15F072D99CAE}"/>
              </a:ext>
            </a:extLst>
          </p:cNvPr>
          <p:cNvSpPr/>
          <p:nvPr/>
        </p:nvSpPr>
        <p:spPr>
          <a:xfrm>
            <a:off x="0" y="1251284"/>
            <a:ext cx="2818693" cy="56067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Evaluate how type of bonding, intermolecular forces and molecule size affects the melting point in elements in period 3 and groups 2 and 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DE299A-2B70-473D-BD1F-B0D3DCD239F5}"/>
              </a:ext>
            </a:extLst>
          </p:cNvPr>
          <p:cNvSpPr/>
          <p:nvPr/>
        </p:nvSpPr>
        <p:spPr>
          <a:xfrm>
            <a:off x="6680199" y="0"/>
            <a:ext cx="2818696" cy="165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malleable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F1A2CF-10A6-4F1D-AD9F-D8946845E44B}"/>
              </a:ext>
            </a:extLst>
          </p:cNvPr>
          <p:cNvSpPr/>
          <p:nvPr/>
        </p:nvSpPr>
        <p:spPr>
          <a:xfrm>
            <a:off x="9498895" y="0"/>
            <a:ext cx="2693106" cy="165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ductile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84D18E-2853-4041-8D1A-EA137713B22B}"/>
              </a:ext>
            </a:extLst>
          </p:cNvPr>
          <p:cNvSpPr/>
          <p:nvPr/>
        </p:nvSpPr>
        <p:spPr>
          <a:xfrm>
            <a:off x="6680199" y="1632284"/>
            <a:ext cx="2818696" cy="165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electrical conductivity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B97C687-0C1C-4A44-BAE0-6DF4AB035DB3}"/>
              </a:ext>
            </a:extLst>
          </p:cNvPr>
          <p:cNvSpPr/>
          <p:nvPr/>
        </p:nvSpPr>
        <p:spPr>
          <a:xfrm>
            <a:off x="9498895" y="1632284"/>
            <a:ext cx="2693106" cy="1651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thermal conductivity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AAAF43A-7D32-4099-A40B-8BA321D1D13B}"/>
              </a:ext>
            </a:extLst>
          </p:cNvPr>
          <p:cNvSpPr/>
          <p:nvPr/>
        </p:nvSpPr>
        <p:spPr>
          <a:xfrm>
            <a:off x="6680198" y="3283284"/>
            <a:ext cx="5511801" cy="35747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the physical properties outlined above in terms of metals</a:t>
            </a:r>
          </a:p>
        </p:txBody>
      </p:sp>
    </p:spTree>
    <p:extLst>
      <p:ext uri="{BB962C8B-B14F-4D97-AF65-F5344CB8AC3E}">
        <p14:creationId xmlns:p14="http://schemas.microsoft.com/office/powerpoint/2010/main" val="42711789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BD2200-69D5-47DD-82C3-25553E55680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Fill in the table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574DA190-0086-406D-B551-E6D5B4FF7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925224"/>
              </p:ext>
            </p:extLst>
          </p:nvPr>
        </p:nvGraphicFramePr>
        <p:xfrm>
          <a:off x="101600" y="338667"/>
          <a:ext cx="12090400" cy="63923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881">
                  <a:extLst>
                    <a:ext uri="{9D8B030D-6E8A-4147-A177-3AD203B41FA5}">
                      <a16:colId xmlns:a16="http://schemas.microsoft.com/office/drawing/2014/main" val="1073656168"/>
                    </a:ext>
                  </a:extLst>
                </a:gridCol>
                <a:gridCol w="1639376">
                  <a:extLst>
                    <a:ext uri="{9D8B030D-6E8A-4147-A177-3AD203B41FA5}">
                      <a16:colId xmlns:a16="http://schemas.microsoft.com/office/drawing/2014/main" val="1003709465"/>
                    </a:ext>
                  </a:extLst>
                </a:gridCol>
                <a:gridCol w="6762427">
                  <a:extLst>
                    <a:ext uri="{9D8B030D-6E8A-4147-A177-3AD203B41FA5}">
                      <a16:colId xmlns:a16="http://schemas.microsoft.com/office/drawing/2014/main" val="4168217740"/>
                    </a:ext>
                  </a:extLst>
                </a:gridCol>
                <a:gridCol w="2881716">
                  <a:extLst>
                    <a:ext uri="{9D8B030D-6E8A-4147-A177-3AD203B41FA5}">
                      <a16:colId xmlns:a16="http://schemas.microsoft.com/office/drawing/2014/main" val="1241133198"/>
                    </a:ext>
                  </a:extLst>
                </a:gridCol>
              </a:tblGrid>
              <a:tr h="664251">
                <a:tc>
                  <a:txBody>
                    <a:bodyPr/>
                    <a:lstStyle/>
                    <a:p>
                      <a:r>
                        <a:rPr lang="en-GB" b="1" dirty="0"/>
                        <a:t>Group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Element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Reaction with oxygen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Balanced equation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5833122"/>
                  </a:ext>
                </a:extLst>
              </a:tr>
              <a:tr h="378554">
                <a:tc rowSpan="2">
                  <a:txBody>
                    <a:bodyPr/>
                    <a:lstStyle/>
                    <a:p>
                      <a:r>
                        <a:rPr lang="en-GB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Lithium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646661"/>
                  </a:ext>
                </a:extLst>
              </a:tr>
              <a:tr h="3785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Sodium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6959457"/>
                  </a:ext>
                </a:extLst>
              </a:tr>
              <a:tr h="664251">
                <a:tc>
                  <a:txBody>
                    <a:bodyPr/>
                    <a:lstStyle/>
                    <a:p>
                      <a:r>
                        <a:rPr lang="en-GB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Beryllium &amp; magnesium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5160466"/>
                  </a:ext>
                </a:extLst>
              </a:tr>
              <a:tr h="664251">
                <a:tc>
                  <a:txBody>
                    <a:bodyPr/>
                    <a:lstStyle/>
                    <a:p>
                      <a:r>
                        <a:rPr lang="en-GB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Aluminium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286101"/>
                  </a:ext>
                </a:extLst>
              </a:tr>
              <a:tr h="378554">
                <a:tc rowSpan="2">
                  <a:txBody>
                    <a:bodyPr/>
                    <a:lstStyle/>
                    <a:p>
                      <a:r>
                        <a:rPr lang="en-GB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Carbon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312117"/>
                  </a:ext>
                </a:extLst>
              </a:tr>
              <a:tr h="3785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Silicon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62030"/>
                  </a:ext>
                </a:extLst>
              </a:tr>
              <a:tr h="378554">
                <a:tc rowSpan="2">
                  <a:txBody>
                    <a:bodyPr/>
                    <a:lstStyle/>
                    <a:p>
                      <a:r>
                        <a:rPr lang="en-GB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Nitrogen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29971"/>
                  </a:ext>
                </a:extLst>
              </a:tr>
              <a:tr h="3785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Phosphorus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3316690"/>
                  </a:ext>
                </a:extLst>
              </a:tr>
              <a:tr h="378554">
                <a:tc rowSpan="2">
                  <a:txBody>
                    <a:bodyPr/>
                    <a:lstStyle/>
                    <a:p>
                      <a:r>
                        <a:rPr lang="en-GB" b="1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Oxygen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33268"/>
                  </a:ext>
                </a:extLst>
              </a:tr>
              <a:tr h="3785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Sulphur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2650254"/>
                  </a:ext>
                </a:extLst>
              </a:tr>
              <a:tr h="706901">
                <a:tc>
                  <a:txBody>
                    <a:bodyPr/>
                    <a:lstStyle/>
                    <a:p>
                      <a:r>
                        <a:rPr lang="en-GB" b="1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Most halogens react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444154"/>
                  </a:ext>
                </a:extLst>
              </a:tr>
              <a:tr h="664251">
                <a:tc>
                  <a:txBody>
                    <a:bodyPr/>
                    <a:lstStyle/>
                    <a:p>
                      <a:r>
                        <a:rPr lang="en-GB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All noble gases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556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34139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C6361F-8B27-453C-86CA-3684CE1CFD58}"/>
              </a:ext>
            </a:extLst>
          </p:cNvPr>
          <p:cNvSpPr/>
          <p:nvPr/>
        </p:nvSpPr>
        <p:spPr>
          <a:xfrm>
            <a:off x="0" y="0"/>
            <a:ext cx="40894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Write balanced general equations for the reaction of: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1 metals + oxygen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2 metals + oxygen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3 metals + oxygen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067AC6-4A0B-4876-99AE-E765B838AB5E}"/>
              </a:ext>
            </a:extLst>
          </p:cNvPr>
          <p:cNvSpPr/>
          <p:nvPr/>
        </p:nvSpPr>
        <p:spPr>
          <a:xfrm>
            <a:off x="4089399" y="0"/>
            <a:ext cx="40894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Write balanced general equations for the reaction of: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1 metals + water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2 metals + water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3 metals + water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EF80A1-6C04-44B0-9566-DABBDB1F1775}"/>
              </a:ext>
            </a:extLst>
          </p:cNvPr>
          <p:cNvSpPr/>
          <p:nvPr/>
        </p:nvSpPr>
        <p:spPr>
          <a:xfrm>
            <a:off x="8102602" y="0"/>
            <a:ext cx="40894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Write balanced general equations for the reaction of: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1 metals + dilute acid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2 metals + dilute acid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Group 3 metals + dilute acid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3F94F1-46A5-4284-8EF7-8176608ABE05}"/>
              </a:ext>
            </a:extLst>
          </p:cNvPr>
          <p:cNvSpPr/>
          <p:nvPr/>
        </p:nvSpPr>
        <p:spPr>
          <a:xfrm>
            <a:off x="0" y="3429000"/>
            <a:ext cx="2794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reactivity series?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0D666E-C799-475F-9997-4648FFF62E62}"/>
              </a:ext>
            </a:extLst>
          </p:cNvPr>
          <p:cNvSpPr/>
          <p:nvPr/>
        </p:nvSpPr>
        <p:spPr>
          <a:xfrm>
            <a:off x="2794000" y="3429000"/>
            <a:ext cx="9398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Fill in the reactivity series from most reactive to least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D490961C-9042-4812-B6B7-12FA3D280B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080517"/>
              </p:ext>
            </p:extLst>
          </p:nvPr>
        </p:nvGraphicFramePr>
        <p:xfrm>
          <a:off x="2882900" y="3856566"/>
          <a:ext cx="9194805" cy="2899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987">
                  <a:extLst>
                    <a:ext uri="{9D8B030D-6E8A-4147-A177-3AD203B41FA5}">
                      <a16:colId xmlns:a16="http://schemas.microsoft.com/office/drawing/2014/main" val="3821436825"/>
                    </a:ext>
                  </a:extLst>
                </a:gridCol>
                <a:gridCol w="593513">
                  <a:extLst>
                    <a:ext uri="{9D8B030D-6E8A-4147-A177-3AD203B41FA5}">
                      <a16:colId xmlns:a16="http://schemas.microsoft.com/office/drawing/2014/main" val="3991150501"/>
                    </a:ext>
                  </a:extLst>
                </a:gridCol>
                <a:gridCol w="632461">
                  <a:extLst>
                    <a:ext uri="{9D8B030D-6E8A-4147-A177-3AD203B41FA5}">
                      <a16:colId xmlns:a16="http://schemas.microsoft.com/office/drawing/2014/main" val="225287673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1142956041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435908202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1243100742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476538623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3251304559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3443852063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3538881330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3450782861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2741992444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2737852373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3519854954"/>
                    </a:ext>
                  </a:extLst>
                </a:gridCol>
                <a:gridCol w="612987">
                  <a:extLst>
                    <a:ext uri="{9D8B030D-6E8A-4147-A177-3AD203B41FA5}">
                      <a16:colId xmlns:a16="http://schemas.microsoft.com/office/drawing/2014/main" val="243062288"/>
                    </a:ext>
                  </a:extLst>
                </a:gridCol>
              </a:tblGrid>
              <a:tr h="650705">
                <a:tc>
                  <a:txBody>
                    <a:bodyPr/>
                    <a:lstStyle/>
                    <a:p>
                      <a:r>
                        <a:rPr lang="en-GB" dirty="0"/>
                        <a:t>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979538"/>
                  </a:ext>
                </a:extLst>
              </a:tr>
              <a:tr h="495721">
                <a:tc gridSpan="15">
                  <a:txBody>
                    <a:bodyPr/>
                    <a:lstStyle/>
                    <a:p>
                      <a:r>
                        <a:rPr lang="en-GB" dirty="0"/>
                        <a:t>Most reactive                                                                                                                          Least reactive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2429042"/>
                  </a:ext>
                </a:extLst>
              </a:tr>
              <a:tr h="1753408">
                <a:tc>
                  <a:txBody>
                    <a:bodyPr/>
                    <a:lstStyle/>
                    <a:p>
                      <a:r>
                        <a:rPr lang="en-GB" dirty="0"/>
                        <a:t>Potassium 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Carbon 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Hydrogen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Platinum</a:t>
                      </a:r>
                    </a:p>
                  </a:txBody>
                  <a:tcPr vert="vert270"/>
                </a:tc>
                <a:extLst>
                  <a:ext uri="{0D108BD9-81ED-4DB2-BD59-A6C34878D82A}">
                    <a16:rowId xmlns:a16="http://schemas.microsoft.com/office/drawing/2014/main" val="2829156148"/>
                  </a:ext>
                </a:extLst>
              </a:tr>
            </a:tbl>
          </a:graphicData>
        </a:graphic>
      </p:graphicFrame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748C992-4374-42C4-872B-83839AD90291}"/>
              </a:ext>
            </a:extLst>
          </p:cNvPr>
          <p:cNvCxnSpPr/>
          <p:nvPr/>
        </p:nvCxnSpPr>
        <p:spPr>
          <a:xfrm>
            <a:off x="4292600" y="4737100"/>
            <a:ext cx="6299200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05552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538CFD-EB21-4816-99DC-DDC3EFD52FA9}"/>
              </a:ext>
            </a:extLst>
          </p:cNvPr>
          <p:cNvSpPr/>
          <p:nvPr/>
        </p:nvSpPr>
        <p:spPr>
          <a:xfrm>
            <a:off x="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redox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96A398-AE7B-44D2-A5A5-2718E6AA39F1}"/>
              </a:ext>
            </a:extLst>
          </p:cNvPr>
          <p:cNvSpPr/>
          <p:nvPr/>
        </p:nvSpPr>
        <p:spPr>
          <a:xfrm>
            <a:off x="306070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reduction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0ABFE3-1B95-4AA3-9FBB-3B579FF69184}"/>
              </a:ext>
            </a:extLst>
          </p:cNvPr>
          <p:cNvSpPr/>
          <p:nvPr/>
        </p:nvSpPr>
        <p:spPr>
          <a:xfrm>
            <a:off x="609600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oxidation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D09161-22EE-41AA-A2A4-6AECE7ADC9C2}"/>
              </a:ext>
            </a:extLst>
          </p:cNvPr>
          <p:cNvSpPr/>
          <p:nvPr/>
        </p:nvSpPr>
        <p:spPr>
          <a:xfrm>
            <a:off x="915670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half equation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EE55A55-E203-4FF1-B2CB-722EFB57F9A7}"/>
              </a:ext>
            </a:extLst>
          </p:cNvPr>
          <p:cNvSpPr/>
          <p:nvPr/>
        </p:nvSpPr>
        <p:spPr>
          <a:xfrm>
            <a:off x="0" y="1981200"/>
            <a:ext cx="3416300" cy="487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Identify the species being oxidized and reduced in each of the following reactions: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/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1. Cr</a:t>
            </a:r>
            <a:r>
              <a:rPr lang="en-US" altLang="en-US" baseline="30000" dirty="0">
                <a:solidFill>
                  <a:srgbClr val="000000"/>
                </a:solidFill>
                <a:cs typeface="Times New Roman" panose="02020603050405020304" pitchFamily="18" charset="0"/>
              </a:rPr>
              <a:t>+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+ Sn</a:t>
            </a:r>
            <a:r>
              <a:rPr lang="en-US" altLang="en-US" baseline="30000" dirty="0">
                <a:solidFill>
                  <a:srgbClr val="000000"/>
                </a:solidFill>
                <a:cs typeface="Times New Roman" panose="02020603050405020304" pitchFamily="18" charset="0"/>
              </a:rPr>
              <a:t>4+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 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Cr</a:t>
            </a:r>
            <a:r>
              <a:rPr lang="en-US" altLang="en-US" baseline="30000" dirty="0">
                <a:solidFill>
                  <a:srgbClr val="000000"/>
                </a:solidFill>
                <a:cs typeface="Times New Roman" panose="02020603050405020304" pitchFamily="18" charset="0"/>
              </a:rPr>
              <a:t>3+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+ Sn</a:t>
            </a:r>
            <a:r>
              <a:rPr lang="en-US" altLang="en-US" baseline="30000" dirty="0">
                <a:solidFill>
                  <a:srgbClr val="000000"/>
                </a:solidFill>
                <a:cs typeface="Times New Roman" panose="02020603050405020304" pitchFamily="18" charset="0"/>
              </a:rPr>
              <a:t>2+</a:t>
            </a:r>
            <a:r>
              <a:rPr lang="en-US" altLang="en-US" dirty="0">
                <a:solidFill>
                  <a:schemeClr val="tx1"/>
                </a:solidFill>
              </a:rPr>
              <a:t/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Oxidized: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Reduced: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/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2. 3Hg</a:t>
            </a:r>
            <a:r>
              <a:rPr lang="en-US" altLang="en-US" baseline="30000" dirty="0">
                <a:solidFill>
                  <a:srgbClr val="000000"/>
                </a:solidFill>
                <a:cs typeface="Times New Roman" panose="02020603050405020304" pitchFamily="18" charset="0"/>
              </a:rPr>
              <a:t>2+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+ 2Fe (s) 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 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3Hg</a:t>
            </a:r>
            <a:r>
              <a:rPr lang="en-US" altLang="en-US" baseline="-30000" dirty="0">
                <a:solidFill>
                  <a:srgbClr val="0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+ 2Fe</a:t>
            </a:r>
            <a:r>
              <a:rPr lang="en-US" altLang="en-US" baseline="30000" dirty="0">
                <a:solidFill>
                  <a:srgbClr val="000000"/>
                </a:solidFill>
                <a:cs typeface="Times New Roman" panose="02020603050405020304" pitchFamily="18" charset="0"/>
              </a:rPr>
              <a:t>3+</a:t>
            </a:r>
            <a:r>
              <a:rPr lang="en-US" altLang="en-US" dirty="0">
                <a:solidFill>
                  <a:schemeClr val="tx1"/>
                </a:solidFill>
              </a:rPr>
              <a:t/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Oxidized: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Reduced: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/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3. 2As (s) + 3Cl</a:t>
            </a:r>
            <a:r>
              <a:rPr lang="en-US" altLang="en-US" baseline="-30000" dirty="0">
                <a:solidFill>
                  <a:srgbClr val="000000"/>
                </a:solidFill>
                <a:cs typeface="Times New Roman" panose="02020603050405020304" pitchFamily="18" charset="0"/>
              </a:rPr>
              <a:t>2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(g) </a:t>
            </a: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 </a:t>
            </a:r>
            <a:r>
              <a:rPr lang="en-US" altLang="en-US" dirty="0">
                <a:solidFill>
                  <a:srgbClr val="000000"/>
                </a:solidFill>
                <a:cs typeface="Times New Roman" panose="02020603050405020304" pitchFamily="18" charset="0"/>
              </a:rPr>
              <a:t> 2AsCl</a:t>
            </a:r>
            <a:r>
              <a:rPr lang="en-US" altLang="en-US" baseline="-30000" dirty="0">
                <a:solidFill>
                  <a:srgbClr val="000000"/>
                </a:solidFill>
                <a:cs typeface="Times New Roman" panose="02020603050405020304" pitchFamily="18" charset="0"/>
              </a:rPr>
              <a:t>3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Oxidized: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Reduced: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AE516C-D5C4-4B70-BA5B-E0DE58588DBC}"/>
              </a:ext>
            </a:extLst>
          </p:cNvPr>
          <p:cNvSpPr/>
          <p:nvPr/>
        </p:nvSpPr>
        <p:spPr>
          <a:xfrm>
            <a:off x="3416300" y="1981200"/>
            <a:ext cx="8801100" cy="2679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Complete these half equations by balancing them, and then adding electron(s) (+ e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‑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) or removing electron(s)(- e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-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) from the left hand side. </a:t>
            </a: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Cu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2+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(</a:t>
            </a:r>
            <a:r>
              <a:rPr lang="en-GB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aq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) _______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Cu (s)     (oxidation/reduction)  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O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2-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</a:t>
            </a:r>
            <a:r>
              <a:rPr lang="en-GB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aq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) ________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    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O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(g)     (oxidation/reduction)  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Li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+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(l) __________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Li(s)       (oxidation/reduction)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H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+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</a:t>
            </a:r>
            <a:r>
              <a:rPr lang="en-GB" dirty="0" err="1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aq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) _________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H­</a:t>
            </a:r>
            <a:r>
              <a:rPr lang="en-GB" baseline="-25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(g)     (oxidation/reduction)  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7800" indent="-177800"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Mg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2+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(s) ________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   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Mg(s)    (oxidation/reduction)      </a:t>
            </a:r>
          </a:p>
          <a:p>
            <a:pPr marL="177800" indent="-177800"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Al</a:t>
            </a:r>
            <a:r>
              <a:rPr lang="en-GB" baseline="300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3+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(l) __________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Al (s)     (oxidation/reduction)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F075EAB-D5A9-4F70-89CD-3ACDDF5349F2}"/>
              </a:ext>
            </a:extLst>
          </p:cNvPr>
          <p:cNvSpPr/>
          <p:nvPr/>
        </p:nvSpPr>
        <p:spPr>
          <a:xfrm>
            <a:off x="3416300" y="4660900"/>
            <a:ext cx="1943100" cy="2197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oxidation state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C1663F-3129-4184-BC2C-6DF930457DD8}"/>
              </a:ext>
            </a:extLst>
          </p:cNvPr>
          <p:cNvSpPr/>
          <p:nvPr/>
        </p:nvSpPr>
        <p:spPr>
          <a:xfrm>
            <a:off x="5359400" y="4660900"/>
            <a:ext cx="6832600" cy="2197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you assign oxidation states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6185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20EC53-9779-482B-AE5F-94BAD37CE489}"/>
              </a:ext>
            </a:extLst>
          </p:cNvPr>
          <p:cNvSpPr/>
          <p:nvPr/>
        </p:nvSpPr>
        <p:spPr>
          <a:xfrm>
            <a:off x="0" y="0"/>
            <a:ext cx="24765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the oxidation numbers of these atoms?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 in CO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 in SO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 in N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 = 	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 in CH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 =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 in NH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=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 in CCl</a:t>
            </a:r>
            <a:r>
              <a:rPr lang="en-GB" baseline="-25000" dirty="0">
                <a:solidFill>
                  <a:schemeClr val="tx1"/>
                </a:solidFill>
              </a:rPr>
              <a:t>4 </a:t>
            </a:r>
            <a:r>
              <a:rPr lang="en-GB" dirty="0">
                <a:solidFill>
                  <a:schemeClr val="tx1"/>
                </a:solidFill>
              </a:rPr>
              <a:t>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P in PCl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 in HNO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 in H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 = 	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 in CH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Cl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Cl in NaClO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 in K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dirty="0">
                <a:solidFill>
                  <a:schemeClr val="tx1"/>
                </a:solidFill>
              </a:rPr>
              <a:t> =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 in CO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baseline="30000" dirty="0">
                <a:solidFill>
                  <a:schemeClr val="tx1"/>
                </a:solidFill>
              </a:rPr>
              <a:t>2-</a:t>
            </a:r>
            <a:r>
              <a:rPr lang="en-GB" dirty="0">
                <a:solidFill>
                  <a:schemeClr val="tx1"/>
                </a:solidFill>
              </a:rPr>
              <a:t>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 in SO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baseline="30000" dirty="0">
                <a:solidFill>
                  <a:schemeClr val="tx1"/>
                </a:solidFill>
              </a:rPr>
              <a:t>2-</a:t>
            </a:r>
            <a:r>
              <a:rPr lang="en-GB" dirty="0">
                <a:solidFill>
                  <a:schemeClr val="tx1"/>
                </a:solidFill>
              </a:rPr>
              <a:t>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N in NH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baseline="30000" dirty="0">
                <a:solidFill>
                  <a:schemeClr val="tx1"/>
                </a:solidFill>
              </a:rPr>
              <a:t>+</a:t>
            </a:r>
            <a:r>
              <a:rPr lang="en-GB" dirty="0">
                <a:solidFill>
                  <a:schemeClr val="tx1"/>
                </a:solidFill>
              </a:rPr>
              <a:t>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P in PO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baseline="30000" dirty="0">
                <a:solidFill>
                  <a:schemeClr val="tx1"/>
                </a:solidFill>
              </a:rPr>
              <a:t>3-</a:t>
            </a:r>
            <a:r>
              <a:rPr lang="en-GB" dirty="0">
                <a:solidFill>
                  <a:schemeClr val="tx1"/>
                </a:solidFill>
              </a:rPr>
              <a:t>=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Mn in MnO</a:t>
            </a:r>
            <a:r>
              <a:rPr lang="en-GB" baseline="-25000" dirty="0">
                <a:solidFill>
                  <a:schemeClr val="tx1"/>
                </a:solidFill>
              </a:rPr>
              <a:t>4</a:t>
            </a:r>
            <a:r>
              <a:rPr lang="en-GB" baseline="30000" dirty="0">
                <a:solidFill>
                  <a:schemeClr val="tx1"/>
                </a:solidFill>
              </a:rPr>
              <a:t>-</a:t>
            </a:r>
            <a:r>
              <a:rPr lang="en-GB" dirty="0">
                <a:solidFill>
                  <a:schemeClr val="tx1"/>
                </a:solidFill>
              </a:rPr>
              <a:t>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Cr in Cr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7</a:t>
            </a:r>
            <a:r>
              <a:rPr lang="en-GB" baseline="30000" dirty="0">
                <a:solidFill>
                  <a:schemeClr val="tx1"/>
                </a:solidFill>
              </a:rPr>
              <a:t>2-</a:t>
            </a:r>
            <a:r>
              <a:rPr lang="en-GB" dirty="0">
                <a:solidFill>
                  <a:schemeClr val="tx1"/>
                </a:solidFill>
              </a:rPr>
              <a:t> =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S in S</a:t>
            </a:r>
            <a:r>
              <a:rPr lang="en-GB" baseline="-25000" dirty="0">
                <a:solidFill>
                  <a:schemeClr val="tx1"/>
                </a:solidFill>
              </a:rPr>
              <a:t>2</a:t>
            </a:r>
            <a:r>
              <a:rPr lang="en-GB" dirty="0">
                <a:solidFill>
                  <a:schemeClr val="tx1"/>
                </a:solidFill>
              </a:rPr>
              <a:t>O</a:t>
            </a:r>
            <a:r>
              <a:rPr lang="en-GB" baseline="-25000" dirty="0">
                <a:solidFill>
                  <a:schemeClr val="tx1"/>
                </a:solidFill>
              </a:rPr>
              <a:t>3</a:t>
            </a:r>
            <a:r>
              <a:rPr lang="en-GB" baseline="30000" dirty="0">
                <a:solidFill>
                  <a:schemeClr val="tx1"/>
                </a:solidFill>
              </a:rPr>
              <a:t>2-</a:t>
            </a:r>
            <a:r>
              <a:rPr lang="en-GB" dirty="0">
                <a:solidFill>
                  <a:schemeClr val="tx1"/>
                </a:solidFill>
              </a:rPr>
              <a:t> =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CDFB7B-D107-4B9B-A674-DD27BF085E93}"/>
              </a:ext>
            </a:extLst>
          </p:cNvPr>
          <p:cNvSpPr/>
          <p:nvPr/>
        </p:nvSpPr>
        <p:spPr>
          <a:xfrm>
            <a:off x="2476500" y="0"/>
            <a:ext cx="3683000" cy="1663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can you tell from oxidation states if a reaction is a redox reaction?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1B899E-F8FE-4742-B453-1C94645F1189}"/>
              </a:ext>
            </a:extLst>
          </p:cNvPr>
          <p:cNvSpPr/>
          <p:nvPr/>
        </p:nvSpPr>
        <p:spPr>
          <a:xfrm>
            <a:off x="2476500" y="1663700"/>
            <a:ext cx="3683000" cy="2616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can transition metals have variable oxidative states?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5A76CA-F734-4BE6-BC8D-4E0FBA930BEF}"/>
              </a:ext>
            </a:extLst>
          </p:cNvPr>
          <p:cNvSpPr/>
          <p:nvPr/>
        </p:nvSpPr>
        <p:spPr>
          <a:xfrm>
            <a:off x="2476500" y="4279900"/>
            <a:ext cx="3683000" cy="1346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catalyst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4D0B18-E12A-4100-8CBB-290ED5276F9E}"/>
              </a:ext>
            </a:extLst>
          </p:cNvPr>
          <p:cNvSpPr/>
          <p:nvPr/>
        </p:nvSpPr>
        <p:spPr>
          <a:xfrm>
            <a:off x="2476500" y="5511800"/>
            <a:ext cx="3683000" cy="1346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displacement reaction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1D0355-99B7-4080-BBCA-90A050641DEB}"/>
              </a:ext>
            </a:extLst>
          </p:cNvPr>
          <p:cNvSpPr/>
          <p:nvPr/>
        </p:nvSpPr>
        <p:spPr>
          <a:xfrm>
            <a:off x="6159500" y="0"/>
            <a:ext cx="2895600" cy="2616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When does a displacement reaction occur?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101BC6B-92F6-4BA2-9C45-0BB306F46C1F}"/>
              </a:ext>
            </a:extLst>
          </p:cNvPr>
          <p:cNvSpPr/>
          <p:nvPr/>
        </p:nvSpPr>
        <p:spPr>
          <a:xfrm>
            <a:off x="6159500" y="5511800"/>
            <a:ext cx="2895600" cy="1346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oxidizing agent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53D3386-95FB-4C31-B21B-915F46A4C2D9}"/>
              </a:ext>
            </a:extLst>
          </p:cNvPr>
          <p:cNvSpPr/>
          <p:nvPr/>
        </p:nvSpPr>
        <p:spPr>
          <a:xfrm>
            <a:off x="6159500" y="2616200"/>
            <a:ext cx="2895600" cy="2895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the </a:t>
            </a:r>
            <a:r>
              <a:rPr lang="en-US" dirty="0" err="1">
                <a:solidFill>
                  <a:schemeClr val="tx1"/>
                </a:solidFill>
              </a:rPr>
              <a:t>oxidising</a:t>
            </a:r>
            <a:r>
              <a:rPr lang="en-US" dirty="0">
                <a:solidFill>
                  <a:schemeClr val="tx1"/>
                </a:solidFill>
              </a:rPr>
              <a:t> power of halogens change as you go down the group and why?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C8FCF2-DC32-4F18-B5EE-2377763F4C4E}"/>
              </a:ext>
            </a:extLst>
          </p:cNvPr>
          <p:cNvSpPr/>
          <p:nvPr/>
        </p:nvSpPr>
        <p:spPr>
          <a:xfrm>
            <a:off x="9055100" y="0"/>
            <a:ext cx="31369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Name the following ions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B8D156F-A7A4-4D73-824E-07804E42EC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811365"/>
              </p:ext>
            </p:extLst>
          </p:nvPr>
        </p:nvGraphicFramePr>
        <p:xfrm>
          <a:off x="9112250" y="500126"/>
          <a:ext cx="3022600" cy="593902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82650">
                  <a:extLst>
                    <a:ext uri="{9D8B030D-6E8A-4147-A177-3AD203B41FA5}">
                      <a16:colId xmlns:a16="http://schemas.microsoft.com/office/drawing/2014/main" val="3935061649"/>
                    </a:ext>
                  </a:extLst>
                </a:gridCol>
                <a:gridCol w="2139950">
                  <a:extLst>
                    <a:ext uri="{9D8B030D-6E8A-4147-A177-3AD203B41FA5}">
                      <a16:colId xmlns:a16="http://schemas.microsoft.com/office/drawing/2014/main" val="29879310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Ion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 dirty="0">
                          <a:effectLst/>
                        </a:rPr>
                        <a:t>Name</a:t>
                      </a:r>
                      <a:endParaRPr lang="en-GB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8267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I</a:t>
                      </a:r>
                      <a:r>
                        <a:rPr lang="en-GB" sz="2000" b="1" baseline="30000">
                          <a:effectLst/>
                        </a:rPr>
                        <a:t>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7641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NH</a:t>
                      </a:r>
                      <a:r>
                        <a:rPr lang="en-GB" sz="2000" b="1" baseline="-25000">
                          <a:effectLst/>
                        </a:rPr>
                        <a:t>4</a:t>
                      </a:r>
                      <a:r>
                        <a:rPr lang="en-GB" sz="2000" b="1" baseline="30000">
                          <a:effectLst/>
                        </a:rPr>
                        <a:t>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02425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 baseline="30000">
                          <a:effectLst/>
                        </a:rPr>
                        <a:t>-</a:t>
                      </a:r>
                      <a:r>
                        <a:rPr lang="en-GB" sz="2000" b="1">
                          <a:effectLst/>
                        </a:rPr>
                        <a:t>OH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58779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F</a:t>
                      </a:r>
                      <a:r>
                        <a:rPr lang="en-GB" sz="2000" b="1" baseline="30000">
                          <a:effectLst/>
                        </a:rPr>
                        <a:t>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55082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CO</a:t>
                      </a:r>
                      <a:r>
                        <a:rPr lang="en-GB" sz="2000" b="1" baseline="-25000">
                          <a:effectLst/>
                        </a:rPr>
                        <a:t>3</a:t>
                      </a:r>
                      <a:r>
                        <a:rPr lang="en-GB" sz="2000" b="1" baseline="30000">
                          <a:effectLst/>
                        </a:rPr>
                        <a:t>2-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09573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NO</a:t>
                      </a:r>
                      <a:r>
                        <a:rPr lang="en-GB" sz="2000" b="1" baseline="-25000">
                          <a:effectLst/>
                        </a:rPr>
                        <a:t>3</a:t>
                      </a:r>
                      <a:r>
                        <a:rPr lang="en-GB" sz="2000" b="1" baseline="30000">
                          <a:effectLst/>
                        </a:rPr>
                        <a:t>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38679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SO</a:t>
                      </a:r>
                      <a:r>
                        <a:rPr lang="en-GB" sz="2000" b="1" baseline="-25000">
                          <a:effectLst/>
                        </a:rPr>
                        <a:t>4</a:t>
                      </a:r>
                      <a:r>
                        <a:rPr lang="en-GB" sz="2000" b="1" baseline="30000">
                          <a:effectLst/>
                        </a:rPr>
                        <a:t>2-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28876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Li</a:t>
                      </a:r>
                      <a:r>
                        <a:rPr lang="en-GB" sz="2000" b="1" baseline="30000">
                          <a:effectLst/>
                        </a:rPr>
                        <a:t>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1585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Al</a:t>
                      </a:r>
                      <a:r>
                        <a:rPr lang="en-GB" sz="2000" b="1" baseline="30000">
                          <a:effectLst/>
                        </a:rPr>
                        <a:t>3+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40516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Cl</a:t>
                      </a:r>
                      <a:r>
                        <a:rPr lang="en-GB" sz="2000" b="1" baseline="30000">
                          <a:effectLst/>
                        </a:rPr>
                        <a:t>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13036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HCO</a:t>
                      </a:r>
                      <a:r>
                        <a:rPr lang="en-GB" sz="2000" b="1" baseline="-25000">
                          <a:effectLst/>
                        </a:rPr>
                        <a:t>3</a:t>
                      </a:r>
                      <a:r>
                        <a:rPr lang="en-GB" sz="2000" b="1" baseline="30000">
                          <a:effectLst/>
                        </a:rPr>
                        <a:t>-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1709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Ca</a:t>
                      </a:r>
                      <a:r>
                        <a:rPr lang="en-GB" sz="2000" b="1" baseline="30000">
                          <a:effectLst/>
                        </a:rPr>
                        <a:t>2+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27079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Cu</a:t>
                      </a:r>
                      <a:r>
                        <a:rPr lang="en-GB" sz="2000" b="1" baseline="30000">
                          <a:effectLst/>
                        </a:rPr>
                        <a:t>2+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82953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H</a:t>
                      </a:r>
                      <a:r>
                        <a:rPr lang="en-GB" sz="2000" b="1" baseline="30000">
                          <a:effectLst/>
                        </a:rPr>
                        <a:t>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6921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Mg</a:t>
                      </a:r>
                      <a:r>
                        <a:rPr lang="en-GB" sz="2000" b="1" baseline="30000">
                          <a:effectLst/>
                        </a:rPr>
                        <a:t>2+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9554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>
                          <a:effectLst/>
                        </a:rPr>
                        <a:t>Ag</a:t>
                      </a:r>
                      <a:r>
                        <a:rPr lang="en-GB" sz="2000" b="1" baseline="30000">
                          <a:effectLst/>
                        </a:rPr>
                        <a:t>+</a:t>
                      </a:r>
                      <a:endParaRPr lang="en-GB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5644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b="1" dirty="0">
                          <a:effectLst/>
                        </a:rPr>
                        <a:t>PO</a:t>
                      </a:r>
                      <a:r>
                        <a:rPr lang="en-GB" sz="2000" b="1" baseline="-25000" dirty="0">
                          <a:effectLst/>
                        </a:rPr>
                        <a:t>4</a:t>
                      </a:r>
                      <a:r>
                        <a:rPr lang="en-GB" sz="2000" b="1" baseline="30000" dirty="0">
                          <a:effectLst/>
                        </a:rPr>
                        <a:t>3-</a:t>
                      </a:r>
                      <a:endParaRPr lang="en-GB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9774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3945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2F69B-B3D9-4D8E-AA5C-DB851D7B7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1A9989-F409-44D0-B729-331E4B22E2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6000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19F9DC3-CF7D-48BC-8626-0B60587A66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Working with waves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18D519C-FFBC-41D0-AD70-672EA55FBC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16157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07B137-8986-4B75-A214-6FBA6BEE5AA8}"/>
              </a:ext>
            </a:extLst>
          </p:cNvPr>
          <p:cNvSpPr/>
          <p:nvPr/>
        </p:nvSpPr>
        <p:spPr>
          <a:xfrm>
            <a:off x="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wave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613C74-4799-4A73-8E07-4CFD9E12AB99}"/>
              </a:ext>
            </a:extLst>
          </p:cNvPr>
          <p:cNvSpPr/>
          <p:nvPr/>
        </p:nvSpPr>
        <p:spPr>
          <a:xfrm>
            <a:off x="306070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oscillation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32134C-3929-40CC-BC03-A051AF02DAE3}"/>
              </a:ext>
            </a:extLst>
          </p:cNvPr>
          <p:cNvSpPr/>
          <p:nvPr/>
        </p:nvSpPr>
        <p:spPr>
          <a:xfrm>
            <a:off x="609600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frequency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9807A3-EE35-45E9-8047-35B6F7BA16F5}"/>
              </a:ext>
            </a:extLst>
          </p:cNvPr>
          <p:cNvSpPr/>
          <p:nvPr/>
        </p:nvSpPr>
        <p:spPr>
          <a:xfrm>
            <a:off x="9156700" y="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period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8A89BC-A089-4245-9BF6-4E6482EB6CC8}"/>
              </a:ext>
            </a:extLst>
          </p:cNvPr>
          <p:cNvSpPr/>
          <p:nvPr/>
        </p:nvSpPr>
        <p:spPr>
          <a:xfrm>
            <a:off x="0" y="198120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displacement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949072-DAF9-43D8-BD93-1AE9F5D87F92}"/>
              </a:ext>
            </a:extLst>
          </p:cNvPr>
          <p:cNvSpPr/>
          <p:nvPr/>
        </p:nvSpPr>
        <p:spPr>
          <a:xfrm>
            <a:off x="3060700" y="198120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amplitude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4905498-BFE7-4076-B594-CCA412F04620}"/>
              </a:ext>
            </a:extLst>
          </p:cNvPr>
          <p:cNvSpPr/>
          <p:nvPr/>
        </p:nvSpPr>
        <p:spPr>
          <a:xfrm>
            <a:off x="6096000" y="198120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speed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DBE67A-8131-4366-93F5-AA504B0CCB3C}"/>
              </a:ext>
            </a:extLst>
          </p:cNvPr>
          <p:cNvSpPr/>
          <p:nvPr/>
        </p:nvSpPr>
        <p:spPr>
          <a:xfrm>
            <a:off x="9156700" y="1981200"/>
            <a:ext cx="30607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wavelength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EC157A7-6BCD-4175-B083-09E15F7CB3E5}"/>
              </a:ext>
            </a:extLst>
          </p:cNvPr>
          <p:cNvSpPr/>
          <p:nvPr/>
        </p:nvSpPr>
        <p:spPr>
          <a:xfrm>
            <a:off x="0" y="3962400"/>
            <a:ext cx="10127974" cy="2895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Label</a:t>
            </a:r>
          </a:p>
          <a:p>
            <a:r>
              <a:rPr lang="en-US" dirty="0">
                <a:solidFill>
                  <a:schemeClr val="tx1"/>
                </a:solidFill>
              </a:rPr>
              <a:t>the</a:t>
            </a:r>
          </a:p>
          <a:p>
            <a:r>
              <a:rPr lang="en-US" dirty="0">
                <a:solidFill>
                  <a:schemeClr val="tx1"/>
                </a:solidFill>
              </a:rPr>
              <a:t>wave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64190ED-62EB-4800-B550-7DEC58F46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608" y="4078356"/>
            <a:ext cx="9089887" cy="266368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0AC500C-FF72-4873-919C-DD9084387A1C}"/>
              </a:ext>
            </a:extLst>
          </p:cNvPr>
          <p:cNvSpPr/>
          <p:nvPr/>
        </p:nvSpPr>
        <p:spPr>
          <a:xfrm>
            <a:off x="10127974" y="3962400"/>
            <a:ext cx="2064025" cy="2895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waves transfer energy?</a:t>
            </a:r>
          </a:p>
        </p:txBody>
      </p:sp>
    </p:spTree>
    <p:extLst>
      <p:ext uri="{BB962C8B-B14F-4D97-AF65-F5344CB8AC3E}">
        <p14:creationId xmlns:p14="http://schemas.microsoft.com/office/powerpoint/2010/main" val="35582817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04A661-2A5E-42A0-BDC1-1DBA97CA7097}"/>
              </a:ext>
            </a:extLst>
          </p:cNvPr>
          <p:cNvSpPr/>
          <p:nvPr/>
        </p:nvSpPr>
        <p:spPr>
          <a:xfrm>
            <a:off x="-1" y="0"/>
            <a:ext cx="4068401" cy="1116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to calculate wave speed?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8E4297-E8AE-4CB1-BE05-762A2AAEA057}"/>
              </a:ext>
            </a:extLst>
          </p:cNvPr>
          <p:cNvSpPr/>
          <p:nvPr/>
        </p:nvSpPr>
        <p:spPr>
          <a:xfrm>
            <a:off x="-1" y="1109870"/>
            <a:ext cx="4061797" cy="1924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frequency of a wave with a speed of 200 m/s and a wavelength of 2 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39DF84-C62A-4CCC-9C7B-1F137CA6B19F}"/>
              </a:ext>
            </a:extLst>
          </p:cNvPr>
          <p:cNvSpPr/>
          <p:nvPr/>
        </p:nvSpPr>
        <p:spPr>
          <a:xfrm>
            <a:off x="-3" y="3028122"/>
            <a:ext cx="4061797" cy="1924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wave has a wavelength of 8 cm and a frequency of 200 Hz. Calculate the wave speed.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BBED3-794A-4919-80B4-035CA48F55B0}"/>
              </a:ext>
            </a:extLst>
          </p:cNvPr>
          <p:cNvSpPr/>
          <p:nvPr/>
        </p:nvSpPr>
        <p:spPr>
          <a:xfrm>
            <a:off x="-2" y="4946374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speed of a wave with a wavelength of 0.05 m and a frequency of 2000 Hz?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B6487D-030E-4AD8-A4D4-717F36B67A35}"/>
              </a:ext>
            </a:extLst>
          </p:cNvPr>
          <p:cNvSpPr/>
          <p:nvPr/>
        </p:nvSpPr>
        <p:spPr>
          <a:xfrm>
            <a:off x="4068408" y="1116496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wave has a speed of 30 m/s and a frequency of 10 Hz. Calculate the wavelength.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4E0138A-0B6C-4F89-84F7-45D2E381A588}"/>
              </a:ext>
            </a:extLst>
          </p:cNvPr>
          <p:cNvSpPr/>
          <p:nvPr/>
        </p:nvSpPr>
        <p:spPr>
          <a:xfrm>
            <a:off x="4068406" y="3034748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wavelength of a wave with a speed of 18 m/s and a frequency of 600 Hz?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5FF38EF-B77D-4D11-A76D-C2AA8498ED19}"/>
              </a:ext>
            </a:extLst>
          </p:cNvPr>
          <p:cNvSpPr/>
          <p:nvPr/>
        </p:nvSpPr>
        <p:spPr>
          <a:xfrm>
            <a:off x="4068407" y="4946374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speed of a wave with a wavelength of 2000 m and a frequency of 0.05 Hz?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CA8F21-6C32-49AE-A480-ADCA1BC82023}"/>
              </a:ext>
            </a:extLst>
          </p:cNvPr>
          <p:cNvSpPr/>
          <p:nvPr/>
        </p:nvSpPr>
        <p:spPr>
          <a:xfrm>
            <a:off x="8130208" y="1116496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of a wave with a wavelength of 0.03 m and a speed of 18 m/s?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90F26D-4A1D-40A5-B6F7-A2E9B0CFA507}"/>
              </a:ext>
            </a:extLst>
          </p:cNvPr>
          <p:cNvSpPr/>
          <p:nvPr/>
        </p:nvSpPr>
        <p:spPr>
          <a:xfrm>
            <a:off x="8130206" y="3034748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wave has a wavelength of 1 cm and a frequency of 300 Hz. Calculate the wave speed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CF8DD4-8AEF-4B29-A7C6-298078F5A122}"/>
              </a:ext>
            </a:extLst>
          </p:cNvPr>
          <p:cNvSpPr/>
          <p:nvPr/>
        </p:nvSpPr>
        <p:spPr>
          <a:xfrm>
            <a:off x="8130207" y="4946374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wave has a wavelength of 60 cm and a frequency of 5454 Hz. Calculate the wave speed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4EE452-F93B-4F71-BECE-37239D68A61F}"/>
              </a:ext>
            </a:extLst>
          </p:cNvPr>
          <p:cNvSpPr/>
          <p:nvPr/>
        </p:nvSpPr>
        <p:spPr>
          <a:xfrm>
            <a:off x="4068406" y="0"/>
            <a:ext cx="4061797" cy="1109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wave speed measured in?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83372B-1AD0-459D-B749-2A704A075375}"/>
              </a:ext>
            </a:extLst>
          </p:cNvPr>
          <p:cNvSpPr/>
          <p:nvPr/>
        </p:nvSpPr>
        <p:spPr>
          <a:xfrm>
            <a:off x="8130203" y="-3313"/>
            <a:ext cx="4061797" cy="1116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frequency measured in?</a:t>
            </a:r>
          </a:p>
        </p:txBody>
      </p:sp>
    </p:spTree>
    <p:extLst>
      <p:ext uri="{BB962C8B-B14F-4D97-AF65-F5344CB8AC3E}">
        <p14:creationId xmlns:p14="http://schemas.microsoft.com/office/powerpoint/2010/main" val="11195925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04A661-2A5E-42A0-BDC1-1DBA97CA7097}"/>
              </a:ext>
            </a:extLst>
          </p:cNvPr>
          <p:cNvSpPr/>
          <p:nvPr/>
        </p:nvSpPr>
        <p:spPr>
          <a:xfrm>
            <a:off x="-1" y="0"/>
            <a:ext cx="4068401" cy="1116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to calculate frequency?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8E4297-E8AE-4CB1-BE05-762A2AAEA057}"/>
              </a:ext>
            </a:extLst>
          </p:cNvPr>
          <p:cNvSpPr/>
          <p:nvPr/>
        </p:nvSpPr>
        <p:spPr>
          <a:xfrm>
            <a:off x="-1" y="1109870"/>
            <a:ext cx="4061797" cy="1924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frequency of a wave with a time period of 3 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39DF84-C62A-4CCC-9C7B-1F137CA6B19F}"/>
              </a:ext>
            </a:extLst>
          </p:cNvPr>
          <p:cNvSpPr/>
          <p:nvPr/>
        </p:nvSpPr>
        <p:spPr>
          <a:xfrm>
            <a:off x="-3" y="3028122"/>
            <a:ext cx="4061797" cy="19248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frequency of a wave with a time period of 0.005 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BBED3-794A-4919-80B4-035CA48F55B0}"/>
              </a:ext>
            </a:extLst>
          </p:cNvPr>
          <p:cNvSpPr/>
          <p:nvPr/>
        </p:nvSpPr>
        <p:spPr>
          <a:xfrm>
            <a:off x="-2" y="4946374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frequency of a wave with a time period of 9.0x10</a:t>
            </a:r>
            <a:r>
              <a:rPr lang="en-GB" baseline="30000" dirty="0">
                <a:solidFill>
                  <a:schemeClr val="tx1"/>
                </a:solidFill>
              </a:rPr>
              <a:t>-15</a:t>
            </a:r>
            <a:r>
              <a:rPr lang="en-GB" dirty="0">
                <a:solidFill>
                  <a:schemeClr val="tx1"/>
                </a:solidFill>
              </a:rPr>
              <a:t> s?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B6487D-030E-4AD8-A4D4-717F36B67A35}"/>
              </a:ext>
            </a:extLst>
          </p:cNvPr>
          <p:cNvSpPr/>
          <p:nvPr/>
        </p:nvSpPr>
        <p:spPr>
          <a:xfrm>
            <a:off x="4068408" y="1116496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time period for a wave if the frequency is 450 Hz?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4E0138A-0B6C-4F89-84F7-45D2E381A588}"/>
              </a:ext>
            </a:extLst>
          </p:cNvPr>
          <p:cNvSpPr/>
          <p:nvPr/>
        </p:nvSpPr>
        <p:spPr>
          <a:xfrm>
            <a:off x="4068406" y="3034748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time period for a wave if the frequency is 19,500 Hz?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5FF38EF-B77D-4D11-A76D-C2AA8498ED19}"/>
              </a:ext>
            </a:extLst>
          </p:cNvPr>
          <p:cNvSpPr/>
          <p:nvPr/>
        </p:nvSpPr>
        <p:spPr>
          <a:xfrm>
            <a:off x="4068407" y="4946374"/>
            <a:ext cx="4061797" cy="19116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time period for a wave if the frequency is 0.01 Hz?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CA8F21-6C32-49AE-A480-ADCA1BC82023}"/>
              </a:ext>
            </a:extLst>
          </p:cNvPr>
          <p:cNvSpPr/>
          <p:nvPr/>
        </p:nvSpPr>
        <p:spPr>
          <a:xfrm>
            <a:off x="8126876" y="0"/>
            <a:ext cx="4061797" cy="2282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frequency of a wave with a time period of 4 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90F26D-4A1D-40A5-B6F7-A2E9B0CFA507}"/>
              </a:ext>
            </a:extLst>
          </p:cNvPr>
          <p:cNvSpPr/>
          <p:nvPr/>
        </p:nvSpPr>
        <p:spPr>
          <a:xfrm>
            <a:off x="8130203" y="2290969"/>
            <a:ext cx="4061797" cy="2282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time period for a wave if the frequency is 62054 Hz?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CF8DD4-8AEF-4B29-A7C6-298078F5A122}"/>
              </a:ext>
            </a:extLst>
          </p:cNvPr>
          <p:cNvSpPr/>
          <p:nvPr/>
        </p:nvSpPr>
        <p:spPr>
          <a:xfrm>
            <a:off x="8126876" y="4575313"/>
            <a:ext cx="4061797" cy="2282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frequency of a wave with a time period of 2.0x10</a:t>
            </a:r>
            <a:r>
              <a:rPr lang="en-GB" baseline="30000" dirty="0">
                <a:solidFill>
                  <a:schemeClr val="tx1"/>
                </a:solidFill>
              </a:rPr>
              <a:t>-18</a:t>
            </a:r>
            <a:r>
              <a:rPr lang="en-GB" dirty="0">
                <a:solidFill>
                  <a:schemeClr val="tx1"/>
                </a:solidFill>
              </a:rPr>
              <a:t> s?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4EE452-F93B-4F71-BECE-37239D68A61F}"/>
              </a:ext>
            </a:extLst>
          </p:cNvPr>
          <p:cNvSpPr/>
          <p:nvPr/>
        </p:nvSpPr>
        <p:spPr>
          <a:xfrm>
            <a:off x="4068406" y="0"/>
            <a:ext cx="4061797" cy="11098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time measured in?</a:t>
            </a:r>
          </a:p>
        </p:txBody>
      </p:sp>
    </p:spTree>
    <p:extLst>
      <p:ext uri="{BB962C8B-B14F-4D97-AF65-F5344CB8AC3E}">
        <p14:creationId xmlns:p14="http://schemas.microsoft.com/office/powerpoint/2010/main" val="13192454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FB3271-F060-4AC2-B9AA-0A1A3C5BA2FF}"/>
              </a:ext>
            </a:extLst>
          </p:cNvPr>
          <p:cNvSpPr/>
          <p:nvPr/>
        </p:nvSpPr>
        <p:spPr>
          <a:xfrm>
            <a:off x="-1" y="0"/>
            <a:ext cx="4068401" cy="1116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phase difference?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08EF648-96C0-479D-AF91-3EC01FF5A13E}"/>
              </a:ext>
            </a:extLst>
          </p:cNvPr>
          <p:cNvSpPr/>
          <p:nvPr/>
        </p:nvSpPr>
        <p:spPr>
          <a:xfrm>
            <a:off x="0" y="1116494"/>
            <a:ext cx="12192000" cy="20938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Complete the table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1C8A84C-759E-4AE9-905F-FCE18B19A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628380"/>
              </p:ext>
            </p:extLst>
          </p:nvPr>
        </p:nvGraphicFramePr>
        <p:xfrm>
          <a:off x="173382" y="1524735"/>
          <a:ext cx="1149100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9106">
                  <a:extLst>
                    <a:ext uri="{9D8B030D-6E8A-4147-A177-3AD203B41FA5}">
                      <a16:colId xmlns:a16="http://schemas.microsoft.com/office/drawing/2014/main" val="3244457432"/>
                    </a:ext>
                  </a:extLst>
                </a:gridCol>
                <a:gridCol w="745808">
                  <a:extLst>
                    <a:ext uri="{9D8B030D-6E8A-4147-A177-3AD203B41FA5}">
                      <a16:colId xmlns:a16="http://schemas.microsoft.com/office/drawing/2014/main" val="645346594"/>
                    </a:ext>
                  </a:extLst>
                </a:gridCol>
                <a:gridCol w="1359832">
                  <a:extLst>
                    <a:ext uri="{9D8B030D-6E8A-4147-A177-3AD203B41FA5}">
                      <a16:colId xmlns:a16="http://schemas.microsoft.com/office/drawing/2014/main" val="2741646708"/>
                    </a:ext>
                  </a:extLst>
                </a:gridCol>
                <a:gridCol w="1322959">
                  <a:extLst>
                    <a:ext uri="{9D8B030D-6E8A-4147-A177-3AD203B41FA5}">
                      <a16:colId xmlns:a16="http://schemas.microsoft.com/office/drawing/2014/main" val="1690485986"/>
                    </a:ext>
                  </a:extLst>
                </a:gridCol>
                <a:gridCol w="1326134">
                  <a:extLst>
                    <a:ext uri="{9D8B030D-6E8A-4147-A177-3AD203B41FA5}">
                      <a16:colId xmlns:a16="http://schemas.microsoft.com/office/drawing/2014/main" val="2779469400"/>
                    </a:ext>
                  </a:extLst>
                </a:gridCol>
                <a:gridCol w="1505522">
                  <a:extLst>
                    <a:ext uri="{9D8B030D-6E8A-4147-A177-3AD203B41FA5}">
                      <a16:colId xmlns:a16="http://schemas.microsoft.com/office/drawing/2014/main" val="3745705976"/>
                    </a:ext>
                  </a:extLst>
                </a:gridCol>
                <a:gridCol w="1135634">
                  <a:extLst>
                    <a:ext uri="{9D8B030D-6E8A-4147-A177-3AD203B41FA5}">
                      <a16:colId xmlns:a16="http://schemas.microsoft.com/office/drawing/2014/main" val="4124923204"/>
                    </a:ext>
                  </a:extLst>
                </a:gridCol>
                <a:gridCol w="1596009">
                  <a:extLst>
                    <a:ext uri="{9D8B030D-6E8A-4147-A177-3AD203B41FA5}">
                      <a16:colId xmlns:a16="http://schemas.microsoft.com/office/drawing/2014/main" val="8663538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Wave cycle 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Start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¼ of a 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½ of a 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¾ of a 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1 whole 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1.5 cycles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2 whole cycles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5991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Phase (⁰)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 dirty="0"/>
                        <a:t>270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4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Phase (</a:t>
                      </a:r>
                      <a:r>
                        <a:rPr lang="el-GR" b="1" dirty="0"/>
                        <a:t>π</a:t>
                      </a:r>
                      <a:r>
                        <a:rPr lang="en-GB" b="1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b="0" dirty="0"/>
                        <a:t>π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/>
                        <a:t>3</a:t>
                      </a:r>
                      <a:r>
                        <a:rPr lang="el-GR" b="0" dirty="0"/>
                        <a:t>π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5797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Number of wavelengths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b="0" dirty="0"/>
                        <a:t>λ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/>
                        <a:t>2</a:t>
                      </a:r>
                      <a:r>
                        <a:rPr lang="el-GR" b="0" dirty="0"/>
                        <a:t>λ</a:t>
                      </a:r>
                      <a:endParaRPr lang="en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0658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35827899-73E7-41E0-AB45-579E38B5081F}"/>
              </a:ext>
            </a:extLst>
          </p:cNvPr>
          <p:cNvSpPr/>
          <p:nvPr/>
        </p:nvSpPr>
        <p:spPr>
          <a:xfrm>
            <a:off x="-2" y="3210336"/>
            <a:ext cx="5844211" cy="36476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 rotating vector and wave diagram?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B9A4029-C25D-47F1-8C2D-F8903DB68213}"/>
              </a:ext>
            </a:extLst>
          </p:cNvPr>
          <p:cNvSpPr/>
          <p:nvPr/>
        </p:nvSpPr>
        <p:spPr>
          <a:xfrm>
            <a:off x="4068400" y="-2"/>
            <a:ext cx="4068401" cy="1116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shape of the wave if you double the frequency?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E53C7EF-8D37-4537-80AB-627C6ED6CF00}"/>
              </a:ext>
            </a:extLst>
          </p:cNvPr>
          <p:cNvSpPr/>
          <p:nvPr/>
        </p:nvSpPr>
        <p:spPr>
          <a:xfrm>
            <a:off x="8136800" y="-2"/>
            <a:ext cx="4068401" cy="1116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shape of the wave if you double the amplitude?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D20A75-37EC-4EF9-BA38-788692C692D7}"/>
              </a:ext>
            </a:extLst>
          </p:cNvPr>
          <p:cNvSpPr/>
          <p:nvPr/>
        </p:nvSpPr>
        <p:spPr>
          <a:xfrm>
            <a:off x="5844209" y="3210334"/>
            <a:ext cx="3190461" cy="14833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shape of the wave if you half the amplitude?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274981-6794-4328-9398-59100DB03C2D}"/>
              </a:ext>
            </a:extLst>
          </p:cNvPr>
          <p:cNvSpPr/>
          <p:nvPr/>
        </p:nvSpPr>
        <p:spPr>
          <a:xfrm>
            <a:off x="9018104" y="3210334"/>
            <a:ext cx="3190461" cy="14833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shape of the wave if you half the frequency?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CBFB72B-A58D-4B0D-BB3B-56AC08E4285F}"/>
              </a:ext>
            </a:extLst>
          </p:cNvPr>
          <p:cNvSpPr/>
          <p:nvPr/>
        </p:nvSpPr>
        <p:spPr>
          <a:xfrm>
            <a:off x="5844209" y="4693694"/>
            <a:ext cx="6360992" cy="8622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type of graph can you draw in order to show the wavelength?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E735914-0DB0-47C7-A95F-EDA1B7D70960}"/>
              </a:ext>
            </a:extLst>
          </p:cNvPr>
          <p:cNvSpPr/>
          <p:nvPr/>
        </p:nvSpPr>
        <p:spPr>
          <a:xfrm>
            <a:off x="5844209" y="5555974"/>
            <a:ext cx="6360992" cy="651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can displacement be determined for water ripples?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E2D26E-C1E2-4269-8A6F-55647790625D}"/>
              </a:ext>
            </a:extLst>
          </p:cNvPr>
          <p:cNvSpPr/>
          <p:nvPr/>
        </p:nvSpPr>
        <p:spPr>
          <a:xfrm>
            <a:off x="5844209" y="6206986"/>
            <a:ext cx="6360992" cy="651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can displacement be determined for sound waves?</a:t>
            </a:r>
          </a:p>
        </p:txBody>
      </p:sp>
    </p:spTree>
    <p:extLst>
      <p:ext uri="{BB962C8B-B14F-4D97-AF65-F5344CB8AC3E}">
        <p14:creationId xmlns:p14="http://schemas.microsoft.com/office/powerpoint/2010/main" val="404984518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4FE685-0FAB-43D9-8140-1C1C58D3CEC3}"/>
              </a:ext>
            </a:extLst>
          </p:cNvPr>
          <p:cNvSpPr/>
          <p:nvPr/>
        </p:nvSpPr>
        <p:spPr>
          <a:xfrm>
            <a:off x="0" y="0"/>
            <a:ext cx="3309730" cy="12225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2 types of wave motion?</a:t>
            </a: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E59391-FF91-434F-9839-A3E683E5AE67}"/>
              </a:ext>
            </a:extLst>
          </p:cNvPr>
          <p:cNvSpPr/>
          <p:nvPr/>
        </p:nvSpPr>
        <p:spPr>
          <a:xfrm>
            <a:off x="0" y="1222513"/>
            <a:ext cx="3309730" cy="28177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>
                <a:solidFill>
                  <a:schemeClr val="tx1"/>
                </a:solidFill>
              </a:rPr>
              <a:t>Describe a longitudinal wave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751224-943F-437F-9CE6-65004C64BD7B}"/>
              </a:ext>
            </a:extLst>
          </p:cNvPr>
          <p:cNvSpPr/>
          <p:nvPr/>
        </p:nvSpPr>
        <p:spPr>
          <a:xfrm>
            <a:off x="-2" y="4040257"/>
            <a:ext cx="3309730" cy="28177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Describe a transverse wave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46DAD3-EB0A-44D5-8583-DBACFCC43AFA}"/>
              </a:ext>
            </a:extLst>
          </p:cNvPr>
          <p:cNvSpPr/>
          <p:nvPr/>
        </p:nvSpPr>
        <p:spPr>
          <a:xfrm>
            <a:off x="3309729" y="0"/>
            <a:ext cx="4701209" cy="2206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and label a longitudinal wave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8A951EE-1FA5-43BD-888F-9080F0136679}"/>
              </a:ext>
            </a:extLst>
          </p:cNvPr>
          <p:cNvSpPr/>
          <p:nvPr/>
        </p:nvSpPr>
        <p:spPr>
          <a:xfrm>
            <a:off x="3309729" y="2206487"/>
            <a:ext cx="4701209" cy="2206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and label a transverse wave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DADDAE-1DE0-4BAD-9CFF-A0BBC06A90FE}"/>
              </a:ext>
            </a:extLst>
          </p:cNvPr>
          <p:cNvSpPr/>
          <p:nvPr/>
        </p:nvSpPr>
        <p:spPr>
          <a:xfrm>
            <a:off x="8010938" y="0"/>
            <a:ext cx="4181062" cy="2206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Give examples of longitudinal waves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1590C5-334F-40FC-8AB4-B4324092F6CF}"/>
              </a:ext>
            </a:extLst>
          </p:cNvPr>
          <p:cNvSpPr/>
          <p:nvPr/>
        </p:nvSpPr>
        <p:spPr>
          <a:xfrm>
            <a:off x="8010938" y="2206487"/>
            <a:ext cx="4181062" cy="22064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Give examples of transverse waves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0E230A-E2BE-4C2E-9346-369FD0FFBEE6}"/>
              </a:ext>
            </a:extLst>
          </p:cNvPr>
          <p:cNvSpPr/>
          <p:nvPr/>
        </p:nvSpPr>
        <p:spPr>
          <a:xfrm>
            <a:off x="8010936" y="4412974"/>
            <a:ext cx="4181063" cy="24450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 polarizing sunglasses work?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4B8A83-2C32-4432-B935-94784DA284D7}"/>
              </a:ext>
            </a:extLst>
          </p:cNvPr>
          <p:cNvSpPr/>
          <p:nvPr/>
        </p:nvSpPr>
        <p:spPr>
          <a:xfrm>
            <a:off x="3309728" y="4412974"/>
            <a:ext cx="4701208" cy="24450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are sound waves unable to become polarized?</a:t>
            </a:r>
          </a:p>
        </p:txBody>
      </p:sp>
    </p:spTree>
    <p:extLst>
      <p:ext uri="{BB962C8B-B14F-4D97-AF65-F5344CB8AC3E}">
        <p14:creationId xmlns:p14="http://schemas.microsoft.com/office/powerpoint/2010/main" val="146180876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2D0F2E-6716-4BA3-92EA-29C45FB7444A}"/>
              </a:ext>
            </a:extLst>
          </p:cNvPr>
          <p:cNvSpPr/>
          <p:nvPr/>
        </p:nvSpPr>
        <p:spPr>
          <a:xfrm>
            <a:off x="-1" y="-1"/>
            <a:ext cx="2842591" cy="31904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diffraction?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E305458-7D83-4841-AAA2-F99FC6C26741}"/>
              </a:ext>
            </a:extLst>
          </p:cNvPr>
          <p:cNvSpPr/>
          <p:nvPr/>
        </p:nvSpPr>
        <p:spPr>
          <a:xfrm>
            <a:off x="2842590" y="-2"/>
            <a:ext cx="2842591" cy="31904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diffraction can be seen using a ripple tank?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B8CCFC-CE09-4901-8680-EE775A1CD0AF}"/>
              </a:ext>
            </a:extLst>
          </p:cNvPr>
          <p:cNvSpPr/>
          <p:nvPr/>
        </p:nvSpPr>
        <p:spPr>
          <a:xfrm>
            <a:off x="5685180" y="-2"/>
            <a:ext cx="6506819" cy="805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diffraction grating?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D3B974-0D79-4095-9B68-69007C176167}"/>
              </a:ext>
            </a:extLst>
          </p:cNvPr>
          <p:cNvSpPr/>
          <p:nvPr/>
        </p:nvSpPr>
        <p:spPr>
          <a:xfrm>
            <a:off x="5685181" y="790155"/>
            <a:ext cx="6506819" cy="1366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transmission?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F32C98-82DB-4E7D-9D59-3C8C60F14789}"/>
              </a:ext>
            </a:extLst>
          </p:cNvPr>
          <p:cNvSpPr/>
          <p:nvPr/>
        </p:nvSpPr>
        <p:spPr>
          <a:xfrm>
            <a:off x="5685179" y="2156789"/>
            <a:ext cx="6506819" cy="103366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reflection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DED02F-A66F-4599-97D1-E3622BFD8183}"/>
              </a:ext>
            </a:extLst>
          </p:cNvPr>
          <p:cNvSpPr/>
          <p:nvPr/>
        </p:nvSpPr>
        <p:spPr>
          <a:xfrm>
            <a:off x="5685177" y="3190458"/>
            <a:ext cx="6506819" cy="805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inference pattern?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DFB10E-9872-45C1-8101-0805487811FF}"/>
              </a:ext>
            </a:extLst>
          </p:cNvPr>
          <p:cNvSpPr/>
          <p:nvPr/>
        </p:nvSpPr>
        <p:spPr>
          <a:xfrm>
            <a:off x="0" y="3190457"/>
            <a:ext cx="5685176" cy="1351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factors make waves coherent?</a:t>
            </a:r>
          </a:p>
          <a:p>
            <a:r>
              <a:rPr lang="en-US" dirty="0">
                <a:solidFill>
                  <a:schemeClr val="tx1"/>
                </a:solidFill>
              </a:rPr>
              <a:t>1.</a:t>
            </a:r>
          </a:p>
          <a:p>
            <a:r>
              <a:rPr lang="en-US" dirty="0">
                <a:solidFill>
                  <a:schemeClr val="tx1"/>
                </a:solidFill>
              </a:rPr>
              <a:t>2. </a:t>
            </a:r>
          </a:p>
          <a:p>
            <a:r>
              <a:rPr lang="en-US" dirty="0">
                <a:solidFill>
                  <a:schemeClr val="tx1"/>
                </a:solidFill>
              </a:rPr>
              <a:t>3.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5A9228-A021-4D8A-AFAE-F496637A7C98}"/>
              </a:ext>
            </a:extLst>
          </p:cNvPr>
          <p:cNvSpPr/>
          <p:nvPr/>
        </p:nvSpPr>
        <p:spPr>
          <a:xfrm>
            <a:off x="5685176" y="4000488"/>
            <a:ext cx="6506819" cy="13467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>
                <a:solidFill>
                  <a:schemeClr val="tx1"/>
                </a:solidFill>
              </a:rPr>
              <a:t>What is meant by superposition?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E15AC8-CF7F-439F-A0BD-E72581E5B2D5}"/>
              </a:ext>
            </a:extLst>
          </p:cNvPr>
          <p:cNvSpPr/>
          <p:nvPr/>
        </p:nvSpPr>
        <p:spPr>
          <a:xfrm>
            <a:off x="5685181" y="5352205"/>
            <a:ext cx="6506819" cy="14958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path difference?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AB267F-F467-43DD-8376-FFC3926C5FE5}"/>
              </a:ext>
            </a:extLst>
          </p:cNvPr>
          <p:cNvSpPr/>
          <p:nvPr/>
        </p:nvSpPr>
        <p:spPr>
          <a:xfrm>
            <a:off x="-1" y="4547132"/>
            <a:ext cx="5685171" cy="23108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advantage of reflection mode and why?</a:t>
            </a:r>
          </a:p>
        </p:txBody>
      </p:sp>
    </p:spTree>
    <p:extLst>
      <p:ext uri="{BB962C8B-B14F-4D97-AF65-F5344CB8AC3E}">
        <p14:creationId xmlns:p14="http://schemas.microsoft.com/office/powerpoint/2010/main" val="30878116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57E586-EAAF-4854-BF30-8700C58E473A}"/>
              </a:ext>
            </a:extLst>
          </p:cNvPr>
          <p:cNvSpPr/>
          <p:nvPr/>
        </p:nvSpPr>
        <p:spPr>
          <a:xfrm>
            <a:off x="0" y="0"/>
            <a:ext cx="3309730" cy="1908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photon?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9182779-A409-40BE-ACC9-56B22690C589}"/>
              </a:ext>
            </a:extLst>
          </p:cNvPr>
          <p:cNvSpPr/>
          <p:nvPr/>
        </p:nvSpPr>
        <p:spPr>
          <a:xfrm>
            <a:off x="0" y="1908313"/>
            <a:ext cx="3309730" cy="1908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 term quantum?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168E0B-56A5-4952-9B65-5AE4C53B7445}"/>
              </a:ext>
            </a:extLst>
          </p:cNvPr>
          <p:cNvSpPr/>
          <p:nvPr/>
        </p:nvSpPr>
        <p:spPr>
          <a:xfrm>
            <a:off x="3309730" y="0"/>
            <a:ext cx="8882270" cy="30314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Sketch two wave trains. Show them overlapping by different amounts along the horizontal axis. Think about how superposition will work and what the resultant wave form will look like.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769185-8731-4EEC-99BF-64E6D8984668}"/>
              </a:ext>
            </a:extLst>
          </p:cNvPr>
          <p:cNvSpPr/>
          <p:nvPr/>
        </p:nvSpPr>
        <p:spPr>
          <a:xfrm>
            <a:off x="0" y="3816627"/>
            <a:ext cx="3309730" cy="19381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meant by the coherence length?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4D5757-90CD-4990-A1A4-903A4838ACCB}"/>
              </a:ext>
            </a:extLst>
          </p:cNvPr>
          <p:cNvSpPr/>
          <p:nvPr/>
        </p:nvSpPr>
        <p:spPr>
          <a:xfrm>
            <a:off x="3309729" y="3031434"/>
            <a:ext cx="3538331" cy="27233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do displacement-time and displacement-distance graphs have a similar shape?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FECBA0-1800-49FA-B97D-234E8ADDBBBE}"/>
              </a:ext>
            </a:extLst>
          </p:cNvPr>
          <p:cNvSpPr/>
          <p:nvPr/>
        </p:nvSpPr>
        <p:spPr>
          <a:xfrm>
            <a:off x="-2" y="5754759"/>
            <a:ext cx="6848062" cy="10933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source like an LED emits photons with very slightly differing frequencies. What effect will that have on the coherence time?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B676D6-8623-4ED4-B195-36CA124EDE3F}"/>
              </a:ext>
            </a:extLst>
          </p:cNvPr>
          <p:cNvSpPr/>
          <p:nvPr/>
        </p:nvSpPr>
        <p:spPr>
          <a:xfrm>
            <a:off x="6848060" y="3031433"/>
            <a:ext cx="5343940" cy="27133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quantum theory?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D00FFF-5F21-42C9-82F0-78B32158A00D}"/>
              </a:ext>
            </a:extLst>
          </p:cNvPr>
          <p:cNvSpPr/>
          <p:nvPr/>
        </p:nvSpPr>
        <p:spPr>
          <a:xfrm>
            <a:off x="6848062" y="5744819"/>
            <a:ext cx="5343938" cy="11032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Planck constant?</a:t>
            </a:r>
          </a:p>
        </p:txBody>
      </p:sp>
    </p:spTree>
    <p:extLst>
      <p:ext uri="{BB962C8B-B14F-4D97-AF65-F5344CB8AC3E}">
        <p14:creationId xmlns:p14="http://schemas.microsoft.com/office/powerpoint/2010/main" val="105096104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E539AAB-874C-44C6-9755-4DF741B8858A}"/>
              </a:ext>
            </a:extLst>
          </p:cNvPr>
          <p:cNvSpPr/>
          <p:nvPr/>
        </p:nvSpPr>
        <p:spPr>
          <a:xfrm>
            <a:off x="0" y="0"/>
            <a:ext cx="3548270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for photon energy?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BF2D7F-F0D2-471C-B40D-91A5A03AA657}"/>
              </a:ext>
            </a:extLst>
          </p:cNvPr>
          <p:cNvSpPr/>
          <p:nvPr/>
        </p:nvSpPr>
        <p:spPr>
          <a:xfrm>
            <a:off x="0" y="2027584"/>
            <a:ext cx="3548270" cy="14014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unit for photon energy?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CDF3C7-F46E-44AD-8A58-3F01FAF4C3C9}"/>
              </a:ext>
            </a:extLst>
          </p:cNvPr>
          <p:cNvSpPr/>
          <p:nvPr/>
        </p:nvSpPr>
        <p:spPr>
          <a:xfrm>
            <a:off x="3548269" y="-1"/>
            <a:ext cx="4263887" cy="3429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Ultraviolet radiation has a frequency of 6.8 × 10</a:t>
            </a:r>
            <a:r>
              <a:rPr lang="en-GB" baseline="30000" dirty="0">
                <a:solidFill>
                  <a:schemeClr val="tx1"/>
                </a:solidFill>
              </a:rPr>
              <a:t>15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Hz. Calculate the energy, in joules, of the photon.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D2B68A-A220-4FF2-8650-6364527B412A}"/>
              </a:ext>
            </a:extLst>
          </p:cNvPr>
          <p:cNvSpPr/>
          <p:nvPr/>
        </p:nvSpPr>
        <p:spPr>
          <a:xfrm>
            <a:off x="7812157" y="0"/>
            <a:ext cx="4379844" cy="3429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Find the energy, in joules per photon, of microwave radiation with a frequency of 7.91 × 10</a:t>
            </a:r>
            <a:r>
              <a:rPr lang="en-GB" baseline="30000" dirty="0">
                <a:solidFill>
                  <a:schemeClr val="tx1"/>
                </a:solidFill>
              </a:rPr>
              <a:t>10</a:t>
            </a:r>
            <a:r>
              <a:rPr lang="en-US" dirty="0">
                <a:solidFill>
                  <a:schemeClr val="tx1"/>
                </a:solidFill>
              </a:rPr>
              <a:t> Hz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9B3899-A96D-4A66-B01D-080C183CF3FB}"/>
              </a:ext>
            </a:extLst>
          </p:cNvPr>
          <p:cNvSpPr/>
          <p:nvPr/>
        </p:nvSpPr>
        <p:spPr>
          <a:xfrm>
            <a:off x="3548269" y="3429000"/>
            <a:ext cx="4263887" cy="3429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energy of a light that has a frequency of 3.42 x 10</a:t>
            </a:r>
            <a:r>
              <a:rPr lang="en-GB" baseline="30000" dirty="0">
                <a:solidFill>
                  <a:schemeClr val="tx1"/>
                </a:solidFill>
              </a:rPr>
              <a:t>11</a:t>
            </a:r>
            <a:r>
              <a:rPr lang="en-US" dirty="0">
                <a:solidFill>
                  <a:schemeClr val="tx1"/>
                </a:solidFill>
              </a:rPr>
              <a:t> Hz?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639A15-F559-4D22-88BC-8300EF426EC9}"/>
              </a:ext>
            </a:extLst>
          </p:cNvPr>
          <p:cNvSpPr/>
          <p:nvPr/>
        </p:nvSpPr>
        <p:spPr>
          <a:xfrm>
            <a:off x="7812157" y="3429001"/>
            <a:ext cx="4379844" cy="3429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sodium vapor lamp emits light photons with a frequency of 5.89 × 10</a:t>
            </a:r>
            <a:r>
              <a:rPr lang="en-GB" baseline="30000" dirty="0">
                <a:solidFill>
                  <a:schemeClr val="tx1"/>
                </a:solidFill>
              </a:rPr>
              <a:t>7</a:t>
            </a:r>
            <a:r>
              <a:rPr lang="en-US" dirty="0">
                <a:solidFill>
                  <a:schemeClr val="tx1"/>
                </a:solidFill>
              </a:rPr>
              <a:t> m. What is the energy of these photons?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1CD10D-EF7A-4C0A-94EE-785E8E1C9D2C}"/>
              </a:ext>
            </a:extLst>
          </p:cNvPr>
          <p:cNvSpPr/>
          <p:nvPr/>
        </p:nvSpPr>
        <p:spPr>
          <a:xfrm>
            <a:off x="0" y="3428999"/>
            <a:ext cx="3548268" cy="34290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of UV light that has an energy of 2.39 × 10</a:t>
            </a:r>
            <a:r>
              <a:rPr lang="en-GB" baseline="30000" dirty="0">
                <a:solidFill>
                  <a:schemeClr val="tx1"/>
                </a:solidFill>
              </a:rPr>
              <a:t>-18</a:t>
            </a:r>
            <a:r>
              <a:rPr lang="en-US" dirty="0">
                <a:solidFill>
                  <a:schemeClr val="tx1"/>
                </a:solidFill>
              </a:rPr>
              <a:t> J?</a:t>
            </a:r>
          </a:p>
        </p:txBody>
      </p:sp>
    </p:spTree>
    <p:extLst>
      <p:ext uri="{BB962C8B-B14F-4D97-AF65-F5344CB8AC3E}">
        <p14:creationId xmlns:p14="http://schemas.microsoft.com/office/powerpoint/2010/main" val="15215233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988AE1-76DE-4046-8959-B738A430C987}"/>
              </a:ext>
            </a:extLst>
          </p:cNvPr>
          <p:cNvSpPr/>
          <p:nvPr/>
        </p:nvSpPr>
        <p:spPr>
          <a:xfrm>
            <a:off x="0" y="0"/>
            <a:ext cx="3309730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emission spectrum?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E269CD-CA89-4CB0-A63D-BCAFCB14B848}"/>
              </a:ext>
            </a:extLst>
          </p:cNvPr>
          <p:cNvSpPr/>
          <p:nvPr/>
        </p:nvSpPr>
        <p:spPr>
          <a:xfrm>
            <a:off x="3309730" y="0"/>
            <a:ext cx="3309730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each line in an emission spectrum show?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396BED-86EF-4276-93B8-224B92FF9336}"/>
              </a:ext>
            </a:extLst>
          </p:cNvPr>
          <p:cNvSpPr/>
          <p:nvPr/>
        </p:nvSpPr>
        <p:spPr>
          <a:xfrm>
            <a:off x="6619460" y="-9939"/>
            <a:ext cx="2832652" cy="20375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ground state of a particle?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6B2580-B4DC-46CF-8579-7AB34C400FDA}"/>
              </a:ext>
            </a:extLst>
          </p:cNvPr>
          <p:cNvSpPr/>
          <p:nvPr/>
        </p:nvSpPr>
        <p:spPr>
          <a:xfrm>
            <a:off x="9452112" y="0"/>
            <a:ext cx="2739887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de-excitation?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AE866F-8CBC-4034-A0B5-986080B4FC4D}"/>
              </a:ext>
            </a:extLst>
          </p:cNvPr>
          <p:cNvSpPr/>
          <p:nvPr/>
        </p:nvSpPr>
        <p:spPr>
          <a:xfrm>
            <a:off x="0" y="2027581"/>
            <a:ext cx="6096001" cy="48304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and wavelength of the photon emitted below, when the electron drops from level n = 4 down to level n = 3?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76CF2F-EE7B-47C3-B17F-579681300EC9}"/>
              </a:ext>
            </a:extLst>
          </p:cNvPr>
          <p:cNvSpPr/>
          <p:nvPr/>
        </p:nvSpPr>
        <p:spPr>
          <a:xfrm>
            <a:off x="6096000" y="2027582"/>
            <a:ext cx="6096000" cy="48304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and wavelength of the photon emitted below , when the electron drops from level n = 3 down to level n = 2?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28E1C1-0C5D-4890-B40D-F617968CE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21" y="2921689"/>
            <a:ext cx="1838325" cy="22669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7FA3FAB-71AB-4178-94B4-65F3ED399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822" y="2921689"/>
            <a:ext cx="1838325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69067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4509F13-2C29-4CC7-A964-39066EB80702}"/>
              </a:ext>
            </a:extLst>
          </p:cNvPr>
          <p:cNvSpPr/>
          <p:nvPr/>
        </p:nvSpPr>
        <p:spPr>
          <a:xfrm>
            <a:off x="0" y="0"/>
            <a:ext cx="3309730" cy="2295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stationary wave?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37D00F-B90E-45A7-81FA-6C95F6253FC0}"/>
              </a:ext>
            </a:extLst>
          </p:cNvPr>
          <p:cNvSpPr/>
          <p:nvPr/>
        </p:nvSpPr>
        <p:spPr>
          <a:xfrm>
            <a:off x="0" y="2266124"/>
            <a:ext cx="3309730" cy="2295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node in a stationary wave?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4666D1-2480-4002-9AFD-C746E289FDD0}"/>
              </a:ext>
            </a:extLst>
          </p:cNvPr>
          <p:cNvSpPr/>
          <p:nvPr/>
        </p:nvSpPr>
        <p:spPr>
          <a:xfrm>
            <a:off x="0" y="4562062"/>
            <a:ext cx="3309730" cy="2295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antinode in a stationary wave?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C955DE-68EB-4F67-A2C9-91E6DB6150BB}"/>
              </a:ext>
            </a:extLst>
          </p:cNvPr>
          <p:cNvSpPr/>
          <p:nvPr/>
        </p:nvSpPr>
        <p:spPr>
          <a:xfrm>
            <a:off x="3309730" y="0"/>
            <a:ext cx="3309730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When do stationary wave patterns most often occur?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212F3-C58B-4975-968A-13EA177D07E2}"/>
              </a:ext>
            </a:extLst>
          </p:cNvPr>
          <p:cNvSpPr/>
          <p:nvPr/>
        </p:nvSpPr>
        <p:spPr>
          <a:xfrm>
            <a:off x="3309730" y="2027583"/>
            <a:ext cx="3309730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meant by the term resonance?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9F6EC6-A55D-44F4-8765-E1D0B975F2C2}"/>
              </a:ext>
            </a:extLst>
          </p:cNvPr>
          <p:cNvSpPr/>
          <p:nvPr/>
        </p:nvSpPr>
        <p:spPr>
          <a:xfrm>
            <a:off x="3309730" y="4055166"/>
            <a:ext cx="2117036" cy="28028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meant by the term forced frequency?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952DAF-326B-451A-821A-82F229E83899}"/>
              </a:ext>
            </a:extLst>
          </p:cNvPr>
          <p:cNvSpPr/>
          <p:nvPr/>
        </p:nvSpPr>
        <p:spPr>
          <a:xfrm>
            <a:off x="5426767" y="4055166"/>
            <a:ext cx="2117036" cy="28028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meant by the term natural frequency?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7C81F6-1505-4055-B495-32447696664E}"/>
              </a:ext>
            </a:extLst>
          </p:cNvPr>
          <p:cNvSpPr/>
          <p:nvPr/>
        </p:nvSpPr>
        <p:spPr>
          <a:xfrm>
            <a:off x="6619460" y="0"/>
            <a:ext cx="5572540" cy="40551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Explain how the diffraction grating produces an emission spectrum. Use a labelled diagram to help your explanation.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352D0D-4075-4754-BA4D-5207BA80BD43}"/>
              </a:ext>
            </a:extLst>
          </p:cNvPr>
          <p:cNvSpPr/>
          <p:nvPr/>
        </p:nvSpPr>
        <p:spPr>
          <a:xfrm>
            <a:off x="7543803" y="4055165"/>
            <a:ext cx="2332384" cy="28028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stationary wave patterns formed by radios and TV antennas?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EFACD3F-CD52-442A-9080-CD5DB58A6E90}"/>
              </a:ext>
            </a:extLst>
          </p:cNvPr>
          <p:cNvSpPr/>
          <p:nvPr/>
        </p:nvSpPr>
        <p:spPr>
          <a:xfrm>
            <a:off x="9859616" y="4055164"/>
            <a:ext cx="2332384" cy="28028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stationary wave patterns formed by microwave ovens?</a:t>
            </a:r>
          </a:p>
        </p:txBody>
      </p:sp>
    </p:spTree>
    <p:extLst>
      <p:ext uri="{BB962C8B-B14F-4D97-AF65-F5344CB8AC3E}">
        <p14:creationId xmlns:p14="http://schemas.microsoft.com/office/powerpoint/2010/main" val="207289007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9C32C8-B148-4134-9762-4F6F34657962}"/>
              </a:ext>
            </a:extLst>
          </p:cNvPr>
          <p:cNvSpPr/>
          <p:nvPr/>
        </p:nvSpPr>
        <p:spPr>
          <a:xfrm>
            <a:off x="4121426" y="1560442"/>
            <a:ext cx="4035287" cy="52975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257175">
              <a:spcAft>
                <a:spcPts val="0"/>
              </a:spcAft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 violin string has a tension of 60N and a mass per unit length of 0.003 kg/m.</a:t>
            </a: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  <a:cs typeface="Times New Roman" panose="02020603050405020304" pitchFamily="18" charset="0"/>
              </a:rPr>
              <a:t>What is the wave speed</a:t>
            </a: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endParaRPr lang="en-GB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endParaRPr lang="en-GB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endParaRPr lang="en-GB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endParaRPr lang="en-GB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endParaRPr lang="en-GB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endParaRPr lang="en-GB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marR="257175" indent="-342900">
              <a:spcAft>
                <a:spcPts val="0"/>
              </a:spcAft>
              <a:buAutoNum type="arabicPeriod"/>
              <a:tabLst>
                <a:tab pos="2340610" algn="ctr"/>
                <a:tab pos="4591050" algn="r"/>
              </a:tabLst>
            </a:pPr>
            <a:r>
              <a:rPr lang="en-GB" dirty="0">
                <a:solidFill>
                  <a:schemeClr val="tx1"/>
                </a:solidFill>
                <a:cs typeface="Times New Roman" panose="02020603050405020304" pitchFamily="18" charset="0"/>
              </a:rPr>
              <a:t>The wavelength of the wave produced is 5cm. What is the frequency?</a:t>
            </a:r>
            <a:endParaRPr lang="en-GB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DE1154-F784-4D44-AEF3-5EEDB66D5942}"/>
              </a:ext>
            </a:extLst>
          </p:cNvPr>
          <p:cNvSpPr/>
          <p:nvPr/>
        </p:nvSpPr>
        <p:spPr>
          <a:xfrm>
            <a:off x="8156713" y="1560442"/>
            <a:ext cx="4035287" cy="52975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A cello string is plucked and has a wavelength of 10cm. It produces a frequency of 670 Hz. </a:t>
            </a: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is the wave speed?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The tension of the string is 120N. What is the mass per unit length?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634097-1DBD-4561-A1CB-A3D6D4CB29E8}"/>
              </a:ext>
            </a:extLst>
          </p:cNvPr>
          <p:cNvSpPr/>
          <p:nvPr/>
        </p:nvSpPr>
        <p:spPr>
          <a:xfrm>
            <a:off x="0" y="1560442"/>
            <a:ext cx="4121426" cy="529755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A guitar string is plucked and has a wavelength of 70cm, it produces a frequency of 450 Hz. </a:t>
            </a: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is the wave speed?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The mass per unit length of the string is 0.001kg/m. what is the tension of the string?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E8F3F0-0278-46E4-95BB-D07537E36CFF}"/>
              </a:ext>
            </a:extLst>
          </p:cNvPr>
          <p:cNvSpPr/>
          <p:nvPr/>
        </p:nvSpPr>
        <p:spPr>
          <a:xfrm>
            <a:off x="0" y="1"/>
            <a:ext cx="6096000" cy="15604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formula to calculate the mass per unit length of a stretched string?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F80379-1E92-4ECF-B7A5-D6D13FB7290F}"/>
              </a:ext>
            </a:extLst>
          </p:cNvPr>
          <p:cNvSpPr/>
          <p:nvPr/>
        </p:nvSpPr>
        <p:spPr>
          <a:xfrm>
            <a:off x="6096000" y="1"/>
            <a:ext cx="6096000" cy="15604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formula to calculate the velocity of a stretched string?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4647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E054283-4B17-474E-9488-E61CB5925E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Waves in communication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F0C36DA-D55B-4666-AB5D-B5269F4450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90040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7CE051D-FE47-46E1-80D4-3862E2233518}"/>
              </a:ext>
            </a:extLst>
          </p:cNvPr>
          <p:cNvSpPr/>
          <p:nvPr/>
        </p:nvSpPr>
        <p:spPr>
          <a:xfrm>
            <a:off x="0" y="0"/>
            <a:ext cx="3309730" cy="2295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a light wave travel in a vacuum?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825795-5067-4BA0-899B-A38127B144C0}"/>
              </a:ext>
            </a:extLst>
          </p:cNvPr>
          <p:cNvSpPr/>
          <p:nvPr/>
        </p:nvSpPr>
        <p:spPr>
          <a:xfrm>
            <a:off x="0" y="2295938"/>
            <a:ext cx="3309730" cy="2295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can’t light waves travel through metals?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AF2126-4702-4E39-A3F9-81D3ADC5478C}"/>
              </a:ext>
            </a:extLst>
          </p:cNvPr>
          <p:cNvSpPr/>
          <p:nvPr/>
        </p:nvSpPr>
        <p:spPr>
          <a:xfrm>
            <a:off x="0" y="4562062"/>
            <a:ext cx="3309730" cy="2295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when a light wave passes through a transparent material?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BB1546-9407-40A7-9424-FDC84D9B902D}"/>
              </a:ext>
            </a:extLst>
          </p:cNvPr>
          <p:cNvSpPr/>
          <p:nvPr/>
        </p:nvSpPr>
        <p:spPr>
          <a:xfrm>
            <a:off x="3309730" y="0"/>
            <a:ext cx="3309730" cy="16300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refractive index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0F8DCE-7BE8-4B6A-A44B-3FBAEA0278CA}"/>
              </a:ext>
            </a:extLst>
          </p:cNvPr>
          <p:cNvSpPr/>
          <p:nvPr/>
        </p:nvSpPr>
        <p:spPr>
          <a:xfrm>
            <a:off x="3309730" y="1630017"/>
            <a:ext cx="3309730" cy="16300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normal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EB8AEA-ABC7-4378-8954-E38230C8C40F}"/>
              </a:ext>
            </a:extLst>
          </p:cNvPr>
          <p:cNvSpPr/>
          <p:nvPr/>
        </p:nvSpPr>
        <p:spPr>
          <a:xfrm>
            <a:off x="3309730" y="3260034"/>
            <a:ext cx="3309730" cy="16300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incidence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0AB125-6870-4436-AE61-C26AAF9E0849}"/>
              </a:ext>
            </a:extLst>
          </p:cNvPr>
          <p:cNvSpPr/>
          <p:nvPr/>
        </p:nvSpPr>
        <p:spPr>
          <a:xfrm>
            <a:off x="3309730" y="4890051"/>
            <a:ext cx="3309730" cy="196794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Define refraction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6FA525-CFA4-45A9-8A25-9C83ED1ADD9F}"/>
              </a:ext>
            </a:extLst>
          </p:cNvPr>
          <p:cNvSpPr/>
          <p:nvPr/>
        </p:nvSpPr>
        <p:spPr>
          <a:xfrm>
            <a:off x="6619460" y="-1"/>
            <a:ext cx="5572540" cy="462169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Label the diagram below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F8BA0C-5ED9-4D75-9767-B5BD2FBE2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634" y="506896"/>
            <a:ext cx="5013888" cy="38242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D45E078-BCE8-45E5-82AC-CF881BD4E761}"/>
              </a:ext>
            </a:extLst>
          </p:cNvPr>
          <p:cNvSpPr txBox="1"/>
          <p:nvPr/>
        </p:nvSpPr>
        <p:spPr>
          <a:xfrm>
            <a:off x="6917634" y="1390650"/>
            <a:ext cx="1272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Refractive index = ___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0667AC-FEEC-459C-BD6B-AFF81878D835}"/>
              </a:ext>
            </a:extLst>
          </p:cNvPr>
          <p:cNvSpPr txBox="1"/>
          <p:nvPr/>
        </p:nvSpPr>
        <p:spPr>
          <a:xfrm>
            <a:off x="8759686" y="3369366"/>
            <a:ext cx="1547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Refractive index = ___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C07D69-5B1A-43B5-B515-E79884C0A569}"/>
              </a:ext>
            </a:extLst>
          </p:cNvPr>
          <p:cNvSpPr/>
          <p:nvPr/>
        </p:nvSpPr>
        <p:spPr>
          <a:xfrm>
            <a:off x="6619459" y="4625328"/>
            <a:ext cx="5572540" cy="22363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the 2 formulas to calculate refractive index</a:t>
            </a:r>
          </a:p>
        </p:txBody>
      </p:sp>
    </p:spTree>
    <p:extLst>
      <p:ext uri="{BB962C8B-B14F-4D97-AF65-F5344CB8AC3E}">
        <p14:creationId xmlns:p14="http://schemas.microsoft.com/office/powerpoint/2010/main" val="197236615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0CD522-0AA8-4E05-BDD9-3A8DC72E4644}"/>
              </a:ext>
            </a:extLst>
          </p:cNvPr>
          <p:cNvSpPr/>
          <p:nvPr/>
        </p:nvSpPr>
        <p:spPr>
          <a:xfrm>
            <a:off x="0" y="0"/>
            <a:ext cx="3309730" cy="11728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speed of light in a vacuum?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65F3EA-461F-4040-BD85-DA92BC8EF146}"/>
              </a:ext>
            </a:extLst>
          </p:cNvPr>
          <p:cNvSpPr/>
          <p:nvPr/>
        </p:nvSpPr>
        <p:spPr>
          <a:xfrm>
            <a:off x="0" y="1083363"/>
            <a:ext cx="3309730" cy="19580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index of refraction in a medium where the speed of light is 1.5×10</a:t>
            </a:r>
            <a:r>
              <a:rPr lang="en-US" baseline="30000" dirty="0">
                <a:solidFill>
                  <a:schemeClr val="tx1"/>
                </a:solidFill>
              </a:rPr>
              <a:t>8</a:t>
            </a:r>
            <a:r>
              <a:rPr lang="en-US" dirty="0">
                <a:solidFill>
                  <a:schemeClr val="tx1"/>
                </a:solidFill>
              </a:rPr>
              <a:t> m/s?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AC8877-80D8-4AE8-B5E5-2128DFE0B32C}"/>
              </a:ext>
            </a:extLst>
          </p:cNvPr>
          <p:cNvSpPr/>
          <p:nvPr/>
        </p:nvSpPr>
        <p:spPr>
          <a:xfrm>
            <a:off x="0" y="3041374"/>
            <a:ext cx="3309730" cy="1908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speed of light in water whose refractive index is 1.33?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49FA4C-8233-43F8-9026-D12AAF6E19DA}"/>
              </a:ext>
            </a:extLst>
          </p:cNvPr>
          <p:cNvSpPr/>
          <p:nvPr/>
        </p:nvSpPr>
        <p:spPr>
          <a:xfrm>
            <a:off x="3309730" y="0"/>
            <a:ext cx="3309730" cy="4194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should be the angle of incidence of a light ray incident through air on the boundary separating air from water so that the angle of refraction is 30 °? (refractive index of air is 1 and that of water is 1.32)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AA88B2B-6A8E-4FD3-8E23-7658DA3A5698}"/>
              </a:ext>
            </a:extLst>
          </p:cNvPr>
          <p:cNvSpPr/>
          <p:nvPr/>
        </p:nvSpPr>
        <p:spPr>
          <a:xfrm>
            <a:off x="0" y="4949687"/>
            <a:ext cx="3309730" cy="1908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Flint has a refractive index of 1.65. Find the speed of light in flint.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788AB7-5968-4E7E-8222-62A33563D393}"/>
              </a:ext>
            </a:extLst>
          </p:cNvPr>
          <p:cNvSpPr/>
          <p:nvPr/>
        </p:nvSpPr>
        <p:spPr>
          <a:xfrm>
            <a:off x="6619460" y="1"/>
            <a:ext cx="5572540" cy="2743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A light wave with a wavelength of 612 nm in a vacuum travels through a bit of fused quartz which has an index of refraction of n =1.458. Find the speed of light in the quartz.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C61B4E0-3395-4613-9CB8-6A3A97CF98C1}"/>
              </a:ext>
            </a:extLst>
          </p:cNvPr>
          <p:cNvSpPr/>
          <p:nvPr/>
        </p:nvSpPr>
        <p:spPr>
          <a:xfrm>
            <a:off x="9402418" y="2743201"/>
            <a:ext cx="2789583" cy="41147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should be the angle of incidence of a light ray incident through air on the boundary separating air from water so that the angle of refraction is 70 °? (refractive index of air is 1 and that of water is 1.32)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A05AE5-1AC1-4D9E-A125-843E42507315}"/>
              </a:ext>
            </a:extLst>
          </p:cNvPr>
          <p:cNvSpPr/>
          <p:nvPr/>
        </p:nvSpPr>
        <p:spPr>
          <a:xfrm>
            <a:off x="6619460" y="2743201"/>
            <a:ext cx="2782958" cy="41147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should be the angle of incidence of a light ray incident through air on the boundary separating air from water so that the angle of refraction is 50 °? (refractive index of air is 1 and that of water is 1.32)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05764F-80C2-45C1-AB8F-5BA1EA2AAC34}"/>
              </a:ext>
            </a:extLst>
          </p:cNvPr>
          <p:cNvSpPr/>
          <p:nvPr/>
        </p:nvSpPr>
        <p:spPr>
          <a:xfrm>
            <a:off x="3309730" y="4194313"/>
            <a:ext cx="3309730" cy="26636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speed of light in zircon whose refractive index is 1.94?</a:t>
            </a:r>
          </a:p>
        </p:txBody>
      </p:sp>
    </p:spTree>
    <p:extLst>
      <p:ext uri="{BB962C8B-B14F-4D97-AF65-F5344CB8AC3E}">
        <p14:creationId xmlns:p14="http://schemas.microsoft.com/office/powerpoint/2010/main" val="13136804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938AC1F-88BD-42A0-A106-A4A60A20A129}"/>
              </a:ext>
            </a:extLst>
          </p:cNvPr>
          <p:cNvSpPr/>
          <p:nvPr/>
        </p:nvSpPr>
        <p:spPr>
          <a:xfrm>
            <a:off x="0" y="4591879"/>
            <a:ext cx="3309730" cy="22661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total internal reflection?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7CEF15-30AF-4FC2-86C9-86EBB3DBF242}"/>
              </a:ext>
            </a:extLst>
          </p:cNvPr>
          <p:cNvSpPr/>
          <p:nvPr/>
        </p:nvSpPr>
        <p:spPr>
          <a:xfrm>
            <a:off x="3309729" y="-1"/>
            <a:ext cx="4651513" cy="30016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 diagram to show total internal reflection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3160C4-3D43-4D44-BB1C-86B55E251561}"/>
              </a:ext>
            </a:extLst>
          </p:cNvPr>
          <p:cNvSpPr/>
          <p:nvPr/>
        </p:nvSpPr>
        <p:spPr>
          <a:xfrm>
            <a:off x="-2" y="2325758"/>
            <a:ext cx="3309730" cy="22661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critical angle?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B34A30-4927-44E1-A99B-0CC8F7EAE268}"/>
              </a:ext>
            </a:extLst>
          </p:cNvPr>
          <p:cNvSpPr/>
          <p:nvPr/>
        </p:nvSpPr>
        <p:spPr>
          <a:xfrm>
            <a:off x="0" y="0"/>
            <a:ext cx="3309730" cy="232575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internal reflection?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118607-B6C6-4F8D-806B-81E8E9206742}"/>
              </a:ext>
            </a:extLst>
          </p:cNvPr>
          <p:cNvSpPr/>
          <p:nvPr/>
        </p:nvSpPr>
        <p:spPr>
          <a:xfrm>
            <a:off x="3309727" y="3001618"/>
            <a:ext cx="4651513" cy="15902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to calculate the critical angle?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10609F-E471-410E-97C1-C254DF07F03C}"/>
              </a:ext>
            </a:extLst>
          </p:cNvPr>
          <p:cNvSpPr/>
          <p:nvPr/>
        </p:nvSpPr>
        <p:spPr>
          <a:xfrm>
            <a:off x="7961240" y="-9939"/>
            <a:ext cx="4230760" cy="46018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The sparkle of diamonds is due to light being very effectively trapped in them </a:t>
            </a:r>
            <a:r>
              <a:rPr lang="en-US" dirty="0" err="1">
                <a:solidFill>
                  <a:schemeClr val="tx1"/>
                </a:solidFill>
              </a:rPr>
              <a:t>bt</a:t>
            </a:r>
            <a:r>
              <a:rPr lang="en-US" dirty="0">
                <a:solidFill>
                  <a:schemeClr val="tx1"/>
                </a:solidFill>
              </a:rPr>
              <a:t> total internal reflection. The critical angle for a diamond-air interface is only 24.4⁰. Calculate: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The refractive index of diamond</a:t>
            </a: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The speed of light in diamond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56B8B4-5930-4C52-81FC-276CA8BE79B3}"/>
              </a:ext>
            </a:extLst>
          </p:cNvPr>
          <p:cNvSpPr/>
          <p:nvPr/>
        </p:nvSpPr>
        <p:spPr>
          <a:xfrm>
            <a:off x="3309727" y="4591877"/>
            <a:ext cx="3985596" cy="22561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</a:rPr>
              <a:t>What is the critical angle for light traveling from glass to water? Glass has an index of refraction of n=1.5, while water has n=1.33.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9FA1E0-BEC7-45BD-A552-92571939961D}"/>
              </a:ext>
            </a:extLst>
          </p:cNvPr>
          <p:cNvSpPr/>
          <p:nvPr/>
        </p:nvSpPr>
        <p:spPr>
          <a:xfrm>
            <a:off x="7295323" y="4591877"/>
            <a:ext cx="4896677" cy="22561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</a:rPr>
              <a:t>A ray of light passes from a medium with an index of refraction of 1.50 into another medium with an index of refraction of 3.33. If the incident ray is at an angle of 20⁰ with respect to the normal, what is the critical angle?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7429493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91C62C-CBFE-4EF9-A698-C2786748951A}"/>
              </a:ext>
            </a:extLst>
          </p:cNvPr>
          <p:cNvSpPr/>
          <p:nvPr/>
        </p:nvSpPr>
        <p:spPr>
          <a:xfrm>
            <a:off x="0" y="0"/>
            <a:ext cx="2266122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optical fibres?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0CD4BCA-0530-4C8D-A3AF-DC776063E870}"/>
              </a:ext>
            </a:extLst>
          </p:cNvPr>
          <p:cNvSpPr/>
          <p:nvPr/>
        </p:nvSpPr>
        <p:spPr>
          <a:xfrm>
            <a:off x="2266122" y="0"/>
            <a:ext cx="3829878" cy="1918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happens to the waves of light as they pass through an optical fibre?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32A396-A518-4689-8030-90A1D7F68040}"/>
              </a:ext>
            </a:extLst>
          </p:cNvPr>
          <p:cNvSpPr/>
          <p:nvPr/>
        </p:nvSpPr>
        <p:spPr>
          <a:xfrm>
            <a:off x="0" y="3429000"/>
            <a:ext cx="6096000" cy="3429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Optical fibres are more efficient at transmitting signals than copper cables. Evaluate this statement.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737725-65ED-48A0-8B84-B81A3A02131C}"/>
              </a:ext>
            </a:extLst>
          </p:cNvPr>
          <p:cNvSpPr/>
          <p:nvPr/>
        </p:nvSpPr>
        <p:spPr>
          <a:xfrm>
            <a:off x="2266122" y="1918252"/>
            <a:ext cx="3829878" cy="15107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Why is the glass core surrounded by a cladding material in an optical fibre?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AF98C07-9651-4885-B6C4-A48DC3C3C690}"/>
              </a:ext>
            </a:extLst>
          </p:cNvPr>
          <p:cNvSpPr/>
          <p:nvPr/>
        </p:nvSpPr>
        <p:spPr>
          <a:xfrm>
            <a:off x="6096000" y="-1"/>
            <a:ext cx="6096000" cy="20275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Draw and label a diagram of an optical fibre?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F1173C2-87D2-424F-9D77-B481F522C4EE}"/>
              </a:ext>
            </a:extLst>
          </p:cNvPr>
          <p:cNvSpPr/>
          <p:nvPr/>
        </p:nvSpPr>
        <p:spPr>
          <a:xfrm>
            <a:off x="9134061" y="2027582"/>
            <a:ext cx="3057939" cy="1918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are endoscopes?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1CBAAD-18FC-49B2-A5BD-DF3EE06C8767}"/>
              </a:ext>
            </a:extLst>
          </p:cNvPr>
          <p:cNvSpPr/>
          <p:nvPr/>
        </p:nvSpPr>
        <p:spPr>
          <a:xfrm>
            <a:off x="6096000" y="3945834"/>
            <a:ext cx="6096000" cy="29121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does an endoscope work?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AE505A-34B1-413F-B8EE-FE12B0CF6BF8}"/>
              </a:ext>
            </a:extLst>
          </p:cNvPr>
          <p:cNvSpPr/>
          <p:nvPr/>
        </p:nvSpPr>
        <p:spPr>
          <a:xfrm>
            <a:off x="6095999" y="2027582"/>
            <a:ext cx="3038061" cy="1918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permanent joints made between optical fibres?</a:t>
            </a:r>
          </a:p>
        </p:txBody>
      </p:sp>
    </p:spTree>
    <p:extLst>
      <p:ext uri="{BB962C8B-B14F-4D97-AF65-F5344CB8AC3E}">
        <p14:creationId xmlns:p14="http://schemas.microsoft.com/office/powerpoint/2010/main" val="35207742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EFDD1E-EA63-4F80-AE8C-4B194D966743}"/>
              </a:ext>
            </a:extLst>
          </p:cNvPr>
          <p:cNvSpPr/>
          <p:nvPr/>
        </p:nvSpPr>
        <p:spPr>
          <a:xfrm>
            <a:off x="0" y="0"/>
            <a:ext cx="3829878" cy="1918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an analogue signal?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283521-AF82-4572-B54E-6AA47165847B}"/>
              </a:ext>
            </a:extLst>
          </p:cNvPr>
          <p:cNvSpPr/>
          <p:nvPr/>
        </p:nvSpPr>
        <p:spPr>
          <a:xfrm>
            <a:off x="0" y="1918252"/>
            <a:ext cx="3829878" cy="1918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a digital signal?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B145C86-E955-4BB0-8349-B964ED16A940}"/>
              </a:ext>
            </a:extLst>
          </p:cNvPr>
          <p:cNvSpPr/>
          <p:nvPr/>
        </p:nvSpPr>
        <p:spPr>
          <a:xfrm>
            <a:off x="3829878" y="0"/>
            <a:ext cx="3008244" cy="3836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Give exampled of analogue signals?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8DA754-62E3-4037-95A8-86835C0643D3}"/>
              </a:ext>
            </a:extLst>
          </p:cNvPr>
          <p:cNvSpPr/>
          <p:nvPr/>
        </p:nvSpPr>
        <p:spPr>
          <a:xfrm>
            <a:off x="-1" y="3836504"/>
            <a:ext cx="3409123" cy="3021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Use the formula v=f</a:t>
            </a:r>
            <a:r>
              <a:rPr lang="el-GR" dirty="0">
                <a:solidFill>
                  <a:schemeClr val="tx1"/>
                </a:solidFill>
              </a:rPr>
              <a:t>λ</a:t>
            </a:r>
            <a:r>
              <a:rPr lang="en-GB" dirty="0">
                <a:solidFill>
                  <a:schemeClr val="tx1"/>
                </a:solidFill>
              </a:rPr>
              <a:t> to calculate the frequency of near infra-red light, wavelength = 830nm. </a:t>
            </a:r>
            <a:r>
              <a:rPr lang="en-US" dirty="0">
                <a:solidFill>
                  <a:schemeClr val="tx1"/>
                </a:solidFill>
              </a:rPr>
              <a:t>The speed of light is 3×10</a:t>
            </a:r>
            <a:r>
              <a:rPr lang="en-US" baseline="30000" dirty="0">
                <a:solidFill>
                  <a:schemeClr val="tx1"/>
                </a:solidFill>
              </a:rPr>
              <a:t>8</a:t>
            </a:r>
            <a:r>
              <a:rPr lang="en-US" dirty="0">
                <a:solidFill>
                  <a:schemeClr val="tx1"/>
                </a:solidFill>
              </a:rPr>
              <a:t> m/s.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B3A1C7-FEBD-4CB7-ADF8-6A7DC24E8A8A}"/>
              </a:ext>
            </a:extLst>
          </p:cNvPr>
          <p:cNvSpPr/>
          <p:nvPr/>
        </p:nvSpPr>
        <p:spPr>
          <a:xfrm>
            <a:off x="3409122" y="3836504"/>
            <a:ext cx="3429001" cy="3021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would currently limit the bit rates at which data can be transmitted?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365110-8065-441E-BB51-71D0FA580F2B}"/>
              </a:ext>
            </a:extLst>
          </p:cNvPr>
          <p:cNvSpPr/>
          <p:nvPr/>
        </p:nvSpPr>
        <p:spPr>
          <a:xfrm>
            <a:off x="6838122" y="-1"/>
            <a:ext cx="5353878" cy="17592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the advantages of digitising information compared to analogue transmission?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3C16C7-2037-45DA-95DD-C32FDB55DE0D}"/>
              </a:ext>
            </a:extLst>
          </p:cNvPr>
          <p:cNvSpPr/>
          <p:nvPr/>
        </p:nvSpPr>
        <p:spPr>
          <a:xfrm>
            <a:off x="6838122" y="1759226"/>
            <a:ext cx="5353878" cy="50987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Explain how analogue signal can be converted into digital signal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86546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BC04CD-5AFB-4640-BCB1-A8C32F2C7926}"/>
              </a:ext>
            </a:extLst>
          </p:cNvPr>
          <p:cNvSpPr/>
          <p:nvPr/>
        </p:nvSpPr>
        <p:spPr>
          <a:xfrm>
            <a:off x="3985592" y="1331843"/>
            <a:ext cx="3041374" cy="1152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meant by the term broadband?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B8909E-A561-4A36-92FF-476BB633B311}"/>
              </a:ext>
            </a:extLst>
          </p:cNvPr>
          <p:cNvSpPr/>
          <p:nvPr/>
        </p:nvSpPr>
        <p:spPr>
          <a:xfrm>
            <a:off x="3985592" y="2484782"/>
            <a:ext cx="3041374" cy="17691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does fibre optic broadband compare the copper cable connections?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A7DDD3-37C2-4B8A-809A-90B17AB89AA2}"/>
              </a:ext>
            </a:extLst>
          </p:cNvPr>
          <p:cNvSpPr/>
          <p:nvPr/>
        </p:nvSpPr>
        <p:spPr>
          <a:xfrm>
            <a:off x="3985592" y="0"/>
            <a:ext cx="3041374" cy="13318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meant by the term bandwidth?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DF35E2-E951-47A0-BBCF-73100F27374A}"/>
              </a:ext>
            </a:extLst>
          </p:cNvPr>
          <p:cNvSpPr/>
          <p:nvPr/>
        </p:nvSpPr>
        <p:spPr>
          <a:xfrm>
            <a:off x="9511747" y="2126974"/>
            <a:ext cx="2670314" cy="2126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wave division multiplexing (WDM)?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D7427F-5828-4340-BA8E-D7B75D50FEB7}"/>
              </a:ext>
            </a:extLst>
          </p:cNvPr>
          <p:cNvSpPr/>
          <p:nvPr/>
        </p:nvSpPr>
        <p:spPr>
          <a:xfrm>
            <a:off x="0" y="4253948"/>
            <a:ext cx="2286000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multimode fibre?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97A4E7-585F-4276-BDB6-3717C6D4D158}"/>
              </a:ext>
            </a:extLst>
          </p:cNvPr>
          <p:cNvSpPr/>
          <p:nvPr/>
        </p:nvSpPr>
        <p:spPr>
          <a:xfrm>
            <a:off x="2286000" y="4253948"/>
            <a:ext cx="1331843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diameter of optical cores in multimode fibres?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59FD1C-E4C7-41A6-B031-0603BFE04599}"/>
              </a:ext>
            </a:extLst>
          </p:cNvPr>
          <p:cNvSpPr/>
          <p:nvPr/>
        </p:nvSpPr>
        <p:spPr>
          <a:xfrm>
            <a:off x="3617843" y="4253948"/>
            <a:ext cx="2286000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single mode fibre?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FC06955-8F06-4162-8C61-3A9D97237BE0}"/>
              </a:ext>
            </a:extLst>
          </p:cNvPr>
          <p:cNvSpPr/>
          <p:nvPr/>
        </p:nvSpPr>
        <p:spPr>
          <a:xfrm>
            <a:off x="5903843" y="4253948"/>
            <a:ext cx="1331843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is the diameter of optical cores in single mode fibres?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53E3B0-63EC-40BA-81FD-DEE1E3C8829F}"/>
              </a:ext>
            </a:extLst>
          </p:cNvPr>
          <p:cNvSpPr/>
          <p:nvPr/>
        </p:nvSpPr>
        <p:spPr>
          <a:xfrm>
            <a:off x="7235686" y="4253948"/>
            <a:ext cx="1331843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does light travel in a single mode fibre?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2D9628-CFCD-4A46-AF40-1F6F7DB53E5C}"/>
              </a:ext>
            </a:extLst>
          </p:cNvPr>
          <p:cNvSpPr/>
          <p:nvPr/>
        </p:nvSpPr>
        <p:spPr>
          <a:xfrm>
            <a:off x="7026966" y="0"/>
            <a:ext cx="1875183" cy="2126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Who installs fibre optic cables?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D9107F-3F75-40C8-AEAA-47C6AB8C28AB}"/>
              </a:ext>
            </a:extLst>
          </p:cNvPr>
          <p:cNvSpPr/>
          <p:nvPr/>
        </p:nvSpPr>
        <p:spPr>
          <a:xfrm>
            <a:off x="8567529" y="4253948"/>
            <a:ext cx="3624471" cy="2604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does reliability of the signal depend on?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0996B7-F866-4333-84C7-A3A4C55594C3}"/>
              </a:ext>
            </a:extLst>
          </p:cNvPr>
          <p:cNvSpPr/>
          <p:nvPr/>
        </p:nvSpPr>
        <p:spPr>
          <a:xfrm>
            <a:off x="7023652" y="2126972"/>
            <a:ext cx="2491409" cy="2126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does an optical amplifier do?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057BCE-8EDB-4D1D-B386-C3860AD690B2}"/>
              </a:ext>
            </a:extLst>
          </p:cNvPr>
          <p:cNvSpPr/>
          <p:nvPr/>
        </p:nvSpPr>
        <p:spPr>
          <a:xfrm>
            <a:off x="8902149" y="0"/>
            <a:ext cx="3289851" cy="2126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Give an application of multimode and single mode fibres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6F6B85-6F80-496D-B5C9-9DD9C833FD48}"/>
              </a:ext>
            </a:extLst>
          </p:cNvPr>
          <p:cNvSpPr/>
          <p:nvPr/>
        </p:nvSpPr>
        <p:spPr>
          <a:xfrm>
            <a:off x="-1657" y="-1"/>
            <a:ext cx="3977309" cy="4253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What are the advantages and disadvantages of analogue and digital signals?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3448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66BD04-0095-4165-BF7D-09CF8D73CA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Use of electromagnetic waves in communication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75B812-B6AF-48EB-BA67-EE2AF7D2BB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4795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F029ACB-4091-488B-8256-46154BD8ABA4}"/>
              </a:ext>
            </a:extLst>
          </p:cNvPr>
          <p:cNvSpPr/>
          <p:nvPr/>
        </p:nvSpPr>
        <p:spPr>
          <a:xfrm>
            <a:off x="0" y="0"/>
            <a:ext cx="3170583" cy="15803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speed do all electromagnetic waves travel in a vacuum?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67866A-1BB7-4F85-A469-44058E07FFCB}"/>
              </a:ext>
            </a:extLst>
          </p:cNvPr>
          <p:cNvSpPr/>
          <p:nvPr/>
        </p:nvSpPr>
        <p:spPr>
          <a:xfrm>
            <a:off x="0" y="1580322"/>
            <a:ext cx="3170583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formula for the inverse square law in relation to the intensity of a wave?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7ED4EB-C814-4FD1-ADBE-A1045289BD45}"/>
              </a:ext>
            </a:extLst>
          </p:cNvPr>
          <p:cNvSpPr/>
          <p:nvPr/>
        </p:nvSpPr>
        <p:spPr>
          <a:xfrm>
            <a:off x="3170584" y="0"/>
            <a:ext cx="2325756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Order the waves in the electromagnetic spectrum from the biggest to smallest  wavelength.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087EAD-F325-41D7-9B91-8BD69AB90B32}"/>
              </a:ext>
            </a:extLst>
          </p:cNvPr>
          <p:cNvSpPr/>
          <p:nvPr/>
        </p:nvSpPr>
        <p:spPr>
          <a:xfrm>
            <a:off x="-1" y="3429000"/>
            <a:ext cx="3170583" cy="18486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does the equation c = f</a:t>
            </a:r>
            <a:r>
              <a:rPr lang="el-GR" dirty="0">
                <a:solidFill>
                  <a:schemeClr val="tx1"/>
                </a:solidFill>
              </a:rPr>
              <a:t>λ</a:t>
            </a:r>
            <a:r>
              <a:rPr lang="en-GB" dirty="0">
                <a:solidFill>
                  <a:schemeClr val="tx1"/>
                </a:solidFill>
              </a:rPr>
              <a:t> tell us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F37123-6E73-4F5A-9D40-37DE39C13E6D}"/>
              </a:ext>
            </a:extLst>
          </p:cNvPr>
          <p:cNvSpPr/>
          <p:nvPr/>
        </p:nvSpPr>
        <p:spPr>
          <a:xfrm>
            <a:off x="5496340" y="-1"/>
            <a:ext cx="6695660" cy="61125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Complete the table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1ECE45E-718A-41F7-9B2F-F54AF4AF61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406004"/>
              </p:ext>
            </p:extLst>
          </p:nvPr>
        </p:nvGraphicFramePr>
        <p:xfrm>
          <a:off x="5615608" y="341978"/>
          <a:ext cx="6450496" cy="56564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4888">
                  <a:extLst>
                    <a:ext uri="{9D8B030D-6E8A-4147-A177-3AD203B41FA5}">
                      <a16:colId xmlns:a16="http://schemas.microsoft.com/office/drawing/2014/main" val="4115107422"/>
                    </a:ext>
                  </a:extLst>
                </a:gridCol>
                <a:gridCol w="934278">
                  <a:extLst>
                    <a:ext uri="{9D8B030D-6E8A-4147-A177-3AD203B41FA5}">
                      <a16:colId xmlns:a16="http://schemas.microsoft.com/office/drawing/2014/main" val="473557382"/>
                    </a:ext>
                  </a:extLst>
                </a:gridCol>
                <a:gridCol w="1182756">
                  <a:extLst>
                    <a:ext uri="{9D8B030D-6E8A-4147-A177-3AD203B41FA5}">
                      <a16:colId xmlns:a16="http://schemas.microsoft.com/office/drawing/2014/main" val="3138781349"/>
                    </a:ext>
                  </a:extLst>
                </a:gridCol>
                <a:gridCol w="3498574">
                  <a:extLst>
                    <a:ext uri="{9D8B030D-6E8A-4147-A177-3AD203B41FA5}">
                      <a16:colId xmlns:a16="http://schemas.microsoft.com/office/drawing/2014/main" val="554571613"/>
                    </a:ext>
                  </a:extLst>
                </a:gridCol>
              </a:tblGrid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Prefix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Symbol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X10 to the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Factor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9203204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 err="1"/>
                        <a:t>Exa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1 000 000 000 000 000 000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911241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Peta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188525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Tera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842630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Giga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92353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Mega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3616956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Kilo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9817385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261893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Milli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4994079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Micro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217271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Nano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3427564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/>
                        <a:t>Pico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207874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 err="1"/>
                        <a:t>Femto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0115690"/>
                  </a:ext>
                </a:extLst>
              </a:tr>
              <a:tr h="385878">
                <a:tc>
                  <a:txBody>
                    <a:bodyPr/>
                    <a:lstStyle/>
                    <a:p>
                      <a:r>
                        <a:rPr lang="en-GB" b="1" dirty="0" err="1"/>
                        <a:t>atto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0.000 000 000 000 000 001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6835224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97588E0E-257B-44B6-BDEA-61993E0EECAA}"/>
              </a:ext>
            </a:extLst>
          </p:cNvPr>
          <p:cNvSpPr/>
          <p:nvPr/>
        </p:nvSpPr>
        <p:spPr>
          <a:xfrm>
            <a:off x="0" y="5277678"/>
            <a:ext cx="3170583" cy="15803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</a:t>
            </a:r>
            <a:r>
              <a:rPr lang="en-GB" dirty="0">
                <a:solidFill>
                  <a:schemeClr val="tx1"/>
                </a:solidFill>
              </a:rPr>
              <a:t>part of the </a:t>
            </a:r>
            <a:r>
              <a:rPr lang="en-US" dirty="0">
                <a:solidFill>
                  <a:schemeClr val="tx1"/>
                </a:solidFill>
              </a:rPr>
              <a:t>electromagnetic spectrum can we see?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A5CC25D-64DC-432B-BC0E-6821E0165252}"/>
              </a:ext>
            </a:extLst>
          </p:cNvPr>
          <p:cNvSpPr/>
          <p:nvPr/>
        </p:nvSpPr>
        <p:spPr>
          <a:xfrm>
            <a:off x="5496338" y="6112563"/>
            <a:ext cx="3349488" cy="7331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are x-rays produced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BDBBE2-A7BE-4DF7-A0DC-8AD07F74DA80}"/>
              </a:ext>
            </a:extLst>
          </p:cNvPr>
          <p:cNvSpPr/>
          <p:nvPr/>
        </p:nvSpPr>
        <p:spPr>
          <a:xfrm>
            <a:off x="8842512" y="6112562"/>
            <a:ext cx="3349488" cy="7331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How are </a:t>
            </a:r>
            <a:r>
              <a:rPr lang="el-GR" dirty="0">
                <a:solidFill>
                  <a:schemeClr val="tx1"/>
                </a:solidFill>
              </a:rPr>
              <a:t>γ</a:t>
            </a:r>
            <a:r>
              <a:rPr lang="en-GB" dirty="0">
                <a:solidFill>
                  <a:schemeClr val="tx1"/>
                </a:solidFill>
              </a:rPr>
              <a:t>-rays produced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832398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880C51-85B1-432E-B939-5156562FD1A1}"/>
              </a:ext>
            </a:extLst>
          </p:cNvPr>
          <p:cNvSpPr/>
          <p:nvPr/>
        </p:nvSpPr>
        <p:spPr>
          <a:xfrm>
            <a:off x="0" y="0"/>
            <a:ext cx="1229470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Complete the table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80AFB624-52C8-48CE-8C14-73F023652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995413"/>
              </p:ext>
            </p:extLst>
          </p:nvPr>
        </p:nvGraphicFramePr>
        <p:xfrm>
          <a:off x="89452" y="381734"/>
          <a:ext cx="12102550" cy="64235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4461">
                  <a:extLst>
                    <a:ext uri="{9D8B030D-6E8A-4147-A177-3AD203B41FA5}">
                      <a16:colId xmlns:a16="http://schemas.microsoft.com/office/drawing/2014/main" val="2858673087"/>
                    </a:ext>
                  </a:extLst>
                </a:gridCol>
                <a:gridCol w="1516049">
                  <a:extLst>
                    <a:ext uri="{9D8B030D-6E8A-4147-A177-3AD203B41FA5}">
                      <a16:colId xmlns:a16="http://schemas.microsoft.com/office/drawing/2014/main" val="937985978"/>
                    </a:ext>
                  </a:extLst>
                </a:gridCol>
                <a:gridCol w="1704229">
                  <a:extLst>
                    <a:ext uri="{9D8B030D-6E8A-4147-A177-3AD203B41FA5}">
                      <a16:colId xmlns:a16="http://schemas.microsoft.com/office/drawing/2014/main" val="4130811809"/>
                    </a:ext>
                  </a:extLst>
                </a:gridCol>
                <a:gridCol w="1729409">
                  <a:extLst>
                    <a:ext uri="{9D8B030D-6E8A-4147-A177-3AD203B41FA5}">
                      <a16:colId xmlns:a16="http://schemas.microsoft.com/office/drawing/2014/main" val="2368675987"/>
                    </a:ext>
                  </a:extLst>
                </a:gridCol>
                <a:gridCol w="2663687">
                  <a:extLst>
                    <a:ext uri="{9D8B030D-6E8A-4147-A177-3AD203B41FA5}">
                      <a16:colId xmlns:a16="http://schemas.microsoft.com/office/drawing/2014/main" val="1558564482"/>
                    </a:ext>
                  </a:extLst>
                </a:gridCol>
                <a:gridCol w="566089">
                  <a:extLst>
                    <a:ext uri="{9D8B030D-6E8A-4147-A177-3AD203B41FA5}">
                      <a16:colId xmlns:a16="http://schemas.microsoft.com/office/drawing/2014/main" val="2510041626"/>
                    </a:ext>
                  </a:extLst>
                </a:gridCol>
                <a:gridCol w="1998207">
                  <a:extLst>
                    <a:ext uri="{9D8B030D-6E8A-4147-A177-3AD203B41FA5}">
                      <a16:colId xmlns:a16="http://schemas.microsoft.com/office/drawing/2014/main" val="2943432455"/>
                    </a:ext>
                  </a:extLst>
                </a:gridCol>
                <a:gridCol w="556591">
                  <a:extLst>
                    <a:ext uri="{9D8B030D-6E8A-4147-A177-3AD203B41FA5}">
                      <a16:colId xmlns:a16="http://schemas.microsoft.com/office/drawing/2014/main" val="2998256174"/>
                    </a:ext>
                  </a:extLst>
                </a:gridCol>
                <a:gridCol w="463828">
                  <a:extLst>
                    <a:ext uri="{9D8B030D-6E8A-4147-A177-3AD203B41FA5}">
                      <a16:colId xmlns:a16="http://schemas.microsoft.com/office/drawing/2014/main" val="1073089836"/>
                    </a:ext>
                  </a:extLst>
                </a:gridCol>
              </a:tblGrid>
              <a:tr h="431905">
                <a:tc gridSpan="2">
                  <a:txBody>
                    <a:bodyPr/>
                    <a:lstStyle/>
                    <a:p>
                      <a:r>
                        <a:rPr lang="en-GB" sz="1050" b="1" dirty="0"/>
                        <a:t>The </a:t>
                      </a:r>
                      <a:r>
                        <a:rPr lang="en-US" sz="1050" b="1" dirty="0"/>
                        <a:t>electromagnetic spectrum </a:t>
                      </a:r>
                      <a:endParaRPr lang="en-GB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Frequency 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Wavelengths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050" b="1" dirty="0"/>
                        <a:t>Produced by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050" b="1" dirty="0"/>
                        <a:t>Used for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7609340"/>
                  </a:ext>
                </a:extLst>
              </a:tr>
              <a:tr h="245044">
                <a:tc rowSpan="5">
                  <a:txBody>
                    <a:bodyPr/>
                    <a:lstStyle/>
                    <a:p>
                      <a:r>
                        <a:rPr lang="en-GB" sz="1050" b="1" dirty="0"/>
                        <a:t>Radio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Long wave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30 to 300 kHz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12"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Thermal emission </a:t>
                      </a:r>
                    </a:p>
                    <a:p>
                      <a:pPr algn="ctr"/>
                      <a:r>
                        <a:rPr lang="en-GB" sz="1050" dirty="0"/>
                        <a:t>Cold → very hot</a:t>
                      </a:r>
                    </a:p>
                  </a:txBody>
                  <a:tcPr vert="vert270"/>
                </a:tc>
                <a:tc rowSpan="5" gridSpan="3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33152"/>
                  </a:ext>
                </a:extLst>
              </a:tr>
              <a:tr h="24504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Medium wave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8521808"/>
                  </a:ext>
                </a:extLst>
              </a:tr>
              <a:tr h="24504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Short wave (HF)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002957"/>
                  </a:ext>
                </a:extLst>
              </a:tr>
              <a:tr h="24504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VHF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10 to 1m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615051"/>
                  </a:ext>
                </a:extLst>
              </a:tr>
              <a:tr h="24504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UHF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48265"/>
                  </a:ext>
                </a:extLst>
              </a:tr>
              <a:tr h="276037">
                <a:tc rowSpan="2">
                  <a:txBody>
                    <a:bodyPr/>
                    <a:lstStyle/>
                    <a:p>
                      <a:r>
                        <a:rPr lang="en-GB" sz="1050" b="1" dirty="0"/>
                        <a:t>Microwaves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SHF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r>
                        <a:rPr lang="en-GB" sz="1050" dirty="0"/>
                        <a:t>Domestic ovens</a:t>
                      </a:r>
                    </a:p>
                    <a:p>
                      <a:r>
                        <a:rPr lang="en-GB" sz="1050" dirty="0"/>
                        <a:t>RADAR</a:t>
                      </a:r>
                    </a:p>
                    <a:p>
                      <a:r>
                        <a:rPr lang="en-GB" sz="1050" dirty="0"/>
                        <a:t>Satellite and terrestrial communication links</a:t>
                      </a: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932160"/>
                  </a:ext>
                </a:extLst>
              </a:tr>
              <a:tr h="280881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EHF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4243250"/>
                  </a:ext>
                </a:extLst>
              </a:tr>
              <a:tr h="296374">
                <a:tc rowSpan="3">
                  <a:txBody>
                    <a:bodyPr/>
                    <a:lstStyle/>
                    <a:p>
                      <a:r>
                        <a:rPr lang="en-GB" sz="1050" b="1" dirty="0"/>
                        <a:t>Infra-red (IR)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Far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Spectroscopy </a:t>
                      </a:r>
                    </a:p>
                  </a:txBody>
                  <a:tcPr vert="vert270"/>
                </a:tc>
                <a:extLst>
                  <a:ext uri="{0D108BD9-81ED-4DB2-BD59-A6C34878D82A}">
                    <a16:rowId xmlns:a16="http://schemas.microsoft.com/office/drawing/2014/main" val="3028083319"/>
                  </a:ext>
                </a:extLst>
              </a:tr>
              <a:tr h="296374"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Mid-range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943582"/>
                  </a:ext>
                </a:extLst>
              </a:tr>
              <a:tr h="296374"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Near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1809454"/>
                  </a:ext>
                </a:extLst>
              </a:tr>
              <a:tr h="757419">
                <a:tc gridSpan="2">
                  <a:txBody>
                    <a:bodyPr/>
                    <a:lstStyle/>
                    <a:p>
                      <a:r>
                        <a:rPr lang="en-GB" sz="1050" b="1" dirty="0"/>
                        <a:t>Visible light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400 to 800 THz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Photosynthesis in plants</a:t>
                      </a:r>
                    </a:p>
                  </a:txBody>
                  <a:tcPr vert="vert270"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9623616"/>
                  </a:ext>
                </a:extLst>
              </a:tr>
              <a:tr h="736100">
                <a:tc gridSpan="2">
                  <a:txBody>
                    <a:bodyPr/>
                    <a:lstStyle/>
                    <a:p>
                      <a:r>
                        <a:rPr lang="en-GB" sz="1050" b="1" dirty="0"/>
                        <a:t>Ultra-violet (UV)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011613"/>
                  </a:ext>
                </a:extLst>
              </a:tr>
              <a:tr h="891069">
                <a:tc gridSpan="2">
                  <a:txBody>
                    <a:bodyPr/>
                    <a:lstStyle/>
                    <a:p>
                      <a:r>
                        <a:rPr lang="en-GB" sz="1050" b="1" dirty="0"/>
                        <a:t>X-rays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30 PHz to 30 </a:t>
                      </a:r>
                      <a:r>
                        <a:rPr lang="en-GB" sz="1050" dirty="0" err="1"/>
                        <a:t>Ehz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2848585"/>
                  </a:ext>
                </a:extLst>
              </a:tr>
              <a:tr h="889122">
                <a:tc gridSpan="2">
                  <a:txBody>
                    <a:bodyPr/>
                    <a:lstStyle/>
                    <a:p>
                      <a:r>
                        <a:rPr lang="el-GR" sz="1050" b="1" dirty="0"/>
                        <a:t>γ</a:t>
                      </a:r>
                      <a:r>
                        <a:rPr lang="en-GB" sz="1050" b="1" dirty="0"/>
                        <a:t>-rays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Generally &lt; 0.01 nm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05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6266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90353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B1260A-49B7-44A5-B379-868EA96F89B3}"/>
              </a:ext>
            </a:extLst>
          </p:cNvPr>
          <p:cNvSpPr/>
          <p:nvPr/>
        </p:nvSpPr>
        <p:spPr>
          <a:xfrm>
            <a:off x="0" y="-12419"/>
            <a:ext cx="3230217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band of satellite communications?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88E10B3-8CD7-4D53-8AA6-8EA3D40E27DE}"/>
              </a:ext>
            </a:extLst>
          </p:cNvPr>
          <p:cNvSpPr/>
          <p:nvPr/>
        </p:nvSpPr>
        <p:spPr>
          <a:xfrm>
            <a:off x="0" y="1361665"/>
            <a:ext cx="3230217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band of mobile phones?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5F5B63-A366-4838-8BC1-61DBF34BAEED}"/>
              </a:ext>
            </a:extLst>
          </p:cNvPr>
          <p:cNvSpPr/>
          <p:nvPr/>
        </p:nvSpPr>
        <p:spPr>
          <a:xfrm>
            <a:off x="0" y="2735748"/>
            <a:ext cx="3230217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band of </a:t>
            </a:r>
            <a:r>
              <a:rPr lang="en-US" dirty="0" err="1">
                <a:solidFill>
                  <a:schemeClr val="tx1"/>
                </a:solidFill>
              </a:rPr>
              <a:t>bluetooth</a:t>
            </a:r>
            <a:r>
              <a:rPr lang="en-US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D30181-0756-49BD-B409-17FAFEC7F97E}"/>
              </a:ext>
            </a:extLst>
          </p:cNvPr>
          <p:cNvSpPr/>
          <p:nvPr/>
        </p:nvSpPr>
        <p:spPr>
          <a:xfrm>
            <a:off x="0" y="4112317"/>
            <a:ext cx="3230217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band of wi-fi?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300494-65DA-4554-BFA3-2DBA3F5C5911}"/>
              </a:ext>
            </a:extLst>
          </p:cNvPr>
          <p:cNvSpPr/>
          <p:nvPr/>
        </p:nvSpPr>
        <p:spPr>
          <a:xfrm>
            <a:off x="0" y="5483917"/>
            <a:ext cx="3230217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is the frequency band of infrared?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D92F78-0674-479C-966B-F886E730C6C8}"/>
              </a:ext>
            </a:extLst>
          </p:cNvPr>
          <p:cNvSpPr/>
          <p:nvPr/>
        </p:nvSpPr>
        <p:spPr>
          <a:xfrm>
            <a:off x="3230217" y="-12420"/>
            <a:ext cx="8961783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satellite communications used and regulated?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FD5B240-ADA7-404D-812B-656EEEA37765}"/>
              </a:ext>
            </a:extLst>
          </p:cNvPr>
          <p:cNvSpPr/>
          <p:nvPr/>
        </p:nvSpPr>
        <p:spPr>
          <a:xfrm>
            <a:off x="3230217" y="1361664"/>
            <a:ext cx="8961783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are mobile phones used and regulated?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64E6DE-F0AE-4D2D-B7B8-F5887F4DF469}"/>
              </a:ext>
            </a:extLst>
          </p:cNvPr>
          <p:cNvSpPr/>
          <p:nvPr/>
        </p:nvSpPr>
        <p:spPr>
          <a:xfrm>
            <a:off x="3230217" y="2735747"/>
            <a:ext cx="8961783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</a:t>
            </a:r>
            <a:r>
              <a:rPr lang="en-US" dirty="0" err="1">
                <a:solidFill>
                  <a:schemeClr val="tx1"/>
                </a:solidFill>
              </a:rPr>
              <a:t>bluetooth</a:t>
            </a:r>
            <a:r>
              <a:rPr lang="en-US" dirty="0">
                <a:solidFill>
                  <a:schemeClr val="tx1"/>
                </a:solidFill>
              </a:rPr>
              <a:t> used and regulated?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6FC530-B6F0-4A0B-BA26-E2A2D3A25224}"/>
              </a:ext>
            </a:extLst>
          </p:cNvPr>
          <p:cNvSpPr/>
          <p:nvPr/>
        </p:nvSpPr>
        <p:spPr>
          <a:xfrm>
            <a:off x="3230217" y="4112316"/>
            <a:ext cx="8961783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wi-fi used and regulated?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7EAD40-DF22-49F7-8AB4-1D3D60CF0CAA}"/>
              </a:ext>
            </a:extLst>
          </p:cNvPr>
          <p:cNvSpPr/>
          <p:nvPr/>
        </p:nvSpPr>
        <p:spPr>
          <a:xfrm>
            <a:off x="3230217" y="5483916"/>
            <a:ext cx="8961783" cy="13740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How is infrared used and regulated?</a:t>
            </a:r>
          </a:p>
        </p:txBody>
      </p:sp>
    </p:spTree>
    <p:extLst>
      <p:ext uri="{BB962C8B-B14F-4D97-AF65-F5344CB8AC3E}">
        <p14:creationId xmlns:p14="http://schemas.microsoft.com/office/powerpoint/2010/main" val="3631922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12863</TotalTime>
  <Words>6973</Words>
  <Application>Microsoft Office PowerPoint</Application>
  <PresentationFormat>Widescreen</PresentationFormat>
  <Paragraphs>1209</Paragraphs>
  <Slides>73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80" baseType="lpstr"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BTEC Applied Sciences</vt:lpstr>
      <vt:lpstr>Biology</vt:lpstr>
      <vt:lpstr>B1 - Cell structure and function</vt:lpstr>
      <vt:lpstr>PowerPoint Presentation</vt:lpstr>
      <vt:lpstr>PowerPoint Presentation</vt:lpstr>
      <vt:lpstr>PowerPoint Presentation</vt:lpstr>
      <vt:lpstr>PowerPoint Presentation</vt:lpstr>
      <vt:lpstr>B2 - Cell specialisation</vt:lpstr>
      <vt:lpstr>PowerPoint Presentation</vt:lpstr>
      <vt:lpstr>B3 - Tissue structure and function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Chemistry</vt:lpstr>
      <vt:lpstr>PowerPoint Presentation</vt:lpstr>
      <vt:lpstr>Structure and bonding applications in 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Production and uses of substances in relation to properties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Physics</vt:lpstr>
      <vt:lpstr>Working with waves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Waves in communication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Use of electromagnetic waves in communication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BTEC Applied Sciences</dc:title>
  <dc:creator>Noor Esmail</dc:creator>
  <cp:lastModifiedBy>Administrator</cp:lastModifiedBy>
  <cp:revision>132</cp:revision>
  <dcterms:created xsi:type="dcterms:W3CDTF">2020-04-21T15:57:27Z</dcterms:created>
  <dcterms:modified xsi:type="dcterms:W3CDTF">2020-07-15T15:36:41Z</dcterms:modified>
</cp:coreProperties>
</file>