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6" r:id="rId4"/>
    <p:sldId id="260" r:id="rId5"/>
    <p:sldId id="264" r:id="rId6"/>
    <p:sldId id="262" r:id="rId7"/>
    <p:sldId id="261" r:id="rId8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12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367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044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285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900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794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034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47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673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45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8030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279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24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193168"/>
            <a:ext cx="3335950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CNS</a:t>
            </a:r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21602"/>
            <a:ext cx="4824548" cy="90868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Paper </a:t>
            </a:r>
            <a:r>
              <a:rPr lang="en-US" sz="22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en-US" sz="2200" b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2000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Biological</a:t>
            </a:r>
            <a:r>
              <a:rPr lang="en-US" sz="2000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Psychology </a:t>
            </a:r>
            <a:r>
              <a:rPr lang="en-US" sz="2000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Knowledge </a:t>
            </a:r>
            <a:r>
              <a:rPr lang="en-US" sz="2000" b="1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Organiser</a:t>
            </a:r>
            <a:endParaRPr lang="en-GB" sz="2000" b="1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9063698" y="49171"/>
            <a:ext cx="2276964" cy="56699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>
                <a:solidFill>
                  <a:schemeClr val="tx1"/>
                </a:solidFill>
              </a:rPr>
              <a:t>Describe the effect of recreational drugs on the CNS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622203" y="754916"/>
            <a:ext cx="3338217" cy="2275684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dirty="0" smtClean="0">
                <a:solidFill>
                  <a:schemeClr val="tx1"/>
                </a:solidFill>
              </a:rPr>
              <a:t> 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38770" y="639842"/>
            <a:ext cx="3221400" cy="255066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Axon</a:t>
            </a: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Axon terminals</a:t>
            </a:r>
          </a:p>
          <a:p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Cell body</a:t>
            </a:r>
          </a:p>
          <a:p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Dendrites</a:t>
            </a:r>
          </a:p>
          <a:p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Myelin sheath</a:t>
            </a:r>
          </a:p>
          <a:p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Node </a:t>
            </a:r>
            <a:r>
              <a:rPr lang="en-US" sz="1200" dirty="0" err="1" smtClean="0">
                <a:solidFill>
                  <a:schemeClr val="bg1">
                    <a:lumMod val="50000"/>
                  </a:schemeClr>
                </a:solidFill>
              </a:rPr>
              <a:t>ranvier</a:t>
            </a:r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Nucleus</a:t>
            </a:r>
          </a:p>
          <a:p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Schwann cells </a:t>
            </a:r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38770" y="3911630"/>
            <a:ext cx="1690030" cy="285713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Amygdala damage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932990" y="3911630"/>
            <a:ext cx="1690030" cy="2854876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Hypothalamus </a:t>
            </a:r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3727210" y="1254060"/>
            <a:ext cx="2250654" cy="177654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Action Potential </a:t>
            </a:r>
          </a:p>
        </p:txBody>
      </p:sp>
      <p:sp>
        <p:nvSpPr>
          <p:cNvPr id="39" name="Rectangle 38"/>
          <p:cNvSpPr/>
          <p:nvPr/>
        </p:nvSpPr>
        <p:spPr>
          <a:xfrm>
            <a:off x="6152499" y="1254059"/>
            <a:ext cx="2206854" cy="177654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Synaptic transmission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3995169" y="3244313"/>
            <a:ext cx="4080250" cy="409452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Functions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825597" y="3766258"/>
            <a:ext cx="2209697" cy="295838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  cerebral cortex</a:t>
            </a:r>
          </a:p>
          <a:p>
            <a:pPr algn="ctr"/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Frontal lobe</a:t>
            </a:r>
          </a:p>
          <a:p>
            <a:pPr algn="ctr"/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Parietal lobe</a:t>
            </a:r>
          </a:p>
          <a:p>
            <a:pPr algn="ctr"/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Temporal lobe</a:t>
            </a:r>
          </a:p>
          <a:p>
            <a:pPr algn="ctr"/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Occipital lobe</a:t>
            </a:r>
          </a:p>
          <a:p>
            <a:pPr algn="ctr"/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Cerebellum</a:t>
            </a:r>
          </a:p>
          <a:p>
            <a:pPr algn="ctr"/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Corpu</a:t>
            </a:r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s callosum</a:t>
            </a:r>
            <a:endParaRPr lang="en-GB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6152499" y="3766258"/>
            <a:ext cx="1970845" cy="295506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Amygdala</a:t>
            </a:r>
          </a:p>
          <a:p>
            <a:pPr algn="ctr"/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Thalamus </a:t>
            </a:r>
          </a:p>
          <a:p>
            <a:pPr algn="ctr"/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Limbic system 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216625" y="3365347"/>
            <a:ext cx="3335950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Aggression 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8884095" y="3164891"/>
            <a:ext cx="2814432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</a:rPr>
              <a:t>Brain structure</a:t>
            </a:r>
            <a:endParaRPr lang="en-GB" sz="1400" b="1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2919" y="3700093"/>
            <a:ext cx="3648433" cy="2942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1471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Complete the labels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3617" t="21570" r="25544" b="12006"/>
          <a:stretch/>
        </p:blipFill>
        <p:spPr>
          <a:xfrm>
            <a:off x="2007476" y="1219200"/>
            <a:ext cx="8607972" cy="4792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5750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10944"/>
            <a:ext cx="4824548" cy="102298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Aggression  </a:t>
            </a:r>
            <a:endParaRPr lang="en-US" sz="2200" b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9337046" y="396540"/>
            <a:ext cx="2192801" cy="48660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</a:rPr>
              <a:t>Role of hormones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993809" y="1349585"/>
            <a:ext cx="4078136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</a:rPr>
              <a:t>Psychodynamic explanation of aggression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639503" y="1212137"/>
            <a:ext cx="3341850" cy="210813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 smtClean="0">
                <a:solidFill>
                  <a:schemeClr val="tx1"/>
                </a:solidFill>
              </a:rPr>
              <a:t>Endocrine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639503" y="3649262"/>
            <a:ext cx="3341850" cy="2732644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 smtClean="0">
                <a:solidFill>
                  <a:schemeClr val="tx1"/>
                </a:solidFill>
              </a:rPr>
              <a:t>Hormones and aggression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232034" y="525518"/>
            <a:ext cx="3335951" cy="63787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</a:rPr>
              <a:t>Role of evolution and natural selection to explain human behaviour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22314" y="1287465"/>
            <a:ext cx="3293548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Genotypes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Phenotypes </a:t>
            </a:r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3983420" y="1860332"/>
            <a:ext cx="4162219" cy="2031316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Model of the mind</a:t>
            </a:r>
          </a:p>
          <a:p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Preconscious</a:t>
            </a:r>
          </a:p>
          <a:p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Conscious </a:t>
            </a:r>
          </a:p>
          <a:p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Unconscious</a:t>
            </a:r>
          </a:p>
          <a:p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Thanatos</a:t>
            </a:r>
          </a:p>
          <a:p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Eros</a:t>
            </a:r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130260" y="4122477"/>
            <a:ext cx="3285602" cy="250423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Evolutionary   </a:t>
            </a:r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3993808" y="4159898"/>
            <a:ext cx="4078137" cy="24902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Structure of personality </a:t>
            </a:r>
          </a:p>
          <a:p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Id</a:t>
            </a:r>
          </a:p>
          <a:p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Ego</a:t>
            </a:r>
          </a:p>
          <a:p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Superego</a:t>
            </a:r>
          </a:p>
          <a:p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Defense mechanisms  </a:t>
            </a:r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97671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10944"/>
            <a:ext cx="4824548" cy="102298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Studies </a:t>
            </a:r>
            <a:endParaRPr lang="en-US" sz="2200" b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9337046" y="396540"/>
            <a:ext cx="2192801" cy="48660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</a:rPr>
              <a:t>Contemporary </a:t>
            </a:r>
            <a:r>
              <a:rPr lang="en-GB" sz="1400" b="1" dirty="0" smtClean="0">
                <a:solidFill>
                  <a:schemeClr val="tx1"/>
                </a:solidFill>
              </a:rPr>
              <a:t>Study-</a:t>
            </a:r>
            <a:r>
              <a:rPr lang="en-GB" sz="1400" b="1" dirty="0" err="1" smtClean="0">
                <a:solidFill>
                  <a:schemeClr val="tx1"/>
                </a:solidFill>
              </a:rPr>
              <a:t>Brendgen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7728509" y="3734953"/>
            <a:ext cx="2033873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tx1"/>
                </a:solidFill>
              </a:rPr>
              <a:t>Evaluate </a:t>
            </a:r>
            <a:r>
              <a:rPr lang="en-US" sz="1400" b="1" dirty="0" err="1" smtClean="0">
                <a:solidFill>
                  <a:schemeClr val="tx1"/>
                </a:solidFill>
              </a:rPr>
              <a:t>Brendgen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924773" y="1505423"/>
            <a:ext cx="4824548" cy="210813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 smtClean="0">
                <a:solidFill>
                  <a:schemeClr val="tx1"/>
                </a:solidFill>
              </a:rPr>
              <a:t>Describe the APRC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924773" y="4386649"/>
            <a:ext cx="4824548" cy="199525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ounded Rectangle 38"/>
          <p:cNvSpPr/>
          <p:nvPr/>
        </p:nvSpPr>
        <p:spPr>
          <a:xfrm>
            <a:off x="232034" y="525518"/>
            <a:ext cx="3335951" cy="63787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Classic </a:t>
            </a:r>
            <a:r>
              <a:rPr lang="en-GB" sz="2000" b="1" dirty="0" smtClean="0">
                <a:solidFill>
                  <a:schemeClr val="tx1"/>
                </a:solidFill>
              </a:rPr>
              <a:t>study </a:t>
            </a:r>
            <a:r>
              <a:rPr lang="en-GB" sz="2000" b="1" dirty="0" err="1" smtClean="0">
                <a:solidFill>
                  <a:schemeClr val="tx1"/>
                </a:solidFill>
              </a:rPr>
              <a:t>Raine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22314" y="1287465"/>
            <a:ext cx="2326596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Aim/Procedure</a:t>
            </a: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2657196" y="1364758"/>
            <a:ext cx="3766421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Results/Conclusion </a:t>
            </a: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130260" y="4122477"/>
            <a:ext cx="3114872" cy="250423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Strengths  </a:t>
            </a: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3538649" y="4093013"/>
            <a:ext cx="3009296" cy="24902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Weaknesses </a:t>
            </a:r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1653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10944"/>
            <a:ext cx="4824548" cy="102298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Twin and Adoption research methods</a:t>
            </a:r>
            <a:endParaRPr lang="en-US" sz="2200" b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681546" y="396540"/>
            <a:ext cx="2848302" cy="48660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</a:rPr>
              <a:t>Heston- adoption study 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7696978" y="3721566"/>
            <a:ext cx="3465008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</a:rPr>
              <a:t>Evaluate Heston’s study 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924773" y="1230513"/>
            <a:ext cx="4824548" cy="2383042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 smtClean="0">
                <a:solidFill>
                  <a:schemeClr val="tx1"/>
                </a:solidFill>
              </a:rPr>
              <a:t>Describe </a:t>
            </a:r>
            <a:r>
              <a:rPr lang="en-GB" dirty="0" smtClean="0">
                <a:solidFill>
                  <a:schemeClr val="tx1"/>
                </a:solidFill>
              </a:rPr>
              <a:t>the study 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924773" y="4386649"/>
            <a:ext cx="4824548" cy="199525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ounded Rectangle 38"/>
          <p:cNvSpPr/>
          <p:nvPr/>
        </p:nvSpPr>
        <p:spPr>
          <a:xfrm>
            <a:off x="232034" y="525518"/>
            <a:ext cx="3335951" cy="63787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err="1" smtClean="0">
                <a:solidFill>
                  <a:schemeClr val="tx1"/>
                </a:solidFill>
              </a:rPr>
              <a:t>Gottesman</a:t>
            </a:r>
            <a:r>
              <a:rPr lang="en-GB" sz="2000" b="1" dirty="0" smtClean="0">
                <a:solidFill>
                  <a:schemeClr val="tx1"/>
                </a:solidFill>
              </a:rPr>
              <a:t> and Shields-Twin Study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30260" y="1364757"/>
            <a:ext cx="2326596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Aim/procedure</a:t>
            </a:r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2657196" y="1364758"/>
            <a:ext cx="3766421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Results/Conclusion </a:t>
            </a: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130260" y="4122477"/>
            <a:ext cx="3114872" cy="250423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Strengths  </a:t>
            </a: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3538649" y="4093013"/>
            <a:ext cx="3009296" cy="24902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Weaknesses </a:t>
            </a:r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64818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89286" y="288089"/>
            <a:ext cx="3335950" cy="345592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>
                    <a:lumMod val="50000"/>
                  </a:schemeClr>
                </a:solidFill>
              </a:rPr>
              <a:t>Correlations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21603"/>
            <a:ext cx="4824548" cy="60954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Methods</a:t>
            </a:r>
            <a:endParaRPr lang="en-US" sz="2200" b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727209" y="1041383"/>
            <a:ext cx="4620237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Brain scanning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9086879" y="189121"/>
            <a:ext cx="1988274" cy="66739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Spearman’s rank test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643136" y="947931"/>
            <a:ext cx="3338217" cy="775766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600" dirty="0" smtClean="0">
                <a:solidFill>
                  <a:schemeClr val="tx1"/>
                </a:solidFill>
              </a:rPr>
              <a:t>Why choose a Spearman's rank test?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38770" y="733404"/>
            <a:ext cx="1690030" cy="296895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Positive </a:t>
            </a:r>
          </a:p>
          <a:p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Negative </a:t>
            </a:r>
          </a:p>
          <a:p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No correlation 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932990" y="731142"/>
            <a:ext cx="1615913" cy="296895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AO3</a:t>
            </a: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: </a:t>
            </a:r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138770" y="3799816"/>
            <a:ext cx="3335950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</a:rPr>
              <a:t>Pick the outlier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3727210" y="1558132"/>
            <a:ext cx="1422859" cy="214196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CAT scan </a:t>
            </a:r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5260888" y="1558133"/>
            <a:ext cx="1662145" cy="214196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PET scan </a:t>
            </a:r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8912959" y="2599000"/>
            <a:ext cx="3184195" cy="387479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GB" sz="1400" dirty="0"/>
          </a:p>
        </p:txBody>
      </p:sp>
      <p:sp>
        <p:nvSpPr>
          <p:cNvPr id="41" name="Rounded Rectangle 40"/>
          <p:cNvSpPr/>
          <p:nvPr/>
        </p:nvSpPr>
        <p:spPr>
          <a:xfrm>
            <a:off x="4095793" y="3799816"/>
            <a:ext cx="3608290" cy="542302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Types of data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768167" y="4375178"/>
            <a:ext cx="1381902" cy="239132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Nominal 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295216" y="4378505"/>
            <a:ext cx="1332128" cy="238800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Ordinal 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791301" y="4375178"/>
            <a:ext cx="1381902" cy="239132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Interval    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6973871" y="1558133"/>
            <a:ext cx="1592060" cy="214196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fMRI</a:t>
            </a:r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94" y="4298188"/>
            <a:ext cx="3488591" cy="2389648"/>
          </a:xfrm>
          <a:prstGeom prst="rect">
            <a:avLst/>
          </a:prstGeom>
        </p:spPr>
      </p:pic>
      <p:sp>
        <p:nvSpPr>
          <p:cNvPr id="28" name="Rounded Rectangle 27"/>
          <p:cNvSpPr/>
          <p:nvPr/>
        </p:nvSpPr>
        <p:spPr>
          <a:xfrm>
            <a:off x="9086879" y="1815111"/>
            <a:ext cx="2695218" cy="66739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Use of scanning to investigate aggression</a:t>
            </a:r>
            <a:endParaRPr lang="en-GB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09243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10944"/>
            <a:ext cx="4824548" cy="102298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Key Question Is autism an extreme male brain condition?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592205" y="221525"/>
            <a:ext cx="3335951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>
                <a:solidFill>
                  <a:schemeClr val="tx1"/>
                </a:solidFill>
              </a:rPr>
              <a:t>Application of concepts to explain question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041157" y="1219620"/>
            <a:ext cx="1988274" cy="48660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>
                <a:solidFill>
                  <a:schemeClr val="tx1"/>
                </a:solidFill>
              </a:rPr>
              <a:t>Characteristics of autism 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894553" y="3900046"/>
            <a:ext cx="2456015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>
                <a:solidFill>
                  <a:schemeClr val="tx1"/>
                </a:solidFill>
              </a:rPr>
              <a:t>Genetics 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623020" y="1706223"/>
            <a:ext cx="4824548" cy="210813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623020" y="4386649"/>
            <a:ext cx="4824548" cy="199525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592205" y="652881"/>
            <a:ext cx="3389148" cy="572902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122314" y="110944"/>
            <a:ext cx="3335951" cy="105244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List the concepts to cover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22314" y="1287465"/>
            <a:ext cx="3209465" cy="509444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Exaggeration of male brain</a:t>
            </a: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Brain structure</a:t>
            </a:r>
          </a:p>
          <a:p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Brain functions</a:t>
            </a:r>
          </a:p>
          <a:p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Hormones</a:t>
            </a: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9583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7764</TotalTime>
  <Words>216</Words>
  <Application>Microsoft Office PowerPoint</Application>
  <PresentationFormat>Widescreen</PresentationFormat>
  <Paragraphs>238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Complete the labels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Aldar Academies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Lakin</dc:creator>
  <cp:lastModifiedBy>Corner Priya</cp:lastModifiedBy>
  <cp:revision>52</cp:revision>
  <cp:lastPrinted>2019-05-06T07:15:34Z</cp:lastPrinted>
  <dcterms:created xsi:type="dcterms:W3CDTF">2019-04-28T06:41:59Z</dcterms:created>
  <dcterms:modified xsi:type="dcterms:W3CDTF">2019-07-04T10:13:37Z</dcterms:modified>
</cp:coreProperties>
</file>