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04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29/07/2020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377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29/07/2020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160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29/07/2020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137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29/07/2020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125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29/07/2020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93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29/07/2020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857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29/07/2020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767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29/07/2020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528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29/07/2020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285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29/07/2020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439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29/07/2020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161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C1290-F901-4454-9054-162EEA91BBA2}" type="datetimeFigureOut">
              <a:rPr lang="en-GB" smtClean="0"/>
              <a:t>29/07/2020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253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0" y="0"/>
            <a:ext cx="45498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Geography: </a:t>
            </a:r>
          </a:p>
          <a:p>
            <a:pPr algn="ctr"/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Global Development (in Indonesia)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94C006-58AD-4D2F-963A-19A363D81041}"/>
              </a:ext>
            </a:extLst>
          </p:cNvPr>
          <p:cNvSpPr/>
          <p:nvPr/>
        </p:nvSpPr>
        <p:spPr>
          <a:xfrm>
            <a:off x="7134447" y="4223789"/>
            <a:ext cx="2757478" cy="263421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</a:rPr>
              <a:t>Homework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Task </a:t>
            </a:r>
            <a:r>
              <a:rPr lang="en-GB" sz="1200" dirty="0">
                <a:solidFill>
                  <a:schemeClr val="tx1"/>
                </a:solidFill>
              </a:rPr>
              <a:t>1: </a:t>
            </a:r>
            <a:r>
              <a:rPr lang="en-GB" sz="1200" dirty="0" smtClean="0">
                <a:solidFill>
                  <a:schemeClr val="tx1"/>
                </a:solidFill>
              </a:rPr>
              <a:t>read / cover / write  </a:t>
            </a:r>
            <a:r>
              <a:rPr lang="en-GB" sz="1200" dirty="0">
                <a:solidFill>
                  <a:schemeClr val="tx1"/>
                </a:solidFill>
              </a:rPr>
              <a:t>the information from section 1</a:t>
            </a:r>
            <a:endParaRPr lang="en-GB" sz="1200" dirty="0" smtClean="0">
              <a:solidFill>
                <a:schemeClr val="tx1"/>
              </a:solidFill>
            </a:endParaRP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Task 2: read / cover / write  the information from section 2</a:t>
            </a:r>
            <a:endParaRPr lang="en-GB" sz="1200" dirty="0" smtClean="0">
              <a:solidFill>
                <a:schemeClr val="tx1"/>
              </a:solidFill>
            </a:endParaRP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Task 3: read / cover / write  the information from section </a:t>
            </a:r>
            <a:r>
              <a:rPr lang="en-GB" sz="1200" dirty="0" smtClean="0">
                <a:solidFill>
                  <a:schemeClr val="tx1"/>
                </a:solidFill>
              </a:rPr>
              <a:t>3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1989" y="679363"/>
            <a:ext cx="4886809" cy="324293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1100" b="1" dirty="0">
                <a:solidFill>
                  <a:schemeClr val="tx1"/>
                </a:solidFill>
              </a:rPr>
              <a:t>1</a:t>
            </a:r>
            <a:r>
              <a:rPr lang="en-US" sz="1100" b="1" dirty="0" smtClean="0">
                <a:solidFill>
                  <a:schemeClr val="tx1"/>
                </a:solidFill>
              </a:rPr>
              <a:t>) </a:t>
            </a:r>
            <a:r>
              <a:rPr lang="en-GB" sz="1100" b="1" u="sng" dirty="0" smtClean="0">
                <a:solidFill>
                  <a:schemeClr val="tx1"/>
                </a:solidFill>
              </a:rPr>
              <a:t>Challenges in Indonesia</a:t>
            </a:r>
            <a:endParaRPr lang="en-US" sz="1100" b="1" u="sng" dirty="0" smtClean="0">
              <a:solidFill>
                <a:schemeClr val="tx1"/>
              </a:solidFill>
            </a:endParaRPr>
          </a:p>
          <a:p>
            <a:pPr algn="just"/>
            <a:r>
              <a:rPr lang="en-GB" sz="1100" dirty="0" smtClean="0">
                <a:solidFill>
                  <a:schemeClr val="tx1"/>
                </a:solidFill>
              </a:rPr>
              <a:t>As </a:t>
            </a:r>
            <a:r>
              <a:rPr lang="en-GB" sz="1100" dirty="0" smtClean="0">
                <a:solidFill>
                  <a:schemeClr val="tx1"/>
                </a:solidFill>
              </a:rPr>
              <a:t>an NEE, Indonesia needs to continue to grow its economy to reach the level of development of an HIC. This presents challenges like the below.</a:t>
            </a:r>
            <a:endParaRPr lang="en-GB" sz="1100" dirty="0">
              <a:solidFill>
                <a:schemeClr val="tx1"/>
              </a:solidFill>
            </a:endParaRPr>
          </a:p>
          <a:p>
            <a:pPr algn="just"/>
            <a:endParaRPr lang="en-US" sz="1100" dirty="0" smtClean="0">
              <a:solidFill>
                <a:schemeClr val="tx1"/>
              </a:solidFill>
            </a:endParaRP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endParaRPr lang="en-US" sz="1100" dirty="0" smtClean="0">
              <a:solidFill>
                <a:schemeClr val="tx1"/>
              </a:solidFill>
            </a:endParaRP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endParaRPr lang="en-US" sz="1100" dirty="0" smtClean="0">
              <a:solidFill>
                <a:schemeClr val="tx1"/>
              </a:solidFill>
            </a:endParaRP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endParaRPr lang="en-US" sz="1100" dirty="0" smtClean="0">
              <a:solidFill>
                <a:schemeClr val="tx1"/>
              </a:solidFill>
            </a:endParaRP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endParaRPr lang="en-US" sz="1100" dirty="0" smtClean="0">
              <a:solidFill>
                <a:schemeClr val="tx1"/>
              </a:solidFill>
            </a:endParaRP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endParaRPr lang="en-US" sz="1100" dirty="0" smtClean="0">
              <a:solidFill>
                <a:schemeClr val="tx1"/>
              </a:solidFill>
            </a:endParaRP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endParaRPr lang="en-US" sz="1100" dirty="0" smtClean="0">
              <a:solidFill>
                <a:schemeClr val="tx1"/>
              </a:solidFill>
            </a:endParaRPr>
          </a:p>
          <a:p>
            <a:pPr algn="ctr"/>
            <a:endParaRPr lang="en-GB" sz="1200" dirty="0"/>
          </a:p>
        </p:txBody>
      </p:sp>
      <p:sp>
        <p:nvSpPr>
          <p:cNvPr id="12" name="Rectangle 11"/>
          <p:cNvSpPr/>
          <p:nvPr/>
        </p:nvSpPr>
        <p:spPr>
          <a:xfrm>
            <a:off x="7467" y="4499356"/>
            <a:ext cx="7136437" cy="235864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fontAlgn="t"/>
            <a:r>
              <a:rPr lang="en-GB" sz="1100" b="1" u="sng" dirty="0"/>
              <a:t>2</a:t>
            </a:r>
            <a:r>
              <a:rPr lang="en-GB" sz="1100" b="1" u="sng" dirty="0" smtClean="0"/>
              <a:t>) </a:t>
            </a:r>
            <a:r>
              <a:rPr lang="en-GB" sz="1100" b="1" u="sng" dirty="0"/>
              <a:t>) Opportunities in Indonesia</a:t>
            </a:r>
          </a:p>
          <a:p>
            <a:pPr fontAlgn="t"/>
            <a:r>
              <a:rPr lang="en-GB" sz="1100" dirty="0" smtClean="0"/>
              <a:t>All </a:t>
            </a:r>
            <a:r>
              <a:rPr lang="en-GB" sz="1100" dirty="0"/>
              <a:t>of these projects </a:t>
            </a:r>
            <a:r>
              <a:rPr lang="en-GB" sz="1100" dirty="0" smtClean="0"/>
              <a:t>below are ways of Indonesia developing their economy and quality of life further.</a:t>
            </a:r>
            <a:endParaRPr lang="en-GB" sz="1100" dirty="0"/>
          </a:p>
          <a:p>
            <a:pPr fontAlgn="t"/>
            <a:endParaRPr lang="en-GB" sz="1100" dirty="0" smtClean="0"/>
          </a:p>
          <a:p>
            <a:pPr fontAlgn="t"/>
            <a:endParaRPr lang="en-GB" sz="1100" dirty="0"/>
          </a:p>
          <a:p>
            <a:pPr fontAlgn="t"/>
            <a:endParaRPr lang="en-GB" sz="1100" dirty="0" smtClean="0"/>
          </a:p>
          <a:p>
            <a:pPr fontAlgn="ctr"/>
            <a:endParaRPr lang="en-GB" sz="1100" dirty="0" smtClean="0"/>
          </a:p>
          <a:p>
            <a:pPr fontAlgn="ctr"/>
            <a:endParaRPr lang="en-GB" sz="1100" dirty="0"/>
          </a:p>
          <a:p>
            <a:pPr fontAlgn="ctr"/>
            <a:endParaRPr lang="en-GB" sz="1100" dirty="0" smtClean="0"/>
          </a:p>
          <a:p>
            <a:pPr fontAlgn="ctr"/>
            <a:endParaRPr lang="en-GB" sz="1100" dirty="0"/>
          </a:p>
          <a:p>
            <a:pPr fontAlgn="ctr"/>
            <a:endParaRPr lang="en-GB" sz="1100" dirty="0" smtClean="0"/>
          </a:p>
          <a:p>
            <a:pPr fontAlgn="ctr"/>
            <a:endParaRPr lang="en-GB" sz="1100" dirty="0"/>
          </a:p>
          <a:p>
            <a:pPr fontAlgn="ctr"/>
            <a:endParaRPr lang="en-GB" sz="1100" dirty="0" smtClean="0"/>
          </a:p>
          <a:p>
            <a:pPr fontAlgn="ctr"/>
            <a:endParaRPr lang="en-GB" sz="1100" dirty="0" smtClean="0"/>
          </a:p>
        </p:txBody>
      </p:sp>
      <p:sp>
        <p:nvSpPr>
          <p:cNvPr id="10" name="Rectangle 9"/>
          <p:cNvSpPr/>
          <p:nvPr/>
        </p:nvSpPr>
        <p:spPr>
          <a:xfrm>
            <a:off x="4884821" y="2140714"/>
            <a:ext cx="5040092" cy="235864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fontAlgn="t"/>
            <a:r>
              <a:rPr lang="en-GB" sz="1100" dirty="0" err="1" smtClean="0">
                <a:solidFill>
                  <a:schemeClr val="tx1"/>
                </a:solidFill>
              </a:rPr>
              <a:t>hhhh</a:t>
            </a:r>
            <a:endParaRPr lang="en-GB" sz="1100" dirty="0">
              <a:solidFill>
                <a:schemeClr val="tx1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470832"/>
              </p:ext>
            </p:extLst>
          </p:nvPr>
        </p:nvGraphicFramePr>
        <p:xfrm>
          <a:off x="7467" y="1359569"/>
          <a:ext cx="4877354" cy="31397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4664">
                  <a:extLst>
                    <a:ext uri="{9D8B030D-6E8A-4147-A177-3AD203B41FA5}">
                      <a16:colId xmlns:a16="http://schemas.microsoft.com/office/drawing/2014/main" val="3530290176"/>
                    </a:ext>
                  </a:extLst>
                </a:gridCol>
                <a:gridCol w="3332690">
                  <a:extLst>
                    <a:ext uri="{9D8B030D-6E8A-4147-A177-3AD203B41FA5}">
                      <a16:colId xmlns:a16="http://schemas.microsoft.com/office/drawing/2014/main" val="2317653454"/>
                    </a:ext>
                  </a:extLst>
                </a:gridCol>
              </a:tblGrid>
              <a:tr h="574515">
                <a:tc>
                  <a:txBody>
                    <a:bodyPr/>
                    <a:lstStyle/>
                    <a:p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Industrial Sector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This refers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to the % of employment or wealth accounted for by primary, secondary &amp; tertiary industries in particular countries.</a:t>
                      </a:r>
                      <a:endParaRPr lang="en-GB" sz="11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5901165"/>
                  </a:ext>
                </a:extLst>
              </a:tr>
              <a:tr h="404513">
                <a:tc>
                  <a:txBody>
                    <a:bodyPr/>
                    <a:lstStyle/>
                    <a:p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/>
                        <a:t>Primary: Jobs</a:t>
                      </a:r>
                      <a:r>
                        <a:rPr lang="en-GB" sz="1100" b="0" baseline="0" dirty="0" smtClean="0"/>
                        <a:t> involving extraction or </a:t>
                      </a:r>
                      <a:r>
                        <a:rPr lang="en-GB" sz="1100" b="0" baseline="0" dirty="0" smtClean="0"/>
                        <a:t>agriculture. An example would be a farmer.</a:t>
                      </a:r>
                      <a:endParaRPr lang="en-GB" sz="11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5571668"/>
                  </a:ext>
                </a:extLst>
              </a:tr>
              <a:tr h="404513">
                <a:tc>
                  <a:txBody>
                    <a:bodyPr/>
                    <a:lstStyle/>
                    <a:p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/>
                        <a:t>Secondary: Jobs involving processing of raw materials like </a:t>
                      </a:r>
                      <a:r>
                        <a:rPr lang="en-GB" sz="1100" b="0" dirty="0" smtClean="0"/>
                        <a:t>factories</a:t>
                      </a:r>
                      <a:r>
                        <a:rPr lang="en-GB" sz="1100" b="0" baseline="0" dirty="0" smtClean="0"/>
                        <a:t> which produce cars.</a:t>
                      </a:r>
                      <a:endParaRPr lang="en-GB" sz="11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5100991"/>
                  </a:ext>
                </a:extLst>
              </a:tr>
              <a:tr h="404513">
                <a:tc>
                  <a:txBody>
                    <a:bodyPr/>
                    <a:lstStyle/>
                    <a:p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/>
                        <a:t>Tertiary:</a:t>
                      </a:r>
                      <a:r>
                        <a:rPr lang="en-GB" sz="1100" b="0" baseline="0" dirty="0" smtClean="0"/>
                        <a:t> Jobs involving the provision of a service such as banking or hairdressing.</a:t>
                      </a:r>
                      <a:endParaRPr lang="en-GB" sz="11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8536650"/>
                  </a:ext>
                </a:extLst>
              </a:tr>
              <a:tr h="632634">
                <a:tc>
                  <a:txBody>
                    <a:bodyPr/>
                    <a:lstStyle/>
                    <a:p>
                      <a:r>
                        <a:rPr lang="fr-FR" sz="1100" b="1" dirty="0" smtClean="0">
                          <a:solidFill>
                            <a:schemeClr val="tx1"/>
                          </a:solidFill>
                        </a:rPr>
                        <a:t>Rural Urban Migration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This is when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people leave the countryside for the city. Some reasons might be better jobs or better schooling available in larger cities.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771773"/>
                  </a:ext>
                </a:extLst>
              </a:tr>
              <a:tr h="632634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dirty="0" smtClean="0">
                          <a:solidFill>
                            <a:schemeClr val="tx1"/>
                          </a:solidFill>
                        </a:rPr>
                        <a:t>Environnemental Degradation</a:t>
                      </a:r>
                    </a:p>
                    <a:p>
                      <a:pPr algn="just"/>
                      <a:endParaRPr lang="en-GB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When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an economy is involved in lots of primary and secondary activity often lots of natural resources are sacrificed, like Indonesia’s rainforest.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9976048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263225"/>
              </p:ext>
            </p:extLst>
          </p:nvPr>
        </p:nvGraphicFramePr>
        <p:xfrm>
          <a:off x="4884821" y="679365"/>
          <a:ext cx="5040092" cy="28199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1046">
                  <a:extLst>
                    <a:ext uri="{9D8B030D-6E8A-4147-A177-3AD203B41FA5}">
                      <a16:colId xmlns:a16="http://schemas.microsoft.com/office/drawing/2014/main" val="3530290176"/>
                    </a:ext>
                  </a:extLst>
                </a:gridCol>
                <a:gridCol w="3389046">
                  <a:extLst>
                    <a:ext uri="{9D8B030D-6E8A-4147-A177-3AD203B41FA5}">
                      <a16:colId xmlns:a16="http://schemas.microsoft.com/office/drawing/2014/main" val="2317653454"/>
                    </a:ext>
                  </a:extLst>
                </a:gridCol>
              </a:tblGrid>
              <a:tr h="699467">
                <a:tc>
                  <a:txBody>
                    <a:bodyPr/>
                    <a:lstStyle/>
                    <a:p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Multiplier effect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Once a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country develops, e.g. through finding a valuable resource, further gains are made as more workers pay tax to the government who further fund education and healthcare to lead to more improvements.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5901165"/>
                  </a:ext>
                </a:extLst>
              </a:tr>
              <a:tr h="391702">
                <a:tc>
                  <a:txBody>
                    <a:bodyPr/>
                    <a:lstStyle/>
                    <a:p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Economic measures of development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GNI: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the value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of all income made by a particular country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771773"/>
                  </a:ext>
                </a:extLst>
              </a:tr>
              <a:tr h="391702">
                <a:tc>
                  <a:txBody>
                    <a:bodyPr/>
                    <a:lstStyle/>
                    <a:p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GNP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: the value of all good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s and services produced by a country.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6072247"/>
                  </a:ext>
                </a:extLst>
              </a:tr>
              <a:tr h="545585">
                <a:tc>
                  <a:txBody>
                    <a:bodyPr/>
                    <a:lstStyle/>
                    <a:p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Social measures of development / Quality of Life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Literacy Rate: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 the % of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adults in a country who can read and write basically </a:t>
                      </a:r>
                      <a:r>
                        <a:rPr lang="en-GB" sz="1100" b="0" baseline="0" smtClean="0">
                          <a:solidFill>
                            <a:schemeClr val="tx1"/>
                          </a:solidFill>
                        </a:rPr>
                        <a:t>in </a:t>
                      </a:r>
                      <a:r>
                        <a:rPr lang="en-GB" sz="1100" b="0" baseline="0" smtClean="0">
                          <a:solidFill>
                            <a:schemeClr val="tx1"/>
                          </a:solidFill>
                        </a:rPr>
                        <a:t>their 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first language.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9976048"/>
                  </a:ext>
                </a:extLst>
              </a:tr>
              <a:tr h="610146">
                <a:tc>
                  <a:txBody>
                    <a:bodyPr/>
                    <a:lstStyle/>
                    <a:p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Life Expectancy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: The average age which people live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till in a particular country.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3016654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4914479"/>
              </p:ext>
            </p:extLst>
          </p:nvPr>
        </p:nvGraphicFramePr>
        <p:xfrm>
          <a:off x="19234" y="5029199"/>
          <a:ext cx="7141164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1792">
                  <a:extLst>
                    <a:ext uri="{9D8B030D-6E8A-4147-A177-3AD203B41FA5}">
                      <a16:colId xmlns:a16="http://schemas.microsoft.com/office/drawing/2014/main" val="3530290176"/>
                    </a:ext>
                  </a:extLst>
                </a:gridCol>
                <a:gridCol w="5559372">
                  <a:extLst>
                    <a:ext uri="{9D8B030D-6E8A-4147-A177-3AD203B41FA5}">
                      <a16:colId xmlns:a16="http://schemas.microsoft.com/office/drawing/2014/main" val="2317653454"/>
                    </a:ext>
                  </a:extLst>
                </a:gridCol>
              </a:tblGrid>
              <a:tr h="670760">
                <a:tc>
                  <a:txBody>
                    <a:bodyPr/>
                    <a:lstStyle/>
                    <a:p>
                      <a:pPr algn="just"/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Tourism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Tourism is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when visitors, foreign and national, stay in a place for a temporary amount of time. This can help raise employment and income of locals as they seek employment and earn whenever visitors spend on food, souvenirs and tours.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5901165"/>
                  </a:ext>
                </a:extLst>
              </a:tr>
              <a:tr h="483957">
                <a:tc>
                  <a:txBody>
                    <a:bodyPr/>
                    <a:lstStyle/>
                    <a:p>
                      <a:pPr algn="just"/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Mining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When valuable minerals or substances are found underground, then countries like to extract those resources to trade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them and grow their economy further.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771773"/>
                  </a:ext>
                </a:extLst>
              </a:tr>
              <a:tr h="674083">
                <a:tc>
                  <a:txBody>
                    <a:bodyPr/>
                    <a:lstStyle/>
                    <a:p>
                      <a:pPr algn="just"/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Transmigration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This is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an Indonesian policy where people were, and are, given a reason to move into virgin rainforest areas to either become small scale farmers or to extract a valuable resource.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9976048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884820" y="0"/>
            <a:ext cx="5021180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100" b="1" u="sng" dirty="0">
                <a:solidFill>
                  <a:schemeClr val="tx1"/>
                </a:solidFill>
              </a:rPr>
              <a:t>3) Raising the level of development in </a:t>
            </a:r>
            <a:r>
              <a:rPr lang="en-GB" sz="1100" b="1" u="sng" dirty="0" smtClean="0">
                <a:solidFill>
                  <a:schemeClr val="tx1"/>
                </a:solidFill>
              </a:rPr>
              <a:t>Indonesia</a:t>
            </a:r>
            <a:endParaRPr lang="en-GB" b="1" dirty="0" smtClean="0"/>
          </a:p>
          <a:p>
            <a:pPr algn="ctr"/>
            <a:r>
              <a:rPr lang="en-GB" sz="1100" dirty="0" smtClean="0">
                <a:solidFill>
                  <a:schemeClr val="tx1"/>
                </a:solidFill>
              </a:rPr>
              <a:t>If </a:t>
            </a:r>
            <a:r>
              <a:rPr lang="en-GB" sz="1100" dirty="0" smtClean="0">
                <a:solidFill>
                  <a:schemeClr val="tx1"/>
                </a:solidFill>
              </a:rPr>
              <a:t>Indonesia’s raises its level of development then they will achieve improvements in some of what is below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884820" y="3499311"/>
            <a:ext cx="5007105" cy="9528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 dirty="0" smtClean="0">
              <a:solidFill>
                <a:schemeClr val="tx1"/>
              </a:solidFill>
            </a:endParaRPr>
          </a:p>
          <a:p>
            <a:pPr algn="ctr"/>
            <a:r>
              <a:rPr lang="en-GB" sz="1100" b="1" u="sng" dirty="0">
                <a:solidFill>
                  <a:schemeClr val="tx1"/>
                </a:solidFill>
              </a:rPr>
              <a:t>Indonesia: </a:t>
            </a:r>
            <a:endParaRPr lang="en-GB" sz="1100" b="1" dirty="0">
              <a:solidFill>
                <a:schemeClr val="tx1"/>
              </a:solidFill>
            </a:endParaRPr>
          </a:p>
          <a:p>
            <a:pPr algn="ctr"/>
            <a:r>
              <a:rPr lang="en-GB" sz="1100" b="1" dirty="0">
                <a:solidFill>
                  <a:schemeClr val="tx1"/>
                </a:solidFill>
              </a:rPr>
              <a:t>*Is the 3rd largest country by population in all of </a:t>
            </a:r>
            <a:r>
              <a:rPr lang="en-GB" sz="1100" b="1" dirty="0" smtClean="0">
                <a:solidFill>
                  <a:schemeClr val="tx1"/>
                </a:solidFill>
              </a:rPr>
              <a:t>Asia</a:t>
            </a:r>
            <a:endParaRPr lang="en-GB" sz="1100" b="1" dirty="0">
              <a:solidFill>
                <a:schemeClr val="tx1"/>
              </a:solidFill>
            </a:endParaRPr>
          </a:p>
          <a:p>
            <a:pPr algn="ctr"/>
            <a:r>
              <a:rPr lang="en-GB" sz="1100" b="1" dirty="0">
                <a:solidFill>
                  <a:schemeClr val="tx1"/>
                </a:solidFill>
              </a:rPr>
              <a:t>*Is the world’s largest producer of Palm </a:t>
            </a:r>
            <a:r>
              <a:rPr lang="en-GB" sz="1100" b="1" dirty="0" smtClean="0">
                <a:solidFill>
                  <a:schemeClr val="tx1"/>
                </a:solidFill>
              </a:rPr>
              <a:t>Oil</a:t>
            </a:r>
          </a:p>
          <a:p>
            <a:pPr algn="ctr"/>
            <a:r>
              <a:rPr lang="en-GB" sz="1100" b="1" dirty="0" smtClean="0">
                <a:solidFill>
                  <a:schemeClr val="tx1"/>
                </a:solidFill>
              </a:rPr>
              <a:t>*Contains many different Islands</a:t>
            </a:r>
            <a:endParaRPr lang="en-GB" sz="1100" b="1" dirty="0" smtClean="0">
              <a:solidFill>
                <a:schemeClr val="tx1"/>
              </a:solidFill>
            </a:endParaRPr>
          </a:p>
          <a:p>
            <a:pPr algn="ctr"/>
            <a:r>
              <a:rPr lang="en-GB" sz="1100" b="1" dirty="0" smtClean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62239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505</Words>
  <Application>Microsoft Office PowerPoint</Application>
  <PresentationFormat>A4 Paper (210x297 mm)</PresentationFormat>
  <Paragraphs>67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Benjamin Newbury</dc:creator>
  <cp:lastModifiedBy>Administrator</cp:lastModifiedBy>
  <cp:revision>116</cp:revision>
  <cp:lastPrinted>2017-10-05T15:52:19Z</cp:lastPrinted>
  <dcterms:created xsi:type="dcterms:W3CDTF">2016-08-23T18:34:33Z</dcterms:created>
  <dcterms:modified xsi:type="dcterms:W3CDTF">2020-07-29T15:46:20Z</dcterms:modified>
</cp:coreProperties>
</file>