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p:scale>
          <a:sx n="70" d="100"/>
          <a:sy n="70" d="100"/>
        </p:scale>
        <p:origin x="1230" y="13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672377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758160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DC1290-F901-4454-9054-162EEA91BBA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008137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DC1290-F901-4454-9054-162EEA91BBA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744125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DC1290-F901-4454-9054-162EEA91BBA2}"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009793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DC1290-F901-4454-9054-162EEA91BBA2}"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808857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DC1290-F901-4454-9054-162EEA91BBA2}"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062767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436528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96285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137439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78161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DC1290-F901-4454-9054-162EEA91BBA2}" type="datetimeFigureOut">
              <a:rPr lang="en-GB" smtClean="0"/>
              <a:t>12/07/2020</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92C8D3-0049-4EDD-98BD-E497F3A9EEC7}" type="slidenum">
              <a:rPr lang="en-GB" smtClean="0"/>
              <a:t>‹#›</a:t>
            </a:fld>
            <a:endParaRPr lang="en-GB"/>
          </a:p>
        </p:txBody>
      </p:sp>
    </p:spTree>
    <p:extLst>
      <p:ext uri="{BB962C8B-B14F-4D97-AF65-F5344CB8AC3E}">
        <p14:creationId xmlns:p14="http://schemas.microsoft.com/office/powerpoint/2010/main" val="1172253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0" y="0"/>
            <a:ext cx="4549800" cy="646331"/>
          </a:xfrm>
          <a:prstGeom prst="rect">
            <a:avLst/>
          </a:prstGeom>
          <a:solidFill>
            <a:schemeClr val="bg1"/>
          </a:solidFill>
        </p:spPr>
        <p:txBody>
          <a:bodyPr wrap="square" rtlCol="0">
            <a:spAutoFit/>
          </a:bodyPr>
          <a:lstStyle/>
          <a:p>
            <a:pPr algn="ctr"/>
            <a:r>
              <a:rPr lang="en-GB" b="1" dirty="0" smtClean="0">
                <a:effectLst>
                  <a:outerShdw blurRad="38100" dist="38100" dir="2700000" algn="tl">
                    <a:srgbClr val="000000">
                      <a:alpha val="43137"/>
                    </a:srgbClr>
                  </a:outerShdw>
                </a:effectLst>
              </a:rPr>
              <a:t>Geography: </a:t>
            </a:r>
          </a:p>
          <a:p>
            <a:pPr algn="ctr"/>
            <a:r>
              <a:rPr lang="en-GB" b="1" dirty="0" smtClean="0">
                <a:effectLst>
                  <a:outerShdw blurRad="38100" dist="38100" dir="2700000" algn="tl">
                    <a:srgbClr val="000000">
                      <a:alpha val="43137"/>
                    </a:srgbClr>
                  </a:outerShdw>
                </a:effectLst>
              </a:rPr>
              <a:t>Cities in the 21</a:t>
            </a:r>
            <a:r>
              <a:rPr lang="en-GB" b="1" baseline="30000" dirty="0" smtClean="0">
                <a:effectLst>
                  <a:outerShdw blurRad="38100" dist="38100" dir="2700000" algn="tl">
                    <a:srgbClr val="000000">
                      <a:alpha val="43137"/>
                    </a:srgbClr>
                  </a:outerShdw>
                </a:effectLst>
              </a:rPr>
              <a:t>st</a:t>
            </a:r>
            <a:r>
              <a:rPr lang="en-GB" b="1" dirty="0" smtClean="0">
                <a:effectLst>
                  <a:outerShdw blurRad="38100" dist="38100" dir="2700000" algn="tl">
                    <a:srgbClr val="000000">
                      <a:alpha val="43137"/>
                    </a:srgbClr>
                  </a:outerShdw>
                </a:effectLst>
              </a:rPr>
              <a:t> Century</a:t>
            </a:r>
            <a:endParaRPr lang="en-GB" b="1" dirty="0">
              <a:effectLst>
                <a:outerShdw blurRad="38100" dist="38100" dir="2700000" algn="tl">
                  <a:srgbClr val="000000">
                    <a:alpha val="43137"/>
                  </a:srgbClr>
                </a:outerShdw>
              </a:effectLst>
            </a:endParaRPr>
          </a:p>
        </p:txBody>
      </p:sp>
      <p:sp>
        <p:nvSpPr>
          <p:cNvPr id="6" name="Rectangle 5">
            <a:extLst>
              <a:ext uri="{FF2B5EF4-FFF2-40B4-BE49-F238E27FC236}">
                <a16:creationId xmlns:a16="http://schemas.microsoft.com/office/drawing/2014/main" id="{5E94C006-58AD-4D2F-963A-19A363D81041}"/>
              </a:ext>
            </a:extLst>
          </p:cNvPr>
          <p:cNvSpPr/>
          <p:nvPr/>
        </p:nvSpPr>
        <p:spPr>
          <a:xfrm>
            <a:off x="4749848" y="5150904"/>
            <a:ext cx="5156152" cy="1707096"/>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b="1" u="sng" dirty="0" smtClean="0">
                <a:solidFill>
                  <a:schemeClr val="tx1"/>
                </a:solidFill>
              </a:rPr>
              <a:t>Homework</a:t>
            </a:r>
          </a:p>
          <a:p>
            <a:pPr algn="ctr"/>
            <a:endParaRPr lang="en-GB" sz="1200" dirty="0">
              <a:solidFill>
                <a:schemeClr val="tx1"/>
              </a:solidFill>
            </a:endParaRPr>
          </a:p>
          <a:p>
            <a:pPr algn="ctr"/>
            <a:r>
              <a:rPr lang="en-GB" sz="1200" dirty="0" smtClean="0">
                <a:solidFill>
                  <a:schemeClr val="tx1"/>
                </a:solidFill>
              </a:rPr>
              <a:t>Task </a:t>
            </a:r>
            <a:r>
              <a:rPr lang="en-GB" sz="1200" dirty="0">
                <a:solidFill>
                  <a:schemeClr val="tx1"/>
                </a:solidFill>
              </a:rPr>
              <a:t>1: </a:t>
            </a:r>
            <a:r>
              <a:rPr lang="en-GB" sz="1200" dirty="0" smtClean="0">
                <a:solidFill>
                  <a:schemeClr val="tx1"/>
                </a:solidFill>
              </a:rPr>
              <a:t>read / cover / write  </a:t>
            </a:r>
            <a:r>
              <a:rPr lang="en-GB" sz="1200" dirty="0">
                <a:solidFill>
                  <a:schemeClr val="tx1"/>
                </a:solidFill>
              </a:rPr>
              <a:t>the information from section 1</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2: read / cover / write  the information from section 2</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3: read / cover / write  the information from section </a:t>
            </a:r>
            <a:r>
              <a:rPr lang="en-GB" sz="1200" dirty="0" smtClean="0">
                <a:solidFill>
                  <a:schemeClr val="tx1"/>
                </a:solidFill>
              </a:rPr>
              <a:t>3</a:t>
            </a:r>
            <a:endParaRPr lang="en-GB" sz="1200" dirty="0">
              <a:solidFill>
                <a:schemeClr val="tx1"/>
              </a:solidFill>
            </a:endParaRPr>
          </a:p>
        </p:txBody>
      </p:sp>
      <p:sp>
        <p:nvSpPr>
          <p:cNvPr id="3" name="Rectangle 2"/>
          <p:cNvSpPr/>
          <p:nvPr/>
        </p:nvSpPr>
        <p:spPr>
          <a:xfrm>
            <a:off x="26267" y="646331"/>
            <a:ext cx="4690590" cy="3879106"/>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marL="228600" indent="-228600" algn="just">
              <a:buAutoNum type="arabicParenR"/>
            </a:pPr>
            <a:r>
              <a:rPr lang="en-GB" sz="1200" b="1" u="sng" dirty="0" smtClean="0">
                <a:solidFill>
                  <a:schemeClr val="tx1"/>
                </a:solidFill>
              </a:rPr>
              <a:t>Urbanisation</a:t>
            </a:r>
          </a:p>
          <a:p>
            <a:pPr algn="just"/>
            <a:endParaRPr lang="en-GB" sz="1200" b="1" u="sng" dirty="0">
              <a:solidFill>
                <a:schemeClr val="tx1"/>
              </a:solidFill>
            </a:endParaRPr>
          </a:p>
          <a:p>
            <a:pPr algn="just"/>
            <a:r>
              <a:rPr lang="en-GB" sz="1200" dirty="0" smtClean="0">
                <a:solidFill>
                  <a:schemeClr val="tx1"/>
                </a:solidFill>
              </a:rPr>
              <a:t> </a:t>
            </a:r>
          </a:p>
          <a:p>
            <a:pPr algn="just"/>
            <a:endParaRPr lang="en-GB" sz="1200" dirty="0">
              <a:solidFill>
                <a:schemeClr val="tx1"/>
              </a:solidFill>
            </a:endParaRPr>
          </a:p>
          <a:p>
            <a:pPr algn="just"/>
            <a:endParaRPr lang="en-US" sz="1200" dirty="0" smtClean="0">
              <a:solidFill>
                <a:schemeClr val="tx1"/>
              </a:solidFill>
            </a:endParaRPr>
          </a:p>
          <a:p>
            <a:pPr algn="just"/>
            <a:endParaRPr lang="en-US" sz="1200" dirty="0">
              <a:solidFill>
                <a:schemeClr val="tx1"/>
              </a:solidFill>
            </a:endParaRPr>
          </a:p>
          <a:p>
            <a:pPr algn="just"/>
            <a:endParaRPr lang="en-US" sz="1200" dirty="0" smtClean="0">
              <a:solidFill>
                <a:schemeClr val="tx1"/>
              </a:solidFill>
            </a:endParaRPr>
          </a:p>
          <a:p>
            <a:pPr algn="just"/>
            <a:endParaRPr lang="en-US" sz="1200" dirty="0">
              <a:solidFill>
                <a:schemeClr val="tx1"/>
              </a:solidFill>
            </a:endParaRPr>
          </a:p>
          <a:p>
            <a:pPr algn="just"/>
            <a:endParaRPr lang="en-US" sz="1200" dirty="0" smtClean="0">
              <a:solidFill>
                <a:schemeClr val="tx1"/>
              </a:solidFill>
            </a:endParaRPr>
          </a:p>
          <a:p>
            <a:pPr algn="just"/>
            <a:endParaRPr lang="en-US" sz="1200" dirty="0">
              <a:solidFill>
                <a:schemeClr val="tx1"/>
              </a:solidFill>
            </a:endParaRPr>
          </a:p>
          <a:p>
            <a:pPr algn="just"/>
            <a:endParaRPr lang="en-US" sz="1200" dirty="0" smtClean="0">
              <a:solidFill>
                <a:schemeClr val="tx1"/>
              </a:solidFill>
            </a:endParaRPr>
          </a:p>
          <a:p>
            <a:pPr algn="just"/>
            <a:endParaRPr lang="en-US" sz="1200" dirty="0">
              <a:solidFill>
                <a:schemeClr val="tx1"/>
              </a:solidFill>
            </a:endParaRPr>
          </a:p>
          <a:p>
            <a:pPr algn="just"/>
            <a:endParaRPr lang="en-US" sz="1200" dirty="0" smtClean="0">
              <a:solidFill>
                <a:schemeClr val="tx1"/>
              </a:solidFill>
            </a:endParaRPr>
          </a:p>
          <a:p>
            <a:pPr algn="just"/>
            <a:endParaRPr lang="en-US" sz="1200" dirty="0">
              <a:solidFill>
                <a:schemeClr val="tx1"/>
              </a:solidFill>
            </a:endParaRPr>
          </a:p>
          <a:p>
            <a:pPr algn="just"/>
            <a:endParaRPr lang="en-US" sz="1200" dirty="0" smtClean="0">
              <a:solidFill>
                <a:schemeClr val="tx1"/>
              </a:solidFill>
            </a:endParaRPr>
          </a:p>
          <a:p>
            <a:pPr algn="just"/>
            <a:endParaRPr lang="en-US" sz="1200" dirty="0">
              <a:solidFill>
                <a:schemeClr val="tx1"/>
              </a:solidFill>
            </a:endParaRPr>
          </a:p>
          <a:p>
            <a:pPr algn="just"/>
            <a:endParaRPr lang="en-US" sz="1200" dirty="0">
              <a:solidFill>
                <a:schemeClr val="tx1"/>
              </a:solidFill>
            </a:endParaRPr>
          </a:p>
          <a:p>
            <a:pPr algn="just"/>
            <a:endParaRPr lang="en-US" sz="1200" dirty="0">
              <a:solidFill>
                <a:schemeClr val="tx1"/>
              </a:solidFill>
            </a:endParaRPr>
          </a:p>
          <a:p>
            <a:pPr algn="just"/>
            <a:endParaRPr lang="en-US" sz="1200" dirty="0">
              <a:solidFill>
                <a:schemeClr val="tx1"/>
              </a:solidFill>
            </a:endParaRPr>
          </a:p>
        </p:txBody>
      </p:sp>
      <p:sp>
        <p:nvSpPr>
          <p:cNvPr id="10" name="Rectangle 9"/>
          <p:cNvSpPr/>
          <p:nvPr/>
        </p:nvSpPr>
        <p:spPr>
          <a:xfrm>
            <a:off x="4733352" y="0"/>
            <a:ext cx="5191561" cy="4223789"/>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n-GB" sz="1100" b="1" dirty="0" smtClean="0">
                <a:solidFill>
                  <a:schemeClr val="tx1"/>
                </a:solidFill>
              </a:rPr>
              <a:t>3) </a:t>
            </a:r>
            <a:r>
              <a:rPr lang="en-GB" sz="1200" b="1" u="sng" dirty="0">
                <a:solidFill>
                  <a:schemeClr val="tx1"/>
                </a:solidFill>
              </a:rPr>
              <a:t>The </a:t>
            </a:r>
            <a:r>
              <a:rPr lang="en-GB" sz="1200" b="1" u="sng" dirty="0" smtClean="0">
                <a:solidFill>
                  <a:schemeClr val="tx1"/>
                </a:solidFill>
              </a:rPr>
              <a:t>Opportunities &amp; Challenges faced by London</a:t>
            </a:r>
            <a:endParaRPr lang="en-GB" sz="1200" b="1" u="sng" dirty="0" smtClean="0">
              <a:solidFill>
                <a:schemeClr val="tx1"/>
              </a:solidFill>
            </a:endParaRPr>
          </a:p>
          <a:p>
            <a:pPr algn="just"/>
            <a:endParaRPr lang="en-GB" sz="1200" b="1" u="sng" dirty="0">
              <a:solidFill>
                <a:schemeClr val="tx1"/>
              </a:solidFill>
            </a:endParaRPr>
          </a:p>
          <a:p>
            <a:pPr algn="just"/>
            <a:endParaRPr lang="en-GB" sz="1200" dirty="0" smtClean="0">
              <a:solidFill>
                <a:schemeClr val="tx1"/>
              </a:solidFill>
            </a:endParaRPr>
          </a:p>
          <a:p>
            <a:pPr algn="just"/>
            <a:endParaRPr lang="en-GB" sz="1200" dirty="0">
              <a:solidFill>
                <a:schemeClr val="tx1"/>
              </a:solidFill>
            </a:endParaRPr>
          </a:p>
          <a:p>
            <a:pPr algn="just"/>
            <a:endParaRPr lang="en-GB" sz="1200" dirty="0" smtClean="0">
              <a:solidFill>
                <a:schemeClr val="tx1"/>
              </a:solidFill>
            </a:endParaRPr>
          </a:p>
          <a:p>
            <a:pPr algn="just"/>
            <a:endParaRPr lang="en-GB" sz="1200" dirty="0">
              <a:solidFill>
                <a:schemeClr val="tx1"/>
              </a:solidFill>
            </a:endParaRPr>
          </a:p>
          <a:p>
            <a:pPr algn="just"/>
            <a:endParaRPr lang="en-GB" sz="1200" dirty="0" smtClean="0">
              <a:solidFill>
                <a:schemeClr val="tx1"/>
              </a:solidFill>
            </a:endParaRPr>
          </a:p>
          <a:p>
            <a:pPr algn="just"/>
            <a:endParaRPr lang="en-GB" sz="1200" dirty="0">
              <a:solidFill>
                <a:schemeClr val="tx1"/>
              </a:solidFill>
            </a:endParaRPr>
          </a:p>
          <a:p>
            <a:pPr algn="just"/>
            <a:endParaRPr lang="en-GB" sz="1200" dirty="0" smtClean="0">
              <a:solidFill>
                <a:schemeClr val="tx1"/>
              </a:solidFill>
            </a:endParaRPr>
          </a:p>
          <a:p>
            <a:pPr algn="just"/>
            <a:endParaRPr lang="en-GB" sz="1200" dirty="0">
              <a:solidFill>
                <a:schemeClr val="tx1"/>
              </a:solidFill>
            </a:endParaRPr>
          </a:p>
          <a:p>
            <a:pPr algn="just"/>
            <a:endParaRPr lang="en-GB" sz="1200" dirty="0" smtClean="0">
              <a:solidFill>
                <a:schemeClr val="tx1"/>
              </a:solidFill>
            </a:endParaRPr>
          </a:p>
          <a:p>
            <a:pPr algn="just"/>
            <a:endParaRPr lang="en-GB" sz="1200" dirty="0">
              <a:solidFill>
                <a:schemeClr val="tx1"/>
              </a:solidFill>
            </a:endParaRPr>
          </a:p>
          <a:p>
            <a:pPr algn="just"/>
            <a:endParaRPr lang="en-GB" sz="1200" dirty="0" smtClean="0">
              <a:solidFill>
                <a:schemeClr val="tx1"/>
              </a:solidFill>
            </a:endParaRPr>
          </a:p>
          <a:p>
            <a:pPr algn="just"/>
            <a:endParaRPr lang="en-GB" sz="1200" dirty="0" smtClean="0">
              <a:solidFill>
                <a:schemeClr val="tx1"/>
              </a:solidFill>
            </a:endParaRPr>
          </a:p>
          <a:p>
            <a:pPr algn="just"/>
            <a:endParaRPr lang="en-GB" sz="1200" dirty="0">
              <a:solidFill>
                <a:schemeClr val="tx1"/>
              </a:solidFill>
            </a:endParaRPr>
          </a:p>
          <a:p>
            <a:pPr algn="just"/>
            <a:endParaRPr lang="en-GB" sz="1200" dirty="0" smtClean="0">
              <a:solidFill>
                <a:schemeClr val="tx1"/>
              </a:solidFill>
            </a:endParaRPr>
          </a:p>
          <a:p>
            <a:pPr algn="just"/>
            <a:endParaRPr lang="en-GB" sz="1200" dirty="0">
              <a:solidFill>
                <a:schemeClr val="tx1"/>
              </a:solidFill>
            </a:endParaRPr>
          </a:p>
          <a:p>
            <a:pPr algn="just"/>
            <a:endParaRPr lang="en-GB" sz="12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smtClean="0"/>
          </a:p>
        </p:txBody>
      </p:sp>
      <p:graphicFrame>
        <p:nvGraphicFramePr>
          <p:cNvPr id="7" name="Table 6"/>
          <p:cNvGraphicFramePr>
            <a:graphicFrameLocks noGrp="1"/>
          </p:cNvGraphicFramePr>
          <p:nvPr>
            <p:extLst>
              <p:ext uri="{D42A27DB-BD31-4B8C-83A1-F6EECF244321}">
                <p14:modId xmlns:p14="http://schemas.microsoft.com/office/powerpoint/2010/main" val="2525959327"/>
              </p:ext>
            </p:extLst>
          </p:nvPr>
        </p:nvGraphicFramePr>
        <p:xfrm>
          <a:off x="23957" y="1128715"/>
          <a:ext cx="4709395" cy="2653365"/>
        </p:xfrm>
        <a:graphic>
          <a:graphicData uri="http://schemas.openxmlformats.org/drawingml/2006/table">
            <a:tbl>
              <a:tblPr firstRow="1" bandRow="1">
                <a:tableStyleId>{5C22544A-7EE6-4342-B048-85BDC9FD1C3A}</a:tableStyleId>
              </a:tblPr>
              <a:tblGrid>
                <a:gridCol w="1293517">
                  <a:extLst>
                    <a:ext uri="{9D8B030D-6E8A-4147-A177-3AD203B41FA5}">
                      <a16:colId xmlns:a16="http://schemas.microsoft.com/office/drawing/2014/main" val="3530290176"/>
                    </a:ext>
                  </a:extLst>
                </a:gridCol>
                <a:gridCol w="3415878">
                  <a:extLst>
                    <a:ext uri="{9D8B030D-6E8A-4147-A177-3AD203B41FA5}">
                      <a16:colId xmlns:a16="http://schemas.microsoft.com/office/drawing/2014/main" val="2317653454"/>
                    </a:ext>
                  </a:extLst>
                </a:gridCol>
              </a:tblGrid>
              <a:tr h="824565">
                <a:tc>
                  <a:txBody>
                    <a:bodyPr/>
                    <a:lstStyle/>
                    <a:p>
                      <a:pPr algn="just"/>
                      <a:r>
                        <a:rPr lang="en-US" sz="1200" b="1" dirty="0" smtClean="0">
                          <a:solidFill>
                            <a:schemeClr val="tx1"/>
                          </a:solidFill>
                        </a:rPr>
                        <a:t>What is</a:t>
                      </a:r>
                      <a:r>
                        <a:rPr lang="en-US" sz="1200" b="1" baseline="0" dirty="0" smtClean="0">
                          <a:solidFill>
                            <a:schemeClr val="tx1"/>
                          </a:solidFill>
                        </a:rPr>
                        <a:t> Urbanisation ?</a:t>
                      </a:r>
                      <a:endParaRPr lang="en-US" sz="1200" b="1"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solidFill>
                            <a:schemeClr val="tx1"/>
                          </a:solidFill>
                        </a:rPr>
                        <a:t>This is an increase in the amount of people living in urban areas such as towns or cities. In 2007, for the first time, more than 50 % of the world’s population live in urban areas.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766525">
                <a:tc>
                  <a:txBody>
                    <a:bodyPr/>
                    <a:lstStyle/>
                    <a:p>
                      <a:pPr algn="just"/>
                      <a:r>
                        <a:rPr lang="en-GB" sz="1200" b="1" dirty="0" smtClean="0"/>
                        <a:t>Where is Urbanisation happening ?</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solidFill>
                            <a:schemeClr val="tx1"/>
                          </a:solidFill>
                        </a:rPr>
                        <a:t>Urbanisation is happening all over the word  but in LICs and NEEs rates are much faster than HICs. This is mostly because of the rapid  economic growth they are experiencing.</a:t>
                      </a:r>
                      <a:endParaRPr lang="en-GB" sz="12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993057">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1" dirty="0" smtClean="0"/>
                        <a:t>What are megacities &amp; why are they key ?</a:t>
                      </a:r>
                    </a:p>
                    <a:p>
                      <a:pPr algn="just"/>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t>More than two thirds of current megacities are located in either NEEs (Brazil) and LICs (Nigeria). The amount of megacities are predicted to increase from 28 to 41 by 2030.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632406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919070343"/>
              </p:ext>
            </p:extLst>
          </p:nvPr>
        </p:nvGraphicFramePr>
        <p:xfrm>
          <a:off x="4749847" y="352696"/>
          <a:ext cx="5158571" cy="4798208"/>
        </p:xfrm>
        <a:graphic>
          <a:graphicData uri="http://schemas.openxmlformats.org/drawingml/2006/table">
            <a:tbl>
              <a:tblPr firstRow="1" bandRow="1">
                <a:tableStyleId>{5C22544A-7EE6-4342-B048-85BDC9FD1C3A}</a:tableStyleId>
              </a:tblPr>
              <a:tblGrid>
                <a:gridCol w="1132338">
                  <a:extLst>
                    <a:ext uri="{9D8B030D-6E8A-4147-A177-3AD203B41FA5}">
                      <a16:colId xmlns:a16="http://schemas.microsoft.com/office/drawing/2014/main" val="3530290176"/>
                    </a:ext>
                  </a:extLst>
                </a:gridCol>
                <a:gridCol w="4026233">
                  <a:extLst>
                    <a:ext uri="{9D8B030D-6E8A-4147-A177-3AD203B41FA5}">
                      <a16:colId xmlns:a16="http://schemas.microsoft.com/office/drawing/2014/main" val="2317653454"/>
                    </a:ext>
                  </a:extLst>
                </a:gridCol>
              </a:tblGrid>
              <a:tr h="1246566">
                <a:tc>
                  <a:txBody>
                    <a:bodyPr/>
                    <a:lstStyle/>
                    <a:p>
                      <a:pPr algn="just"/>
                      <a:r>
                        <a:rPr lang="en-GB" sz="1200" b="1" dirty="0" smtClean="0">
                          <a:solidFill>
                            <a:schemeClr val="tx1"/>
                          </a:solidFill>
                        </a:rPr>
                        <a:t>Context</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smtClean="0">
                          <a:solidFill>
                            <a:schemeClr val="tx1"/>
                          </a:solidFill>
                        </a:rPr>
                        <a:t>London is in South East England. The population of the city is approximately 8.5 million, making it the largest in the UK. The city contains famous landmarks such as Big Ben and Buckingham palace</a:t>
                      </a:r>
                      <a:r>
                        <a:rPr lang="en-GB" sz="1200" b="0" baseline="0" dirty="0" smtClean="0">
                          <a:solidFill>
                            <a:schemeClr val="tx1"/>
                          </a:solidFill>
                        </a:rPr>
                        <a:t> and its university sector is very healthy providing lots of quaternary research jobs</a:t>
                      </a:r>
                      <a:endParaRPr lang="en-GB" sz="1200" b="0" dirty="0" smtClean="0">
                        <a:solidFill>
                          <a:schemeClr val="tx1"/>
                        </a:solidFill>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1533969">
                <a:tc>
                  <a:txBody>
                    <a:bodyPr/>
                    <a:lstStyle/>
                    <a:p>
                      <a:pPr algn="just"/>
                      <a:r>
                        <a:rPr lang="en-US" sz="1200" b="1" dirty="0" smtClean="0">
                          <a:solidFill>
                            <a:schemeClr val="tx1"/>
                          </a:solidFill>
                        </a:rPr>
                        <a:t>Opportunities</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*Social: London has various cultural attractions free of cost, like the Tate museum and Victoria and albert museum.</a:t>
                      </a:r>
                    </a:p>
                    <a:p>
                      <a:pPr marL="0" indent="0" algn="just">
                        <a:buFont typeface="Arial" panose="020B0604020202020204" pitchFamily="34" charset="0"/>
                        <a:buNone/>
                      </a:pPr>
                      <a:endParaRPr lang="en-GB" sz="1200" b="0" dirty="0" smtClean="0">
                        <a:solidFill>
                          <a:schemeClr val="tx1"/>
                        </a:solidFill>
                      </a:endParaRPr>
                    </a:p>
                    <a:p>
                      <a:pPr marL="0" indent="0" algn="just">
                        <a:buFont typeface="Arial" panose="020B0604020202020204" pitchFamily="34" charset="0"/>
                        <a:buNone/>
                      </a:pPr>
                      <a:r>
                        <a:rPr lang="en-GB" sz="1200" b="0" dirty="0" smtClean="0">
                          <a:solidFill>
                            <a:schemeClr val="tx1"/>
                          </a:solidFill>
                        </a:rPr>
                        <a:t>*Economic: Each industry within the quaternary sector (journalism, research, computing &amp; banking) has a significantly higher % share of employment than in other UK cities.</a:t>
                      </a:r>
                      <a:endParaRPr lang="en-GB" sz="12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2017673">
                <a:tc>
                  <a:txBody>
                    <a:bodyPr/>
                    <a:lstStyle/>
                    <a:p>
                      <a:pPr algn="just"/>
                      <a:r>
                        <a:rPr lang="en-US" sz="1200" b="1" dirty="0" smtClean="0">
                          <a:solidFill>
                            <a:schemeClr val="tx1"/>
                          </a:solidFill>
                        </a:rPr>
                        <a:t>Challenges</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*Social: House prices have increased along with greater house shortages</a:t>
                      </a:r>
                      <a:r>
                        <a:rPr lang="en-GB" sz="1200" b="0" baseline="0" dirty="0" smtClean="0">
                          <a:solidFill>
                            <a:schemeClr val="tx1"/>
                          </a:solidFill>
                        </a:rPr>
                        <a:t> meaning homelessness and more renting is common.</a:t>
                      </a:r>
                    </a:p>
                    <a:p>
                      <a:pPr marL="0" indent="0" algn="just">
                        <a:buFont typeface="Arial" panose="020B0604020202020204" pitchFamily="34" charset="0"/>
                        <a:buNone/>
                      </a:pPr>
                      <a:endParaRPr lang="en-GB" sz="1200" b="0" baseline="0" dirty="0" smtClean="0">
                        <a:solidFill>
                          <a:schemeClr val="tx1"/>
                        </a:solidFill>
                      </a:endParaRPr>
                    </a:p>
                    <a:p>
                      <a:pPr marL="0" indent="0" algn="just">
                        <a:buFont typeface="Arial" panose="020B0604020202020204" pitchFamily="34" charset="0"/>
                        <a:buNone/>
                      </a:pPr>
                      <a:r>
                        <a:rPr lang="en-GB" sz="1200" b="0" dirty="0" smtClean="0">
                          <a:solidFill>
                            <a:schemeClr val="tx1"/>
                          </a:solidFill>
                        </a:rPr>
                        <a:t>*Economic: Closure of the remaining manufacturing industries has left a large no. of unskilled labourers with little chance of regaining employment</a:t>
                      </a:r>
                    </a:p>
                    <a:p>
                      <a:pPr marL="0" indent="0" algn="just">
                        <a:buFont typeface="Arial" panose="020B0604020202020204" pitchFamily="34" charset="0"/>
                        <a:buNone/>
                      </a:pPr>
                      <a:endParaRPr lang="en-GB" sz="1200" b="0" dirty="0" smtClean="0">
                        <a:solidFill>
                          <a:schemeClr val="tx1"/>
                        </a:solidFill>
                      </a:endParaRPr>
                    </a:p>
                    <a:p>
                      <a:pPr marL="0" indent="0" algn="just">
                        <a:buFont typeface="Arial" panose="020B0604020202020204" pitchFamily="34" charset="0"/>
                        <a:buNone/>
                      </a:pPr>
                      <a:r>
                        <a:rPr lang="en-GB" sz="1200" b="0" dirty="0" smtClean="0">
                          <a:solidFill>
                            <a:schemeClr val="tx1"/>
                          </a:solidFill>
                        </a:rPr>
                        <a:t>*Environmental: Urban sprawl has led to increased pressure and decline of greenfield sites around the 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3720406207"/>
              </p:ext>
            </p:extLst>
          </p:nvPr>
        </p:nvGraphicFramePr>
        <p:xfrm>
          <a:off x="7467" y="4176017"/>
          <a:ext cx="4728306" cy="2725913"/>
        </p:xfrm>
        <a:graphic>
          <a:graphicData uri="http://schemas.openxmlformats.org/drawingml/2006/table">
            <a:tbl>
              <a:tblPr firstRow="1" bandRow="1">
                <a:tableStyleId>{5C22544A-7EE6-4342-B048-85BDC9FD1C3A}</a:tableStyleId>
              </a:tblPr>
              <a:tblGrid>
                <a:gridCol w="906933">
                  <a:extLst>
                    <a:ext uri="{9D8B030D-6E8A-4147-A177-3AD203B41FA5}">
                      <a16:colId xmlns:a16="http://schemas.microsoft.com/office/drawing/2014/main" val="3530290176"/>
                    </a:ext>
                  </a:extLst>
                </a:gridCol>
                <a:gridCol w="3821373">
                  <a:extLst>
                    <a:ext uri="{9D8B030D-6E8A-4147-A177-3AD203B41FA5}">
                      <a16:colId xmlns:a16="http://schemas.microsoft.com/office/drawing/2014/main" val="2317653454"/>
                    </a:ext>
                  </a:extLst>
                </a:gridCol>
              </a:tblGrid>
              <a:tr h="787018">
                <a:tc>
                  <a:txBody>
                    <a:bodyPr/>
                    <a:lstStyle/>
                    <a:p>
                      <a:pPr algn="just"/>
                      <a:r>
                        <a:rPr lang="en-US" sz="1200" b="1" dirty="0" smtClean="0">
                          <a:solidFill>
                            <a:schemeClr val="tx1"/>
                          </a:solidFill>
                        </a:rPr>
                        <a:t>Pull</a:t>
                      </a:r>
                      <a:r>
                        <a:rPr lang="en-US" sz="1200" b="1" baseline="0" dirty="0" smtClean="0">
                          <a:solidFill>
                            <a:schemeClr val="tx1"/>
                          </a:solidFill>
                        </a:rPr>
                        <a:t> factors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These are the reasons people are</a:t>
                      </a:r>
                      <a:r>
                        <a:rPr lang="en-GB" sz="1200" b="0" baseline="0" dirty="0" smtClean="0">
                          <a:solidFill>
                            <a:schemeClr val="tx1"/>
                          </a:solidFill>
                        </a:rPr>
                        <a:t> attracted to town and cities. They could include jobs availability, better education and healthcare and the desire to follow family members.</a:t>
                      </a:r>
                      <a:endParaRPr lang="en-GB" sz="12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933055">
                <a:tc>
                  <a:txBody>
                    <a:bodyPr/>
                    <a:lstStyle/>
                    <a:p>
                      <a:pPr algn="just"/>
                      <a:r>
                        <a:rPr lang="en-US" sz="1200" b="1" dirty="0" smtClean="0">
                          <a:solidFill>
                            <a:schemeClr val="tx1"/>
                          </a:solidFill>
                        </a:rPr>
                        <a:t>Push factors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General</a:t>
                      </a:r>
                      <a:r>
                        <a:rPr lang="en-GB" sz="1200" b="0" baseline="0" dirty="0" smtClean="0">
                          <a:solidFill>
                            <a:schemeClr val="tx1"/>
                          </a:solidFill>
                        </a:rPr>
                        <a:t> reasons why people leave the countryside such as the lack of education or inability to earn a living from farming, are important factors behind NEEs and LICs like China and India’s mass migration into their cities.</a:t>
                      </a:r>
                      <a:endParaRPr lang="en-GB" sz="12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961911">
                <a:tc>
                  <a:txBody>
                    <a:bodyPr/>
                    <a:lstStyle/>
                    <a:p>
                      <a:pPr algn="just"/>
                      <a:r>
                        <a:rPr lang="en-US" sz="1200" b="1" dirty="0" smtClean="0">
                          <a:solidFill>
                            <a:schemeClr val="tx1"/>
                          </a:solidFill>
                        </a:rPr>
                        <a:t>Natural Increase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This is when factors other than migration mean</a:t>
                      </a:r>
                      <a:r>
                        <a:rPr lang="en-GB" sz="1200" b="0" baseline="0" dirty="0" smtClean="0">
                          <a:solidFill>
                            <a:schemeClr val="tx1"/>
                          </a:solidFill>
                        </a:rPr>
                        <a:t> that the Birth Rate is higher than the Death Rate. A birth rate increase may happen if parental rights increase and a fall in the death rate may relate to better healthcare, for example.</a:t>
                      </a:r>
                      <a:endParaRPr lang="en-GB" sz="12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sp>
        <p:nvSpPr>
          <p:cNvPr id="11" name="Rectangle 10"/>
          <p:cNvSpPr/>
          <p:nvPr/>
        </p:nvSpPr>
        <p:spPr>
          <a:xfrm>
            <a:off x="23957" y="3712859"/>
            <a:ext cx="4711816" cy="463157"/>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100" b="1" u="sng" dirty="0" smtClean="0"/>
          </a:p>
          <a:p>
            <a:pPr algn="ctr"/>
            <a:r>
              <a:rPr lang="en-GB" sz="1200" b="1" u="sng" dirty="0" smtClean="0"/>
              <a:t>2) </a:t>
            </a:r>
            <a:r>
              <a:rPr lang="en-GB" sz="1200" b="1" u="sng" dirty="0" smtClean="0"/>
              <a:t>Factors affecting the rate of Urbanisation</a:t>
            </a:r>
            <a:endParaRPr lang="en-GB" sz="1200" b="1" u="sng" dirty="0"/>
          </a:p>
        </p:txBody>
      </p:sp>
    </p:spTree>
    <p:extLst>
      <p:ext uri="{BB962C8B-B14F-4D97-AF65-F5344CB8AC3E}">
        <p14:creationId xmlns:p14="http://schemas.microsoft.com/office/powerpoint/2010/main" val="38622392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317</TotalTime>
  <Words>481</Words>
  <Application>Microsoft Office PowerPoint</Application>
  <PresentationFormat>A4 Paper (210x297 mm)</PresentationFormat>
  <Paragraphs>73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Newbury</dc:creator>
  <cp:lastModifiedBy>Administrator</cp:lastModifiedBy>
  <cp:revision>115</cp:revision>
  <cp:lastPrinted>2017-10-05T15:52:19Z</cp:lastPrinted>
  <dcterms:created xsi:type="dcterms:W3CDTF">2016-08-23T18:34:33Z</dcterms:created>
  <dcterms:modified xsi:type="dcterms:W3CDTF">2020-07-12T20:05:56Z</dcterms:modified>
</cp:coreProperties>
</file>