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3" r:id="rId2"/>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4" autoAdjust="0"/>
    <p:restoredTop sz="94660"/>
  </p:normalViewPr>
  <p:slideViewPr>
    <p:cSldViewPr snapToGrid="0">
      <p:cViewPr varScale="1">
        <p:scale>
          <a:sx n="73" d="100"/>
          <a:sy n="73" d="100"/>
        </p:scale>
        <p:origin x="918" y="54"/>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29/01/2020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36723778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29/01/2020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7581605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DC1290-F901-4454-9054-162EEA91BBA2}" type="datetimeFigureOut">
              <a:rPr lang="en-GB" smtClean="0"/>
              <a:t>29/01/2020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1008137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FDC1290-F901-4454-9054-162EEA91BBA2}" type="datetimeFigureOut">
              <a:rPr lang="en-GB" smtClean="0"/>
              <a:t>29/01/2020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1744125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FDC1290-F901-4454-9054-162EEA91BBA2}" type="datetimeFigureOut">
              <a:rPr lang="en-GB" smtClean="0"/>
              <a:t>29/01/2020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20097932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DC1290-F901-4454-9054-162EEA91BBA2}" type="datetimeFigureOut">
              <a:rPr lang="en-GB" smtClean="0"/>
              <a:t>29/01/2020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3808857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DC1290-F901-4454-9054-162EEA91BBA2}" type="datetimeFigureOut">
              <a:rPr lang="en-GB" smtClean="0"/>
              <a:t>29/01/2020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30627670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FDC1290-F901-4454-9054-162EEA91BBA2}" type="datetimeFigureOut">
              <a:rPr lang="en-GB" smtClean="0"/>
              <a:t>29/01/2020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1436528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FDC1290-F901-4454-9054-162EEA91BBA2}" type="datetimeFigureOut">
              <a:rPr lang="en-GB" smtClean="0"/>
              <a:t>29/01/2020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40962850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29/01/2020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21374390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29/01/2020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40781616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DC1290-F901-4454-9054-162EEA91BBA2}" type="datetimeFigureOut">
              <a:rPr lang="en-GB" smtClean="0"/>
              <a:t>29/01/2020</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92C8D3-0049-4EDD-98BD-E497F3A9EEC7}" type="slidenum">
              <a:rPr lang="en-GB" smtClean="0"/>
              <a:t>‹#›</a:t>
            </a:fld>
            <a:endParaRPr lang="en-GB"/>
          </a:p>
        </p:txBody>
      </p:sp>
    </p:spTree>
    <p:extLst>
      <p:ext uri="{BB962C8B-B14F-4D97-AF65-F5344CB8AC3E}">
        <p14:creationId xmlns:p14="http://schemas.microsoft.com/office/powerpoint/2010/main" val="11722536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Box 34"/>
          <p:cNvSpPr txBox="1"/>
          <p:nvPr/>
        </p:nvSpPr>
        <p:spPr>
          <a:xfrm>
            <a:off x="0" y="0"/>
            <a:ext cx="4549800" cy="646331"/>
          </a:xfrm>
          <a:prstGeom prst="rect">
            <a:avLst/>
          </a:prstGeom>
          <a:solidFill>
            <a:schemeClr val="bg1"/>
          </a:solidFill>
        </p:spPr>
        <p:txBody>
          <a:bodyPr wrap="square" rtlCol="0">
            <a:spAutoFit/>
          </a:bodyPr>
          <a:lstStyle/>
          <a:p>
            <a:pPr algn="ctr"/>
            <a:r>
              <a:rPr lang="en-GB" b="1" dirty="0" smtClean="0">
                <a:effectLst>
                  <a:outerShdw blurRad="38100" dist="38100" dir="2700000" algn="tl">
                    <a:srgbClr val="000000">
                      <a:alpha val="43137"/>
                    </a:srgbClr>
                  </a:outerShdw>
                </a:effectLst>
              </a:rPr>
              <a:t>Geography: </a:t>
            </a:r>
          </a:p>
          <a:p>
            <a:pPr algn="ctr"/>
            <a:r>
              <a:rPr lang="en-GB" b="1" dirty="0" smtClean="0">
                <a:effectLst>
                  <a:outerShdw blurRad="38100" dist="38100" dir="2700000" algn="tl">
                    <a:srgbClr val="000000">
                      <a:alpha val="43137"/>
                    </a:srgbClr>
                  </a:outerShdw>
                </a:effectLst>
              </a:rPr>
              <a:t>Global Ecosystems: Deserts</a:t>
            </a:r>
            <a:endParaRPr lang="en-GB" b="1" dirty="0">
              <a:effectLst>
                <a:outerShdw blurRad="38100" dist="38100" dir="2700000" algn="tl">
                  <a:srgbClr val="000000">
                    <a:alpha val="43137"/>
                  </a:srgbClr>
                </a:outerShdw>
              </a:effectLst>
            </a:endParaRPr>
          </a:p>
        </p:txBody>
      </p:sp>
      <p:sp>
        <p:nvSpPr>
          <p:cNvPr id="6" name="Rectangle 5">
            <a:extLst>
              <a:ext uri="{FF2B5EF4-FFF2-40B4-BE49-F238E27FC236}">
                <a16:creationId xmlns:a16="http://schemas.microsoft.com/office/drawing/2014/main" id="{5E94C006-58AD-4D2F-963A-19A363D81041}"/>
              </a:ext>
            </a:extLst>
          </p:cNvPr>
          <p:cNvSpPr/>
          <p:nvPr/>
        </p:nvSpPr>
        <p:spPr>
          <a:xfrm>
            <a:off x="5721530" y="4740948"/>
            <a:ext cx="4170395" cy="2117052"/>
          </a:xfrm>
          <a:prstGeom prst="rect">
            <a:avLst/>
          </a:prstGeom>
          <a:solidFill>
            <a:schemeClr val="bg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1200" b="1" u="sng" dirty="0" smtClean="0">
                <a:solidFill>
                  <a:schemeClr val="tx1"/>
                </a:solidFill>
              </a:rPr>
              <a:t>Homework</a:t>
            </a:r>
          </a:p>
          <a:p>
            <a:pPr algn="ctr"/>
            <a:endParaRPr lang="en-GB" sz="1200" dirty="0">
              <a:solidFill>
                <a:schemeClr val="tx1"/>
              </a:solidFill>
            </a:endParaRPr>
          </a:p>
          <a:p>
            <a:pPr algn="ctr"/>
            <a:r>
              <a:rPr lang="en-GB" sz="1200" dirty="0" smtClean="0">
                <a:solidFill>
                  <a:schemeClr val="tx1"/>
                </a:solidFill>
              </a:rPr>
              <a:t>Task </a:t>
            </a:r>
            <a:r>
              <a:rPr lang="en-GB" sz="1200" dirty="0">
                <a:solidFill>
                  <a:schemeClr val="tx1"/>
                </a:solidFill>
              </a:rPr>
              <a:t>1: </a:t>
            </a:r>
            <a:r>
              <a:rPr lang="en-GB" sz="1200" dirty="0" smtClean="0">
                <a:solidFill>
                  <a:schemeClr val="tx1"/>
                </a:solidFill>
              </a:rPr>
              <a:t>read / cover / write  </a:t>
            </a:r>
            <a:r>
              <a:rPr lang="en-GB" sz="1200" dirty="0">
                <a:solidFill>
                  <a:schemeClr val="tx1"/>
                </a:solidFill>
              </a:rPr>
              <a:t>the information from section 1</a:t>
            </a:r>
            <a:endParaRPr lang="en-GB" sz="1200" dirty="0" smtClean="0">
              <a:solidFill>
                <a:schemeClr val="tx1"/>
              </a:solidFill>
            </a:endParaRPr>
          </a:p>
          <a:p>
            <a:pPr algn="ctr"/>
            <a:endParaRPr lang="en-GB" sz="1200" dirty="0">
              <a:solidFill>
                <a:schemeClr val="tx1"/>
              </a:solidFill>
            </a:endParaRPr>
          </a:p>
          <a:p>
            <a:pPr algn="ctr"/>
            <a:r>
              <a:rPr lang="en-GB" sz="1200" dirty="0">
                <a:solidFill>
                  <a:schemeClr val="tx1"/>
                </a:solidFill>
              </a:rPr>
              <a:t>Task 2: read / cover / write  the information from section 2</a:t>
            </a:r>
            <a:endParaRPr lang="en-GB" sz="1200" dirty="0" smtClean="0">
              <a:solidFill>
                <a:schemeClr val="tx1"/>
              </a:solidFill>
            </a:endParaRPr>
          </a:p>
          <a:p>
            <a:pPr algn="ctr"/>
            <a:endParaRPr lang="en-GB" sz="1200" dirty="0">
              <a:solidFill>
                <a:schemeClr val="tx1"/>
              </a:solidFill>
            </a:endParaRPr>
          </a:p>
          <a:p>
            <a:pPr algn="ctr"/>
            <a:r>
              <a:rPr lang="en-GB" sz="1200" dirty="0">
                <a:solidFill>
                  <a:schemeClr val="tx1"/>
                </a:solidFill>
              </a:rPr>
              <a:t>Task 3: read / cover / write  the information from section </a:t>
            </a:r>
            <a:r>
              <a:rPr lang="en-GB" sz="1200" dirty="0" smtClean="0">
                <a:solidFill>
                  <a:schemeClr val="tx1"/>
                </a:solidFill>
              </a:rPr>
              <a:t>3</a:t>
            </a:r>
            <a:endParaRPr lang="en-GB" sz="1200" dirty="0">
              <a:solidFill>
                <a:schemeClr val="tx1"/>
              </a:solidFill>
            </a:endParaRPr>
          </a:p>
        </p:txBody>
      </p:sp>
      <p:sp>
        <p:nvSpPr>
          <p:cNvPr id="3" name="Rectangle 2"/>
          <p:cNvSpPr/>
          <p:nvPr/>
        </p:nvSpPr>
        <p:spPr>
          <a:xfrm>
            <a:off x="26267" y="681881"/>
            <a:ext cx="4537715" cy="337017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just"/>
            <a:r>
              <a:rPr lang="en-US" sz="1100" b="1" dirty="0">
                <a:solidFill>
                  <a:schemeClr val="tx1"/>
                </a:solidFill>
              </a:rPr>
              <a:t>1</a:t>
            </a:r>
            <a:r>
              <a:rPr lang="en-US" sz="1100" b="1" dirty="0" smtClean="0">
                <a:solidFill>
                  <a:schemeClr val="tx1"/>
                </a:solidFill>
              </a:rPr>
              <a:t>) </a:t>
            </a:r>
            <a:r>
              <a:rPr lang="en-GB" sz="1100" b="1" u="sng" dirty="0">
                <a:solidFill>
                  <a:schemeClr val="tx1"/>
                </a:solidFill>
              </a:rPr>
              <a:t>Characteristics of hot </a:t>
            </a:r>
            <a:r>
              <a:rPr lang="en-GB" sz="1100" b="1" u="sng" dirty="0" smtClean="0">
                <a:solidFill>
                  <a:schemeClr val="tx1"/>
                </a:solidFill>
              </a:rPr>
              <a:t>deserts</a:t>
            </a:r>
            <a:endParaRPr lang="en-US" sz="1100" dirty="0" smtClean="0">
              <a:solidFill>
                <a:schemeClr val="tx1"/>
              </a:solidFill>
            </a:endParaRPr>
          </a:p>
          <a:p>
            <a:pPr algn="just"/>
            <a:r>
              <a:rPr lang="en-GB" sz="1100" dirty="0" smtClean="0">
                <a:solidFill>
                  <a:schemeClr val="tx1"/>
                </a:solidFill>
              </a:rPr>
              <a:t>A desert just like other ecosystems have abiotic (non-living) &amp; biotic (living) components which interact with each other.</a:t>
            </a:r>
          </a:p>
          <a:p>
            <a:pPr algn="just"/>
            <a:endParaRPr lang="en-GB"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ctr"/>
            <a:endParaRPr lang="en-GB" sz="1200" dirty="0"/>
          </a:p>
        </p:txBody>
      </p:sp>
      <p:sp>
        <p:nvSpPr>
          <p:cNvPr id="10" name="Rectangle 9"/>
          <p:cNvSpPr/>
          <p:nvPr/>
        </p:nvSpPr>
        <p:spPr>
          <a:xfrm>
            <a:off x="4535726" y="0"/>
            <a:ext cx="5389187" cy="4223789"/>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just"/>
            <a:r>
              <a:rPr lang="en-GB" sz="1100" b="1" dirty="0" smtClean="0">
                <a:solidFill>
                  <a:schemeClr val="tx1"/>
                </a:solidFill>
              </a:rPr>
              <a:t>3) </a:t>
            </a:r>
            <a:r>
              <a:rPr lang="en-GB" sz="1100" b="1" u="sng" dirty="0" smtClean="0">
                <a:solidFill>
                  <a:schemeClr val="tx1"/>
                </a:solidFill>
              </a:rPr>
              <a:t>Opportunities in the Desert</a:t>
            </a:r>
            <a:endParaRPr lang="en-GB" sz="1100" b="1" u="sng"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smtClean="0"/>
          </a:p>
        </p:txBody>
      </p:sp>
      <p:graphicFrame>
        <p:nvGraphicFramePr>
          <p:cNvPr id="7" name="Table 6"/>
          <p:cNvGraphicFramePr>
            <a:graphicFrameLocks noGrp="1"/>
          </p:cNvGraphicFramePr>
          <p:nvPr>
            <p:extLst>
              <p:ext uri="{D42A27DB-BD31-4B8C-83A1-F6EECF244321}">
                <p14:modId xmlns:p14="http://schemas.microsoft.com/office/powerpoint/2010/main" val="2836838629"/>
              </p:ext>
            </p:extLst>
          </p:nvPr>
        </p:nvGraphicFramePr>
        <p:xfrm>
          <a:off x="7466" y="1328213"/>
          <a:ext cx="4542333" cy="3197224"/>
        </p:xfrm>
        <a:graphic>
          <a:graphicData uri="http://schemas.openxmlformats.org/drawingml/2006/table">
            <a:tbl>
              <a:tblPr firstRow="1" bandRow="1">
                <a:tableStyleId>{5C22544A-7EE6-4342-B048-85BDC9FD1C3A}</a:tableStyleId>
              </a:tblPr>
              <a:tblGrid>
                <a:gridCol w="849784">
                  <a:extLst>
                    <a:ext uri="{9D8B030D-6E8A-4147-A177-3AD203B41FA5}">
                      <a16:colId xmlns:a16="http://schemas.microsoft.com/office/drawing/2014/main" val="3530290176"/>
                    </a:ext>
                  </a:extLst>
                </a:gridCol>
                <a:gridCol w="3692549">
                  <a:extLst>
                    <a:ext uri="{9D8B030D-6E8A-4147-A177-3AD203B41FA5}">
                      <a16:colId xmlns:a16="http://schemas.microsoft.com/office/drawing/2014/main" val="2317653454"/>
                    </a:ext>
                  </a:extLst>
                </a:gridCol>
              </a:tblGrid>
              <a:tr h="494785">
                <a:tc>
                  <a:txBody>
                    <a:bodyPr/>
                    <a:lstStyle/>
                    <a:p>
                      <a:r>
                        <a:rPr lang="en-US" sz="1100" b="1" dirty="0" smtClean="0">
                          <a:solidFill>
                            <a:schemeClr val="tx1"/>
                          </a:solidFill>
                        </a:rPr>
                        <a:t>Vegetation</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US" sz="1100" b="0" dirty="0" smtClean="0">
                          <a:solidFill>
                            <a:schemeClr val="tx1"/>
                          </a:solidFill>
                        </a:rPr>
                        <a:t>In the desert few plants grow easily</a:t>
                      </a:r>
                      <a:r>
                        <a:rPr lang="en-US" sz="1100" b="0" baseline="0" dirty="0" smtClean="0">
                          <a:solidFill>
                            <a:schemeClr val="tx1"/>
                          </a:solidFill>
                        </a:rPr>
                        <a:t> with the lack of water from rainfall. Some exceptions are given below</a:t>
                      </a:r>
                      <a:endParaRPr lang="en-GB" sz="11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5901165"/>
                  </a:ext>
                </a:extLst>
              </a:tr>
              <a:tr h="439449">
                <a:tc>
                  <a:txBody>
                    <a:bodyPr/>
                    <a:lstStyle/>
                    <a:p>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US" sz="1100" b="1" dirty="0" smtClean="0">
                          <a:solidFill>
                            <a:schemeClr val="tx1"/>
                          </a:solidFill>
                        </a:rPr>
                        <a:t>Cactus</a:t>
                      </a:r>
                      <a:r>
                        <a:rPr lang="en-US" sz="1100" b="0" dirty="0" smtClean="0">
                          <a:solidFill>
                            <a:schemeClr val="tx1"/>
                          </a:solidFill>
                        </a:rPr>
                        <a:t>: Large spikes</a:t>
                      </a:r>
                      <a:r>
                        <a:rPr lang="en-US" sz="1100" b="0" baseline="0" dirty="0" smtClean="0">
                          <a:solidFill>
                            <a:schemeClr val="tx1"/>
                          </a:solidFill>
                        </a:rPr>
                        <a:t> put off animals from taking the water stored within their leaves.</a:t>
                      </a:r>
                      <a:endParaRPr lang="en-GB" sz="11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0771773"/>
                  </a:ext>
                </a:extLst>
              </a:tr>
              <a:tr h="612090">
                <a:tc>
                  <a:txBody>
                    <a:bodyPr/>
                    <a:lstStyle/>
                    <a:p>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100" b="1" dirty="0" smtClean="0"/>
                        <a:t>Saguaros:</a:t>
                      </a:r>
                      <a:r>
                        <a:rPr lang="en-GB" sz="1100" b="0" baseline="0" dirty="0" smtClean="0"/>
                        <a:t> These plants are similar to cacti and have roots that go deep beneath the ground to collect water for the dry seasons.</a:t>
                      </a:r>
                      <a:r>
                        <a:rPr lang="en-GB" sz="1100" b="0" dirty="0" smtClean="0"/>
                        <a:t> </a:t>
                      </a:r>
                      <a:endParaRPr lang="en-GB" sz="11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77782179"/>
                  </a:ext>
                </a:extLst>
              </a:tr>
              <a:tr h="612090">
                <a:tc>
                  <a:txBody>
                    <a:bodyPr/>
                    <a:lstStyle/>
                    <a:p>
                      <a:pPr algn="just"/>
                      <a:r>
                        <a:rPr lang="en-US" sz="1100" b="1" dirty="0" smtClean="0">
                          <a:solidFill>
                            <a:schemeClr val="tx1"/>
                          </a:solidFill>
                        </a:rPr>
                        <a:t>Soil</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100" b="0" dirty="0" smtClean="0">
                          <a:solidFill>
                            <a:schemeClr val="tx1"/>
                          </a:solidFill>
                        </a:rPr>
                        <a:t>Soil in the desert</a:t>
                      </a:r>
                      <a:r>
                        <a:rPr lang="en-GB" sz="1100" b="0" baseline="0" dirty="0" smtClean="0">
                          <a:solidFill>
                            <a:schemeClr val="tx1"/>
                          </a:solidFill>
                        </a:rPr>
                        <a:t> doesn’t bind together easily with the lack of rain; this means that it bakes easily in the warm sun. leading to less fertility. </a:t>
                      </a:r>
                      <a:endParaRPr lang="en-GB" sz="11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59976048"/>
                  </a:ext>
                </a:extLst>
              </a:tr>
              <a:tr h="398998">
                <a:tc>
                  <a:txBody>
                    <a:bodyPr/>
                    <a:lstStyle/>
                    <a:p>
                      <a:pPr algn="just"/>
                      <a:r>
                        <a:rPr lang="en-GB" sz="1100" b="1" dirty="0" smtClean="0"/>
                        <a:t>Wildlife</a:t>
                      </a:r>
                      <a:endParaRPr lang="en-GB" sz="11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100" b="0" dirty="0" smtClean="0"/>
                        <a:t>With climates humans find it tough</a:t>
                      </a:r>
                      <a:r>
                        <a:rPr lang="en-GB" sz="1100" b="0" baseline="0" dirty="0" smtClean="0"/>
                        <a:t> to cope with, animals are no different, which nocturnality helps.</a:t>
                      </a:r>
                      <a:endParaRPr lang="en-GB" sz="11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9829182"/>
                  </a:ext>
                </a:extLst>
              </a:tr>
              <a:tr h="612090">
                <a:tc>
                  <a:txBody>
                    <a:bodyPr/>
                    <a:lstStyle/>
                    <a:p>
                      <a:pPr algn="just"/>
                      <a:endParaRPr lang="en-GB" sz="11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100" b="1" dirty="0" smtClean="0"/>
                        <a:t>Camels: </a:t>
                      </a:r>
                      <a:r>
                        <a:rPr lang="en-GB" sz="1100" b="0" dirty="0" smtClean="0"/>
                        <a:t>humps</a:t>
                      </a:r>
                      <a:r>
                        <a:rPr lang="en-GB" sz="1100" b="0" baseline="0" dirty="0" smtClean="0"/>
                        <a:t> store fat which provide energy in the midst of warm temperatures which would otherwise be dehydrating</a:t>
                      </a:r>
                      <a:endParaRPr lang="en-GB" sz="11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66324062"/>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2708974094"/>
              </p:ext>
            </p:extLst>
          </p:nvPr>
        </p:nvGraphicFramePr>
        <p:xfrm>
          <a:off x="4552219" y="517159"/>
          <a:ext cx="5356200" cy="2902066"/>
        </p:xfrm>
        <a:graphic>
          <a:graphicData uri="http://schemas.openxmlformats.org/drawingml/2006/table">
            <a:tbl>
              <a:tblPr firstRow="1" bandRow="1">
                <a:tableStyleId>{5C22544A-7EE6-4342-B048-85BDC9FD1C3A}</a:tableStyleId>
              </a:tblPr>
              <a:tblGrid>
                <a:gridCol w="1754597">
                  <a:extLst>
                    <a:ext uri="{9D8B030D-6E8A-4147-A177-3AD203B41FA5}">
                      <a16:colId xmlns:a16="http://schemas.microsoft.com/office/drawing/2014/main" val="3530290176"/>
                    </a:ext>
                  </a:extLst>
                </a:gridCol>
                <a:gridCol w="3601603">
                  <a:extLst>
                    <a:ext uri="{9D8B030D-6E8A-4147-A177-3AD203B41FA5}">
                      <a16:colId xmlns:a16="http://schemas.microsoft.com/office/drawing/2014/main" val="2317653454"/>
                    </a:ext>
                  </a:extLst>
                </a:gridCol>
              </a:tblGrid>
              <a:tr h="816504">
                <a:tc>
                  <a:txBody>
                    <a:bodyPr/>
                    <a:lstStyle/>
                    <a:p>
                      <a:pPr algn="just"/>
                      <a:r>
                        <a:rPr lang="en-GB" sz="1100" b="1" dirty="0" smtClean="0">
                          <a:solidFill>
                            <a:schemeClr val="tx1"/>
                          </a:solidFill>
                        </a:rPr>
                        <a:t>Raw Materials</a:t>
                      </a:r>
                      <a:endParaRPr lang="en-GB" sz="11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b="0" dirty="0" smtClean="0">
                          <a:solidFill>
                            <a:schemeClr val="tx1"/>
                          </a:solidFill>
                        </a:rPr>
                        <a:t>There are often valuable minerals for industries and construction such as limestone</a:t>
                      </a:r>
                      <a:r>
                        <a:rPr lang="en-GB" sz="1100" b="0" baseline="0" dirty="0" smtClean="0">
                          <a:solidFill>
                            <a:schemeClr val="tx1"/>
                          </a:solidFill>
                        </a:rPr>
                        <a:t> found within deserts. </a:t>
                      </a:r>
                      <a:r>
                        <a:rPr lang="en-GB" sz="1100" b="0" dirty="0" smtClean="0">
                          <a:solidFill>
                            <a:schemeClr val="tx1"/>
                          </a:solidFill>
                        </a:rPr>
                        <a:t>Energy resources such as coal and oil can be found in the Thar desert</a:t>
                      </a:r>
                      <a:r>
                        <a:rPr lang="en-GB" sz="1100" b="0" baseline="0" dirty="0" smtClean="0">
                          <a:solidFill>
                            <a:schemeClr val="tx1"/>
                          </a:solidFill>
                        </a:rPr>
                        <a:t> in India, too.</a:t>
                      </a:r>
                      <a:endParaRPr lang="en-GB" sz="11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5901165"/>
                  </a:ext>
                </a:extLst>
              </a:tr>
              <a:tr h="1042781">
                <a:tc>
                  <a:txBody>
                    <a:bodyPr/>
                    <a:lstStyle/>
                    <a:p>
                      <a:pPr algn="just"/>
                      <a:r>
                        <a:rPr lang="en-US" sz="1100" b="1" dirty="0" smtClean="0">
                          <a:solidFill>
                            <a:schemeClr val="tx1"/>
                          </a:solidFill>
                        </a:rPr>
                        <a:t>Energy</a:t>
                      </a:r>
                      <a:r>
                        <a:rPr lang="en-US" sz="1100" b="1" baseline="0" dirty="0" smtClean="0">
                          <a:solidFill>
                            <a:schemeClr val="tx1"/>
                          </a:solidFill>
                        </a:rPr>
                        <a:t> Sources</a:t>
                      </a:r>
                      <a:endParaRPr lang="en-GB" sz="11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buFont typeface="Arial" panose="020B0604020202020204" pitchFamily="34" charset="0"/>
                        <a:buNone/>
                      </a:pPr>
                      <a:r>
                        <a:rPr lang="en-GB" sz="1100" b="0" dirty="0" smtClean="0">
                          <a:solidFill>
                            <a:schemeClr val="tx1"/>
                          </a:solidFill>
                        </a:rPr>
                        <a:t>There are great opportunities for renewable energy such as solar power in</a:t>
                      </a:r>
                      <a:r>
                        <a:rPr lang="en-GB" sz="1100" b="0" baseline="0" dirty="0" smtClean="0">
                          <a:solidFill>
                            <a:schemeClr val="tx1"/>
                          </a:solidFill>
                        </a:rPr>
                        <a:t> deserts. The reason is that Deserts are the world’s hottest ecosystem with the sun not blocked by cloud cover giving 18 hours of sunshine per day.</a:t>
                      </a:r>
                      <a:endParaRPr lang="en-GB" sz="11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0771773"/>
                  </a:ext>
                </a:extLst>
              </a:tr>
              <a:tr h="1042781">
                <a:tc>
                  <a:txBody>
                    <a:bodyPr/>
                    <a:lstStyle/>
                    <a:p>
                      <a:pPr algn="just"/>
                      <a:r>
                        <a:rPr lang="en-US" sz="1100" b="1" dirty="0" smtClean="0">
                          <a:solidFill>
                            <a:schemeClr val="tx1"/>
                          </a:solidFill>
                        </a:rPr>
                        <a:t>Tourism </a:t>
                      </a:r>
                      <a:endParaRPr lang="en-GB" sz="11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buFont typeface="Arial" panose="020B0604020202020204" pitchFamily="34" charset="0"/>
                        <a:buNone/>
                      </a:pPr>
                      <a:r>
                        <a:rPr lang="en-GB" sz="1100" b="0" dirty="0" smtClean="0">
                          <a:solidFill>
                            <a:schemeClr val="tx1"/>
                          </a:solidFill>
                        </a:rPr>
                        <a:t>Foreign tourists marvel at how settlement is possible in deserts, e.g. Bedouin</a:t>
                      </a:r>
                      <a:r>
                        <a:rPr lang="en-GB" sz="1100" b="0" baseline="0" dirty="0" smtClean="0">
                          <a:solidFill>
                            <a:schemeClr val="tx1"/>
                          </a:solidFill>
                        </a:rPr>
                        <a:t> tribes in Morocco. The </a:t>
                      </a:r>
                      <a:r>
                        <a:rPr lang="en-GB" sz="1100" b="0" dirty="0" smtClean="0">
                          <a:solidFill>
                            <a:schemeClr val="tx1"/>
                          </a:solidFill>
                        </a:rPr>
                        <a:t>Thar desert</a:t>
                      </a:r>
                      <a:r>
                        <a:rPr lang="en-GB" sz="1100" b="0" baseline="0" dirty="0" smtClean="0">
                          <a:solidFill>
                            <a:schemeClr val="tx1"/>
                          </a:solidFill>
                        </a:rPr>
                        <a:t> in India </a:t>
                      </a:r>
                      <a:r>
                        <a:rPr lang="en-GB" sz="1100" b="0" dirty="0" smtClean="0">
                          <a:solidFill>
                            <a:schemeClr val="tx1"/>
                          </a:solidFill>
                        </a:rPr>
                        <a:t>has attracted tourists, especially during festivals.</a:t>
                      </a:r>
                      <a:r>
                        <a:rPr lang="en-GB" sz="1100" b="0" baseline="0" dirty="0" smtClean="0">
                          <a:solidFill>
                            <a:schemeClr val="tx1"/>
                          </a:solidFill>
                        </a:rPr>
                        <a:t> Camel trading and racing is done in the month of January which brings India income through tourist </a:t>
                      </a:r>
                      <a:r>
                        <a:rPr lang="en-GB" sz="1100" b="0" baseline="0" smtClean="0">
                          <a:solidFill>
                            <a:schemeClr val="tx1"/>
                          </a:solidFill>
                        </a:rPr>
                        <a:t>related activities</a:t>
                      </a:r>
                      <a:endParaRPr lang="en-GB" sz="11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59976048"/>
                  </a:ext>
                </a:extLst>
              </a:tr>
            </a:tbl>
          </a:graphicData>
        </a:graphic>
      </p:graphicFrame>
      <p:graphicFrame>
        <p:nvGraphicFramePr>
          <p:cNvPr id="17" name="Table 16"/>
          <p:cNvGraphicFramePr>
            <a:graphicFrameLocks noGrp="1"/>
          </p:cNvGraphicFramePr>
          <p:nvPr>
            <p:extLst>
              <p:ext uri="{D42A27DB-BD31-4B8C-83A1-F6EECF244321}">
                <p14:modId xmlns:p14="http://schemas.microsoft.com/office/powerpoint/2010/main" val="1013105742"/>
              </p:ext>
            </p:extLst>
          </p:nvPr>
        </p:nvGraphicFramePr>
        <p:xfrm>
          <a:off x="-6717" y="5094663"/>
          <a:ext cx="5723519" cy="1808992"/>
        </p:xfrm>
        <a:graphic>
          <a:graphicData uri="http://schemas.openxmlformats.org/drawingml/2006/table">
            <a:tbl>
              <a:tblPr firstRow="1" bandRow="1">
                <a:tableStyleId>{5C22544A-7EE6-4342-B048-85BDC9FD1C3A}</a:tableStyleId>
              </a:tblPr>
              <a:tblGrid>
                <a:gridCol w="1267779">
                  <a:extLst>
                    <a:ext uri="{9D8B030D-6E8A-4147-A177-3AD203B41FA5}">
                      <a16:colId xmlns:a16="http://schemas.microsoft.com/office/drawing/2014/main" val="3530290176"/>
                    </a:ext>
                  </a:extLst>
                </a:gridCol>
                <a:gridCol w="4455740">
                  <a:extLst>
                    <a:ext uri="{9D8B030D-6E8A-4147-A177-3AD203B41FA5}">
                      <a16:colId xmlns:a16="http://schemas.microsoft.com/office/drawing/2014/main" val="2317653454"/>
                    </a:ext>
                  </a:extLst>
                </a:gridCol>
              </a:tblGrid>
              <a:tr h="607316">
                <a:tc>
                  <a:txBody>
                    <a:bodyPr/>
                    <a:lstStyle/>
                    <a:p>
                      <a:r>
                        <a:rPr lang="en-US" sz="1100" b="1" dirty="0" smtClean="0">
                          <a:solidFill>
                            <a:schemeClr val="tx1"/>
                          </a:solidFill>
                        </a:rPr>
                        <a:t>Economic</a:t>
                      </a:r>
                      <a:r>
                        <a:rPr lang="en-US" sz="1100" b="1" baseline="0" dirty="0" smtClean="0">
                          <a:solidFill>
                            <a:schemeClr val="tx1"/>
                          </a:solidFill>
                        </a:rPr>
                        <a:t> challenges</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buFont typeface="Arial" panose="020B0604020202020204" pitchFamily="34" charset="0"/>
                        <a:buNone/>
                      </a:pPr>
                      <a:r>
                        <a:rPr lang="en-GB" sz="1100" b="0" dirty="0" smtClean="0">
                          <a:solidFill>
                            <a:schemeClr val="tx1"/>
                          </a:solidFill>
                        </a:rPr>
                        <a:t>The extreme heat makes it difficult to work outside for very long. High evaporation rates from irrigation canals and farmland</a:t>
                      </a:r>
                      <a:r>
                        <a:rPr lang="en-GB" sz="1100" b="0" baseline="0" dirty="0" smtClean="0">
                          <a:solidFill>
                            <a:schemeClr val="tx1"/>
                          </a:solidFill>
                        </a:rPr>
                        <a:t> means that water is not easily obtained in the right quantities. </a:t>
                      </a:r>
                      <a:endParaRPr lang="en-GB" sz="11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5901165"/>
                  </a:ext>
                </a:extLst>
              </a:tr>
              <a:tr h="545530">
                <a:tc>
                  <a:txBody>
                    <a:bodyPr/>
                    <a:lstStyle/>
                    <a:p>
                      <a:r>
                        <a:rPr lang="en-US" sz="1100" b="1" dirty="0" smtClean="0">
                          <a:solidFill>
                            <a:schemeClr val="tx1"/>
                          </a:solidFill>
                        </a:rPr>
                        <a:t>Water supply</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buFont typeface="Arial" panose="020B0604020202020204" pitchFamily="34" charset="0"/>
                        <a:buNone/>
                      </a:pPr>
                      <a:r>
                        <a:rPr lang="en-GB" sz="1100" b="0" dirty="0" smtClean="0">
                          <a:solidFill>
                            <a:schemeClr val="tx1"/>
                          </a:solidFill>
                        </a:rPr>
                        <a:t>Water supplies are limited, creating problems for the increasing number of people moving into area.</a:t>
                      </a:r>
                      <a:r>
                        <a:rPr lang="en-GB" sz="1100" b="0" baseline="0" dirty="0" smtClean="0">
                          <a:solidFill>
                            <a:schemeClr val="tx1"/>
                          </a:solidFill>
                        </a:rPr>
                        <a:t> The dry season is sometimes 3 months long in the desert.</a:t>
                      </a:r>
                      <a:endParaRPr lang="en-GB" sz="11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0771773"/>
                  </a:ext>
                </a:extLst>
              </a:tr>
              <a:tr h="607316">
                <a:tc>
                  <a:txBody>
                    <a:bodyPr/>
                    <a:lstStyle/>
                    <a:p>
                      <a:pPr algn="just"/>
                      <a:r>
                        <a:rPr lang="en-US" sz="1100" b="1" dirty="0" smtClean="0">
                          <a:solidFill>
                            <a:schemeClr val="tx1"/>
                          </a:solidFill>
                        </a:rPr>
                        <a:t>Mining</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just">
                        <a:buFont typeface="Arial" panose="020B0604020202020204" pitchFamily="34" charset="0"/>
                        <a:buNone/>
                      </a:pPr>
                      <a:r>
                        <a:rPr lang="en-GB" sz="1100" b="0" dirty="0" smtClean="0">
                          <a:solidFill>
                            <a:schemeClr val="tx1"/>
                          </a:solidFill>
                        </a:rPr>
                        <a:t>Where valuable minerals are present in the desert,</a:t>
                      </a:r>
                      <a:r>
                        <a:rPr lang="en-GB" sz="1100" b="0" baseline="0" dirty="0" smtClean="0">
                          <a:solidFill>
                            <a:schemeClr val="tx1"/>
                          </a:solidFill>
                        </a:rPr>
                        <a:t> a</a:t>
                      </a:r>
                      <a:r>
                        <a:rPr lang="en-GB" sz="1100" b="0" dirty="0" smtClean="0">
                          <a:solidFill>
                            <a:schemeClr val="tx1"/>
                          </a:solidFill>
                        </a:rPr>
                        <a:t>ccess is tricky as</a:t>
                      </a:r>
                      <a:r>
                        <a:rPr lang="en-GB" sz="1100" b="0" baseline="0" dirty="0" smtClean="0">
                          <a:solidFill>
                            <a:schemeClr val="tx1"/>
                          </a:solidFill>
                        </a:rPr>
                        <a:t> </a:t>
                      </a:r>
                      <a:r>
                        <a:rPr lang="en-GB" sz="1100" b="0" dirty="0" smtClean="0">
                          <a:solidFill>
                            <a:schemeClr val="tx1"/>
                          </a:solidFill>
                        </a:rPr>
                        <a:t>roads are difficult to build and maintain.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59976048"/>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2967082377"/>
              </p:ext>
            </p:extLst>
          </p:nvPr>
        </p:nvGraphicFramePr>
        <p:xfrm>
          <a:off x="4542763" y="3693150"/>
          <a:ext cx="5382150" cy="1021080"/>
        </p:xfrm>
        <a:graphic>
          <a:graphicData uri="http://schemas.openxmlformats.org/drawingml/2006/table">
            <a:tbl>
              <a:tblPr firstRow="1" bandRow="1">
                <a:tableStyleId>{5C22544A-7EE6-4342-B048-85BDC9FD1C3A}</a:tableStyleId>
              </a:tblPr>
              <a:tblGrid>
                <a:gridCol w="1126517">
                  <a:extLst>
                    <a:ext uri="{9D8B030D-6E8A-4147-A177-3AD203B41FA5}">
                      <a16:colId xmlns:a16="http://schemas.microsoft.com/office/drawing/2014/main" val="454822214"/>
                    </a:ext>
                  </a:extLst>
                </a:gridCol>
                <a:gridCol w="4255633">
                  <a:extLst>
                    <a:ext uri="{9D8B030D-6E8A-4147-A177-3AD203B41FA5}">
                      <a16:colId xmlns:a16="http://schemas.microsoft.com/office/drawing/2014/main" val="1773040266"/>
                    </a:ext>
                  </a:extLst>
                </a:gridCol>
              </a:tblGrid>
              <a:tr h="421650">
                <a:tc>
                  <a:txBody>
                    <a:bodyPr/>
                    <a:lstStyle/>
                    <a:p>
                      <a:r>
                        <a:rPr lang="en-GB" sz="1100" b="0" dirty="0" smtClean="0">
                          <a:solidFill>
                            <a:schemeClr val="tx1"/>
                          </a:solidFill>
                        </a:rPr>
                        <a:t>Distribution</a:t>
                      </a:r>
                      <a:endParaRPr lang="en-GB" sz="11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smtClean="0">
                          <a:solidFill>
                            <a:schemeClr val="tx1"/>
                          </a:solidFill>
                        </a:rPr>
                        <a:t>Where things are: in this case the distribution of</a:t>
                      </a:r>
                      <a:r>
                        <a:rPr lang="en-GB" sz="1100" b="0" baseline="0" dirty="0" smtClean="0">
                          <a:solidFill>
                            <a:schemeClr val="tx1"/>
                          </a:solidFill>
                        </a:rPr>
                        <a:t> ecosystems means that many unique habitats are found in the same latitude</a:t>
                      </a:r>
                      <a:endParaRPr lang="en-GB" sz="11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96582899"/>
                  </a:ext>
                </a:extLst>
              </a:tr>
              <a:tr h="355795">
                <a:tc>
                  <a:txBody>
                    <a:bodyPr/>
                    <a:lstStyle/>
                    <a:p>
                      <a:r>
                        <a:rPr lang="en-GB" sz="1100" b="0" dirty="0" smtClean="0">
                          <a:solidFill>
                            <a:schemeClr val="tx1"/>
                          </a:solidFill>
                        </a:rPr>
                        <a:t>Latitude</a:t>
                      </a:r>
                      <a:endParaRPr lang="en-GB" sz="11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b="0" dirty="0" smtClean="0">
                          <a:solidFill>
                            <a:schemeClr val="tx1"/>
                          </a:solidFill>
                        </a:rPr>
                        <a:t>Places with the same latitude face</a:t>
                      </a:r>
                      <a:r>
                        <a:rPr lang="en-GB" sz="1100" b="0" baseline="0" dirty="0" smtClean="0">
                          <a:solidFill>
                            <a:schemeClr val="tx1"/>
                          </a:solidFill>
                        </a:rPr>
                        <a:t> the sun at roughly the same angle. This means they tend to have the same biomes. For deserts this is typically 20 to 30 degrees North or South of the equator.</a:t>
                      </a:r>
                      <a:endParaRPr lang="en-GB" sz="11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32176191"/>
                  </a:ext>
                </a:extLst>
              </a:tr>
            </a:tbl>
          </a:graphicData>
        </a:graphic>
      </p:graphicFrame>
      <p:sp>
        <p:nvSpPr>
          <p:cNvPr id="5" name="Rectangle 4"/>
          <p:cNvSpPr/>
          <p:nvPr/>
        </p:nvSpPr>
        <p:spPr>
          <a:xfrm>
            <a:off x="4549800" y="3419225"/>
            <a:ext cx="5358619" cy="238375"/>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GENERAL TERMS TO BE USED</a:t>
            </a:r>
            <a:endParaRPr lang="en-GB" dirty="0"/>
          </a:p>
        </p:txBody>
      </p:sp>
      <p:sp>
        <p:nvSpPr>
          <p:cNvPr id="11" name="Rectangle 10"/>
          <p:cNvSpPr/>
          <p:nvPr/>
        </p:nvSpPr>
        <p:spPr>
          <a:xfrm>
            <a:off x="-6717" y="4525437"/>
            <a:ext cx="5723519" cy="52525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100" b="1" u="sng" dirty="0" smtClean="0"/>
          </a:p>
          <a:p>
            <a:pPr algn="ctr"/>
            <a:r>
              <a:rPr lang="en-GB" sz="1100" b="1" u="sng" dirty="0" smtClean="0"/>
              <a:t>2) Challenges in the desert</a:t>
            </a:r>
          </a:p>
          <a:p>
            <a:pPr algn="just"/>
            <a:r>
              <a:rPr lang="en-GB" sz="1100" dirty="0" smtClean="0"/>
              <a:t>Given the characteristics of deserts listed above, human settlement is difficult.</a:t>
            </a:r>
          </a:p>
          <a:p>
            <a:pPr algn="just"/>
            <a:endParaRPr lang="en-GB" sz="1100" dirty="0"/>
          </a:p>
          <a:p>
            <a:pPr algn="just"/>
            <a:endParaRPr lang="en-GB" sz="1100" dirty="0"/>
          </a:p>
        </p:txBody>
      </p:sp>
    </p:spTree>
    <p:extLst>
      <p:ext uri="{BB962C8B-B14F-4D97-AF65-F5344CB8AC3E}">
        <p14:creationId xmlns:p14="http://schemas.microsoft.com/office/powerpoint/2010/main" val="386223923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250</TotalTime>
  <Words>519</Words>
  <Application>Microsoft Office PowerPoint</Application>
  <PresentationFormat>A4 Paper (210x297 mm)</PresentationFormat>
  <Paragraphs>74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Benjamin Newbury</dc:creator>
  <cp:lastModifiedBy>Desai, Andrew</cp:lastModifiedBy>
  <cp:revision>105</cp:revision>
  <cp:lastPrinted>2017-10-05T15:52:19Z</cp:lastPrinted>
  <dcterms:created xsi:type="dcterms:W3CDTF">2016-08-23T18:34:33Z</dcterms:created>
  <dcterms:modified xsi:type="dcterms:W3CDTF">2020-01-29T07:55:11Z</dcterms:modified>
</cp:coreProperties>
</file>