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48" autoAdjust="0"/>
    <p:restoredTop sz="94660"/>
  </p:normalViewPr>
  <p:slideViewPr>
    <p:cSldViewPr snapToGrid="0">
      <p:cViewPr varScale="1">
        <p:scale>
          <a:sx n="69" d="100"/>
          <a:sy n="69" d="100"/>
        </p:scale>
        <p:origin x="38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31/03/2020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31/03/2020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31/03/2020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31/03/2020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ducksters.com/science/physics/"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955701608"/>
              </p:ext>
            </p:extLst>
          </p:nvPr>
        </p:nvGraphicFramePr>
        <p:xfrm>
          <a:off x="155303" y="992776"/>
          <a:ext cx="4673599" cy="5708468"/>
        </p:xfrm>
        <a:graphic>
          <a:graphicData uri="http://schemas.openxmlformats.org/drawingml/2006/table">
            <a:tbl>
              <a:tblPr firstRow="1" bandRow="1">
                <a:tableStyleId>{5940675A-B579-460E-94D1-54222C63F5DA}</a:tableStyleId>
              </a:tblPr>
              <a:tblGrid>
                <a:gridCol w="1249165">
                  <a:extLst>
                    <a:ext uri="{9D8B030D-6E8A-4147-A177-3AD203B41FA5}">
                      <a16:colId xmlns:a16="http://schemas.microsoft.com/office/drawing/2014/main" val="3100192469"/>
                    </a:ext>
                  </a:extLst>
                </a:gridCol>
                <a:gridCol w="3424434">
                  <a:extLst>
                    <a:ext uri="{9D8B030D-6E8A-4147-A177-3AD203B41FA5}">
                      <a16:colId xmlns:a16="http://schemas.microsoft.com/office/drawing/2014/main" val="1638522988"/>
                    </a:ext>
                  </a:extLst>
                </a:gridCol>
              </a:tblGrid>
              <a:tr h="884890">
                <a:tc>
                  <a:txBody>
                    <a:bodyPr/>
                    <a:lstStyle/>
                    <a:p>
                      <a:r>
                        <a:rPr lang="en-GB" sz="1000" b="1" dirty="0" smtClean="0">
                          <a:latin typeface="Century Gothic" panose="020B0502020202020204" pitchFamily="34" charset="0"/>
                        </a:rPr>
                        <a:t>Force</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A push or pull on an object which can cause it to move, change speed, direction or shape. Measured in Newton's (N). 	</a:t>
                      </a:r>
                      <a:endParaRPr lang="en-GB" sz="1000" dirty="0">
                        <a:latin typeface="Century Gothic" panose="020B0502020202020204" pitchFamily="34" charset="0"/>
                      </a:endParaRPr>
                    </a:p>
                  </a:txBody>
                  <a:tcPr/>
                </a:tc>
                <a:extLst>
                  <a:ext uri="{0D108BD9-81ED-4DB2-BD59-A6C34878D82A}">
                    <a16:rowId xmlns:a16="http://schemas.microsoft.com/office/drawing/2014/main" val="2706751697"/>
                  </a:ext>
                </a:extLst>
              </a:tr>
              <a:tr h="685076">
                <a:tc>
                  <a:txBody>
                    <a:bodyPr/>
                    <a:lstStyle/>
                    <a:p>
                      <a:r>
                        <a:rPr lang="en-GB" sz="1000" b="1" dirty="0" smtClean="0">
                          <a:latin typeface="Century Gothic" panose="020B0502020202020204" pitchFamily="34" charset="0"/>
                        </a:rPr>
                        <a:t>Magnet</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 A material or object that produces a magnetic field. It attracts or repels magnetic objects, including iron. </a:t>
                      </a:r>
                      <a:endParaRPr lang="en-GB" sz="1000" dirty="0">
                        <a:latin typeface="Century Gothic" panose="020B0502020202020204" pitchFamily="34" charset="0"/>
                      </a:endParaRPr>
                    </a:p>
                  </a:txBody>
                  <a:tcPr/>
                </a:tc>
                <a:extLst>
                  <a:ext uri="{0D108BD9-81ED-4DB2-BD59-A6C34878D82A}">
                    <a16:rowId xmlns:a16="http://schemas.microsoft.com/office/drawing/2014/main" val="2236033125"/>
                  </a:ext>
                </a:extLst>
              </a:tr>
              <a:tr h="642134">
                <a:tc>
                  <a:txBody>
                    <a:bodyPr/>
                    <a:lstStyle/>
                    <a:p>
                      <a:r>
                        <a:rPr lang="en-GB" sz="1000" b="1" dirty="0" smtClean="0">
                          <a:latin typeface="Century Gothic" panose="020B0502020202020204" pitchFamily="34" charset="0"/>
                        </a:rPr>
                        <a:t>Contact</a:t>
                      </a:r>
                      <a:r>
                        <a:rPr lang="en-GB" sz="1000" b="1" baseline="0" dirty="0" smtClean="0">
                          <a:latin typeface="Century Gothic" panose="020B0502020202020204" pitchFamily="34" charset="0"/>
                        </a:rPr>
                        <a:t> force</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A force that requires physical contact to occur e.g. kicking a ball. </a:t>
                      </a:r>
                      <a:endParaRPr lang="en-GB" sz="1000" dirty="0">
                        <a:latin typeface="Century Gothic" panose="020B0502020202020204" pitchFamily="34" charset="0"/>
                      </a:endParaRPr>
                    </a:p>
                  </a:txBody>
                  <a:tcPr/>
                </a:tc>
                <a:extLst>
                  <a:ext uri="{0D108BD9-81ED-4DB2-BD59-A6C34878D82A}">
                    <a16:rowId xmlns:a16="http://schemas.microsoft.com/office/drawing/2014/main" val="919100679"/>
                  </a:ext>
                </a:extLst>
              </a:tr>
              <a:tr h="642134">
                <a:tc>
                  <a:txBody>
                    <a:bodyPr/>
                    <a:lstStyle/>
                    <a:p>
                      <a:r>
                        <a:rPr lang="en-GB" sz="1000" b="1" dirty="0" smtClean="0">
                          <a:latin typeface="Century Gothic" panose="020B0502020202020204" pitchFamily="34" charset="0"/>
                        </a:rPr>
                        <a:t>Attract</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To pull towards. Opposite of repel</a:t>
                      </a:r>
                      <a:endParaRPr lang="en-GB" sz="1000" dirty="0">
                        <a:latin typeface="Century Gothic" panose="020B0502020202020204" pitchFamily="34" charset="0"/>
                      </a:endParaRPr>
                    </a:p>
                  </a:txBody>
                  <a:tcPr/>
                </a:tc>
                <a:extLst>
                  <a:ext uri="{0D108BD9-81ED-4DB2-BD59-A6C34878D82A}">
                    <a16:rowId xmlns:a16="http://schemas.microsoft.com/office/drawing/2014/main" val="3634272603"/>
                  </a:ext>
                </a:extLst>
              </a:tr>
              <a:tr h="642134">
                <a:tc>
                  <a:txBody>
                    <a:bodyPr/>
                    <a:lstStyle/>
                    <a:p>
                      <a:r>
                        <a:rPr lang="en-GB" sz="1000" b="1" dirty="0" smtClean="0">
                          <a:latin typeface="Century Gothic" panose="020B0502020202020204" pitchFamily="34" charset="0"/>
                        </a:rPr>
                        <a:t>Repel</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To push away. Opposite of attract</a:t>
                      </a:r>
                      <a:endParaRPr lang="en-GB" sz="1000" dirty="0">
                        <a:latin typeface="Century Gothic" panose="020B0502020202020204" pitchFamily="34" charset="0"/>
                      </a:endParaRPr>
                    </a:p>
                  </a:txBody>
                  <a:tcPr/>
                </a:tc>
                <a:extLst>
                  <a:ext uri="{0D108BD9-81ED-4DB2-BD59-A6C34878D82A}">
                    <a16:rowId xmlns:a16="http://schemas.microsoft.com/office/drawing/2014/main" val="4035656448"/>
                  </a:ext>
                </a:extLst>
              </a:tr>
              <a:tr h="642134">
                <a:tc>
                  <a:txBody>
                    <a:bodyPr/>
                    <a:lstStyle/>
                    <a:p>
                      <a:r>
                        <a:rPr lang="en-GB" sz="1000" b="1" dirty="0" smtClean="0">
                          <a:latin typeface="Century Gothic" panose="020B0502020202020204" pitchFamily="34" charset="0"/>
                        </a:rPr>
                        <a:t>Propel </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The act of driving or pushing forward. </a:t>
                      </a:r>
                      <a:endParaRPr lang="en-GB" sz="1000" dirty="0">
                        <a:latin typeface="Century Gothic" panose="020B0502020202020204" pitchFamily="34" charset="0"/>
                      </a:endParaRPr>
                    </a:p>
                  </a:txBody>
                  <a:tcPr/>
                </a:tc>
                <a:extLst>
                  <a:ext uri="{0D108BD9-81ED-4DB2-BD59-A6C34878D82A}">
                    <a16:rowId xmlns:a16="http://schemas.microsoft.com/office/drawing/2014/main" val="3932388831"/>
                  </a:ext>
                </a:extLst>
              </a:tr>
              <a:tr h="884890">
                <a:tc>
                  <a:txBody>
                    <a:bodyPr/>
                    <a:lstStyle/>
                    <a:p>
                      <a:r>
                        <a:rPr lang="en-GB" sz="1000" b="1" dirty="0" smtClean="0">
                          <a:latin typeface="Century Gothic" panose="020B0502020202020204" pitchFamily="34" charset="0"/>
                        </a:rPr>
                        <a:t>Friction</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The resistance of motion when one object rubs against another. Friction causes objects to slow down and the energy becomes heat. 	</a:t>
                      </a:r>
                      <a:endParaRPr lang="en-GB" sz="1000" dirty="0">
                        <a:latin typeface="Century Gothic" panose="020B0502020202020204" pitchFamily="34" charset="0"/>
                      </a:endParaRPr>
                    </a:p>
                  </a:txBody>
                  <a:tcPr/>
                </a:tc>
                <a:extLst>
                  <a:ext uri="{0D108BD9-81ED-4DB2-BD59-A6C34878D82A}">
                    <a16:rowId xmlns:a16="http://schemas.microsoft.com/office/drawing/2014/main" val="1636317384"/>
                  </a:ext>
                </a:extLst>
              </a:tr>
              <a:tr h="685076">
                <a:tc>
                  <a:txBody>
                    <a:bodyPr/>
                    <a:lstStyle/>
                    <a:p>
                      <a:r>
                        <a:rPr lang="en-GB" sz="1000" b="1" dirty="0" smtClean="0">
                          <a:latin typeface="Century Gothic" panose="020B0502020202020204" pitchFamily="34" charset="0"/>
                        </a:rPr>
                        <a:t>Weight</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tc>
                <a:tc>
                  <a:txBody>
                    <a:bodyPr/>
                    <a:lstStyle/>
                    <a:p>
                      <a:r>
                        <a:rPr lang="en-GB" sz="1000" dirty="0" smtClean="0">
                          <a:latin typeface="Century Gothic" panose="020B0502020202020204" pitchFamily="34" charset="0"/>
                        </a:rPr>
                        <a:t>The force due to gravity on objects. This force pulls on all objects near the earth. Measured in Newton's (N). </a:t>
                      </a:r>
                      <a:endParaRPr lang="en-GB" sz="1000" dirty="0">
                        <a:latin typeface="Century Gothic" panose="020B0502020202020204" pitchFamily="34" charset="0"/>
                      </a:endParaRPr>
                    </a:p>
                  </a:txBody>
                  <a:tcPr/>
                </a:tc>
                <a:extLst>
                  <a:ext uri="{0D108BD9-81ED-4DB2-BD59-A6C34878D82A}">
                    <a16:rowId xmlns:a16="http://schemas.microsoft.com/office/drawing/2014/main" val="50068440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542803958"/>
              </p:ext>
            </p:extLst>
          </p:nvPr>
        </p:nvGraphicFramePr>
        <p:xfrm>
          <a:off x="4828902" y="992777"/>
          <a:ext cx="5050973" cy="5708471"/>
        </p:xfrm>
        <a:graphic>
          <a:graphicData uri="http://schemas.openxmlformats.org/drawingml/2006/table">
            <a:tbl>
              <a:tblPr firstRow="1" bandRow="1">
                <a:tableStyleId>{5940675A-B579-460E-94D1-54222C63F5DA}</a:tableStyleId>
              </a:tblPr>
              <a:tblGrid>
                <a:gridCol w="1974566">
                  <a:extLst>
                    <a:ext uri="{9D8B030D-6E8A-4147-A177-3AD203B41FA5}">
                      <a16:colId xmlns:a16="http://schemas.microsoft.com/office/drawing/2014/main" val="3100192469"/>
                    </a:ext>
                  </a:extLst>
                </a:gridCol>
                <a:gridCol w="3076407">
                  <a:extLst>
                    <a:ext uri="{9D8B030D-6E8A-4147-A177-3AD203B41FA5}">
                      <a16:colId xmlns:a16="http://schemas.microsoft.com/office/drawing/2014/main" val="1638522988"/>
                    </a:ext>
                  </a:extLst>
                </a:gridCol>
              </a:tblGrid>
              <a:tr h="674893">
                <a:tc>
                  <a:txBody>
                    <a:bodyPr/>
                    <a:lstStyle/>
                    <a:p>
                      <a:r>
                        <a:rPr lang="en-GB" sz="1000" b="1" dirty="0" smtClean="0">
                          <a:latin typeface="Century Gothic" panose="020B0502020202020204" pitchFamily="34" charset="0"/>
                        </a:rPr>
                        <a:t>Mass</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000" dirty="0" smtClean="0">
                          <a:latin typeface="Century Gothic" panose="020B0502020202020204" pitchFamily="34" charset="0"/>
                        </a:rPr>
                        <a:t>The amount of matter contained in an object. Measured in units such as g, kg. </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06751697"/>
                  </a:ext>
                </a:extLst>
              </a:tr>
              <a:tr h="1068581">
                <a:tc>
                  <a:txBody>
                    <a:bodyPr/>
                    <a:lstStyle/>
                    <a:p>
                      <a:r>
                        <a:rPr lang="en-GB" sz="1000" b="1" dirty="0" smtClean="0">
                          <a:latin typeface="Century Gothic" panose="020B0502020202020204" pitchFamily="34" charset="0"/>
                        </a:rPr>
                        <a:t>Gravity </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Century Gothic" panose="020B0502020202020204" pitchFamily="34" charset="0"/>
                        </a:rPr>
                        <a:t>The area around a large object when a weight can be felt. The sun’s gravity keeps the planets orbiting around it. 	</a:t>
                      </a:r>
                    </a:p>
                    <a:p>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36033125"/>
                  </a:ext>
                </a:extLst>
              </a:tr>
              <a:tr h="871737">
                <a:tc>
                  <a:txBody>
                    <a:bodyPr/>
                    <a:lstStyle/>
                    <a:p>
                      <a:r>
                        <a:rPr lang="en-GB" sz="1000" b="1" dirty="0" smtClean="0">
                          <a:latin typeface="Century Gothic" panose="020B0502020202020204" pitchFamily="34" charset="0"/>
                        </a:rPr>
                        <a:t>Air resistance </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000" dirty="0" smtClean="0">
                          <a:latin typeface="Century Gothic" panose="020B0502020202020204" pitchFamily="34" charset="0"/>
                        </a:rPr>
                        <a:t>The frictional force of air against a moving object. The faster an object moves, the greater the air resistance. 	</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9100679"/>
                  </a:ext>
                </a:extLst>
              </a:tr>
              <a:tr h="871737">
                <a:tc>
                  <a:txBody>
                    <a:bodyPr/>
                    <a:lstStyle/>
                    <a:p>
                      <a:r>
                        <a:rPr lang="en-GB" sz="1000" b="1" dirty="0" smtClean="0">
                          <a:latin typeface="Century Gothic" panose="020B0502020202020204" pitchFamily="34" charset="0"/>
                        </a:rPr>
                        <a:t>Water</a:t>
                      </a:r>
                      <a:r>
                        <a:rPr lang="en-GB" sz="1000" b="1" baseline="0" dirty="0" smtClean="0">
                          <a:latin typeface="Century Gothic" panose="020B0502020202020204" pitchFamily="34" charset="0"/>
                        </a:rPr>
                        <a:t> </a:t>
                      </a:r>
                    </a:p>
                    <a:p>
                      <a:r>
                        <a:rPr lang="en-GB" sz="1000" b="1" baseline="0" dirty="0" smtClean="0">
                          <a:latin typeface="Century Gothic" panose="020B0502020202020204" pitchFamily="34" charset="0"/>
                        </a:rPr>
                        <a:t>resistance </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000" dirty="0" smtClean="0">
                          <a:latin typeface="Century Gothic" panose="020B0502020202020204" pitchFamily="34" charset="0"/>
                        </a:rPr>
                        <a:t>The frictional force of water against a moving object. The faster an object moves, the greater the water resistance.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34272603"/>
                  </a:ext>
                </a:extLst>
              </a:tr>
              <a:tr h="478049">
                <a:tc>
                  <a:txBody>
                    <a:bodyPr/>
                    <a:lstStyle/>
                    <a:p>
                      <a:r>
                        <a:rPr lang="en-GB" sz="1000" b="1" dirty="0" smtClean="0">
                          <a:latin typeface="Century Gothic" panose="020B0502020202020204" pitchFamily="34" charset="0"/>
                        </a:rPr>
                        <a:t>Acceleration</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000" dirty="0" smtClean="0">
                          <a:latin typeface="Century Gothic" panose="020B0502020202020204" pitchFamily="34" charset="0"/>
                        </a:rPr>
                        <a:t>Increase in the rate or speed of something. </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35656448"/>
                  </a:ext>
                </a:extLst>
              </a:tr>
              <a:tr h="871737">
                <a:tc>
                  <a:txBody>
                    <a:bodyPr/>
                    <a:lstStyle/>
                    <a:p>
                      <a:r>
                        <a:rPr lang="en-GB" sz="1000" b="1" dirty="0" smtClean="0">
                          <a:latin typeface="Century Gothic" panose="020B0502020202020204" pitchFamily="34" charset="0"/>
                        </a:rPr>
                        <a:t>Balanced force</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000" dirty="0" smtClean="0">
                          <a:latin typeface="Century Gothic" panose="020B0502020202020204" pitchFamily="34" charset="0"/>
                        </a:rPr>
                        <a:t>Two forces of equal size acting in opposite directions on an object so that it will stay still or continue to move in the same</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32388831"/>
                  </a:ext>
                </a:extLst>
              </a:tr>
              <a:tr h="871737">
                <a:tc>
                  <a:txBody>
                    <a:bodyPr/>
                    <a:lstStyle/>
                    <a:p>
                      <a:r>
                        <a:rPr lang="en-GB" sz="1000" b="1" dirty="0" smtClean="0">
                          <a:latin typeface="Century Gothic" panose="020B0502020202020204" pitchFamily="34" charset="0"/>
                        </a:rPr>
                        <a:t>Unbalanced force</a:t>
                      </a:r>
                      <a:r>
                        <a:rPr lang="en-GB" sz="1000" b="1" baseline="0" dirty="0" smtClean="0">
                          <a:latin typeface="Century Gothic" panose="020B0502020202020204" pitchFamily="34" charset="0"/>
                        </a:rPr>
                        <a:t> </a:t>
                      </a:r>
                      <a:endParaRPr lang="en-GB" sz="10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000" dirty="0" smtClean="0">
                          <a:latin typeface="Century Gothic" panose="020B0502020202020204" pitchFamily="34" charset="0"/>
                        </a:rPr>
                        <a:t>Two forces of unequal size acting in opposite directions causing an object to move, change speed, direction or shape. </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6317384"/>
                  </a:ext>
                </a:extLst>
              </a:tr>
            </a:tbl>
          </a:graphicData>
        </a:graphic>
      </p:graphicFrame>
      <p:sp>
        <p:nvSpPr>
          <p:cNvPr id="4" name="Rounded Rectangle 3"/>
          <p:cNvSpPr/>
          <p:nvPr/>
        </p:nvSpPr>
        <p:spPr>
          <a:xfrm>
            <a:off x="10045338" y="992776"/>
            <a:ext cx="1920240" cy="4278471"/>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a:p>
            <a:pPr algn="ctr"/>
            <a:r>
              <a:rPr lang="en-GB" sz="1000" b="1"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Homework</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Read, cover write the key definitions</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Use the internet to find the mass of a car in kilograms, using the world’s meanest gangsters </a:t>
            </a:r>
            <a:r>
              <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e</a:t>
            </a: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quation to calculate its weight. Remember the units.</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Find three interesting facts about Sir Isaac Newton. Did an apple really land on his head?</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Memorise all the equations for this topic. Give an example for each equation</a:t>
            </a:r>
          </a:p>
          <a:p>
            <a:pPr marL="342900" indent="-342900">
              <a:buAutoNum type="arabicPeriod"/>
            </a:pPr>
            <a:r>
              <a:rPr lang="en-GB" sz="10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rPr>
              <a:t>Design the ultimate safe car.</a:t>
            </a:r>
          </a:p>
          <a:p>
            <a:pPr marL="342900" indent="-342900">
              <a:buAutoNum type="arabicPeriod"/>
            </a:pPr>
            <a:endParaRPr lang="en-GB" sz="1200" dirty="0" smtClean="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a:p>
            <a:pPr marL="342900" indent="-342900">
              <a:buAutoNum type="arabicPeriod"/>
            </a:pPr>
            <a:endParaRPr lang="en-GB" sz="12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p:txBody>
      </p:sp>
      <p:sp>
        <p:nvSpPr>
          <p:cNvPr id="6" name="Title 3"/>
          <p:cNvSpPr txBox="1">
            <a:spLocks/>
          </p:cNvSpPr>
          <p:nvPr/>
        </p:nvSpPr>
        <p:spPr>
          <a:xfrm>
            <a:off x="2111188" y="0"/>
            <a:ext cx="8054788" cy="914400"/>
          </a:xfrm>
          <a:prstGeom prst="rect">
            <a:avLst/>
          </a:prstGeom>
          <a:solidFill>
            <a:srgbClr val="92D050"/>
          </a:solidFill>
        </p:spPr>
        <p:style>
          <a:lnRef idx="2">
            <a:schemeClr val="accent3">
              <a:shade val="50000"/>
            </a:schemeClr>
          </a:lnRef>
          <a:fillRef idx="1">
            <a:schemeClr val="accent3"/>
          </a:fillRef>
          <a:effectRef idx="0">
            <a:schemeClr val="accent3"/>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defRPr/>
            </a:pPr>
            <a:r>
              <a:rPr lang="en-US" sz="1800" dirty="0" smtClean="0">
                <a:solidFill>
                  <a:schemeClr val="tx1"/>
                </a:solidFill>
                <a:latin typeface="Century Gothic" panose="020B0502020202020204" pitchFamily="34" charset="0"/>
              </a:rPr>
              <a:t>Year 8 Science </a:t>
            </a:r>
            <a:r>
              <a:rPr lang="en-US" sz="1800" dirty="0" smtClean="0">
                <a:solidFill>
                  <a:schemeClr val="tx1"/>
                </a:solidFill>
                <a:latin typeface="Century Gothic" panose="020B0502020202020204" pitchFamily="34" charset="0"/>
              </a:rPr>
              <a:t>Knowledge Organiser Cycle 11 Forces </a:t>
            </a:r>
            <a:endParaRPr lang="en-US" sz="1800" dirty="0">
              <a:solidFill>
                <a:schemeClr val="tx1"/>
              </a:solidFill>
              <a:latin typeface="Century Gothic" panose="020B0502020202020204" pitchFamily="34"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80558" y="0"/>
            <a:ext cx="804936" cy="914400"/>
          </a:xfrm>
          <a:prstGeom prst="rect">
            <a:avLst/>
          </a:prstGeom>
          <a:effectLst>
            <a:glow rad="101600">
              <a:schemeClr val="accent5">
                <a:satMod val="175000"/>
                <a:alpha val="40000"/>
              </a:schemeClr>
            </a:glow>
          </a:effectLst>
          <a:scene3d>
            <a:camera prst="orthographicFront"/>
            <a:lightRig rig="threePt" dir="t"/>
          </a:scene3d>
          <a:sp3d>
            <a:bevelT prst="relaxedInset"/>
          </a:sp3d>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21624" y="5551520"/>
            <a:ext cx="2043954" cy="1149724"/>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555" y="0"/>
            <a:ext cx="1513540" cy="785091"/>
          </a:xfrm>
          <a:prstGeom prst="rect">
            <a:avLst/>
          </a:prstGeom>
        </p:spPr>
      </p:pic>
    </p:spTree>
    <p:extLst>
      <p:ext uri="{BB962C8B-B14F-4D97-AF65-F5344CB8AC3E}">
        <p14:creationId xmlns:p14="http://schemas.microsoft.com/office/powerpoint/2010/main" val="1172305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5143" y="159658"/>
            <a:ext cx="3454400" cy="325119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a:latin typeface="Century Gothic" panose="020B0502020202020204" pitchFamily="34" charset="0"/>
                <a:ea typeface="Tahoma" panose="020B0604030504040204" pitchFamily="34" charset="0"/>
                <a:cs typeface="Tahoma" panose="020B0604030504040204" pitchFamily="34" charset="0"/>
              </a:rPr>
              <a:t>Isaac Newton</a:t>
            </a:r>
          </a:p>
          <a:p>
            <a:r>
              <a:rPr lang="en-GB" sz="1000" b="1" dirty="0">
                <a:latin typeface="Century Gothic" panose="020B0502020202020204" pitchFamily="34" charset="0"/>
                <a:ea typeface="Tahoma" panose="020B0604030504040204" pitchFamily="34" charset="0"/>
                <a:cs typeface="Tahoma" panose="020B0604030504040204" pitchFamily="34" charset="0"/>
              </a:rPr>
              <a:t>Occupation:</a:t>
            </a:r>
            <a:r>
              <a:rPr lang="en-GB" sz="1000" dirty="0">
                <a:latin typeface="Century Gothic" panose="020B0502020202020204" pitchFamily="34" charset="0"/>
                <a:ea typeface="Tahoma" panose="020B0604030504040204" pitchFamily="34" charset="0"/>
                <a:cs typeface="Tahoma" panose="020B0604030504040204" pitchFamily="34" charset="0"/>
              </a:rPr>
              <a:t> Scientist, mathematician, and astronomer</a:t>
            </a:r>
          </a:p>
          <a:p>
            <a:r>
              <a:rPr lang="en-GB" sz="1000" b="1" dirty="0">
                <a:latin typeface="Century Gothic" panose="020B0502020202020204" pitchFamily="34" charset="0"/>
                <a:ea typeface="Tahoma" panose="020B0604030504040204" pitchFamily="34" charset="0"/>
                <a:cs typeface="Tahoma" panose="020B0604030504040204" pitchFamily="34" charset="0"/>
              </a:rPr>
              <a:t>Born:</a:t>
            </a:r>
            <a:r>
              <a:rPr lang="en-GB" sz="1000" dirty="0">
                <a:latin typeface="Century Gothic" panose="020B0502020202020204" pitchFamily="34" charset="0"/>
                <a:ea typeface="Tahoma" panose="020B0604030504040204" pitchFamily="34" charset="0"/>
                <a:cs typeface="Tahoma" panose="020B0604030504040204" pitchFamily="34" charset="0"/>
              </a:rPr>
              <a:t> January 4, 1643 in Woolsthorpe, England</a:t>
            </a:r>
          </a:p>
          <a:p>
            <a:r>
              <a:rPr lang="en-GB" sz="1000" b="1" dirty="0">
                <a:latin typeface="Century Gothic" panose="020B0502020202020204" pitchFamily="34" charset="0"/>
                <a:ea typeface="Tahoma" panose="020B0604030504040204" pitchFamily="34" charset="0"/>
                <a:cs typeface="Tahoma" panose="020B0604030504040204" pitchFamily="34" charset="0"/>
              </a:rPr>
              <a:t>Died: </a:t>
            </a:r>
            <a:r>
              <a:rPr lang="en-GB" sz="1000" dirty="0">
                <a:latin typeface="Century Gothic" panose="020B0502020202020204" pitchFamily="34" charset="0"/>
                <a:ea typeface="Tahoma" panose="020B0604030504040204" pitchFamily="34" charset="0"/>
                <a:cs typeface="Tahoma" panose="020B0604030504040204" pitchFamily="34" charset="0"/>
              </a:rPr>
              <a:t>March 31, 1727 in London, England </a:t>
            </a:r>
          </a:p>
          <a:p>
            <a:r>
              <a:rPr lang="en-GB" sz="1000" b="1" dirty="0">
                <a:latin typeface="Century Gothic" panose="020B0502020202020204" pitchFamily="34" charset="0"/>
                <a:ea typeface="Tahoma" panose="020B0604030504040204" pitchFamily="34" charset="0"/>
                <a:cs typeface="Tahoma" panose="020B0604030504040204" pitchFamily="34" charset="0"/>
              </a:rPr>
              <a:t>Best known for:</a:t>
            </a:r>
            <a:r>
              <a:rPr lang="en-GB" sz="1000" dirty="0">
                <a:latin typeface="Century Gothic" panose="020B0502020202020204" pitchFamily="34" charset="0"/>
                <a:ea typeface="Tahoma" panose="020B0604030504040204" pitchFamily="34" charset="0"/>
                <a:cs typeface="Tahoma" panose="020B0604030504040204" pitchFamily="34" charset="0"/>
              </a:rPr>
              <a:t> Defining the three laws of motion and universal gravitation</a:t>
            </a:r>
          </a:p>
          <a:p>
            <a:r>
              <a:rPr lang="en-GB" sz="1000" dirty="0">
                <a:latin typeface="Century Gothic" panose="020B0502020202020204" pitchFamily="34" charset="0"/>
                <a:ea typeface="Tahoma" panose="020B0604030504040204" pitchFamily="34" charset="0"/>
                <a:cs typeface="Tahoma" panose="020B0604030504040204" pitchFamily="34" charset="0"/>
              </a:rPr>
              <a:t>Isaac Newton is considered one of the most important scientists in history. Even Albert Einstein said that Isaac Newton was the smartest person that ever lived. During his lifetime Newton developed the theory of gravity, the laws of motion (which became the basis for </a:t>
            </a:r>
            <a:r>
              <a:rPr lang="en-GB" sz="1000" dirty="0">
                <a:solidFill>
                  <a:schemeClr val="tx1"/>
                </a:solidFill>
                <a:latin typeface="Century Gothic" panose="020B0502020202020204" pitchFamily="34" charset="0"/>
                <a:ea typeface="Tahoma" panose="020B0604030504040204" pitchFamily="34" charset="0"/>
                <a:cs typeface="Tahoma" panose="020B0604030504040204" pitchFamily="34" charset="0"/>
                <a:hlinkClick r:id="rId2"/>
              </a:rPr>
              <a:t>physics</a:t>
            </a:r>
            <a:r>
              <a:rPr lang="en-GB" sz="1000" dirty="0">
                <a:solidFill>
                  <a:schemeClr val="tx1"/>
                </a:solidFill>
                <a:latin typeface="Century Gothic" panose="020B0502020202020204" pitchFamily="34" charset="0"/>
                <a:ea typeface="Tahoma" panose="020B0604030504040204" pitchFamily="34" charset="0"/>
                <a:cs typeface="Tahoma" panose="020B0604030504040204" pitchFamily="34" charset="0"/>
              </a:rPr>
              <a:t>)</a:t>
            </a:r>
            <a:r>
              <a:rPr lang="en-GB" sz="1000" dirty="0">
                <a:latin typeface="Century Gothic" panose="020B0502020202020204" pitchFamily="34" charset="0"/>
                <a:ea typeface="Tahoma" panose="020B0604030504040204" pitchFamily="34" charset="0"/>
                <a:cs typeface="Tahoma" panose="020B0604030504040204" pitchFamily="34" charset="0"/>
              </a:rPr>
              <a:t>, a new type of mathematics called calculus, and made breakthroughs in the area of optics such as the reflecting telescope</a:t>
            </a:r>
            <a:endPar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p:txBody>
      </p:sp>
      <p:sp>
        <p:nvSpPr>
          <p:cNvPr id="6" name="Rectangle 5"/>
          <p:cNvSpPr/>
          <p:nvPr/>
        </p:nvSpPr>
        <p:spPr>
          <a:xfrm>
            <a:off x="4252685" y="188686"/>
            <a:ext cx="3410858" cy="239485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a:latin typeface="Century Gothic" panose="020B0502020202020204" pitchFamily="34" charset="0"/>
              </a:rPr>
              <a:t>Skills</a:t>
            </a:r>
          </a:p>
          <a:p>
            <a:pPr algn="ctr"/>
            <a:r>
              <a:rPr lang="en-GB" sz="1000" b="1" u="sng" dirty="0">
                <a:latin typeface="Century Gothic" panose="020B0502020202020204" pitchFamily="34" charset="0"/>
              </a:rPr>
              <a:t>Hypothesis-</a:t>
            </a:r>
            <a:r>
              <a:rPr lang="en-GB" sz="1000" dirty="0">
                <a:latin typeface="Century Gothic" panose="020B0502020202020204" pitchFamily="34" charset="0"/>
              </a:rPr>
              <a:t> prediction with a reason</a:t>
            </a:r>
          </a:p>
          <a:p>
            <a:pPr algn="ctr"/>
            <a:r>
              <a:rPr lang="en-GB" sz="1000" b="1" u="sng" dirty="0">
                <a:latin typeface="Century Gothic" panose="020B0502020202020204" pitchFamily="34" charset="0"/>
              </a:rPr>
              <a:t>Method-</a:t>
            </a:r>
            <a:r>
              <a:rPr lang="en-GB" sz="1000" dirty="0">
                <a:latin typeface="Century Gothic" panose="020B0502020202020204" pitchFamily="34" charset="0"/>
              </a:rPr>
              <a:t> plan written as a set of instructions- Firstly, secondly, subsequently, finally</a:t>
            </a:r>
          </a:p>
          <a:p>
            <a:pPr algn="ctr"/>
            <a:r>
              <a:rPr lang="en-GB" sz="1000" b="1" u="sng" dirty="0">
                <a:latin typeface="Century Gothic" panose="020B0502020202020204" pitchFamily="34" charset="0"/>
              </a:rPr>
              <a:t>Results table-</a:t>
            </a:r>
            <a:r>
              <a:rPr lang="en-GB" sz="1000" dirty="0">
                <a:latin typeface="Century Gothic" panose="020B0502020202020204" pitchFamily="34" charset="0"/>
              </a:rPr>
              <a:t> headed table with units in heading and not next to each result, highlight anomalies and repeat as necessary, calculate mean to appropriate number of significant figures</a:t>
            </a:r>
          </a:p>
        </p:txBody>
      </p:sp>
      <p:sp>
        <p:nvSpPr>
          <p:cNvPr id="7" name="Rectangle 6"/>
          <p:cNvSpPr/>
          <p:nvPr/>
        </p:nvSpPr>
        <p:spPr>
          <a:xfrm>
            <a:off x="8316685" y="87085"/>
            <a:ext cx="3657600" cy="332377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a:latin typeface="Century Gothic" panose="020B0502020202020204" pitchFamily="34" charset="0"/>
                <a:ea typeface="Tahoma" panose="020B0604030504040204" pitchFamily="34" charset="0"/>
                <a:cs typeface="Tahoma" panose="020B0604030504040204" pitchFamily="34" charset="0"/>
              </a:rPr>
              <a:t>Friction  Experiment</a:t>
            </a:r>
          </a:p>
          <a:p>
            <a:r>
              <a:rPr lang="en-GB" sz="1000" b="1" dirty="0">
                <a:latin typeface="Century Gothic" panose="020B0502020202020204" pitchFamily="34" charset="0"/>
                <a:ea typeface="Tahoma" panose="020B0604030504040204" pitchFamily="34" charset="0"/>
                <a:cs typeface="Tahoma" panose="020B0604030504040204" pitchFamily="34" charset="0"/>
              </a:rPr>
              <a:t>Method</a:t>
            </a:r>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dirty="0">
                <a:latin typeface="Century Gothic" panose="020B050202020202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Attach the force meter to the block</a:t>
            </a:r>
            <a:r>
              <a:rPr lang="en-GB" sz="1000" dirty="0" smtClean="0">
                <a:latin typeface="Century Gothic" panose="020B0502020202020204" pitchFamily="34" charset="0"/>
                <a:ea typeface="Tahoma" panose="020B0604030504040204" pitchFamily="34" charset="0"/>
                <a:cs typeface="Tahoma" panose="020B0604030504040204" pitchFamily="34" charset="0"/>
              </a:rPr>
              <a:t>.</a:t>
            </a:r>
            <a:endParaRPr lang="en-GB" sz="1000" dirty="0">
              <a:latin typeface="Century Gothic" panose="020B050202020202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Gently pull the block along the bench surface. Read the force meter, and write down the force needed to pull it.</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Pull the block twice more, and write the results in the table.</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Put a 100 g mass on the block and repeat steps  </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Repeat steps </a:t>
            </a:r>
            <a:r>
              <a:rPr lang="en-GB" sz="1000" b="1" dirty="0">
                <a:latin typeface="Century Gothic" panose="020B0502020202020204" pitchFamily="34" charset="0"/>
                <a:ea typeface="Tahoma" panose="020B0604030504040204" pitchFamily="34" charset="0"/>
                <a:cs typeface="Tahoma" panose="020B0604030504040204" pitchFamily="34" charset="0"/>
              </a:rPr>
              <a:t>A </a:t>
            </a:r>
            <a:r>
              <a:rPr lang="en-GB" sz="1000" dirty="0">
                <a:latin typeface="Century Gothic" panose="020B0502020202020204" pitchFamily="34" charset="0"/>
                <a:ea typeface="Tahoma" panose="020B0604030504040204" pitchFamily="34" charset="0"/>
                <a:cs typeface="Tahoma" panose="020B0604030504040204" pitchFamily="34" charset="0"/>
              </a:rPr>
              <a:t>to </a:t>
            </a:r>
            <a:r>
              <a:rPr lang="en-GB" sz="1000" b="1" dirty="0">
                <a:latin typeface="Century Gothic" panose="020B0502020202020204" pitchFamily="34" charset="0"/>
                <a:ea typeface="Tahoma" panose="020B0604030504040204" pitchFamily="34" charset="0"/>
                <a:cs typeface="Tahoma" panose="020B0604030504040204" pitchFamily="34" charset="0"/>
              </a:rPr>
              <a:t>C </a:t>
            </a:r>
            <a:r>
              <a:rPr lang="en-GB" sz="1000" dirty="0">
                <a:latin typeface="Century Gothic" panose="020B0502020202020204" pitchFamily="34" charset="0"/>
                <a:ea typeface="Tahoma" panose="020B0604030504040204" pitchFamily="34" charset="0"/>
                <a:cs typeface="Tahoma" panose="020B0604030504040204" pitchFamily="34" charset="0"/>
              </a:rPr>
              <a:t>with the other masses shown in the results table.</a:t>
            </a:r>
          </a:p>
        </p:txBody>
      </p:sp>
      <p:sp>
        <p:nvSpPr>
          <p:cNvPr id="8" name="Rectangle 7"/>
          <p:cNvSpPr/>
          <p:nvPr/>
        </p:nvSpPr>
        <p:spPr>
          <a:xfrm>
            <a:off x="145143" y="3577772"/>
            <a:ext cx="3802743" cy="299538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a:latin typeface="Century Gothic" panose="020B0502020202020204" pitchFamily="34" charset="0"/>
                <a:ea typeface="Tahoma" panose="020B0604030504040204" pitchFamily="34" charset="0"/>
                <a:cs typeface="Tahoma" panose="020B0604030504040204" pitchFamily="34" charset="0"/>
              </a:rPr>
              <a:t>Hooke's law</a:t>
            </a:r>
          </a:p>
          <a:p>
            <a:r>
              <a:rPr lang="en-GB" sz="1000" b="1" dirty="0">
                <a:latin typeface="Century Gothic" panose="020B0502020202020204" pitchFamily="34" charset="0"/>
                <a:ea typeface="Tahoma" panose="020B0604030504040204" pitchFamily="34" charset="0"/>
                <a:cs typeface="Tahoma" panose="020B0604030504040204" pitchFamily="34" charset="0"/>
              </a:rPr>
              <a:t>Method</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Set up the apparatus as in the diagram</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Add a 10 g mass to the holder and record the spring length.</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Add another 10 g mass and record the new spring length. </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Take away the previous spring length from the new length to calculate the extension (the difference). </a:t>
            </a:r>
          </a:p>
          <a:p>
            <a:pPr marL="171450" indent="-171450">
              <a:buFont typeface="Arial" panose="020B0604020202020204" pitchFamily="34" charset="0"/>
              <a:buChar char="•"/>
            </a:pPr>
            <a:r>
              <a:rPr lang="en-GB" sz="1000" dirty="0">
                <a:latin typeface="Century Gothic" panose="020B0502020202020204" pitchFamily="34" charset="0"/>
                <a:ea typeface="Tahoma" panose="020B0604030504040204" pitchFamily="34" charset="0"/>
                <a:cs typeface="Tahoma" panose="020B0604030504040204" pitchFamily="34" charset="0"/>
              </a:rPr>
              <a:t>Repeat by adding 10 g masses until 100 g is reached. </a:t>
            </a:r>
          </a:p>
          <a:p>
            <a:r>
              <a:rPr lang="en-GB" sz="1000" b="1" dirty="0" smtClean="0">
                <a:latin typeface="Century Gothic" panose="020B0502020202020204" pitchFamily="34" charset="0"/>
                <a:ea typeface="Tahoma" panose="020B0604030504040204" pitchFamily="34" charset="0"/>
                <a:cs typeface="Tahoma" panose="020B0604030504040204" pitchFamily="34" charset="0"/>
              </a:rPr>
              <a:t>Variables</a:t>
            </a:r>
            <a:endParaRPr lang="en-GB" sz="1000" b="1" dirty="0">
              <a:latin typeface="Century Gothic" panose="020B0502020202020204" pitchFamily="34" charset="0"/>
              <a:ea typeface="Tahoma" panose="020B0604030504040204" pitchFamily="34" charset="0"/>
              <a:cs typeface="Tahoma" panose="020B0604030504040204" pitchFamily="34" charset="0"/>
            </a:endParaRPr>
          </a:p>
          <a:p>
            <a:r>
              <a:rPr lang="en-GB" sz="1000" dirty="0">
                <a:latin typeface="Century Gothic" panose="020B0502020202020204" pitchFamily="34" charset="0"/>
                <a:ea typeface="Tahoma" panose="020B0604030504040204" pitchFamily="34" charset="0"/>
                <a:cs typeface="Tahoma" panose="020B0604030504040204" pitchFamily="34" charset="0"/>
              </a:rPr>
              <a:t>The </a:t>
            </a:r>
            <a:r>
              <a:rPr lang="en-GB" sz="1000" b="1" dirty="0">
                <a:latin typeface="Century Gothic" panose="020B0502020202020204" pitchFamily="34" charset="0"/>
                <a:ea typeface="Tahoma" panose="020B0604030504040204" pitchFamily="34" charset="0"/>
                <a:cs typeface="Tahoma" panose="020B0604030504040204" pitchFamily="34" charset="0"/>
              </a:rPr>
              <a:t>independent</a:t>
            </a:r>
            <a:r>
              <a:rPr lang="en-GB" sz="1000" dirty="0">
                <a:latin typeface="Century Gothic" panose="020B0502020202020204" pitchFamily="34" charset="0"/>
                <a:ea typeface="Tahoma" panose="020B0604030504040204" pitchFamily="34" charset="0"/>
                <a:cs typeface="Tahoma" panose="020B0604030504040204" pitchFamily="34" charset="0"/>
              </a:rPr>
              <a:t> variable is the mass.</a:t>
            </a:r>
          </a:p>
          <a:p>
            <a:r>
              <a:rPr lang="en-GB" sz="1000" dirty="0">
                <a:latin typeface="Century Gothic" panose="020B0502020202020204" pitchFamily="34" charset="0"/>
                <a:ea typeface="Tahoma" panose="020B0604030504040204" pitchFamily="34" charset="0"/>
                <a:cs typeface="Tahoma" panose="020B0604030504040204" pitchFamily="34" charset="0"/>
              </a:rPr>
              <a:t>The </a:t>
            </a:r>
            <a:r>
              <a:rPr lang="en-GB" sz="1000" b="1" dirty="0">
                <a:latin typeface="Century Gothic" panose="020B0502020202020204" pitchFamily="34" charset="0"/>
                <a:ea typeface="Tahoma" panose="020B0604030504040204" pitchFamily="34" charset="0"/>
                <a:cs typeface="Tahoma" panose="020B0604030504040204" pitchFamily="34" charset="0"/>
              </a:rPr>
              <a:t>dependent</a:t>
            </a:r>
            <a:r>
              <a:rPr lang="en-GB" sz="1000" dirty="0">
                <a:latin typeface="Century Gothic" panose="020B0502020202020204" pitchFamily="34" charset="0"/>
                <a:ea typeface="Tahoma" panose="020B0604030504040204" pitchFamily="34" charset="0"/>
                <a:cs typeface="Tahoma" panose="020B0604030504040204" pitchFamily="34" charset="0"/>
              </a:rPr>
              <a:t> variable is the extension.</a:t>
            </a:r>
          </a:p>
          <a:p>
            <a:r>
              <a:rPr lang="en-GB" sz="1000" b="1" dirty="0">
                <a:latin typeface="Century Gothic" panose="020B0502020202020204" pitchFamily="34" charset="0"/>
                <a:ea typeface="Tahoma" panose="020B0604030504040204" pitchFamily="34" charset="0"/>
                <a:cs typeface="Tahoma" panose="020B0604030504040204" pitchFamily="34" charset="0"/>
              </a:rPr>
              <a:t>Controlled</a:t>
            </a:r>
            <a:r>
              <a:rPr lang="en-GB" sz="1000" dirty="0">
                <a:latin typeface="Century Gothic" panose="020B0502020202020204" pitchFamily="34" charset="0"/>
                <a:ea typeface="Tahoma" panose="020B0604030504040204" pitchFamily="34" charset="0"/>
                <a:cs typeface="Tahoma" panose="020B0604030504040204" pitchFamily="34" charset="0"/>
              </a:rPr>
              <a:t> variables include using the spring and masses used.</a:t>
            </a:r>
          </a:p>
        </p:txBody>
      </p:sp>
      <p:sp>
        <p:nvSpPr>
          <p:cNvPr id="10" name="Rectangle 9"/>
          <p:cNvSpPr/>
          <p:nvPr/>
        </p:nvSpPr>
        <p:spPr>
          <a:xfrm>
            <a:off x="8171544" y="3577772"/>
            <a:ext cx="3817256" cy="299538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rPr>
              <a:t>Some applications of force in everyday life</a:t>
            </a:r>
          </a:p>
          <a:p>
            <a:r>
              <a:rPr lang="en-GB" sz="1000" dirty="0" smtClean="0">
                <a:latin typeface="Century Gothic" panose="020B0502020202020204" pitchFamily="34" charset="0"/>
              </a:rPr>
              <a:t/>
            </a:r>
            <a:br>
              <a:rPr lang="en-GB" sz="1000" dirty="0" smtClean="0">
                <a:latin typeface="Century Gothic" panose="020B0502020202020204" pitchFamily="34" charset="0"/>
              </a:rPr>
            </a:br>
            <a:r>
              <a:rPr lang="en-GB" sz="1000" dirty="0" smtClean="0">
                <a:latin typeface="Century Gothic" panose="020B0502020202020204" pitchFamily="34" charset="0"/>
              </a:rPr>
              <a:t>The use of force in our everyday life is very common. We use force to walk on the road, to lift the objects, to throw a cricket ball, or to move a given body by some particular speed or direction. We are very familiar with the various effects of force. We can exert pull and push. We must apply a push through something rigid, while pull can act through a non-rigid connector such as a rope or a string or a wire.</a:t>
            </a:r>
            <a:endParaRPr lang="en-GB" sz="1000" dirty="0">
              <a:effectLst/>
              <a:latin typeface="Century Gothic" panose="020B0502020202020204" pitchFamily="34"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156" y="2721587"/>
            <a:ext cx="2399635" cy="2062640"/>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8048" y="4784227"/>
            <a:ext cx="3189849" cy="1921215"/>
          </a:xfrm>
          <a:prstGeom prst="rect">
            <a:avLst/>
          </a:prstGeom>
        </p:spPr>
      </p:pic>
    </p:spTree>
    <p:extLst>
      <p:ext uri="{BB962C8B-B14F-4D97-AF65-F5344CB8AC3E}">
        <p14:creationId xmlns:p14="http://schemas.microsoft.com/office/powerpoint/2010/main" val="1884138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811</Words>
  <Application>Microsoft Office PowerPoint</Application>
  <PresentationFormat>Widescreen</PresentationFormat>
  <Paragraphs>70</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Tahoma</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10</cp:revision>
  <dcterms:created xsi:type="dcterms:W3CDTF">2019-10-03T12:30:24Z</dcterms:created>
  <dcterms:modified xsi:type="dcterms:W3CDTF">2020-03-31T16:12:47Z</dcterms:modified>
</cp:coreProperties>
</file>