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B2A"/>
    <a:srgbClr val="A2182F"/>
    <a:srgbClr val="3D5CAD"/>
    <a:srgbClr val="474748"/>
    <a:srgbClr val="4747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5" autoAdjust="0"/>
    <p:restoredTop sz="94660"/>
  </p:normalViewPr>
  <p:slideViewPr>
    <p:cSldViewPr snapToGrid="0">
      <p:cViewPr varScale="1">
        <p:scale>
          <a:sx n="87" d="100"/>
          <a:sy n="87" d="100"/>
        </p:scale>
        <p:origin x="60" y="3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7591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2261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6203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4052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9588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3580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109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0033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435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4443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280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A8828-8A83-4AA6-8F61-EBEB10A4262A}" type="datetimeFigureOut">
              <a:rPr lang="en-GB" smtClean="0"/>
              <a:t>15/07/2020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A6D5D-F549-4A2D-A19A-D2FCFF1FF9E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4711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C4F1421-D6A7-4EB7-981E-77D94CA05F14}"/>
              </a:ext>
            </a:extLst>
          </p:cNvPr>
          <p:cNvSpPr/>
          <p:nvPr/>
        </p:nvSpPr>
        <p:spPr>
          <a:xfrm>
            <a:off x="407640" y="872462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State the Product Rule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/>
              <p:nvPr/>
            </p:nvSpPr>
            <p:spPr>
              <a:xfrm>
                <a:off x="6204361" y="872461"/>
                <a:ext cx="5580000" cy="5572230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Complete the following differentiation rules:</a:t>
                </a:r>
              </a:p>
              <a:p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𝑑𝑥</m:t>
                          </m:r>
                        </m:den>
                      </m:f>
                      <m:func>
                        <m:funcPr>
                          <m:ctrlPr>
                            <a:rPr lang="en-GB" sz="1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12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𝑘𝑥</m:t>
                          </m:r>
                        </m:e>
                      </m:func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200" dirty="0" smtClean="0">
                  <a:solidFill>
                    <a:schemeClr val="tx1"/>
                  </a:solidFill>
                </a:endParaRPr>
              </a:p>
              <a:p>
                <a:endParaRPr lang="en-GB" sz="1200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𝑑𝑥</m:t>
                          </m:r>
                        </m:den>
                      </m:f>
                      <m:func>
                        <m:funcPr>
                          <m:ctrlPr>
                            <a:rPr lang="en-GB" sz="1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12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𝑘𝑥</m:t>
                          </m:r>
                        </m:e>
                      </m:func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200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𝑑𝑥</m:t>
                          </m:r>
                        </m:den>
                      </m:f>
                      <m:sSup>
                        <m:sSupPr>
                          <m:ctrlPr>
                            <a:rPr lang="en-GB" sz="1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𝑘𝑥</m:t>
                          </m:r>
                        </m:sup>
                      </m:sSup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200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𝑑𝑥</m:t>
                          </m:r>
                        </m:den>
                      </m:f>
                      <m:sSup>
                        <m:sSupPr>
                          <m:ctrlPr>
                            <a:rPr lang="en-GB" sz="1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𝑘𝑥</m:t>
                          </m:r>
                        </m:sup>
                      </m:sSup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200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𝑑𝑥</m:t>
                          </m:r>
                        </m:den>
                      </m:f>
                      <m:func>
                        <m:funcPr>
                          <m:ctrlPr>
                            <a:rPr lang="en-GB" sz="1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12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ln</m:t>
                          </m:r>
                        </m:fName>
                        <m:e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func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200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𝑑𝑥</m:t>
                          </m:r>
                        </m:den>
                      </m:f>
                      <m:func>
                        <m:funcPr>
                          <m:ctrlPr>
                            <a:rPr lang="en-GB" sz="1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12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tan</m:t>
                          </m:r>
                        </m:fName>
                        <m:e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𝑘𝑥</m:t>
                          </m:r>
                        </m:e>
                      </m:func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200" dirty="0" smtClean="0">
                  <a:solidFill>
                    <a:schemeClr val="tx1"/>
                  </a:solidFill>
                </a:endParaRPr>
              </a:p>
              <a:p>
                <a:pPr/>
                <a:endParaRPr lang="en-GB" sz="1200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2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en-GB" sz="12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𝑑𝑥</m:t>
                          </m:r>
                        </m:den>
                      </m:f>
                      <m:func>
                        <m:funcPr>
                          <m:ctrlPr>
                            <a:rPr lang="en-GB" sz="1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12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csc</m:t>
                          </m:r>
                        </m:fName>
                        <m:e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𝑘𝑥</m:t>
                          </m:r>
                        </m:e>
                      </m:func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200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2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en-GB" sz="12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𝑑𝑥</m:t>
                          </m:r>
                        </m:den>
                      </m:f>
                      <m:func>
                        <m:funcPr>
                          <m:ctrlPr>
                            <a:rPr lang="en-GB" sz="1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12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sec</m:t>
                          </m:r>
                        </m:fName>
                        <m:e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𝑘𝑥</m:t>
                          </m:r>
                        </m:e>
                      </m:func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200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2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en-GB" sz="12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𝑑𝑥</m:t>
                          </m:r>
                        </m:den>
                      </m:f>
                      <m:func>
                        <m:funcPr>
                          <m:ctrlPr>
                            <a:rPr lang="en-GB" sz="1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12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cot</m:t>
                          </m:r>
                        </m:fName>
                        <m:e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𝑘𝑥</m:t>
                          </m:r>
                        </m:e>
                      </m:func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4361" y="872461"/>
                <a:ext cx="5580000" cy="5572230"/>
              </a:xfrm>
              <a:prstGeom prst="roundRect">
                <a:avLst>
                  <a:gd name="adj" fmla="val 3970"/>
                </a:avLst>
              </a:prstGeom>
              <a:blipFill>
                <a:blip r:embed="rId2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EBF2F5C-C4AA-40D1-A7CE-B498718D1086}"/>
              </a:ext>
            </a:extLst>
          </p:cNvPr>
          <p:cNvSpPr/>
          <p:nvPr/>
        </p:nvSpPr>
        <p:spPr>
          <a:xfrm>
            <a:off x="400418" y="2843369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State the Quotient Rule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E8E0734-EE0D-4A67-AC20-36A346C9EFDA}"/>
              </a:ext>
            </a:extLst>
          </p:cNvPr>
          <p:cNvSpPr/>
          <p:nvPr/>
        </p:nvSpPr>
        <p:spPr>
          <a:xfrm>
            <a:off x="404029" y="4814277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State the Chain Rule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Differentiation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6397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C4F1421-D6A7-4EB7-981E-77D94CA05F14}"/>
              </a:ext>
            </a:extLst>
          </p:cNvPr>
          <p:cNvSpPr/>
          <p:nvPr/>
        </p:nvSpPr>
        <p:spPr>
          <a:xfrm>
            <a:off x="407640" y="872462"/>
            <a:ext cx="5580000" cy="3601321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Describe how you would find out if a function is concave or convex: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/>
              <p:nvPr/>
            </p:nvSpPr>
            <p:spPr>
              <a:xfrm>
                <a:off x="6204361" y="872462"/>
                <a:ext cx="5580000" cy="16304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Given the parametric equations </a:t>
                </a:r>
                <a14:m>
                  <m:oMath xmlns:m="http://schemas.openxmlformats.org/officeDocument/2006/math"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𝒙</m:t>
                    </m:r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=</m:t>
                    </m:r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𝒑</m:t>
                    </m:r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(</m:t>
                    </m:r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𝒕</m:t>
                    </m:r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)</m:t>
                    </m:r>
                  </m:oMath>
                </a14:m>
                <a:r>
                  <a:rPr lang="en-GB" sz="1200" b="1" dirty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𝒚</m:t>
                    </m:r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=</m:t>
                    </m:r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𝒒</m:t>
                    </m:r>
                    <m:d>
                      <m:dPr>
                        <m:ctrlPr>
                          <a:rPr lang="en-GB" sz="1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</m:ctrlPr>
                      </m:dPr>
                      <m:e>
                        <m:r>
                          <a:rPr lang="en-GB" sz="1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  <m:t>𝒕</m:t>
                        </m:r>
                      </m:e>
                    </m:d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for the Cartesian equation </a:t>
                </a:r>
                <a14:m>
                  <m:oMath xmlns:m="http://schemas.openxmlformats.org/officeDocument/2006/math"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𝒚</m:t>
                    </m:r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=</m:t>
                    </m:r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𝒇</m:t>
                    </m:r>
                    <m:d>
                      <m:dPr>
                        <m:ctrlPr>
                          <a:rPr lang="en-GB" sz="1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</m:ctrlPr>
                      </m:dPr>
                      <m:e>
                        <m:r>
                          <a:rPr lang="en-GB" sz="1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  <m:t>𝒙</m:t>
                        </m:r>
                      </m:e>
                    </m:d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, how could you find </a:t>
                </a:r>
                <a14:m>
                  <m:oMath xmlns:m="http://schemas.openxmlformats.org/officeDocument/2006/math"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𝒇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′</m:t>
                    </m:r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(</m:t>
                    </m:r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𝒙</m:t>
                    </m:r>
                    <m:r>
                      <a:rPr lang="en-GB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)</m:t>
                    </m:r>
                  </m:oMath>
                </a14:m>
                <a:r>
                  <a:rPr lang="en-GB" sz="1200" b="1" dirty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</a:t>
                </a:r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?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4361" y="872462"/>
                <a:ext cx="5580000" cy="1630414"/>
              </a:xfrm>
              <a:prstGeom prst="roundRect">
                <a:avLst>
                  <a:gd name="adj" fmla="val 3970"/>
                </a:avLst>
              </a:prstGeom>
              <a:blipFill>
                <a:blip r:embed="rId2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: Rounded Corners 7">
                <a:extLst>
                  <a:ext uri="{FF2B5EF4-FFF2-40B4-BE49-F238E27FC236}">
                    <a16:creationId xmlns:a16="http://schemas.microsoft.com/office/drawing/2014/main" id="{3761843B-99AD-410D-AB20-A64A3842C801}"/>
                  </a:ext>
                </a:extLst>
              </p:cNvPr>
              <p:cNvSpPr/>
              <p:nvPr/>
            </p:nvSpPr>
            <p:spPr>
              <a:xfrm>
                <a:off x="6204361" y="2843369"/>
                <a:ext cx="5580000" cy="3601322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Complete the following implicit differentiation rules:</a:t>
                </a:r>
              </a:p>
              <a:p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en-GB" sz="1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𝑑𝑥</m:t>
                          </m:r>
                        </m:den>
                      </m:f>
                      <m:d>
                        <m:dPr>
                          <m:ctrlPr>
                            <a:rPr lang="en-GB" sz="1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  <m:d>
                            <m:dPr>
                              <m:ctrlP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</m:e>
                      </m:d>
                      <m:r>
                        <a:rPr lang="en-GB" sz="12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200" dirty="0" smtClean="0">
                  <a:solidFill>
                    <a:schemeClr val="tx1"/>
                  </a:solidFill>
                </a:endParaRPr>
              </a:p>
              <a:p>
                <a:pPr/>
                <a:endParaRPr lang="en-GB" sz="1200" dirty="0" smtClean="0">
                  <a:solidFill>
                    <a:schemeClr val="tx1"/>
                  </a:solidFill>
                </a:endParaRPr>
              </a:p>
              <a:p>
                <a:pPr/>
                <a:endParaRPr lang="en-GB" sz="1200" dirty="0">
                  <a:solidFill>
                    <a:schemeClr val="tx1"/>
                  </a:solidFill>
                </a:endParaRPr>
              </a:p>
              <a:p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en-GB" sz="1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𝑑𝑥</m:t>
                          </m:r>
                        </m:den>
                      </m:f>
                      <m:d>
                        <m:dPr>
                          <m:ctrlPr>
                            <a:rPr lang="en-GB" sz="1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GB" sz="12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p>
                          </m:sSup>
                        </m:e>
                      </m:d>
                      <m:r>
                        <a:rPr lang="en-GB" sz="12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200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en-GB" sz="1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𝑑𝑥</m:t>
                          </m:r>
                        </m:den>
                      </m:f>
                      <m:d>
                        <m:dPr>
                          <m:ctrlPr>
                            <a:rPr lang="en-GB" sz="1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𝑥𝑦</m:t>
                          </m:r>
                        </m:e>
                      </m:d>
                      <m:r>
                        <a:rPr lang="en-GB" sz="12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8" name="Rectangle: Rounded Corners 7">
                <a:extLst>
                  <a:ext uri="{FF2B5EF4-FFF2-40B4-BE49-F238E27FC236}">
                    <a16:creationId xmlns:a16="http://schemas.microsoft.com/office/drawing/2014/main" id="{3761843B-99AD-410D-AB20-A64A3842C80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4361" y="2843369"/>
                <a:ext cx="5580000" cy="3601322"/>
              </a:xfrm>
              <a:prstGeom prst="roundRect">
                <a:avLst>
                  <a:gd name="adj" fmla="val 3970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E8E0734-EE0D-4A67-AC20-36A346C9EFDA}"/>
              </a:ext>
            </a:extLst>
          </p:cNvPr>
          <p:cNvSpPr/>
          <p:nvPr/>
        </p:nvSpPr>
        <p:spPr>
          <a:xfrm>
            <a:off x="407640" y="4814277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Explain what is meant by a point of inflection: 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Differentiation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86632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361</TotalTime>
  <Words>234</Words>
  <Application>Microsoft Office PowerPoint</Application>
  <PresentationFormat>Widescreen</PresentationFormat>
  <Paragraphs>38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Cambria Math</vt:lpstr>
      <vt:lpstr>Chalkduster</vt:lpstr>
      <vt:lpstr>Nanum Brush Script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Spark Bar</dc:title>
  <dc:creator>James Palmer</dc:creator>
  <cp:lastModifiedBy>McPherson James</cp:lastModifiedBy>
  <cp:revision>50</cp:revision>
  <dcterms:created xsi:type="dcterms:W3CDTF">2017-07-11T17:32:48Z</dcterms:created>
  <dcterms:modified xsi:type="dcterms:W3CDTF">2020-07-15T14:22:04Z</dcterms:modified>
</cp:coreProperties>
</file>