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0"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3548" autoAdjust="0"/>
    <p:restoredTop sz="94660"/>
  </p:normalViewPr>
  <p:slideViewPr>
    <p:cSldViewPr snapToGrid="0">
      <p:cViewPr varScale="1">
        <p:scale>
          <a:sx n="71" d="100"/>
          <a:sy n="71" d="100"/>
        </p:scale>
        <p:origin x="54" y="5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AF07F2F-CC74-46E1-B4BF-3EC5186C6945}" type="datetimeFigureOut">
              <a:rPr lang="en-GB" smtClean="0"/>
              <a:t>14/07/2020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1336576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AF07F2F-CC74-46E1-B4BF-3EC5186C6945}" type="datetimeFigureOut">
              <a:rPr lang="en-GB" smtClean="0"/>
              <a:t>14/07/2020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12591819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AF07F2F-CC74-46E1-B4BF-3EC5186C6945}" type="datetimeFigureOut">
              <a:rPr lang="en-GB" smtClean="0"/>
              <a:t>14/07/2020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35904052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AF07F2F-CC74-46E1-B4BF-3EC5186C6945}" type="datetimeFigureOut">
              <a:rPr lang="en-GB" smtClean="0"/>
              <a:t>14/07/2020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20615560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AF07F2F-CC74-46E1-B4BF-3EC5186C6945}" type="datetimeFigureOut">
              <a:rPr lang="en-GB" smtClean="0"/>
              <a:t>14/07/2020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18446074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AF07F2F-CC74-46E1-B4BF-3EC5186C6945}" type="datetimeFigureOut">
              <a:rPr lang="en-GB" smtClean="0"/>
              <a:t>14/07/2020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40835129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AF07F2F-CC74-46E1-B4BF-3EC5186C6945}" type="datetimeFigureOut">
              <a:rPr lang="en-GB" smtClean="0"/>
              <a:t>14/07/2020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9079719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AF07F2F-CC74-46E1-B4BF-3EC5186C6945}" type="datetimeFigureOut">
              <a:rPr lang="en-GB" smtClean="0"/>
              <a:t>14/07/2020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40129905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AF07F2F-CC74-46E1-B4BF-3EC5186C6945}" type="datetimeFigureOut">
              <a:rPr lang="en-GB" smtClean="0"/>
              <a:t>14/07/2020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25070290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AF07F2F-CC74-46E1-B4BF-3EC5186C6945}" type="datetimeFigureOut">
              <a:rPr lang="en-GB" smtClean="0"/>
              <a:t>14/07/2020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19110305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AF07F2F-CC74-46E1-B4BF-3EC5186C6945}" type="datetimeFigureOut">
              <a:rPr lang="en-GB" smtClean="0"/>
              <a:t>14/07/2020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3BDD87-6BF4-4E98-86FA-BA5D9F2632BE}" type="slidenum">
              <a:rPr lang="en-GB" smtClean="0"/>
              <a:t>‹#›</a:t>
            </a:fld>
            <a:endParaRPr lang="en-GB"/>
          </a:p>
        </p:txBody>
      </p:sp>
    </p:spTree>
    <p:extLst>
      <p:ext uri="{BB962C8B-B14F-4D97-AF65-F5344CB8AC3E}">
        <p14:creationId xmlns:p14="http://schemas.microsoft.com/office/powerpoint/2010/main" val="10645942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F07F2F-CC74-46E1-B4BF-3EC5186C6945}" type="datetimeFigureOut">
              <a:rPr lang="en-GB" smtClean="0"/>
              <a:t>14/07/2020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93BDD87-6BF4-4E98-86FA-BA5D9F2632BE}" type="slidenum">
              <a:rPr lang="en-GB" smtClean="0"/>
              <a:t>‹#›</a:t>
            </a:fld>
            <a:endParaRPr lang="en-GB"/>
          </a:p>
        </p:txBody>
      </p:sp>
    </p:spTree>
    <p:extLst>
      <p:ext uri="{BB962C8B-B14F-4D97-AF65-F5344CB8AC3E}">
        <p14:creationId xmlns:p14="http://schemas.microsoft.com/office/powerpoint/2010/main" val="14071528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3"/>
          <p:cNvSpPr txBox="1"/>
          <p:nvPr/>
        </p:nvSpPr>
        <p:spPr>
          <a:xfrm>
            <a:off x="10254524" y="7914499"/>
            <a:ext cx="3695700" cy="266700"/>
          </a:xfrm>
          <a:prstGeom prst="rect">
            <a:avLst/>
          </a:prstGeom>
          <a:solidFill>
            <a:prstClr val="white"/>
          </a:solidFill>
          <a:ln>
            <a:noFill/>
          </a:ln>
          <a:effectLst/>
        </p:spPr>
        <p:txBody>
          <a:bodyPr rot="0" spcFirstLastPara="0" vert="horz" wrap="square" lIns="0" tIns="0" rIns="0" bIns="0" numCol="1" spcCol="0" rtlCol="0" fromWordArt="0" anchor="t" anchorCtr="0" forceAA="0" compatLnSpc="1">
            <a:prstTxWarp prst="textNoShape">
              <a:avLst/>
            </a:prstTxWarp>
            <a:spAutoFit/>
          </a:bodyPr>
          <a:lstStyle/>
          <a:p>
            <a:pPr>
              <a:spcAft>
                <a:spcPts val="1000"/>
              </a:spcAft>
            </a:pPr>
            <a:r>
              <a:rPr lang="en-GB" sz="900" i="1">
                <a:solidFill>
                  <a:srgbClr val="44546A"/>
                </a:solidFill>
                <a:effectLst/>
                <a:latin typeface="Calibri" panose="020F0502020204030204" pitchFamily="34" charset="0"/>
                <a:ea typeface="Calibri" panose="020F0502020204030204" pitchFamily="34" charset="0"/>
                <a:cs typeface="Times New Roman" panose="02020603050405020304" pitchFamily="18" charset="0"/>
              </a:rPr>
              <a:t> </a:t>
            </a:r>
          </a:p>
        </p:txBody>
      </p:sp>
      <p:sp>
        <p:nvSpPr>
          <p:cNvPr id="3" name="TextBox 1"/>
          <p:cNvSpPr txBox="1">
            <a:spLocks noChangeArrowheads="1"/>
          </p:cNvSpPr>
          <p:nvPr/>
        </p:nvSpPr>
        <p:spPr bwMode="auto">
          <a:xfrm>
            <a:off x="5454356" y="5471681"/>
            <a:ext cx="4630097" cy="1386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dirty="0" smtClean="0">
                <a:ln>
                  <a:noFill/>
                </a:ln>
                <a:solidFill>
                  <a:srgbClr val="000000"/>
                </a:solidFill>
                <a:effectLst/>
                <a:latin typeface="Century Gothic" panose="020B0502020202020204" pitchFamily="34" charset="0"/>
                <a:ea typeface="MS PGothic" panose="020B0600070205080204" pitchFamily="34" charset="-128"/>
                <a:cs typeface="Times New Roman" panose="02020603050405020304" pitchFamily="18" charset="0"/>
              </a:rPr>
              <a:t>Homework</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000" b="0" i="0" u="none" strike="noStrike" cap="none" normalizeH="0" baseline="0" dirty="0" smtClean="0">
              <a:ln>
                <a:noFill/>
              </a:ln>
              <a:solidFill>
                <a:srgbClr val="000000"/>
              </a:solidFill>
              <a:effectLst/>
              <a:latin typeface="Century Gothic" panose="020B0502020202020204" pitchFamily="34" charset="0"/>
              <a:ea typeface="MS PGothic" panose="020B0600070205080204" pitchFamily="34" charset="-128"/>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dirty="0" smtClean="0">
                <a:ln>
                  <a:noFill/>
                </a:ln>
                <a:solidFill>
                  <a:srgbClr val="000000"/>
                </a:solidFill>
                <a:effectLst/>
                <a:latin typeface="Century Gothic" panose="020B0502020202020204" pitchFamily="34" charset="0"/>
                <a:ea typeface="MS PGothic" panose="020B0600070205080204" pitchFamily="34" charset="-128"/>
                <a:cs typeface="Times New Roman" panose="02020603050405020304" pitchFamily="18" charset="0"/>
              </a:rPr>
              <a:t>1 Read, cover write 1-9</a:t>
            </a:r>
            <a:endParaRPr kumimoji="0" lang="en-US" altLang="en-US" sz="1200" b="0" i="0" u="none" strike="noStrike" cap="none" normalizeH="0" baseline="0" dirty="0" smtClean="0">
              <a:ln>
                <a:noFill/>
              </a:ln>
              <a:solidFill>
                <a:schemeClr val="tx1"/>
              </a:solidFill>
              <a:effectLst/>
              <a:latin typeface="Century Gothic" panose="020B0502020202020204" pitchFamily="34" charset="0"/>
              <a:ea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dirty="0" smtClean="0">
                <a:ln>
                  <a:noFill/>
                </a:ln>
                <a:solidFill>
                  <a:srgbClr val="000000"/>
                </a:solidFill>
                <a:effectLst/>
                <a:latin typeface="Century Gothic" panose="020B0502020202020204" pitchFamily="34" charset="0"/>
                <a:ea typeface="MS PGothic" panose="020B0600070205080204" pitchFamily="34" charset="-128"/>
                <a:cs typeface="Times New Roman" panose="02020603050405020304" pitchFamily="18" charset="0"/>
              </a:rPr>
              <a:t>2 Read, cover write </a:t>
            </a:r>
            <a:r>
              <a:rPr lang="en-US" altLang="en-US" sz="1000" dirty="0" smtClean="0">
                <a:solidFill>
                  <a:srgbClr val="000000"/>
                </a:solidFill>
                <a:latin typeface="Century Gothic" panose="020B0502020202020204" pitchFamily="34" charset="0"/>
                <a:ea typeface="MS PGothic" panose="020B0600070205080204" pitchFamily="34" charset="-128"/>
                <a:cs typeface="Times New Roman" panose="02020603050405020304" pitchFamily="18" charset="0"/>
              </a:rPr>
              <a:t>10</a:t>
            </a:r>
            <a:r>
              <a:rPr kumimoji="0" lang="en-US" altLang="en-US" sz="1000" b="0" i="0" u="none" strike="noStrike" cap="none" normalizeH="0" baseline="0" dirty="0" smtClean="0">
                <a:ln>
                  <a:noFill/>
                </a:ln>
                <a:solidFill>
                  <a:srgbClr val="000000"/>
                </a:solidFill>
                <a:effectLst/>
                <a:latin typeface="Century Gothic" panose="020B0502020202020204" pitchFamily="34" charset="0"/>
                <a:ea typeface="MS PGothic" panose="020B0600070205080204" pitchFamily="34" charset="-128"/>
                <a:cs typeface="Times New Roman" panose="02020603050405020304" pitchFamily="18" charset="0"/>
              </a:rPr>
              <a:t>-18</a:t>
            </a:r>
            <a:endParaRPr kumimoji="0" lang="en-US" altLang="en-US" sz="1200" b="0" i="0" u="none" strike="noStrike" cap="none" normalizeH="0" baseline="0" dirty="0" smtClean="0">
              <a:ln>
                <a:noFill/>
              </a:ln>
              <a:solidFill>
                <a:schemeClr val="tx1"/>
              </a:solidFill>
              <a:effectLst/>
              <a:latin typeface="Century Gothic" panose="020B0502020202020204" pitchFamily="34" charset="0"/>
              <a:ea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dirty="0" smtClean="0">
                <a:ln>
                  <a:noFill/>
                </a:ln>
                <a:solidFill>
                  <a:srgbClr val="000000"/>
                </a:solidFill>
                <a:effectLst/>
                <a:latin typeface="Century Gothic" panose="020B0502020202020204" pitchFamily="34" charset="0"/>
                <a:ea typeface="MS PGothic" panose="020B0600070205080204" pitchFamily="34" charset="-128"/>
                <a:cs typeface="Times New Roman" panose="02020603050405020304" pitchFamily="18" charset="0"/>
              </a:rPr>
              <a:t>3 Describe how </a:t>
            </a:r>
            <a:r>
              <a:rPr lang="en-US" altLang="en-US" sz="1000" dirty="0" smtClean="0">
                <a:solidFill>
                  <a:srgbClr val="000000"/>
                </a:solidFill>
                <a:latin typeface="Century Gothic" panose="020B0502020202020204" pitchFamily="34" charset="0"/>
                <a:ea typeface="MS PGothic" panose="020B0600070205080204" pitchFamily="34" charset="-128"/>
                <a:cs typeface="Times New Roman" panose="02020603050405020304" pitchFamily="18" charset="0"/>
              </a:rPr>
              <a:t>particles are arranged in a solid, liquid and gas</a:t>
            </a:r>
            <a:endParaRPr kumimoji="0" lang="en-US" altLang="en-US" sz="1200" b="0" i="0" u="none" strike="noStrike" cap="none" normalizeH="0" baseline="0" dirty="0" smtClean="0">
              <a:ln>
                <a:noFill/>
              </a:ln>
              <a:solidFill>
                <a:schemeClr val="tx1"/>
              </a:solidFill>
              <a:effectLst/>
              <a:latin typeface="Century Gothic" panose="020B0502020202020204" pitchFamily="34" charset="0"/>
              <a:ea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dirty="0" smtClean="0">
                <a:ln>
                  <a:noFill/>
                </a:ln>
                <a:solidFill>
                  <a:srgbClr val="000000"/>
                </a:solidFill>
                <a:effectLst/>
                <a:latin typeface="Century Gothic" panose="020B0502020202020204" pitchFamily="34" charset="0"/>
                <a:ea typeface="MS PGothic" panose="020B0600070205080204" pitchFamily="34" charset="-128"/>
                <a:cs typeface="Times New Roman" panose="02020603050405020304" pitchFamily="18" charset="0"/>
              </a:rPr>
              <a:t>4 What is potable water and what is its importance?</a:t>
            </a:r>
            <a:endParaRPr kumimoji="0" lang="en-US" altLang="en-US" sz="1200" b="0" i="0" u="none" strike="noStrike" cap="none" normalizeH="0" baseline="0" dirty="0" smtClean="0">
              <a:ln>
                <a:noFill/>
              </a:ln>
              <a:solidFill>
                <a:schemeClr val="tx1"/>
              </a:solidFill>
              <a:effectLst/>
              <a:latin typeface="Century Gothic" panose="020B0502020202020204" pitchFamily="34" charset="0"/>
              <a:ea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dirty="0" smtClean="0">
                <a:ln>
                  <a:noFill/>
                </a:ln>
                <a:solidFill>
                  <a:srgbClr val="000000"/>
                </a:solidFill>
                <a:effectLst/>
                <a:latin typeface="Century Gothic" panose="020B0502020202020204" pitchFamily="34" charset="0"/>
                <a:ea typeface="MS PGothic" panose="020B0600070205080204" pitchFamily="34" charset="-128"/>
                <a:cs typeface="Times New Roman" panose="02020603050405020304" pitchFamily="18" charset="0"/>
              </a:rPr>
              <a:t>5 Write about the</a:t>
            </a:r>
            <a:r>
              <a:rPr kumimoji="0" lang="en-US" altLang="en-US" sz="1000" b="0" i="0" u="none" strike="noStrike" cap="none" normalizeH="0" dirty="0" smtClean="0">
                <a:ln>
                  <a:noFill/>
                </a:ln>
                <a:solidFill>
                  <a:srgbClr val="000000"/>
                </a:solidFill>
                <a:effectLst/>
                <a:latin typeface="Century Gothic" panose="020B0502020202020204" pitchFamily="34" charset="0"/>
                <a:ea typeface="MS PGothic" panose="020B0600070205080204" pitchFamily="34" charset="-128"/>
                <a:cs typeface="Times New Roman" panose="02020603050405020304" pitchFamily="18" charset="0"/>
              </a:rPr>
              <a:t> history and life of Robert Boyle.</a:t>
            </a:r>
            <a:endParaRPr kumimoji="0" lang="en-US" altLang="en-US" sz="1800" b="0" i="0" u="none" strike="noStrike" cap="none" normalizeH="0" baseline="0" dirty="0" smtClean="0">
              <a:ln>
                <a:noFill/>
              </a:ln>
              <a:solidFill>
                <a:schemeClr val="tx1"/>
              </a:solidFill>
              <a:effectLst/>
              <a:latin typeface="Century Gothic" panose="020B0502020202020204" pitchFamily="34" charset="0"/>
            </a:endParaRPr>
          </a:p>
        </p:txBody>
      </p:sp>
      <p:sp>
        <p:nvSpPr>
          <p:cNvPr id="7" name="Rectangle 7"/>
          <p:cNvSpPr>
            <a:spLocks noChangeArrowheads="1"/>
          </p:cNvSpPr>
          <p:nvPr/>
        </p:nvSpPr>
        <p:spPr bwMode="auto">
          <a:xfrm>
            <a:off x="3715294" y="3610588"/>
            <a:ext cx="184731" cy="36933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57200" algn="l"/>
              </a:tabLst>
              <a:defRPr>
                <a:solidFill>
                  <a:schemeClr val="tx1"/>
                </a:solidFill>
                <a:latin typeface="Arial" panose="020B0604020202020204" pitchFamily="34" charset="0"/>
              </a:defRPr>
            </a:lvl1pPr>
            <a:lvl2pPr eaLnBrk="0" fontAlgn="base" hangingPunct="0">
              <a:spcBef>
                <a:spcPct val="0"/>
              </a:spcBef>
              <a:spcAft>
                <a:spcPct val="0"/>
              </a:spcAft>
              <a:tabLst>
                <a:tab pos="457200" algn="l"/>
              </a:tabLst>
              <a:defRPr>
                <a:solidFill>
                  <a:schemeClr val="tx1"/>
                </a:solidFill>
                <a:latin typeface="Arial" panose="020B0604020202020204" pitchFamily="34" charset="0"/>
              </a:defRPr>
            </a:lvl2pPr>
            <a:lvl3pPr eaLnBrk="0" fontAlgn="base" hangingPunct="0">
              <a:spcBef>
                <a:spcPct val="0"/>
              </a:spcBef>
              <a:spcAft>
                <a:spcPct val="0"/>
              </a:spcAft>
              <a:tabLst>
                <a:tab pos="457200" algn="l"/>
              </a:tabLst>
              <a:defRPr>
                <a:solidFill>
                  <a:schemeClr val="tx1"/>
                </a:solidFill>
                <a:latin typeface="Arial" panose="020B0604020202020204" pitchFamily="34" charset="0"/>
              </a:defRPr>
            </a:lvl3pPr>
            <a:lvl4pPr eaLnBrk="0" fontAlgn="base" hangingPunct="0">
              <a:spcBef>
                <a:spcPct val="0"/>
              </a:spcBef>
              <a:spcAft>
                <a:spcPct val="0"/>
              </a:spcAft>
              <a:tabLst>
                <a:tab pos="457200" algn="l"/>
              </a:tabLst>
              <a:defRPr>
                <a:solidFill>
                  <a:schemeClr val="tx1"/>
                </a:solidFill>
                <a:latin typeface="Arial" panose="020B0604020202020204" pitchFamily="34" charset="0"/>
              </a:defRPr>
            </a:lvl4pPr>
            <a:lvl5pPr eaLnBrk="0" fontAlgn="base" hangingPunct="0">
              <a:spcBef>
                <a:spcPct val="0"/>
              </a:spcBef>
              <a:spcAft>
                <a:spcPct val="0"/>
              </a:spcAft>
              <a:tabLst>
                <a:tab pos="457200" algn="l"/>
              </a:tabLst>
              <a:defRPr>
                <a:solidFill>
                  <a:schemeClr val="tx1"/>
                </a:solidFill>
                <a:latin typeface="Arial" panose="020B0604020202020204" pitchFamily="34" charset="0"/>
              </a:defRPr>
            </a:lvl5pPr>
            <a:lvl6pPr eaLnBrk="0" fontAlgn="base" hangingPunct="0">
              <a:spcBef>
                <a:spcPct val="0"/>
              </a:spcBef>
              <a:spcAft>
                <a:spcPct val="0"/>
              </a:spcAft>
              <a:tabLst>
                <a:tab pos="457200" algn="l"/>
              </a:tabLst>
              <a:defRPr>
                <a:solidFill>
                  <a:schemeClr val="tx1"/>
                </a:solidFill>
                <a:latin typeface="Arial" panose="020B0604020202020204" pitchFamily="34" charset="0"/>
              </a:defRPr>
            </a:lvl6pPr>
            <a:lvl7pPr eaLnBrk="0" fontAlgn="base" hangingPunct="0">
              <a:spcBef>
                <a:spcPct val="0"/>
              </a:spcBef>
              <a:spcAft>
                <a:spcPct val="0"/>
              </a:spcAft>
              <a:tabLst>
                <a:tab pos="457200" algn="l"/>
              </a:tabLst>
              <a:defRPr>
                <a:solidFill>
                  <a:schemeClr val="tx1"/>
                </a:solidFill>
                <a:latin typeface="Arial" panose="020B0604020202020204" pitchFamily="34" charset="0"/>
              </a:defRPr>
            </a:lvl7pPr>
            <a:lvl8pPr eaLnBrk="0" fontAlgn="base" hangingPunct="0">
              <a:spcBef>
                <a:spcPct val="0"/>
              </a:spcBef>
              <a:spcAft>
                <a:spcPct val="0"/>
              </a:spcAft>
              <a:tabLst>
                <a:tab pos="457200" algn="l"/>
              </a:tabLst>
              <a:defRPr>
                <a:solidFill>
                  <a:schemeClr val="tx1"/>
                </a:solidFill>
                <a:latin typeface="Arial" panose="020B0604020202020204" pitchFamily="34" charset="0"/>
              </a:defRPr>
            </a:lvl8pPr>
            <a:lvl9pPr eaLnBrk="0" fontAlgn="base" hangingPunct="0">
              <a:spcBef>
                <a:spcPct val="0"/>
              </a:spcBef>
              <a:spcAft>
                <a:spcPct val="0"/>
              </a:spcAft>
              <a:tabLst>
                <a:tab pos="45720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457200" algn="l"/>
              </a:tabLst>
            </a:pPr>
            <a:endParaRPr kumimoji="0" lang="en-GB"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8" name="Rectangle 9"/>
          <p:cNvSpPr>
            <a:spLocks noChangeArrowheads="1"/>
          </p:cNvSpPr>
          <p:nvPr/>
        </p:nvSpPr>
        <p:spPr bwMode="auto">
          <a:xfrm>
            <a:off x="3448594" y="3795254"/>
            <a:ext cx="12192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smtClean="0">
                <a:ln>
                  <a:noFill/>
                </a:ln>
                <a:solidFill>
                  <a:schemeClr val="tx1"/>
                </a:solidFill>
                <a:effectLst/>
                <a:latin typeface="Arial" panose="020B0604020202020204" pitchFamily="34" charset="0"/>
              </a:rPr>
              <a:t/>
            </a:r>
            <a:br>
              <a:rPr kumimoji="0" lang="en-GB" altLang="en-US" sz="1800" b="0" i="0" u="none" strike="noStrike" cap="none" normalizeH="0" baseline="0" smtClean="0">
                <a:ln>
                  <a:noFill/>
                </a:ln>
                <a:solidFill>
                  <a:schemeClr val="tx1"/>
                </a:solidFill>
                <a:effectLst/>
                <a:latin typeface="Arial" panose="020B0604020202020204" pitchFamily="34" charset="0"/>
              </a:rPr>
            </a:br>
            <a:endParaRPr kumimoji="0" lang="en-GB" altLang="en-US" sz="12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smtClean="0">
              <a:ln>
                <a:noFill/>
              </a:ln>
              <a:solidFill>
                <a:schemeClr val="tx1"/>
              </a:solidFill>
              <a:effectLst/>
              <a:latin typeface="Arial" panose="020B0604020202020204" pitchFamily="34" charset="0"/>
            </a:endParaRPr>
          </a:p>
        </p:txBody>
      </p:sp>
      <p:sp>
        <p:nvSpPr>
          <p:cNvPr id="12" name="TextBox 1"/>
          <p:cNvSpPr txBox="1">
            <a:spLocks noChangeArrowheads="1"/>
          </p:cNvSpPr>
          <p:nvPr/>
        </p:nvSpPr>
        <p:spPr bwMode="auto">
          <a:xfrm>
            <a:off x="5862178" y="297588"/>
            <a:ext cx="5682344" cy="484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dirty="0">
                <a:latin typeface="Arial" panose="020B0604020202020204" pitchFamily="34" charset="0"/>
              </a:rPr>
              <a:t> </a:t>
            </a:r>
            <a:r>
              <a:rPr lang="en-US" altLang="en-US" b="1" u="sng" dirty="0" smtClean="0">
                <a:latin typeface="Century Gothic" panose="020B0502020202020204" pitchFamily="34" charset="0"/>
              </a:rPr>
              <a:t>States of Matter knowledge </a:t>
            </a:r>
            <a:r>
              <a:rPr lang="en-US" altLang="en-US" b="1" u="sng" dirty="0" err="1" smtClean="0">
                <a:latin typeface="Century Gothic" panose="020B0502020202020204" pitchFamily="34" charset="0"/>
              </a:rPr>
              <a:t>organiser</a:t>
            </a:r>
            <a:r>
              <a:rPr lang="en-US" altLang="en-US" b="1" u="sng" smtClean="0">
                <a:latin typeface="Century Gothic" panose="020B0502020202020204" pitchFamily="34" charset="0"/>
              </a:rPr>
              <a:t> 3</a:t>
            </a:r>
            <a:endParaRPr kumimoji="0" lang="en-US" altLang="en-US" sz="1800" b="1" i="0" u="sng" strike="noStrike" cap="none" normalizeH="0" baseline="0" dirty="0" smtClean="0">
              <a:ln>
                <a:noFill/>
              </a:ln>
              <a:solidFill>
                <a:schemeClr val="tx1"/>
              </a:solidFill>
              <a:effectLst/>
              <a:latin typeface="Century Gothic" panose="020B0502020202020204" pitchFamily="34" charset="0"/>
            </a:endParaRPr>
          </a:p>
        </p:txBody>
      </p:sp>
      <p:graphicFrame>
        <p:nvGraphicFramePr>
          <p:cNvPr id="5" name="Table 4"/>
          <p:cNvGraphicFramePr>
            <a:graphicFrameLocks noGrp="1"/>
          </p:cNvGraphicFramePr>
          <p:nvPr>
            <p:extLst>
              <p:ext uri="{D42A27DB-BD31-4B8C-83A1-F6EECF244321}">
                <p14:modId xmlns:p14="http://schemas.microsoft.com/office/powerpoint/2010/main" val="3959671270"/>
              </p:ext>
            </p:extLst>
          </p:nvPr>
        </p:nvGraphicFramePr>
        <p:xfrm>
          <a:off x="305452" y="297588"/>
          <a:ext cx="5082156" cy="6304031"/>
        </p:xfrm>
        <a:graphic>
          <a:graphicData uri="http://schemas.openxmlformats.org/drawingml/2006/table">
            <a:tbl>
              <a:tblPr>
                <a:tableStyleId>{5C22544A-7EE6-4342-B048-85BDC9FD1C3A}</a:tableStyleId>
              </a:tblPr>
              <a:tblGrid>
                <a:gridCol w="1373719">
                  <a:extLst>
                    <a:ext uri="{9D8B030D-6E8A-4147-A177-3AD203B41FA5}">
                      <a16:colId xmlns:a16="http://schemas.microsoft.com/office/drawing/2014/main" val="3559960304"/>
                    </a:ext>
                  </a:extLst>
                </a:gridCol>
                <a:gridCol w="3708437">
                  <a:extLst>
                    <a:ext uri="{9D8B030D-6E8A-4147-A177-3AD203B41FA5}">
                      <a16:colId xmlns:a16="http://schemas.microsoft.com/office/drawing/2014/main" val="1943516743"/>
                    </a:ext>
                  </a:extLst>
                </a:gridCol>
              </a:tblGrid>
              <a:tr h="303462">
                <a:tc>
                  <a:txBody>
                    <a:bodyPr/>
                    <a:lstStyle/>
                    <a:p>
                      <a:pPr algn="l" fontAlgn="b"/>
                      <a:r>
                        <a:rPr lang="en-GB" sz="1100" u="none" strike="noStrike" dirty="0" smtClean="0">
                          <a:effectLst/>
                        </a:rPr>
                        <a:t>Boiling</a:t>
                      </a:r>
                      <a:endParaRPr lang="en-GB" sz="1100" b="0" i="0" u="none" strike="noStrike" dirty="0">
                        <a:solidFill>
                          <a:srgbClr val="000000"/>
                        </a:solidFill>
                        <a:effectLst/>
                        <a:latin typeface="Calibri" panose="020F0502020204030204" pitchFamily="34" charset="0"/>
                      </a:endParaRPr>
                    </a:p>
                  </a:txBody>
                  <a:tcPr marL="1814" marR="1814" marT="1814" marB="0" anchor="ctr"/>
                </a:tc>
                <a:tc>
                  <a:txBody>
                    <a:bodyPr/>
                    <a:lstStyle/>
                    <a:p>
                      <a:pPr algn="l" fontAlgn="b"/>
                      <a:r>
                        <a:rPr lang="en-GB" sz="1100" u="none" strike="noStrike" dirty="0" smtClean="0">
                          <a:effectLst/>
                        </a:rPr>
                        <a:t>When all of a liquid changes into a gas.</a:t>
                      </a:r>
                      <a:endParaRPr lang="en-GB" sz="1100" b="0" i="0" u="none" strike="noStrike" dirty="0">
                        <a:solidFill>
                          <a:srgbClr val="2D3639"/>
                        </a:solidFill>
                        <a:effectLst/>
                        <a:latin typeface="Arial" panose="020B0604020202020204" pitchFamily="34" charset="0"/>
                      </a:endParaRPr>
                    </a:p>
                  </a:txBody>
                  <a:tcPr marL="1814" marR="1814" marT="1814" marB="0" anchor="ctr"/>
                </a:tc>
                <a:extLst>
                  <a:ext uri="{0D108BD9-81ED-4DB2-BD59-A6C34878D82A}">
                    <a16:rowId xmlns:a16="http://schemas.microsoft.com/office/drawing/2014/main" val="1262228144"/>
                  </a:ext>
                </a:extLst>
              </a:tr>
              <a:tr h="403745">
                <a:tc>
                  <a:txBody>
                    <a:bodyPr/>
                    <a:lstStyle/>
                    <a:p>
                      <a:pPr algn="l" fontAlgn="b"/>
                      <a:r>
                        <a:rPr lang="en-GB" sz="1100" u="none" strike="noStrike" dirty="0" smtClean="0">
                          <a:effectLst/>
                        </a:rPr>
                        <a:t>Capacity</a:t>
                      </a:r>
                      <a:endParaRPr lang="en-GB" sz="1100" b="0" i="0" u="none" strike="noStrike" dirty="0">
                        <a:solidFill>
                          <a:srgbClr val="000000"/>
                        </a:solidFill>
                        <a:effectLst/>
                        <a:latin typeface="Calibri" panose="020F0502020204030204" pitchFamily="34" charset="0"/>
                      </a:endParaRPr>
                    </a:p>
                  </a:txBody>
                  <a:tcPr marL="1814" marR="1814" marT="1814" marB="0" anchor="ctr"/>
                </a:tc>
                <a:tc>
                  <a:txBody>
                    <a:bodyPr/>
                    <a:lstStyle/>
                    <a:p>
                      <a:pPr algn="l" fontAlgn="b"/>
                      <a:r>
                        <a:rPr lang="en-GB" sz="1100" u="none" strike="noStrike" dirty="0" smtClean="0">
                          <a:effectLst/>
                        </a:rPr>
                        <a:t>Amount of something that a container can hold.</a:t>
                      </a:r>
                      <a:endParaRPr lang="en-GB" sz="1100" b="0" i="0" u="none" strike="noStrike" dirty="0">
                        <a:solidFill>
                          <a:srgbClr val="2D3639"/>
                        </a:solidFill>
                        <a:effectLst/>
                        <a:latin typeface="Arial" panose="020B0604020202020204" pitchFamily="34" charset="0"/>
                      </a:endParaRPr>
                    </a:p>
                  </a:txBody>
                  <a:tcPr marL="1814" marR="1814" marT="1814" marB="0" anchor="ctr"/>
                </a:tc>
                <a:extLst>
                  <a:ext uri="{0D108BD9-81ED-4DB2-BD59-A6C34878D82A}">
                    <a16:rowId xmlns:a16="http://schemas.microsoft.com/office/drawing/2014/main" val="1296114999"/>
                  </a:ext>
                </a:extLst>
              </a:tr>
              <a:tr h="353604">
                <a:tc>
                  <a:txBody>
                    <a:bodyPr/>
                    <a:lstStyle/>
                    <a:p>
                      <a:pPr algn="l" fontAlgn="b"/>
                      <a:r>
                        <a:rPr lang="en-GB" sz="1100" u="none" strike="noStrike" dirty="0" smtClean="0">
                          <a:effectLst/>
                        </a:rPr>
                        <a:t>Collide </a:t>
                      </a:r>
                      <a:endParaRPr lang="en-GB" sz="1100" b="0" i="0" u="none" strike="noStrike" dirty="0">
                        <a:solidFill>
                          <a:srgbClr val="000000"/>
                        </a:solidFill>
                        <a:effectLst/>
                        <a:latin typeface="Calibri" panose="020F0502020204030204" pitchFamily="34" charset="0"/>
                      </a:endParaRPr>
                    </a:p>
                  </a:txBody>
                  <a:tcPr marL="1814" marR="1814" marT="1814" marB="0" anchor="ctr"/>
                </a:tc>
                <a:tc>
                  <a:txBody>
                    <a:bodyPr/>
                    <a:lstStyle/>
                    <a:p>
                      <a:pPr algn="l" fontAlgn="b"/>
                      <a:r>
                        <a:rPr lang="en-GB" sz="1100" u="none" strike="noStrike" dirty="0" smtClean="0">
                          <a:effectLst/>
                        </a:rPr>
                        <a:t>When different things crash into each other.</a:t>
                      </a:r>
                      <a:endParaRPr lang="en-GB" sz="1100" b="0" i="0" u="none" strike="noStrike" dirty="0">
                        <a:solidFill>
                          <a:srgbClr val="2D3639"/>
                        </a:solidFill>
                        <a:effectLst/>
                        <a:latin typeface="Arial" panose="020B0604020202020204" pitchFamily="34" charset="0"/>
                      </a:endParaRPr>
                    </a:p>
                  </a:txBody>
                  <a:tcPr marL="1814" marR="1814" marT="1814" marB="0" anchor="ctr"/>
                </a:tc>
                <a:extLst>
                  <a:ext uri="{0D108BD9-81ED-4DB2-BD59-A6C34878D82A}">
                    <a16:rowId xmlns:a16="http://schemas.microsoft.com/office/drawing/2014/main" val="1884303036"/>
                  </a:ext>
                </a:extLst>
              </a:tr>
              <a:tr h="303462">
                <a:tc>
                  <a:txBody>
                    <a:bodyPr/>
                    <a:lstStyle/>
                    <a:p>
                      <a:pPr algn="l" fontAlgn="b"/>
                      <a:r>
                        <a:rPr lang="en-GB" sz="1100" u="none" strike="noStrike" dirty="0" smtClean="0">
                          <a:effectLst/>
                        </a:rPr>
                        <a:t>Condensation</a:t>
                      </a:r>
                      <a:endParaRPr lang="en-GB" sz="1100" b="0" i="0" u="none" strike="noStrike" dirty="0">
                        <a:solidFill>
                          <a:srgbClr val="000000"/>
                        </a:solidFill>
                        <a:effectLst/>
                        <a:latin typeface="Calibri" panose="020F0502020204030204" pitchFamily="34" charset="0"/>
                      </a:endParaRPr>
                    </a:p>
                  </a:txBody>
                  <a:tcPr marL="1814" marR="1814" marT="1814" marB="0" anchor="ctr"/>
                </a:tc>
                <a:tc>
                  <a:txBody>
                    <a:bodyPr/>
                    <a:lstStyle/>
                    <a:p>
                      <a:pPr algn="l" fontAlgn="b"/>
                      <a:r>
                        <a:rPr lang="en-GB" sz="1100" u="none" strike="noStrike" dirty="0" smtClean="0">
                          <a:effectLst/>
                        </a:rPr>
                        <a:t>When a gas becomes a liquid by cooling.</a:t>
                      </a:r>
                      <a:endParaRPr lang="en-GB" sz="1100" b="0" i="0" u="none" strike="noStrike" dirty="0">
                        <a:solidFill>
                          <a:srgbClr val="2D3639"/>
                        </a:solidFill>
                        <a:effectLst/>
                        <a:latin typeface="Arial" panose="020B0604020202020204" pitchFamily="34" charset="0"/>
                      </a:endParaRPr>
                    </a:p>
                  </a:txBody>
                  <a:tcPr marL="1814" marR="1814" marT="1814" marB="0" anchor="ctr"/>
                </a:tc>
                <a:extLst>
                  <a:ext uri="{0D108BD9-81ED-4DB2-BD59-A6C34878D82A}">
                    <a16:rowId xmlns:a16="http://schemas.microsoft.com/office/drawing/2014/main" val="4276856733"/>
                  </a:ext>
                </a:extLst>
              </a:tr>
              <a:tr h="203178">
                <a:tc>
                  <a:txBody>
                    <a:bodyPr/>
                    <a:lstStyle/>
                    <a:p>
                      <a:pPr algn="l" fontAlgn="b"/>
                      <a:r>
                        <a:rPr lang="en-GB" sz="1100" u="none" strike="noStrike" dirty="0" smtClean="0">
                          <a:effectLst/>
                        </a:rPr>
                        <a:t>Container</a:t>
                      </a:r>
                      <a:endParaRPr lang="en-GB" sz="1100" b="0" i="0" u="none" strike="noStrike" dirty="0">
                        <a:solidFill>
                          <a:srgbClr val="000000"/>
                        </a:solidFill>
                        <a:effectLst/>
                        <a:latin typeface="Calibri" panose="020F0502020204030204" pitchFamily="34" charset="0"/>
                      </a:endParaRPr>
                    </a:p>
                  </a:txBody>
                  <a:tcPr marL="1814" marR="1814" marT="1814" marB="0" anchor="ctr"/>
                </a:tc>
                <a:tc>
                  <a:txBody>
                    <a:bodyPr/>
                    <a:lstStyle/>
                    <a:p>
                      <a:pPr algn="l" fontAlgn="b"/>
                      <a:r>
                        <a:rPr lang="en-GB" sz="1100" u="none" strike="noStrike" dirty="0" smtClean="0">
                          <a:effectLst/>
                        </a:rPr>
                        <a:t>Object used to store things.</a:t>
                      </a:r>
                      <a:endParaRPr lang="en-GB" sz="1100" b="0" i="0" u="none" strike="noStrike" dirty="0">
                        <a:solidFill>
                          <a:srgbClr val="2D3639"/>
                        </a:solidFill>
                        <a:effectLst/>
                        <a:latin typeface="Arial" panose="020B0604020202020204" pitchFamily="34" charset="0"/>
                      </a:endParaRPr>
                    </a:p>
                  </a:txBody>
                  <a:tcPr marL="1814" marR="1814" marT="1814" marB="0" anchor="ctr"/>
                </a:tc>
                <a:extLst>
                  <a:ext uri="{0D108BD9-81ED-4DB2-BD59-A6C34878D82A}">
                    <a16:rowId xmlns:a16="http://schemas.microsoft.com/office/drawing/2014/main" val="239550801"/>
                  </a:ext>
                </a:extLst>
              </a:tr>
              <a:tr h="153036">
                <a:tc>
                  <a:txBody>
                    <a:bodyPr/>
                    <a:lstStyle/>
                    <a:p>
                      <a:pPr algn="l" fontAlgn="b"/>
                      <a:r>
                        <a:rPr lang="en-GB" sz="1100" u="none" strike="noStrike" dirty="0" smtClean="0">
                          <a:effectLst/>
                        </a:rPr>
                        <a:t>Definite</a:t>
                      </a:r>
                      <a:endParaRPr lang="en-GB" sz="1100" b="0" i="0" u="none" strike="noStrike" dirty="0">
                        <a:solidFill>
                          <a:srgbClr val="000000"/>
                        </a:solidFill>
                        <a:effectLst/>
                        <a:latin typeface="Calibri" panose="020F0502020204030204" pitchFamily="34" charset="0"/>
                      </a:endParaRPr>
                    </a:p>
                  </a:txBody>
                  <a:tcPr marL="1814" marR="1814" marT="1814" marB="0" anchor="ctr"/>
                </a:tc>
                <a:tc>
                  <a:txBody>
                    <a:bodyPr/>
                    <a:lstStyle/>
                    <a:p>
                      <a:pPr algn="l" fontAlgn="b"/>
                      <a:r>
                        <a:rPr lang="en-GB" sz="1100" u="none" strike="noStrike" dirty="0" smtClean="0">
                          <a:effectLst/>
                        </a:rPr>
                        <a:t>Fixed and specific.</a:t>
                      </a:r>
                      <a:endParaRPr lang="en-GB" sz="1100" b="0" i="0" u="none" strike="noStrike" dirty="0">
                        <a:solidFill>
                          <a:srgbClr val="2D3639"/>
                        </a:solidFill>
                        <a:effectLst/>
                        <a:latin typeface="Arial" panose="020B0604020202020204" pitchFamily="34" charset="0"/>
                      </a:endParaRPr>
                    </a:p>
                  </a:txBody>
                  <a:tcPr marL="1814" marR="1814" marT="1814" marB="0" anchor="ctr"/>
                </a:tc>
                <a:extLst>
                  <a:ext uri="{0D108BD9-81ED-4DB2-BD59-A6C34878D82A}">
                    <a16:rowId xmlns:a16="http://schemas.microsoft.com/office/drawing/2014/main" val="2278093931"/>
                  </a:ext>
                </a:extLst>
              </a:tr>
              <a:tr h="554170">
                <a:tc>
                  <a:txBody>
                    <a:bodyPr/>
                    <a:lstStyle/>
                    <a:p>
                      <a:pPr algn="l" fontAlgn="b"/>
                      <a:r>
                        <a:rPr lang="en-GB" sz="1100" u="none" strike="noStrike" dirty="0" smtClean="0">
                          <a:effectLst/>
                        </a:rPr>
                        <a:t>Energy</a:t>
                      </a:r>
                      <a:endParaRPr lang="en-GB" sz="1100" b="0" i="0" u="none" strike="noStrike" dirty="0">
                        <a:solidFill>
                          <a:srgbClr val="000000"/>
                        </a:solidFill>
                        <a:effectLst/>
                        <a:latin typeface="Calibri" panose="020F0502020204030204" pitchFamily="34" charset="0"/>
                      </a:endParaRPr>
                    </a:p>
                  </a:txBody>
                  <a:tcPr marL="1814" marR="1814" marT="1814" marB="0" anchor="ctr"/>
                </a:tc>
                <a:tc>
                  <a:txBody>
                    <a:bodyPr/>
                    <a:lstStyle/>
                    <a:p>
                      <a:pPr algn="l" fontAlgn="b"/>
                      <a:r>
                        <a:rPr lang="en-GB" sz="1100" u="none" strike="noStrike" dirty="0" smtClean="0">
                          <a:effectLst/>
                        </a:rPr>
                        <a:t>Ability to do work; energy comes in different forms such as light, heat and motion.</a:t>
                      </a:r>
                      <a:endParaRPr lang="en-GB" sz="1100" b="0" i="0" u="none" strike="noStrike" dirty="0">
                        <a:solidFill>
                          <a:srgbClr val="2D3639"/>
                        </a:solidFill>
                        <a:effectLst/>
                        <a:latin typeface="Arial" panose="020B0604020202020204" pitchFamily="34" charset="0"/>
                      </a:endParaRPr>
                    </a:p>
                  </a:txBody>
                  <a:tcPr marL="1814" marR="1814" marT="1814" marB="0" anchor="ctr"/>
                </a:tc>
                <a:extLst>
                  <a:ext uri="{0D108BD9-81ED-4DB2-BD59-A6C34878D82A}">
                    <a16:rowId xmlns:a16="http://schemas.microsoft.com/office/drawing/2014/main" val="897278883"/>
                  </a:ext>
                </a:extLst>
              </a:tr>
              <a:tr h="453887">
                <a:tc>
                  <a:txBody>
                    <a:bodyPr/>
                    <a:lstStyle/>
                    <a:p>
                      <a:pPr algn="l" fontAlgn="b"/>
                      <a:r>
                        <a:rPr lang="en-GB" sz="1100" u="none" strike="noStrike" dirty="0" smtClean="0">
                          <a:effectLst/>
                        </a:rPr>
                        <a:t>Evaporation </a:t>
                      </a:r>
                      <a:endParaRPr lang="en-GB" sz="1100" b="0" i="0" u="none" strike="noStrike" dirty="0">
                        <a:solidFill>
                          <a:srgbClr val="000000"/>
                        </a:solidFill>
                        <a:effectLst/>
                        <a:latin typeface="Calibri" panose="020F0502020204030204" pitchFamily="34" charset="0"/>
                      </a:endParaRPr>
                    </a:p>
                  </a:txBody>
                  <a:tcPr marL="1814" marR="1814" marT="1814" marB="0" anchor="ctr"/>
                </a:tc>
                <a:tc>
                  <a:txBody>
                    <a:bodyPr/>
                    <a:lstStyle/>
                    <a:p>
                      <a:pPr algn="l" fontAlgn="b"/>
                      <a:r>
                        <a:rPr lang="en-GB" sz="1100" u="none" strike="noStrike" dirty="0" smtClean="0">
                          <a:effectLst/>
                        </a:rPr>
                        <a:t>When the particles at liquid's surface change into a gas.</a:t>
                      </a:r>
                      <a:endParaRPr lang="en-GB" sz="1100" b="0" i="0" u="none" strike="noStrike" dirty="0">
                        <a:solidFill>
                          <a:srgbClr val="2D3639"/>
                        </a:solidFill>
                        <a:effectLst/>
                        <a:latin typeface="Arial" panose="020B0604020202020204" pitchFamily="34" charset="0"/>
                      </a:endParaRPr>
                    </a:p>
                  </a:txBody>
                  <a:tcPr marL="1814" marR="1814" marT="1814" marB="0" anchor="ctr"/>
                </a:tc>
                <a:extLst>
                  <a:ext uri="{0D108BD9-81ED-4DB2-BD59-A6C34878D82A}">
                    <a16:rowId xmlns:a16="http://schemas.microsoft.com/office/drawing/2014/main" val="1719466127"/>
                  </a:ext>
                </a:extLst>
              </a:tr>
              <a:tr h="303462">
                <a:tc>
                  <a:txBody>
                    <a:bodyPr/>
                    <a:lstStyle/>
                    <a:p>
                      <a:pPr algn="l" fontAlgn="b"/>
                      <a:r>
                        <a:rPr lang="en-GB" sz="1100" u="none" strike="noStrike" dirty="0" smtClean="0">
                          <a:effectLst/>
                        </a:rPr>
                        <a:t>Mass</a:t>
                      </a:r>
                      <a:endParaRPr lang="en-GB" sz="1100" b="0" i="0" u="none" strike="noStrike" dirty="0">
                        <a:solidFill>
                          <a:srgbClr val="000000"/>
                        </a:solidFill>
                        <a:effectLst/>
                        <a:latin typeface="Calibri" panose="020F0502020204030204" pitchFamily="34" charset="0"/>
                      </a:endParaRPr>
                    </a:p>
                  </a:txBody>
                  <a:tcPr marL="1814" marR="1814" marT="1814" marB="0" anchor="ctr"/>
                </a:tc>
                <a:tc>
                  <a:txBody>
                    <a:bodyPr/>
                    <a:lstStyle/>
                    <a:p>
                      <a:pPr algn="l" fontAlgn="b"/>
                      <a:r>
                        <a:rPr lang="en-GB" sz="1100" u="none" strike="noStrike" dirty="0" smtClean="0">
                          <a:effectLst/>
                        </a:rPr>
                        <a:t>Amount of matter that an object contains.</a:t>
                      </a:r>
                      <a:endParaRPr lang="en-GB" sz="1100" b="0" i="0" u="none" strike="noStrike" dirty="0">
                        <a:solidFill>
                          <a:srgbClr val="2D3639"/>
                        </a:solidFill>
                        <a:effectLst/>
                        <a:latin typeface="Arial" panose="020B0604020202020204" pitchFamily="34" charset="0"/>
                      </a:endParaRPr>
                    </a:p>
                  </a:txBody>
                  <a:tcPr marL="1814" marR="1814" marT="1814" marB="0" anchor="ctr"/>
                </a:tc>
                <a:extLst>
                  <a:ext uri="{0D108BD9-81ED-4DB2-BD59-A6C34878D82A}">
                    <a16:rowId xmlns:a16="http://schemas.microsoft.com/office/drawing/2014/main" val="1520093413"/>
                  </a:ext>
                </a:extLst>
              </a:tr>
              <a:tr h="403745">
                <a:tc>
                  <a:txBody>
                    <a:bodyPr/>
                    <a:lstStyle/>
                    <a:p>
                      <a:pPr algn="l" fontAlgn="b"/>
                      <a:r>
                        <a:rPr lang="en-GB" sz="1100" u="none" strike="noStrike" dirty="0" smtClean="0">
                          <a:effectLst/>
                        </a:rPr>
                        <a:t>Matter</a:t>
                      </a:r>
                      <a:endParaRPr lang="en-GB" sz="1100" b="0" i="0" u="none" strike="noStrike" dirty="0">
                        <a:solidFill>
                          <a:srgbClr val="000000"/>
                        </a:solidFill>
                        <a:effectLst/>
                        <a:latin typeface="Calibri" panose="020F0502020204030204" pitchFamily="34" charset="0"/>
                      </a:endParaRPr>
                    </a:p>
                  </a:txBody>
                  <a:tcPr marL="1814" marR="1814" marT="1814" marB="0" anchor="ctr"/>
                </a:tc>
                <a:tc>
                  <a:txBody>
                    <a:bodyPr/>
                    <a:lstStyle/>
                    <a:p>
                      <a:pPr algn="l" fontAlgn="b"/>
                      <a:r>
                        <a:rPr lang="en-GB" sz="1100" u="none" strike="noStrike" dirty="0" smtClean="0">
                          <a:effectLst/>
                        </a:rPr>
                        <a:t>Physical substance that everything in the universe consist of.</a:t>
                      </a:r>
                      <a:endParaRPr lang="en-GB" sz="1100" b="0" i="0" u="none" strike="noStrike" dirty="0">
                        <a:solidFill>
                          <a:srgbClr val="2D3639"/>
                        </a:solidFill>
                        <a:effectLst/>
                        <a:latin typeface="Arial" panose="020B0604020202020204" pitchFamily="34" charset="0"/>
                      </a:endParaRPr>
                    </a:p>
                  </a:txBody>
                  <a:tcPr marL="1814" marR="1814" marT="1814" marB="0" anchor="ctr"/>
                </a:tc>
                <a:extLst>
                  <a:ext uri="{0D108BD9-81ED-4DB2-BD59-A6C34878D82A}">
                    <a16:rowId xmlns:a16="http://schemas.microsoft.com/office/drawing/2014/main" val="2591966912"/>
                  </a:ext>
                </a:extLst>
              </a:tr>
              <a:tr h="326495">
                <a:tc>
                  <a:txBody>
                    <a:bodyPr/>
                    <a:lstStyle/>
                    <a:p>
                      <a:pPr algn="l" fontAlgn="b"/>
                      <a:r>
                        <a:rPr lang="en-GB" sz="1100" u="none" strike="noStrike" dirty="0" smtClean="0">
                          <a:effectLst/>
                        </a:rPr>
                        <a:t>Melting</a:t>
                      </a:r>
                      <a:endParaRPr lang="en-GB" sz="1100" b="0" i="0" u="none" strike="noStrike" dirty="0">
                        <a:solidFill>
                          <a:srgbClr val="000000"/>
                        </a:solidFill>
                        <a:effectLst/>
                        <a:latin typeface="Calibri" panose="020F0502020204030204" pitchFamily="34" charset="0"/>
                      </a:endParaRPr>
                    </a:p>
                  </a:txBody>
                  <a:tcPr marL="1814" marR="1814" marT="1814" marB="0" anchor="ctr"/>
                </a:tc>
                <a:tc>
                  <a:txBody>
                    <a:bodyPr/>
                    <a:lstStyle/>
                    <a:p>
                      <a:pPr algn="l" fontAlgn="b"/>
                      <a:r>
                        <a:rPr lang="en-GB" sz="1100" u="none" strike="noStrike" dirty="0" smtClean="0">
                          <a:effectLst/>
                        </a:rPr>
                        <a:t>When a solid becomes a liquid by heating.</a:t>
                      </a:r>
                      <a:endParaRPr lang="en-GB" sz="1100" b="0" i="0" u="none" strike="noStrike" dirty="0">
                        <a:solidFill>
                          <a:srgbClr val="2D3639"/>
                        </a:solidFill>
                        <a:effectLst/>
                        <a:latin typeface="Arial" panose="020B0604020202020204" pitchFamily="34" charset="0"/>
                      </a:endParaRPr>
                    </a:p>
                  </a:txBody>
                  <a:tcPr marL="1814" marR="1814" marT="1814" marB="0" anchor="ctr"/>
                </a:tc>
                <a:extLst>
                  <a:ext uri="{0D108BD9-81ED-4DB2-BD59-A6C34878D82A}">
                    <a16:rowId xmlns:a16="http://schemas.microsoft.com/office/drawing/2014/main" val="1551458296"/>
                  </a:ext>
                </a:extLst>
              </a:tr>
              <a:tr h="303462">
                <a:tc>
                  <a:txBody>
                    <a:bodyPr/>
                    <a:lstStyle/>
                    <a:p>
                      <a:pPr algn="l" fontAlgn="b"/>
                      <a:r>
                        <a:rPr lang="en-GB" sz="1100" u="none" strike="noStrike" dirty="0" smtClean="0">
                          <a:effectLst/>
                        </a:rPr>
                        <a:t>Mobile</a:t>
                      </a:r>
                      <a:endParaRPr lang="en-GB" sz="1100" b="0" i="0" u="none" strike="noStrike" dirty="0">
                        <a:solidFill>
                          <a:srgbClr val="000000"/>
                        </a:solidFill>
                        <a:effectLst/>
                        <a:latin typeface="Calibri" panose="020F0502020204030204" pitchFamily="34" charset="0"/>
                      </a:endParaRPr>
                    </a:p>
                  </a:txBody>
                  <a:tcPr marL="1814" marR="1814" marT="1814" marB="0" anchor="ctr"/>
                </a:tc>
                <a:tc>
                  <a:txBody>
                    <a:bodyPr/>
                    <a:lstStyle/>
                    <a:p>
                      <a:pPr algn="l" fontAlgn="b"/>
                      <a:r>
                        <a:rPr lang="en-GB" sz="1100" u="none" strike="noStrike" dirty="0" smtClean="0">
                          <a:effectLst/>
                        </a:rPr>
                        <a:t>Able to move from one place to another.</a:t>
                      </a:r>
                      <a:endParaRPr lang="en-GB" sz="1100" b="0" i="0" u="none" strike="noStrike" dirty="0">
                        <a:solidFill>
                          <a:srgbClr val="2D3639"/>
                        </a:solidFill>
                        <a:effectLst/>
                        <a:latin typeface="Arial" panose="020B0604020202020204" pitchFamily="34" charset="0"/>
                      </a:endParaRPr>
                    </a:p>
                  </a:txBody>
                  <a:tcPr marL="1814" marR="1814" marT="1814" marB="0" anchor="ctr"/>
                </a:tc>
                <a:extLst>
                  <a:ext uri="{0D108BD9-81ED-4DB2-BD59-A6C34878D82A}">
                    <a16:rowId xmlns:a16="http://schemas.microsoft.com/office/drawing/2014/main" val="2337749620"/>
                  </a:ext>
                </a:extLst>
              </a:tr>
              <a:tr h="203178">
                <a:tc>
                  <a:txBody>
                    <a:bodyPr/>
                    <a:lstStyle/>
                    <a:p>
                      <a:pPr algn="l" fontAlgn="b"/>
                      <a:r>
                        <a:rPr lang="en-GB" sz="1100" u="none" strike="noStrike" dirty="0" smtClean="0">
                          <a:effectLst/>
                        </a:rPr>
                        <a:t>Particle</a:t>
                      </a:r>
                      <a:endParaRPr lang="en-GB" sz="1100" b="0" i="0" u="none" strike="noStrike" dirty="0">
                        <a:solidFill>
                          <a:srgbClr val="000000"/>
                        </a:solidFill>
                        <a:effectLst/>
                        <a:latin typeface="Calibri" panose="020F0502020204030204" pitchFamily="34" charset="0"/>
                      </a:endParaRPr>
                    </a:p>
                  </a:txBody>
                  <a:tcPr marL="1814" marR="1814" marT="1814" marB="0" anchor="ctr"/>
                </a:tc>
                <a:tc>
                  <a:txBody>
                    <a:bodyPr/>
                    <a:lstStyle/>
                    <a:p>
                      <a:pPr algn="l" fontAlgn="b"/>
                      <a:r>
                        <a:rPr lang="en-GB" sz="1100" u="none" strike="noStrike" dirty="0" smtClean="0">
                          <a:effectLst/>
                        </a:rPr>
                        <a:t>Very small piece of matter.</a:t>
                      </a:r>
                      <a:endParaRPr lang="en-GB" sz="1100" b="0" i="0" u="none" strike="noStrike" dirty="0">
                        <a:solidFill>
                          <a:srgbClr val="2D3639"/>
                        </a:solidFill>
                        <a:effectLst/>
                        <a:latin typeface="Arial" panose="020B0604020202020204" pitchFamily="34" charset="0"/>
                      </a:endParaRPr>
                    </a:p>
                  </a:txBody>
                  <a:tcPr marL="1814" marR="1814" marT="1814" marB="0" anchor="ctr"/>
                </a:tc>
                <a:extLst>
                  <a:ext uri="{0D108BD9-81ED-4DB2-BD59-A6C34878D82A}">
                    <a16:rowId xmlns:a16="http://schemas.microsoft.com/office/drawing/2014/main" val="4138542176"/>
                  </a:ext>
                </a:extLst>
              </a:tr>
              <a:tr h="453887">
                <a:tc>
                  <a:txBody>
                    <a:bodyPr/>
                    <a:lstStyle/>
                    <a:p>
                      <a:pPr algn="l" fontAlgn="b"/>
                      <a:r>
                        <a:rPr lang="en-GB" sz="1100" u="none" strike="noStrike" dirty="0" smtClean="0">
                          <a:effectLst/>
                        </a:rPr>
                        <a:t>Pressure</a:t>
                      </a:r>
                      <a:endParaRPr lang="en-GB" sz="1100" b="0" i="0" u="none" strike="noStrike" dirty="0">
                        <a:solidFill>
                          <a:srgbClr val="000000"/>
                        </a:solidFill>
                        <a:effectLst/>
                        <a:latin typeface="Calibri" panose="020F0502020204030204" pitchFamily="34" charset="0"/>
                      </a:endParaRPr>
                    </a:p>
                  </a:txBody>
                  <a:tcPr marL="1814" marR="1814" marT="1814" marB="0" anchor="ctr"/>
                </a:tc>
                <a:tc>
                  <a:txBody>
                    <a:bodyPr/>
                    <a:lstStyle/>
                    <a:p>
                      <a:pPr algn="l" fontAlgn="b"/>
                      <a:r>
                        <a:rPr lang="en-GB" sz="1100" u="none" strike="noStrike" dirty="0" smtClean="0">
                          <a:effectLst/>
                        </a:rPr>
                        <a:t>The amount of force exerted by a gas or liquid in a container.</a:t>
                      </a:r>
                      <a:endParaRPr lang="en-GB" sz="1100" b="0" i="0" u="none" strike="noStrike" dirty="0">
                        <a:solidFill>
                          <a:srgbClr val="2D3639"/>
                        </a:solidFill>
                        <a:effectLst/>
                        <a:latin typeface="Arial" panose="020B0604020202020204" pitchFamily="34" charset="0"/>
                      </a:endParaRPr>
                    </a:p>
                  </a:txBody>
                  <a:tcPr marL="1814" marR="1814" marT="1814" marB="0" anchor="ctr"/>
                </a:tc>
                <a:extLst>
                  <a:ext uri="{0D108BD9-81ED-4DB2-BD59-A6C34878D82A}">
                    <a16:rowId xmlns:a16="http://schemas.microsoft.com/office/drawing/2014/main" val="450064484"/>
                  </a:ext>
                </a:extLst>
              </a:tr>
              <a:tr h="203178">
                <a:tc>
                  <a:txBody>
                    <a:bodyPr/>
                    <a:lstStyle/>
                    <a:p>
                      <a:pPr algn="l" fontAlgn="b"/>
                      <a:r>
                        <a:rPr lang="en-GB" sz="1100" u="none" strike="noStrike" dirty="0" smtClean="0">
                          <a:effectLst/>
                        </a:rPr>
                        <a:t>Shape</a:t>
                      </a:r>
                      <a:endParaRPr lang="en-GB" sz="1100" b="0" i="0" u="none" strike="noStrike" dirty="0">
                        <a:solidFill>
                          <a:srgbClr val="000000"/>
                        </a:solidFill>
                        <a:effectLst/>
                        <a:latin typeface="Calibri" panose="020F0502020204030204" pitchFamily="34" charset="0"/>
                      </a:endParaRPr>
                    </a:p>
                  </a:txBody>
                  <a:tcPr marL="1814" marR="1814" marT="1814" marB="0" anchor="ctr"/>
                </a:tc>
                <a:tc>
                  <a:txBody>
                    <a:bodyPr/>
                    <a:lstStyle/>
                    <a:p>
                      <a:pPr algn="l" fontAlgn="b"/>
                      <a:r>
                        <a:rPr lang="en-GB" sz="1100" u="none" strike="noStrike" dirty="0" smtClean="0">
                          <a:effectLst/>
                        </a:rPr>
                        <a:t>External form of something.</a:t>
                      </a:r>
                      <a:endParaRPr lang="en-GB" sz="1100" b="0" i="0" u="none" strike="noStrike" dirty="0">
                        <a:solidFill>
                          <a:srgbClr val="2D3639"/>
                        </a:solidFill>
                        <a:effectLst/>
                        <a:latin typeface="Arial" panose="020B0604020202020204" pitchFamily="34" charset="0"/>
                      </a:endParaRPr>
                    </a:p>
                  </a:txBody>
                  <a:tcPr marL="1814" marR="1814" marT="1814" marB="0" anchor="ctr"/>
                </a:tc>
                <a:extLst>
                  <a:ext uri="{0D108BD9-81ED-4DB2-BD59-A6C34878D82A}">
                    <a16:rowId xmlns:a16="http://schemas.microsoft.com/office/drawing/2014/main" val="4251906749"/>
                  </a:ext>
                </a:extLst>
              </a:tr>
              <a:tr h="403745">
                <a:tc>
                  <a:txBody>
                    <a:bodyPr/>
                    <a:lstStyle/>
                    <a:p>
                      <a:pPr algn="l" fontAlgn="b"/>
                      <a:r>
                        <a:rPr lang="en-GB" sz="1100" u="none" strike="noStrike" dirty="0" smtClean="0">
                          <a:effectLst/>
                        </a:rPr>
                        <a:t>State</a:t>
                      </a:r>
                      <a:endParaRPr lang="en-GB" sz="1100" b="0" i="0" u="none" strike="noStrike" dirty="0">
                        <a:solidFill>
                          <a:srgbClr val="000000"/>
                        </a:solidFill>
                        <a:effectLst/>
                        <a:latin typeface="Calibri" panose="020F0502020204030204" pitchFamily="34" charset="0"/>
                      </a:endParaRPr>
                    </a:p>
                  </a:txBody>
                  <a:tcPr marL="1814" marR="1814" marT="1814" marB="0" anchor="ctr"/>
                </a:tc>
                <a:tc>
                  <a:txBody>
                    <a:bodyPr/>
                    <a:lstStyle/>
                    <a:p>
                      <a:pPr algn="l" fontAlgn="b"/>
                      <a:r>
                        <a:rPr lang="en-GB" sz="1100" u="none" strike="noStrike" dirty="0" smtClean="0">
                          <a:effectLst/>
                        </a:rPr>
                        <a:t>Specific physical form that matter has and that can change.</a:t>
                      </a:r>
                      <a:endParaRPr lang="en-GB" sz="1100" b="0" i="0" u="none" strike="noStrike" dirty="0">
                        <a:solidFill>
                          <a:srgbClr val="2D3639"/>
                        </a:solidFill>
                        <a:effectLst/>
                        <a:latin typeface="Arial" panose="020B0604020202020204" pitchFamily="34" charset="0"/>
                      </a:endParaRPr>
                    </a:p>
                  </a:txBody>
                  <a:tcPr marL="1814" marR="1814" marT="1814" marB="0" anchor="ctr"/>
                </a:tc>
                <a:extLst>
                  <a:ext uri="{0D108BD9-81ED-4DB2-BD59-A6C34878D82A}">
                    <a16:rowId xmlns:a16="http://schemas.microsoft.com/office/drawing/2014/main" val="2845171114"/>
                  </a:ext>
                </a:extLst>
              </a:tr>
              <a:tr h="253321">
                <a:tc>
                  <a:txBody>
                    <a:bodyPr/>
                    <a:lstStyle/>
                    <a:p>
                      <a:pPr algn="l" fontAlgn="b"/>
                      <a:r>
                        <a:rPr lang="en-GB" sz="1100" u="none" strike="noStrike" dirty="0" smtClean="0">
                          <a:effectLst/>
                        </a:rPr>
                        <a:t>Substance</a:t>
                      </a:r>
                      <a:endParaRPr lang="en-GB" sz="1100" b="0" i="0" u="none" strike="noStrike" dirty="0">
                        <a:solidFill>
                          <a:srgbClr val="000000"/>
                        </a:solidFill>
                        <a:effectLst/>
                        <a:latin typeface="Calibri" panose="020F0502020204030204" pitchFamily="34" charset="0"/>
                      </a:endParaRPr>
                    </a:p>
                  </a:txBody>
                  <a:tcPr marL="1814" marR="1814" marT="1814" marB="0" anchor="ctr"/>
                </a:tc>
                <a:tc>
                  <a:txBody>
                    <a:bodyPr/>
                    <a:lstStyle/>
                    <a:p>
                      <a:pPr algn="l" fontAlgn="b"/>
                      <a:r>
                        <a:rPr lang="en-GB" sz="1100" u="none" strike="noStrike" dirty="0" smtClean="0">
                          <a:effectLst/>
                        </a:rPr>
                        <a:t>Specific type of solid, liquid or gas.</a:t>
                      </a:r>
                      <a:endParaRPr lang="en-GB" sz="1100" b="0" i="0" u="none" strike="noStrike" dirty="0">
                        <a:solidFill>
                          <a:srgbClr val="2D3639"/>
                        </a:solidFill>
                        <a:effectLst/>
                        <a:latin typeface="Arial" panose="020B0604020202020204" pitchFamily="34" charset="0"/>
                      </a:endParaRPr>
                    </a:p>
                  </a:txBody>
                  <a:tcPr marL="1814" marR="1814" marT="1814" marB="0" anchor="ctr"/>
                </a:tc>
                <a:extLst>
                  <a:ext uri="{0D108BD9-81ED-4DB2-BD59-A6C34878D82A}">
                    <a16:rowId xmlns:a16="http://schemas.microsoft.com/office/drawing/2014/main" val="2685142703"/>
                  </a:ext>
                </a:extLst>
              </a:tr>
              <a:tr h="704596">
                <a:tc>
                  <a:txBody>
                    <a:bodyPr/>
                    <a:lstStyle/>
                    <a:p>
                      <a:pPr algn="l" fontAlgn="b"/>
                      <a:r>
                        <a:rPr lang="en-GB" sz="1100" u="none" strike="noStrike" dirty="0" smtClean="0">
                          <a:effectLst/>
                        </a:rPr>
                        <a:t>Vapour</a:t>
                      </a:r>
                      <a:endParaRPr lang="en-GB" sz="1100" b="0" i="0" u="none" strike="noStrike" dirty="0">
                        <a:solidFill>
                          <a:srgbClr val="000000"/>
                        </a:solidFill>
                        <a:effectLst/>
                        <a:latin typeface="Calibri" panose="020F0502020204030204" pitchFamily="34" charset="0"/>
                      </a:endParaRPr>
                    </a:p>
                  </a:txBody>
                  <a:tcPr marL="1814" marR="1814" marT="1814" marB="0" anchor="ctr"/>
                </a:tc>
                <a:tc>
                  <a:txBody>
                    <a:bodyPr/>
                    <a:lstStyle/>
                    <a:p>
                      <a:pPr algn="l" fontAlgn="b"/>
                      <a:r>
                        <a:rPr lang="en-GB" sz="1100" u="none" strike="noStrike" dirty="0" smtClean="0">
                          <a:effectLst/>
                        </a:rPr>
                        <a:t>Substance that is made of liquid particles floating in the air and that is formed when a liquid is boiled or heated.</a:t>
                      </a:r>
                      <a:endParaRPr lang="en-GB" sz="1100" b="0" i="0" u="none" strike="noStrike" dirty="0">
                        <a:solidFill>
                          <a:srgbClr val="2D3639"/>
                        </a:solidFill>
                        <a:effectLst/>
                        <a:latin typeface="Arial" panose="020B0604020202020204" pitchFamily="34" charset="0"/>
                      </a:endParaRPr>
                    </a:p>
                  </a:txBody>
                  <a:tcPr marL="1814" marR="1814" marT="1814" marB="0" anchor="ctr"/>
                </a:tc>
                <a:extLst>
                  <a:ext uri="{0D108BD9-81ED-4DB2-BD59-A6C34878D82A}">
                    <a16:rowId xmlns:a16="http://schemas.microsoft.com/office/drawing/2014/main" val="1761691024"/>
                  </a:ext>
                </a:extLst>
              </a:tr>
            </a:tbl>
          </a:graphicData>
        </a:graphic>
      </p:graphicFrame>
      <p:pic>
        <p:nvPicPr>
          <p:cNvPr id="9" name="Picture 8"/>
          <p:cNvPicPr>
            <a:picLocks noChangeAspect="1"/>
          </p:cNvPicPr>
          <p:nvPr/>
        </p:nvPicPr>
        <p:blipFill rotWithShape="1">
          <a:blip r:embed="rId2">
            <a:extLst>
              <a:ext uri="{28A0092B-C50C-407E-A947-70E740481C1C}">
                <a14:useLocalDpi xmlns:a14="http://schemas.microsoft.com/office/drawing/2010/main" val="0"/>
              </a:ext>
            </a:extLst>
          </a:blip>
          <a:srcRect t="11573"/>
          <a:stretch/>
        </p:blipFill>
        <p:spPr>
          <a:xfrm>
            <a:off x="7123299" y="781691"/>
            <a:ext cx="2693054" cy="2306321"/>
          </a:xfrm>
          <a:prstGeom prst="rect">
            <a:avLst/>
          </a:prstGeom>
        </p:spPr>
      </p:pic>
      <p:graphicFrame>
        <p:nvGraphicFramePr>
          <p:cNvPr id="10" name="Table 9"/>
          <p:cNvGraphicFramePr>
            <a:graphicFrameLocks noGrp="1"/>
          </p:cNvGraphicFramePr>
          <p:nvPr>
            <p:extLst>
              <p:ext uri="{D42A27DB-BD31-4B8C-83A1-F6EECF244321}">
                <p14:modId xmlns:p14="http://schemas.microsoft.com/office/powerpoint/2010/main" val="4194546237"/>
              </p:ext>
            </p:extLst>
          </p:nvPr>
        </p:nvGraphicFramePr>
        <p:xfrm>
          <a:off x="5654307" y="3150108"/>
          <a:ext cx="6281352" cy="2031379"/>
        </p:xfrm>
        <a:graphic>
          <a:graphicData uri="http://schemas.openxmlformats.org/drawingml/2006/table">
            <a:tbl>
              <a:tblPr firstRow="1" bandRow="1">
                <a:tableStyleId>{5C22544A-7EE6-4342-B048-85BDC9FD1C3A}</a:tableStyleId>
              </a:tblPr>
              <a:tblGrid>
                <a:gridCol w="3140676">
                  <a:extLst>
                    <a:ext uri="{9D8B030D-6E8A-4147-A177-3AD203B41FA5}">
                      <a16:colId xmlns:a16="http://schemas.microsoft.com/office/drawing/2014/main" val="615625050"/>
                    </a:ext>
                  </a:extLst>
                </a:gridCol>
                <a:gridCol w="3140676">
                  <a:extLst>
                    <a:ext uri="{9D8B030D-6E8A-4147-A177-3AD203B41FA5}">
                      <a16:colId xmlns:a16="http://schemas.microsoft.com/office/drawing/2014/main" val="3264039835"/>
                    </a:ext>
                  </a:extLst>
                </a:gridCol>
              </a:tblGrid>
              <a:tr h="290197">
                <a:tc>
                  <a:txBody>
                    <a:bodyPr/>
                    <a:lstStyle/>
                    <a:p>
                      <a:pPr algn="ctr"/>
                      <a:r>
                        <a:rPr lang="en-GB" sz="1000" u="sng" dirty="0" smtClean="0"/>
                        <a:t>Ionic compounds</a:t>
                      </a:r>
                      <a:endParaRPr lang="en-GB" sz="1000" u="sng" dirty="0"/>
                    </a:p>
                  </a:txBody>
                  <a:tcPr/>
                </a:tc>
                <a:tc>
                  <a:txBody>
                    <a:bodyPr/>
                    <a:lstStyle/>
                    <a:p>
                      <a:pPr algn="ctr"/>
                      <a:r>
                        <a:rPr lang="en-GB" sz="1000" u="sng" dirty="0" smtClean="0"/>
                        <a:t>Covalent compounds</a:t>
                      </a:r>
                      <a:endParaRPr lang="en-GB" sz="1000" u="sng" dirty="0"/>
                    </a:p>
                  </a:txBody>
                  <a:tcPr/>
                </a:tc>
                <a:extLst>
                  <a:ext uri="{0D108BD9-81ED-4DB2-BD59-A6C34878D82A}">
                    <a16:rowId xmlns:a16="http://schemas.microsoft.com/office/drawing/2014/main" val="2605348064"/>
                  </a:ext>
                </a:extLst>
              </a:tr>
              <a:tr h="290197">
                <a:tc>
                  <a:txBody>
                    <a:bodyPr/>
                    <a:lstStyle/>
                    <a:p>
                      <a:r>
                        <a:rPr lang="en-GB" sz="1000" dirty="0" smtClean="0"/>
                        <a:t>Non-metal + metal</a:t>
                      </a:r>
                      <a:endParaRPr lang="en-GB" sz="1000" dirty="0"/>
                    </a:p>
                  </a:txBody>
                  <a:tcPr/>
                </a:tc>
                <a:tc>
                  <a:txBody>
                    <a:bodyPr/>
                    <a:lstStyle/>
                    <a:p>
                      <a:r>
                        <a:rPr lang="en-GB" sz="1000" dirty="0" smtClean="0"/>
                        <a:t>Non-metal + Non-metal</a:t>
                      </a:r>
                      <a:endParaRPr lang="en-GB" sz="1000" dirty="0"/>
                    </a:p>
                  </a:txBody>
                  <a:tcPr/>
                </a:tc>
                <a:extLst>
                  <a:ext uri="{0D108BD9-81ED-4DB2-BD59-A6C34878D82A}">
                    <a16:rowId xmlns:a16="http://schemas.microsoft.com/office/drawing/2014/main" val="2456591507"/>
                  </a:ext>
                </a:extLst>
              </a:tr>
              <a:tr h="290197">
                <a:tc>
                  <a:txBody>
                    <a:bodyPr/>
                    <a:lstStyle/>
                    <a:p>
                      <a:r>
                        <a:rPr lang="en-GB" sz="1000" dirty="0" smtClean="0"/>
                        <a:t>Transfer of electrons (metal to non-metal)</a:t>
                      </a:r>
                      <a:endParaRPr lang="en-GB" sz="1000" dirty="0"/>
                    </a:p>
                  </a:txBody>
                  <a:tcPr/>
                </a:tc>
                <a:tc>
                  <a:txBody>
                    <a:bodyPr/>
                    <a:lstStyle/>
                    <a:p>
                      <a:r>
                        <a:rPr lang="en-GB" sz="1000" dirty="0" smtClean="0"/>
                        <a:t>Sharing electrons</a:t>
                      </a:r>
                      <a:endParaRPr lang="en-GB" sz="1000" dirty="0"/>
                    </a:p>
                  </a:txBody>
                  <a:tcPr/>
                </a:tc>
                <a:extLst>
                  <a:ext uri="{0D108BD9-81ED-4DB2-BD59-A6C34878D82A}">
                    <a16:rowId xmlns:a16="http://schemas.microsoft.com/office/drawing/2014/main" val="2785097348"/>
                  </a:ext>
                </a:extLst>
              </a:tr>
              <a:tr h="290197">
                <a:tc>
                  <a:txBody>
                    <a:bodyPr/>
                    <a:lstStyle/>
                    <a:p>
                      <a:r>
                        <a:rPr lang="en-GB" sz="1000" dirty="0" smtClean="0"/>
                        <a:t>Positive</a:t>
                      </a:r>
                      <a:r>
                        <a:rPr lang="en-GB" sz="1000" baseline="0" dirty="0" smtClean="0"/>
                        <a:t> and negative charges</a:t>
                      </a:r>
                      <a:endParaRPr lang="en-GB" sz="1000" dirty="0"/>
                    </a:p>
                  </a:txBody>
                  <a:tcPr/>
                </a:tc>
                <a:tc>
                  <a:txBody>
                    <a:bodyPr/>
                    <a:lstStyle/>
                    <a:p>
                      <a:r>
                        <a:rPr lang="en-GB" sz="1000" dirty="0" smtClean="0"/>
                        <a:t>No charges</a:t>
                      </a:r>
                      <a:endParaRPr lang="en-GB" sz="1000" dirty="0"/>
                    </a:p>
                  </a:txBody>
                  <a:tcPr/>
                </a:tc>
                <a:extLst>
                  <a:ext uri="{0D108BD9-81ED-4DB2-BD59-A6C34878D82A}">
                    <a16:rowId xmlns:a16="http://schemas.microsoft.com/office/drawing/2014/main" val="3861728843"/>
                  </a:ext>
                </a:extLst>
              </a:tr>
              <a:tr h="290197">
                <a:tc>
                  <a:txBody>
                    <a:bodyPr/>
                    <a:lstStyle/>
                    <a:p>
                      <a:r>
                        <a:rPr lang="en-GB" sz="1000" dirty="0" smtClean="0"/>
                        <a:t>High melting and boiling points</a:t>
                      </a:r>
                      <a:endParaRPr lang="en-GB" sz="1000" dirty="0"/>
                    </a:p>
                  </a:txBody>
                  <a:tcPr/>
                </a:tc>
                <a:tc>
                  <a:txBody>
                    <a:bodyPr/>
                    <a:lstStyle/>
                    <a:p>
                      <a:r>
                        <a:rPr lang="en-GB" sz="1000" dirty="0" smtClean="0"/>
                        <a:t>Low melting and boiling</a:t>
                      </a:r>
                      <a:r>
                        <a:rPr lang="en-GB" sz="1000" baseline="0" dirty="0" smtClean="0"/>
                        <a:t> points</a:t>
                      </a:r>
                      <a:endParaRPr lang="en-GB" sz="1000" dirty="0"/>
                    </a:p>
                  </a:txBody>
                  <a:tcPr/>
                </a:tc>
                <a:extLst>
                  <a:ext uri="{0D108BD9-81ED-4DB2-BD59-A6C34878D82A}">
                    <a16:rowId xmlns:a16="http://schemas.microsoft.com/office/drawing/2014/main" val="968036545"/>
                  </a:ext>
                </a:extLst>
              </a:tr>
              <a:tr h="290197">
                <a:tc>
                  <a:txBody>
                    <a:bodyPr/>
                    <a:lstStyle/>
                    <a:p>
                      <a:r>
                        <a:rPr lang="en-GB" sz="1000" dirty="0" smtClean="0"/>
                        <a:t>High attraction between the particles</a:t>
                      </a:r>
                      <a:endParaRPr lang="en-GB" sz="1000" dirty="0"/>
                    </a:p>
                  </a:txBody>
                  <a:tcPr/>
                </a:tc>
                <a:tc>
                  <a:txBody>
                    <a:bodyPr/>
                    <a:lstStyle/>
                    <a:p>
                      <a:r>
                        <a:rPr lang="en-GB" sz="1000" dirty="0" smtClean="0"/>
                        <a:t>Weak attraction between the molecules</a:t>
                      </a:r>
                      <a:endParaRPr lang="en-GB" sz="1000" dirty="0"/>
                    </a:p>
                  </a:txBody>
                  <a:tcPr/>
                </a:tc>
                <a:extLst>
                  <a:ext uri="{0D108BD9-81ED-4DB2-BD59-A6C34878D82A}">
                    <a16:rowId xmlns:a16="http://schemas.microsoft.com/office/drawing/2014/main" val="246935466"/>
                  </a:ext>
                </a:extLst>
              </a:tr>
              <a:tr h="290197">
                <a:tc>
                  <a:txBody>
                    <a:bodyPr/>
                    <a:lstStyle/>
                    <a:p>
                      <a:r>
                        <a:rPr lang="en-GB" sz="1000" dirty="0" smtClean="0"/>
                        <a:t>Solid at room temperature</a:t>
                      </a:r>
                      <a:endParaRPr lang="en-GB" sz="1000" dirty="0"/>
                    </a:p>
                  </a:txBody>
                  <a:tcPr/>
                </a:tc>
                <a:tc>
                  <a:txBody>
                    <a:bodyPr/>
                    <a:lstStyle/>
                    <a:p>
                      <a:r>
                        <a:rPr lang="en-GB" sz="1000" dirty="0" smtClean="0"/>
                        <a:t>Solid, liquid or gas at room temperature</a:t>
                      </a:r>
                      <a:endParaRPr lang="en-GB" sz="1000" dirty="0"/>
                    </a:p>
                  </a:txBody>
                  <a:tcPr/>
                </a:tc>
                <a:extLst>
                  <a:ext uri="{0D108BD9-81ED-4DB2-BD59-A6C34878D82A}">
                    <a16:rowId xmlns:a16="http://schemas.microsoft.com/office/drawing/2014/main" val="2449641971"/>
                  </a:ext>
                </a:extLst>
              </a:tr>
            </a:tbl>
          </a:graphicData>
        </a:graphic>
      </p:graphicFrame>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352260" y="72854"/>
            <a:ext cx="750114" cy="908061"/>
          </a:xfrm>
          <a:prstGeom prst="rect">
            <a:avLst/>
          </a:prstGeom>
          <a:effectLst>
            <a:glow rad="101600">
              <a:schemeClr val="accent5">
                <a:satMod val="175000"/>
                <a:alpha val="40000"/>
              </a:schemeClr>
            </a:glow>
          </a:effectLst>
          <a:scene3d>
            <a:camera prst="orthographicFront"/>
            <a:lightRig rig="threePt" dir="t"/>
          </a:scene3d>
          <a:sp3d>
            <a:bevelT prst="relaxedInset"/>
          </a:sp3d>
        </p:spPr>
      </p:pic>
    </p:spTree>
    <p:extLst>
      <p:ext uri="{BB962C8B-B14F-4D97-AF65-F5344CB8AC3E}">
        <p14:creationId xmlns:p14="http://schemas.microsoft.com/office/powerpoint/2010/main" val="25267550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5143" y="159658"/>
            <a:ext cx="3396030" cy="3251199"/>
          </a:xfrm>
          <a:prstGeom prst="rect">
            <a:avLst/>
          </a:prstGeom>
        </p:spPr>
        <p:style>
          <a:lnRef idx="2">
            <a:schemeClr val="dk1"/>
          </a:lnRef>
          <a:fillRef idx="1">
            <a:schemeClr val="lt1"/>
          </a:fillRef>
          <a:effectRef idx="0">
            <a:schemeClr val="dk1"/>
          </a:effectRef>
          <a:fontRef idx="minor">
            <a:schemeClr val="dk1"/>
          </a:fontRef>
        </p:style>
        <p:txBody>
          <a:bodyPr rtlCol="0" anchor="ctr"/>
          <a:lstStyle/>
          <a:p>
            <a:r>
              <a:rPr lang="en-GB" sz="1000" b="1" u="sng" dirty="0" smtClean="0">
                <a:latin typeface="Century Gothic" panose="020B0502020202020204" pitchFamily="34" charset="0"/>
                <a:ea typeface="Tahoma" panose="020B0604030504040204" pitchFamily="34" charset="0"/>
                <a:cs typeface="Tahoma" panose="020B0604030504040204" pitchFamily="34" charset="0"/>
              </a:rPr>
              <a:t>Robert Boyle</a:t>
            </a:r>
          </a:p>
          <a:p>
            <a:endParaRPr lang="en-GB" sz="1000" b="1" u="sng" dirty="0">
              <a:latin typeface="Century Gothic" panose="020B0502020202020204" pitchFamily="34" charset="0"/>
              <a:ea typeface="Tahoma" panose="020B0604030504040204" pitchFamily="34" charset="0"/>
              <a:cs typeface="Tahoma" panose="020B0604030504040204" pitchFamily="34" charset="0"/>
            </a:endParaRPr>
          </a:p>
          <a:p>
            <a:r>
              <a:rPr lang="en-GB" sz="1000" b="1" dirty="0" smtClean="0">
                <a:latin typeface="Century Gothic" pitchFamily="34" charset="0"/>
                <a:ea typeface="Tahoma" panose="020B0604030504040204" pitchFamily="34" charset="0"/>
                <a:cs typeface="Tahoma" panose="020B0604030504040204" pitchFamily="34" charset="0"/>
              </a:rPr>
              <a:t>Occupation</a:t>
            </a:r>
            <a:r>
              <a:rPr lang="en-GB" sz="1000" b="1" dirty="0">
                <a:latin typeface="Century Gothic" panose="020B0502020202020204" pitchFamily="34" charset="0"/>
                <a:ea typeface="Tahoma" panose="020B0604030504040204" pitchFamily="34" charset="0"/>
                <a:cs typeface="Tahoma" panose="020B0604030504040204" pitchFamily="34" charset="0"/>
              </a:rPr>
              <a:t>:</a:t>
            </a:r>
            <a:r>
              <a:rPr lang="en-GB" sz="1000" dirty="0">
                <a:latin typeface="Century Gothic" panose="020B0502020202020204" pitchFamily="34" charset="0"/>
                <a:ea typeface="Tahoma" panose="020B0604030504040204" pitchFamily="34" charset="0"/>
                <a:cs typeface="Tahoma" panose="020B0604030504040204" pitchFamily="34" charset="0"/>
              </a:rPr>
              <a:t> </a:t>
            </a:r>
            <a:r>
              <a:rPr lang="en-GB" sz="1000" dirty="0" smtClean="0">
                <a:latin typeface="Century Gothic" panose="020B0502020202020204" pitchFamily="34" charset="0"/>
                <a:ea typeface="Tahoma" panose="020B0604030504040204" pitchFamily="34" charset="0"/>
                <a:cs typeface="Tahoma" panose="020B0604030504040204" pitchFamily="34" charset="0"/>
              </a:rPr>
              <a:t>Scientist</a:t>
            </a:r>
            <a:r>
              <a:rPr lang="en-GB" sz="1000" dirty="0">
                <a:latin typeface="Century Gothic" panose="020B0502020202020204" pitchFamily="34" charset="0"/>
                <a:ea typeface="Tahoma" panose="020B0604030504040204" pitchFamily="34" charset="0"/>
                <a:cs typeface="Tahoma" panose="020B0604030504040204" pitchFamily="34" charset="0"/>
              </a:rPr>
              <a:t>, </a:t>
            </a:r>
            <a:r>
              <a:rPr lang="en-GB" sz="1000" dirty="0" smtClean="0">
                <a:latin typeface="Century Gothic" panose="020B0502020202020204" pitchFamily="34" charset="0"/>
                <a:ea typeface="Tahoma" panose="020B0604030504040204" pitchFamily="34" charset="0"/>
                <a:cs typeface="Tahoma" panose="020B0604030504040204" pitchFamily="34" charset="0"/>
              </a:rPr>
              <a:t>philosopher, chemist, physicist</a:t>
            </a:r>
            <a:r>
              <a:rPr lang="en-GB" sz="1000" dirty="0">
                <a:latin typeface="Century Gothic" panose="020B0502020202020204" pitchFamily="34" charset="0"/>
                <a:ea typeface="Tahoma" panose="020B0604030504040204" pitchFamily="34" charset="0"/>
                <a:cs typeface="Tahoma" panose="020B0604030504040204" pitchFamily="34" charset="0"/>
              </a:rPr>
              <a:t> </a:t>
            </a:r>
            <a:r>
              <a:rPr lang="en-GB" sz="1000" dirty="0" smtClean="0">
                <a:latin typeface="Century Gothic" panose="020B0502020202020204" pitchFamily="34" charset="0"/>
                <a:ea typeface="Tahoma" panose="020B0604030504040204" pitchFamily="34" charset="0"/>
                <a:cs typeface="Tahoma" panose="020B0604030504040204" pitchFamily="34" charset="0"/>
              </a:rPr>
              <a:t>and inventor</a:t>
            </a:r>
            <a:endParaRPr lang="en-GB" sz="1000" dirty="0">
              <a:latin typeface="Century Gothic" panose="020B0502020202020204" pitchFamily="34" charset="0"/>
              <a:ea typeface="Tahoma" panose="020B0604030504040204" pitchFamily="34" charset="0"/>
              <a:cs typeface="Tahoma" panose="020B0604030504040204" pitchFamily="34" charset="0"/>
            </a:endParaRPr>
          </a:p>
          <a:p>
            <a:r>
              <a:rPr lang="en-GB" sz="1000" b="1" dirty="0">
                <a:latin typeface="Century Gothic" panose="020B0502020202020204" pitchFamily="34" charset="0"/>
                <a:ea typeface="Tahoma" panose="020B0604030504040204" pitchFamily="34" charset="0"/>
                <a:cs typeface="Tahoma" panose="020B0604030504040204" pitchFamily="34" charset="0"/>
              </a:rPr>
              <a:t>Born</a:t>
            </a:r>
            <a:r>
              <a:rPr lang="en-GB" sz="1000" b="1" dirty="0" smtClean="0">
                <a:latin typeface="Century Gothic" panose="020B0502020202020204" pitchFamily="34" charset="0"/>
                <a:ea typeface="Tahoma" panose="020B0604030504040204" pitchFamily="34" charset="0"/>
                <a:cs typeface="Tahoma" panose="020B0604030504040204" pitchFamily="34" charset="0"/>
              </a:rPr>
              <a:t>: </a:t>
            </a:r>
            <a:r>
              <a:rPr lang="en-GB" sz="1000" dirty="0" smtClean="0">
                <a:latin typeface="Century Gothic" panose="020B0502020202020204" pitchFamily="34" charset="0"/>
                <a:ea typeface="Tahoma" panose="020B0604030504040204" pitchFamily="34" charset="0"/>
                <a:cs typeface="Tahoma" panose="020B0604030504040204" pitchFamily="34" charset="0"/>
              </a:rPr>
              <a:t>January 25</a:t>
            </a:r>
            <a:r>
              <a:rPr lang="en-GB" sz="1000" baseline="30000" dirty="0" smtClean="0">
                <a:latin typeface="Century Gothic" panose="020B0502020202020204" pitchFamily="34" charset="0"/>
                <a:ea typeface="Tahoma" panose="020B0604030504040204" pitchFamily="34" charset="0"/>
                <a:cs typeface="Tahoma" panose="020B0604030504040204" pitchFamily="34" charset="0"/>
              </a:rPr>
              <a:t>th</a:t>
            </a:r>
            <a:r>
              <a:rPr lang="en-GB" sz="1000" dirty="0" smtClean="0">
                <a:latin typeface="Century Gothic" panose="020B0502020202020204" pitchFamily="34" charset="0"/>
                <a:ea typeface="Tahoma" panose="020B0604030504040204" pitchFamily="34" charset="0"/>
                <a:cs typeface="Tahoma" panose="020B0604030504040204" pitchFamily="34" charset="0"/>
              </a:rPr>
              <a:t> 1627 in County Waterford, Ireland</a:t>
            </a:r>
            <a:endParaRPr lang="en-GB" sz="1000" dirty="0" smtClean="0">
              <a:latin typeface="Century Gothic" pitchFamily="34" charset="0"/>
            </a:endParaRPr>
          </a:p>
          <a:p>
            <a:r>
              <a:rPr lang="en-GB" sz="1000" b="1" dirty="0" smtClean="0">
                <a:latin typeface="Century Gothic" panose="020B0502020202020204" pitchFamily="34" charset="0"/>
                <a:ea typeface="Tahoma" panose="020B0604030504040204" pitchFamily="34" charset="0"/>
                <a:cs typeface="Tahoma" panose="020B0604030504040204" pitchFamily="34" charset="0"/>
              </a:rPr>
              <a:t>Died</a:t>
            </a:r>
            <a:r>
              <a:rPr lang="en-GB" sz="1000" b="1" dirty="0">
                <a:latin typeface="Century Gothic" panose="020B0502020202020204" pitchFamily="34" charset="0"/>
                <a:ea typeface="Tahoma" panose="020B0604030504040204" pitchFamily="34" charset="0"/>
                <a:cs typeface="Tahoma" panose="020B0604030504040204" pitchFamily="34" charset="0"/>
              </a:rPr>
              <a:t>: </a:t>
            </a:r>
            <a:r>
              <a:rPr lang="en-GB" sz="1000" dirty="0" smtClean="0">
                <a:latin typeface="Century Gothic" pitchFamily="34" charset="0"/>
              </a:rPr>
              <a:t>31</a:t>
            </a:r>
            <a:r>
              <a:rPr lang="en-GB" sz="1000" baseline="30000" dirty="0" smtClean="0">
                <a:latin typeface="Century Gothic" pitchFamily="34" charset="0"/>
              </a:rPr>
              <a:t>st</a:t>
            </a:r>
            <a:r>
              <a:rPr lang="en-GB" sz="1000" dirty="0" smtClean="0">
                <a:latin typeface="Century Gothic" pitchFamily="34" charset="0"/>
              </a:rPr>
              <a:t> December 1691 in London, England</a:t>
            </a:r>
            <a:endParaRPr lang="en-GB" sz="1000" dirty="0">
              <a:latin typeface="Century Gothic" panose="020B0502020202020204" pitchFamily="34" charset="0"/>
              <a:ea typeface="Tahoma" panose="020B0604030504040204" pitchFamily="34" charset="0"/>
              <a:cs typeface="Tahoma" panose="020B0604030504040204" pitchFamily="34" charset="0"/>
            </a:endParaRPr>
          </a:p>
          <a:p>
            <a:r>
              <a:rPr lang="en-GB" sz="1000" b="1" dirty="0">
                <a:latin typeface="Century Gothic" panose="020B0502020202020204" pitchFamily="34" charset="0"/>
                <a:ea typeface="Tahoma" panose="020B0604030504040204" pitchFamily="34" charset="0"/>
                <a:cs typeface="Tahoma" panose="020B0604030504040204" pitchFamily="34" charset="0"/>
              </a:rPr>
              <a:t>Best known for</a:t>
            </a:r>
            <a:r>
              <a:rPr lang="en-GB" sz="1000" b="1" dirty="0" smtClean="0">
                <a:latin typeface="Century Gothic" panose="020B0502020202020204" pitchFamily="34" charset="0"/>
                <a:ea typeface="Tahoma" panose="020B0604030504040204" pitchFamily="34" charset="0"/>
                <a:cs typeface="Tahoma" panose="020B0604030504040204" pitchFamily="34" charset="0"/>
              </a:rPr>
              <a:t>: </a:t>
            </a:r>
            <a:r>
              <a:rPr lang="en-GB" sz="1000" dirty="0" smtClean="0">
                <a:latin typeface="Century Gothic" panose="020B0502020202020204" pitchFamily="34" charset="0"/>
                <a:ea typeface="Tahoma" panose="020B0604030504040204" pitchFamily="34" charset="0"/>
                <a:cs typeface="Tahoma" panose="020B0604030504040204" pitchFamily="34" charset="0"/>
              </a:rPr>
              <a:t>Boyle’s Law</a:t>
            </a:r>
          </a:p>
          <a:p>
            <a:endParaRPr lang="en-GB" sz="1000" dirty="0" smtClean="0">
              <a:latin typeface="Century Gothic" panose="020B0502020202020204" pitchFamily="34" charset="0"/>
              <a:ea typeface="Tahoma" panose="020B0604030504040204" pitchFamily="34" charset="0"/>
              <a:cs typeface="Tahoma" panose="020B0604030504040204" pitchFamily="34" charset="0"/>
            </a:endParaRPr>
          </a:p>
          <a:p>
            <a:r>
              <a:rPr lang="en-GB" sz="1000" dirty="0">
                <a:latin typeface="Century Gothic" panose="020B0502020202020204" pitchFamily="34" charset="0"/>
              </a:rPr>
              <a:t>In </a:t>
            </a:r>
            <a:r>
              <a:rPr lang="en-GB" sz="1000" i="1" dirty="0">
                <a:latin typeface="Century Gothic" panose="020B0502020202020204" pitchFamily="34" charset="0"/>
              </a:rPr>
              <a:t>1661</a:t>
            </a:r>
            <a:r>
              <a:rPr lang="en-GB" sz="1000" dirty="0">
                <a:latin typeface="Century Gothic" panose="020B0502020202020204" pitchFamily="34" charset="0"/>
              </a:rPr>
              <a:t>, Robert Boyle published </a:t>
            </a:r>
            <a:r>
              <a:rPr lang="en-GB" sz="1000" i="1" dirty="0" smtClean="0">
                <a:latin typeface="Century Gothic" panose="020B0502020202020204" pitchFamily="34" charset="0"/>
              </a:rPr>
              <a:t>The </a:t>
            </a:r>
            <a:r>
              <a:rPr lang="en-GB" sz="1000" i="1" dirty="0">
                <a:latin typeface="Century Gothic" panose="020B0502020202020204" pitchFamily="34" charset="0"/>
              </a:rPr>
              <a:t>Sceptical </a:t>
            </a:r>
            <a:r>
              <a:rPr lang="en-GB" sz="1000" i="1" dirty="0" err="1">
                <a:latin typeface="Century Gothic" panose="020B0502020202020204" pitchFamily="34" charset="0"/>
              </a:rPr>
              <a:t>Chymist</a:t>
            </a:r>
            <a:r>
              <a:rPr lang="en-GB" sz="1000" dirty="0">
                <a:latin typeface="Century Gothic" panose="020B0502020202020204" pitchFamily="34" charset="0"/>
              </a:rPr>
              <a:t>. The book </a:t>
            </a:r>
            <a:r>
              <a:rPr lang="en-GB" sz="1000" dirty="0" smtClean="0">
                <a:latin typeface="Century Gothic" panose="020B0502020202020204" pitchFamily="34" charset="0"/>
              </a:rPr>
              <a:t>rejected </a:t>
            </a:r>
            <a:r>
              <a:rPr lang="en-GB" sz="1000" dirty="0">
                <a:latin typeface="Century Gothic" panose="020B0502020202020204" pitchFamily="34" charset="0"/>
              </a:rPr>
              <a:t>the then prevalent </a:t>
            </a:r>
            <a:r>
              <a:rPr lang="en-GB" sz="1000" i="1" dirty="0">
                <a:latin typeface="Century Gothic" panose="020B0502020202020204" pitchFamily="34" charset="0"/>
              </a:rPr>
              <a:t>Aristotelian </a:t>
            </a:r>
            <a:r>
              <a:rPr lang="en-GB" sz="1000" dirty="0">
                <a:latin typeface="Century Gothic" panose="020B0502020202020204" pitchFamily="34" charset="0"/>
              </a:rPr>
              <a:t>theory of the four elements (earth, air, fire, and water) and </a:t>
            </a:r>
            <a:r>
              <a:rPr lang="en-GB" sz="1000" i="1" dirty="0" err="1">
                <a:latin typeface="Century Gothic" panose="020B0502020202020204" pitchFamily="34" charset="0"/>
              </a:rPr>
              <a:t>Paracelsian</a:t>
            </a:r>
            <a:r>
              <a:rPr lang="en-GB" sz="1000" dirty="0">
                <a:latin typeface="Century Gothic" panose="020B0502020202020204" pitchFamily="34" charset="0"/>
              </a:rPr>
              <a:t> notions about the composition of matter. It </a:t>
            </a:r>
            <a:r>
              <a:rPr lang="en-GB" sz="1000" dirty="0" smtClean="0">
                <a:latin typeface="Century Gothic" panose="020B0502020202020204" pitchFamily="34" charset="0"/>
              </a:rPr>
              <a:t>presented </a:t>
            </a:r>
            <a:r>
              <a:rPr lang="en-GB" sz="1000" dirty="0">
                <a:latin typeface="Century Gothic" panose="020B0502020202020204" pitchFamily="34" charset="0"/>
              </a:rPr>
              <a:t>Boyle’s hypothesis that everything </a:t>
            </a:r>
            <a:r>
              <a:rPr lang="en-GB" sz="1000" i="1" dirty="0">
                <a:latin typeface="Century Gothic" panose="020B0502020202020204" pitchFamily="34" charset="0"/>
              </a:rPr>
              <a:t>was composed of minute particles (atoms) of a single universal matter and that every phenomenon was the result of collisions of particles in motion</a:t>
            </a:r>
            <a:r>
              <a:rPr lang="en-GB" sz="1000" dirty="0">
                <a:latin typeface="Century Gothic" panose="020B0502020202020204" pitchFamily="34" charset="0"/>
              </a:rPr>
              <a:t>. It is </a:t>
            </a:r>
            <a:r>
              <a:rPr lang="en-GB" sz="1000" dirty="0" smtClean="0">
                <a:latin typeface="Century Gothic" panose="020B0502020202020204" pitchFamily="34" charset="0"/>
              </a:rPr>
              <a:t>due </a:t>
            </a:r>
            <a:r>
              <a:rPr lang="en-GB" sz="1000" dirty="0">
                <a:latin typeface="Century Gothic" panose="020B0502020202020204" pitchFamily="34" charset="0"/>
              </a:rPr>
              <a:t>to this book that Robert Boyle is often called the </a:t>
            </a:r>
            <a:r>
              <a:rPr lang="en-GB" sz="1000" i="1" dirty="0">
                <a:latin typeface="Century Gothic" panose="020B0502020202020204" pitchFamily="34" charset="0"/>
              </a:rPr>
              <a:t>founder of modern chemistry.</a:t>
            </a:r>
            <a:endParaRPr lang="en-GB" sz="1000" dirty="0">
              <a:ln w="0"/>
              <a:solidFill>
                <a:schemeClr val="tx1"/>
              </a:solidFill>
              <a:effectLst>
                <a:outerShdw blurRad="38100" dist="19050" dir="2700000" algn="tl" rotWithShape="0">
                  <a:schemeClr val="dk1">
                    <a:alpha val="40000"/>
                  </a:schemeClr>
                </a:outerShdw>
              </a:effectLst>
              <a:latin typeface="Century Gothic" panose="020B0502020202020204" pitchFamily="34" charset="0"/>
              <a:ea typeface="Tahoma" panose="020B0604030504040204" pitchFamily="34" charset="0"/>
              <a:cs typeface="Tahoma" panose="020B0604030504040204" pitchFamily="34" charset="0"/>
            </a:endParaRPr>
          </a:p>
        </p:txBody>
      </p:sp>
      <p:sp>
        <p:nvSpPr>
          <p:cNvPr id="6" name="Rectangle 5"/>
          <p:cNvSpPr/>
          <p:nvPr/>
        </p:nvSpPr>
        <p:spPr>
          <a:xfrm>
            <a:off x="4252685" y="188686"/>
            <a:ext cx="3410858" cy="2394857"/>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sz="1000" b="1" u="sng" dirty="0" smtClean="0">
                <a:latin typeface="Century Gothic" panose="020B0502020202020204" pitchFamily="34" charset="0"/>
              </a:rPr>
              <a:t>Skills</a:t>
            </a:r>
          </a:p>
          <a:p>
            <a:pPr algn="ctr"/>
            <a:endParaRPr lang="en-GB" sz="1000" b="1" u="sng" dirty="0">
              <a:latin typeface="Century Gothic" panose="020B0502020202020204" pitchFamily="34" charset="0"/>
            </a:endParaRPr>
          </a:p>
          <a:p>
            <a:pPr marL="171450" indent="-171450">
              <a:buFont typeface="Arial" panose="020B0604020202020204" pitchFamily="34" charset="0"/>
              <a:buChar char="•"/>
            </a:pPr>
            <a:r>
              <a:rPr lang="en-GB" sz="1000" b="1" u="sng" dirty="0">
                <a:latin typeface="Century Gothic" panose="020B0502020202020204" pitchFamily="34" charset="0"/>
              </a:rPr>
              <a:t>Hypothesis-</a:t>
            </a:r>
            <a:r>
              <a:rPr lang="en-GB" sz="1000" dirty="0">
                <a:latin typeface="Century Gothic" panose="020B0502020202020204" pitchFamily="34" charset="0"/>
              </a:rPr>
              <a:t> prediction with a reason</a:t>
            </a:r>
          </a:p>
          <a:p>
            <a:pPr marL="171450" indent="-171450">
              <a:buFont typeface="Arial" panose="020B0604020202020204" pitchFamily="34" charset="0"/>
              <a:buChar char="•"/>
            </a:pPr>
            <a:endParaRPr lang="en-GB" sz="1000" dirty="0" smtClean="0">
              <a:latin typeface="Century Gothic" panose="020B0502020202020204" pitchFamily="34" charset="0"/>
            </a:endParaRPr>
          </a:p>
          <a:p>
            <a:pPr marL="171450" indent="-171450">
              <a:buFont typeface="Arial" panose="020B0604020202020204" pitchFamily="34" charset="0"/>
              <a:buChar char="•"/>
            </a:pPr>
            <a:r>
              <a:rPr lang="en-GB" sz="1000" b="1" u="sng" dirty="0">
                <a:latin typeface="Century Gothic" panose="020B0502020202020204" pitchFamily="34" charset="0"/>
              </a:rPr>
              <a:t>Graph</a:t>
            </a:r>
            <a:r>
              <a:rPr lang="en-GB" sz="1000" b="1" dirty="0">
                <a:latin typeface="Century Gothic" panose="020B0502020202020204" pitchFamily="34" charset="0"/>
              </a:rPr>
              <a:t>-</a:t>
            </a:r>
            <a:r>
              <a:rPr lang="en-GB" sz="1000" dirty="0">
                <a:latin typeface="Century Gothic" panose="020B0502020202020204" pitchFamily="34" charset="0"/>
              </a:rPr>
              <a:t> bar charts, line </a:t>
            </a:r>
            <a:r>
              <a:rPr lang="en-GB" sz="1000" dirty="0" smtClean="0">
                <a:latin typeface="Century Gothic" panose="020B0502020202020204" pitchFamily="34" charset="0"/>
              </a:rPr>
              <a:t>graphs</a:t>
            </a:r>
          </a:p>
          <a:p>
            <a:pPr marL="171450" indent="-171450">
              <a:buFont typeface="Arial" panose="020B0604020202020204" pitchFamily="34" charset="0"/>
              <a:buChar char="•"/>
            </a:pPr>
            <a:endParaRPr lang="en-GB" sz="1000" dirty="0">
              <a:latin typeface="Century Gothic" panose="020B0502020202020204" pitchFamily="34" charset="0"/>
            </a:endParaRPr>
          </a:p>
          <a:p>
            <a:pPr marL="171450" indent="-171450">
              <a:buFont typeface="Arial" panose="020B0604020202020204" pitchFamily="34" charset="0"/>
              <a:buChar char="•"/>
            </a:pPr>
            <a:r>
              <a:rPr lang="en-GB" sz="1000" b="1" u="sng" dirty="0">
                <a:latin typeface="Century Gothic" panose="020B0502020202020204" pitchFamily="34" charset="0"/>
              </a:rPr>
              <a:t>Evaluation-</a:t>
            </a:r>
            <a:r>
              <a:rPr lang="en-GB" sz="1000" dirty="0">
                <a:latin typeface="Century Gothic" panose="020B0502020202020204" pitchFamily="34" charset="0"/>
              </a:rPr>
              <a:t> compare results to other groups and suggest.  Improvements.  Evaluate risks both in the wider societal context, including consequences. Are the results valid, repeatable, and reproducible?</a:t>
            </a:r>
          </a:p>
          <a:p>
            <a:pPr algn="ctr"/>
            <a:endParaRPr lang="en-GB" sz="1000" dirty="0">
              <a:latin typeface="Century Gothic" panose="020B0502020202020204" pitchFamily="34" charset="0"/>
            </a:endParaRPr>
          </a:p>
        </p:txBody>
      </p:sp>
      <p:sp>
        <p:nvSpPr>
          <p:cNvPr id="7" name="Rectangle 6"/>
          <p:cNvSpPr/>
          <p:nvPr/>
        </p:nvSpPr>
        <p:spPr>
          <a:xfrm>
            <a:off x="8316685" y="87085"/>
            <a:ext cx="3657600" cy="3323772"/>
          </a:xfrm>
          <a:prstGeom prst="rect">
            <a:avLst/>
          </a:prstGeom>
        </p:spPr>
        <p:style>
          <a:lnRef idx="2">
            <a:schemeClr val="dk1"/>
          </a:lnRef>
          <a:fillRef idx="1">
            <a:schemeClr val="lt1"/>
          </a:fillRef>
          <a:effectRef idx="0">
            <a:schemeClr val="dk1"/>
          </a:effectRef>
          <a:fontRef idx="minor">
            <a:schemeClr val="dk1"/>
          </a:fontRef>
        </p:style>
        <p:txBody>
          <a:bodyPr rtlCol="0" anchor="ctr"/>
          <a:lstStyle/>
          <a:p>
            <a:r>
              <a:rPr lang="en-GB" sz="1000" b="1" u="sng" dirty="0" smtClean="0">
                <a:latin typeface="Century Gothic" panose="020B0502020202020204" pitchFamily="34" charset="0"/>
                <a:ea typeface="Tahoma" panose="020B0604030504040204" pitchFamily="34" charset="0"/>
                <a:cs typeface="Tahoma" panose="020B0604030504040204" pitchFamily="34" charset="0"/>
              </a:rPr>
              <a:t>Cooling Curve Experiment</a:t>
            </a:r>
            <a:endParaRPr lang="en-GB" sz="1000" b="1" u="sng" dirty="0">
              <a:latin typeface="Century Gothic" panose="020B0502020202020204" pitchFamily="34" charset="0"/>
              <a:ea typeface="Tahoma" panose="020B0604030504040204" pitchFamily="34" charset="0"/>
              <a:cs typeface="Tahoma" panose="020B0604030504040204" pitchFamily="34" charset="0"/>
            </a:endParaRPr>
          </a:p>
          <a:p>
            <a:r>
              <a:rPr lang="en-GB" sz="1000" b="1" dirty="0">
                <a:latin typeface="Century Gothic" panose="020B0502020202020204" pitchFamily="34" charset="0"/>
                <a:ea typeface="Tahoma" panose="020B0604030504040204" pitchFamily="34" charset="0"/>
                <a:cs typeface="Tahoma" panose="020B0604030504040204" pitchFamily="34" charset="0"/>
              </a:rPr>
              <a:t>Method</a:t>
            </a:r>
            <a:endParaRPr lang="en-GB" sz="1000" dirty="0">
              <a:latin typeface="Century Gothic" panose="020B0502020202020204" pitchFamily="34" charset="0"/>
              <a:ea typeface="Tahoma" panose="020B0604030504040204" pitchFamily="34" charset="0"/>
              <a:cs typeface="Tahoma" panose="020B0604030504040204" pitchFamily="34" charset="0"/>
            </a:endParaRPr>
          </a:p>
          <a:p>
            <a:r>
              <a:rPr lang="en-GB" sz="1000" dirty="0">
                <a:latin typeface="Century Gothic" panose="020B0502020202020204" pitchFamily="34" charset="0"/>
                <a:ea typeface="Tahoma" panose="020B0604030504040204" pitchFamily="34" charset="0"/>
                <a:cs typeface="Tahoma" panose="020B0604030504040204" pitchFamily="34" charset="0"/>
              </a:rPr>
              <a:t> </a:t>
            </a:r>
          </a:p>
          <a:p>
            <a:pPr marL="228600" indent="-228600">
              <a:buAutoNum type="arabicParenR"/>
            </a:pPr>
            <a:r>
              <a:rPr lang="en-GB" sz="1000" dirty="0" smtClean="0"/>
              <a:t>Put </a:t>
            </a:r>
            <a:r>
              <a:rPr lang="en-GB" sz="1000" dirty="0"/>
              <a:t>about 150 cm</a:t>
            </a:r>
            <a:r>
              <a:rPr lang="en-GB" sz="1000" baseline="30000" dirty="0"/>
              <a:t>3</a:t>
            </a:r>
            <a:r>
              <a:rPr lang="en-GB" sz="1000" dirty="0"/>
              <a:t> water into the beaker</a:t>
            </a:r>
            <a:r>
              <a:rPr lang="en-GB" sz="1000" dirty="0" smtClean="0"/>
              <a:t>.</a:t>
            </a:r>
          </a:p>
          <a:p>
            <a:pPr marL="228600" indent="-228600">
              <a:buAutoNum type="arabicParenR"/>
            </a:pPr>
            <a:endParaRPr lang="en-GB" sz="1000" dirty="0"/>
          </a:p>
          <a:p>
            <a:r>
              <a:rPr lang="en-GB" sz="1000" dirty="0" smtClean="0"/>
              <a:t>2) </a:t>
            </a:r>
            <a:r>
              <a:rPr lang="en-GB" sz="1000" dirty="0"/>
              <a:t>Heat it on a tripod and gauze until the water just starts to boil.</a:t>
            </a:r>
          </a:p>
          <a:p>
            <a:endParaRPr lang="en-GB" sz="1000" dirty="0" smtClean="0"/>
          </a:p>
          <a:p>
            <a:r>
              <a:rPr lang="en-GB" sz="1000" dirty="0" smtClean="0"/>
              <a:t>3) </a:t>
            </a:r>
            <a:r>
              <a:rPr lang="en-GB" sz="1000" dirty="0"/>
              <a:t>Set up the apparatus as shown in the diagram and start the timer. Keep the water boiling, but not boiling vigorously.</a:t>
            </a:r>
          </a:p>
          <a:p>
            <a:endParaRPr lang="en-GB" sz="1000" dirty="0" smtClean="0"/>
          </a:p>
          <a:p>
            <a:r>
              <a:rPr lang="en-GB" sz="1000" dirty="0" smtClean="0"/>
              <a:t>4) </a:t>
            </a:r>
            <a:r>
              <a:rPr lang="en-GB" sz="1000" dirty="0"/>
              <a:t>Using a suitable results table, record the temperature of the stearic acid every minute until it reaches about 70C. Note on your results table the point at which you see the solid start to melt.</a:t>
            </a:r>
          </a:p>
          <a:p>
            <a:endParaRPr lang="en-GB" sz="1000" dirty="0" smtClean="0"/>
          </a:p>
          <a:p>
            <a:r>
              <a:rPr lang="en-GB" sz="1000" dirty="0" smtClean="0"/>
              <a:t>5) </a:t>
            </a:r>
            <a:r>
              <a:rPr lang="en-GB" sz="1000" dirty="0"/>
              <a:t>Use the clamp stand to lift the tube from the hot water. Record the temperature every minute as the stearic acid cools down until it reaches about 50C. Note on your results table the temperature at which you see the stearic acid begin to solidify.</a:t>
            </a:r>
          </a:p>
        </p:txBody>
      </p:sp>
      <p:sp>
        <p:nvSpPr>
          <p:cNvPr id="8" name="Rectangle 7"/>
          <p:cNvSpPr/>
          <p:nvPr/>
        </p:nvSpPr>
        <p:spPr>
          <a:xfrm>
            <a:off x="145142" y="3648110"/>
            <a:ext cx="3396031" cy="3151273"/>
          </a:xfrm>
          <a:prstGeom prst="rect">
            <a:avLst/>
          </a:prstGeom>
        </p:spPr>
        <p:style>
          <a:lnRef idx="2">
            <a:schemeClr val="dk1"/>
          </a:lnRef>
          <a:fillRef idx="1">
            <a:schemeClr val="lt1"/>
          </a:fillRef>
          <a:effectRef idx="0">
            <a:schemeClr val="dk1"/>
          </a:effectRef>
          <a:fontRef idx="minor">
            <a:schemeClr val="dk1"/>
          </a:fontRef>
        </p:style>
        <p:txBody>
          <a:bodyPr rtlCol="0" anchor="t"/>
          <a:lstStyle/>
          <a:p>
            <a:r>
              <a:rPr lang="en-GB" sz="1000" b="1" u="sng" dirty="0" smtClean="0">
                <a:latin typeface="Century Gothic" panose="020B0502020202020204" pitchFamily="34" charset="0"/>
                <a:ea typeface="Tahoma" panose="020B0604030504040204" pitchFamily="34" charset="0"/>
                <a:cs typeface="Tahoma" panose="020B0604030504040204" pitchFamily="34" charset="0"/>
              </a:rPr>
              <a:t>How to calculate the density of an object</a:t>
            </a:r>
            <a:endParaRPr lang="en-GB" sz="1000" b="1" u="sng" dirty="0">
              <a:latin typeface="Century Gothic" panose="020B0502020202020204" pitchFamily="34" charset="0"/>
              <a:ea typeface="Tahoma" panose="020B0604030504040204" pitchFamily="34" charset="0"/>
              <a:cs typeface="Tahoma" panose="020B0604030504040204" pitchFamily="34" charset="0"/>
            </a:endParaRPr>
          </a:p>
          <a:p>
            <a:endParaRPr lang="en-GB" sz="1000" b="1" u="sng" dirty="0">
              <a:latin typeface="Century Gothic" panose="020B0502020202020204" pitchFamily="34" charset="0"/>
              <a:ea typeface="Tahoma" panose="020B0604030504040204" pitchFamily="34" charset="0"/>
              <a:cs typeface="Tahoma" panose="020B0604030504040204" pitchFamily="34" charset="0"/>
            </a:endParaRPr>
          </a:p>
        </p:txBody>
      </p:sp>
      <p:sp>
        <p:nvSpPr>
          <p:cNvPr id="10" name="Rectangle 9"/>
          <p:cNvSpPr/>
          <p:nvPr/>
        </p:nvSpPr>
        <p:spPr>
          <a:xfrm>
            <a:off x="8316684" y="3577772"/>
            <a:ext cx="3672115" cy="3151273"/>
          </a:xfrm>
          <a:prstGeom prst="rect">
            <a:avLst/>
          </a:prstGeom>
        </p:spPr>
        <p:style>
          <a:lnRef idx="2">
            <a:schemeClr val="dk1"/>
          </a:lnRef>
          <a:fillRef idx="1">
            <a:schemeClr val="lt1"/>
          </a:fillRef>
          <a:effectRef idx="0">
            <a:schemeClr val="dk1"/>
          </a:effectRef>
          <a:fontRef idx="minor">
            <a:schemeClr val="dk1"/>
          </a:fontRef>
        </p:style>
        <p:txBody>
          <a:bodyPr rtlCol="0" anchor="ctr"/>
          <a:lstStyle/>
          <a:p>
            <a:r>
              <a:rPr lang="en-GB" sz="1000" b="1" u="sng" dirty="0" smtClean="0">
                <a:latin typeface="Century Gothic" panose="020B0502020202020204" pitchFamily="34" charset="0"/>
              </a:rPr>
              <a:t>Some applications of particle theory in everyday life</a:t>
            </a:r>
          </a:p>
          <a:p>
            <a:pPr marL="171450" indent="-171450">
              <a:buFont typeface="Arial" panose="020B0604020202020204" pitchFamily="34" charset="0"/>
              <a:buChar char="•"/>
            </a:pPr>
            <a:r>
              <a:rPr lang="en-GB" sz="1000" smtClean="0">
                <a:latin typeface="Century Gothic" panose="020B0502020202020204" pitchFamily="34" charset="0"/>
              </a:rPr>
              <a:t>Particle </a:t>
            </a:r>
            <a:r>
              <a:rPr lang="en-GB" sz="1000" dirty="0">
                <a:latin typeface="Century Gothic" panose="020B0502020202020204" pitchFamily="34" charset="0"/>
              </a:rPr>
              <a:t>theory is used in day to day life whether cooking using boiling water or removing impurities from clothes. </a:t>
            </a:r>
            <a:r>
              <a:rPr lang="en-GB" sz="1000" dirty="0" smtClean="0">
                <a:latin typeface="Century Gothic" panose="020B0502020202020204" pitchFamily="34" charset="0"/>
              </a:rPr>
              <a:t>We </a:t>
            </a:r>
            <a:r>
              <a:rPr lang="en-GB" sz="1000" dirty="0">
                <a:latin typeface="Century Gothic" panose="020B0502020202020204" pitchFamily="34" charset="0"/>
              </a:rPr>
              <a:t>will learn about the makeup of materials and this will help them in making decisions. For example a flat basketball can temporarily be used if left in the Sun due to ideal behaviour of gas molecules. </a:t>
            </a:r>
            <a:endParaRPr lang="en-GB" sz="1000" dirty="0" smtClean="0">
              <a:latin typeface="Century Gothic" panose="020B0502020202020204" pitchFamily="34" charset="0"/>
            </a:endParaRPr>
          </a:p>
          <a:p>
            <a:pPr marL="171450" indent="-171450">
              <a:buFont typeface="Arial" panose="020B0604020202020204" pitchFamily="34" charset="0"/>
              <a:buChar char="•"/>
            </a:pPr>
            <a:r>
              <a:rPr lang="en-GB" sz="1000" dirty="0" smtClean="0">
                <a:latin typeface="Century Gothic" panose="020B0502020202020204" pitchFamily="34" charset="0"/>
              </a:rPr>
              <a:t>Why </a:t>
            </a:r>
            <a:r>
              <a:rPr lang="en-GB" sz="1000" dirty="0">
                <a:latin typeface="Century Gothic" panose="020B0502020202020204" pitchFamily="34" charset="0"/>
              </a:rPr>
              <a:t>should tyre pressure in a car be checked before a long journey whilst the tyres are relatively cold</a:t>
            </a:r>
            <a:r>
              <a:rPr lang="en-GB" sz="1000" dirty="0" smtClean="0">
                <a:latin typeface="Century Gothic" panose="020B0502020202020204" pitchFamily="34" charset="0"/>
              </a:rPr>
              <a:t>?</a:t>
            </a:r>
          </a:p>
          <a:p>
            <a:pPr marL="171450" indent="-171450">
              <a:buFont typeface="Arial" panose="020B0604020202020204" pitchFamily="34" charset="0"/>
              <a:buChar char="•"/>
            </a:pPr>
            <a:r>
              <a:rPr lang="en-GB" sz="1000" dirty="0" smtClean="0">
                <a:latin typeface="Century Gothic" panose="020B0502020202020204" pitchFamily="34" charset="0"/>
              </a:rPr>
              <a:t>How </a:t>
            </a:r>
            <a:r>
              <a:rPr lang="en-GB" sz="1000" dirty="0">
                <a:latin typeface="Century Gothic" panose="020B0502020202020204" pitchFamily="34" charset="0"/>
              </a:rPr>
              <a:t>can crushing spices in a pestle and mortar increase the flavouring when cooking? </a:t>
            </a:r>
          </a:p>
          <a:p>
            <a:endParaRPr lang="en-GB" sz="1000" dirty="0">
              <a:effectLst/>
              <a:latin typeface="Century Gothic" panose="020B0502020202020204" pitchFamily="34" charset="0"/>
            </a:endParaRPr>
          </a:p>
        </p:txBody>
      </p:sp>
      <p:sp>
        <p:nvSpPr>
          <p:cNvPr id="2" name="AutoShape 2" descr="Image result for the electron microscope"/>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3794" y="3997949"/>
            <a:ext cx="3208479" cy="2310917"/>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b="3441"/>
          <a:stretch/>
        </p:blipFill>
        <p:spPr>
          <a:xfrm>
            <a:off x="3725009" y="2920340"/>
            <a:ext cx="4407839" cy="3271913"/>
          </a:xfrm>
          <a:prstGeom prst="rect">
            <a:avLst/>
          </a:prstGeom>
        </p:spPr>
      </p:pic>
    </p:spTree>
    <p:extLst>
      <p:ext uri="{BB962C8B-B14F-4D97-AF65-F5344CB8AC3E}">
        <p14:creationId xmlns:p14="http://schemas.microsoft.com/office/powerpoint/2010/main" val="188413805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323</TotalTime>
  <Words>744</Words>
  <Application>Microsoft Office PowerPoint</Application>
  <PresentationFormat>Widescreen</PresentationFormat>
  <Paragraphs>93</Paragraphs>
  <Slides>2</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vt:i4>
      </vt:variant>
    </vt:vector>
  </HeadingPairs>
  <TitlesOfParts>
    <vt:vector size="10" baseType="lpstr">
      <vt:lpstr>MS PGothic</vt:lpstr>
      <vt:lpstr>Arial</vt:lpstr>
      <vt:lpstr>Calibri</vt:lpstr>
      <vt:lpstr>Calibri Light</vt:lpstr>
      <vt:lpstr>Century Gothic</vt:lpstr>
      <vt:lpstr>Tahoma</vt:lpstr>
      <vt:lpstr>Times New Roman</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Administrator</dc:creator>
  <cp:lastModifiedBy>Administrator</cp:lastModifiedBy>
  <cp:revision>45</cp:revision>
  <dcterms:created xsi:type="dcterms:W3CDTF">2019-10-03T12:30:24Z</dcterms:created>
  <dcterms:modified xsi:type="dcterms:W3CDTF">2020-07-14T12:23:26Z</dcterms:modified>
</cp:coreProperties>
</file>