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2" name="Google Shape;112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2" name="Google Shape;12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9" name="Google Shape;12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3" name="Google Shape;143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9" name="Google Shape;14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0" name="Google Shape;16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6" name="Google Shape;16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4" name="Google Shape;184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2" name="Google Shape;202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20" name="Google Shape;22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34" name="Google Shape;23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49" name="Google Shape;24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BTEC Applied Sciences</a:t>
            </a:r>
            <a:endParaRPr/>
          </a:p>
        </p:txBody>
      </p:sp>
      <p:sp>
        <p:nvSpPr>
          <p:cNvPr id="85" name="Google Shape;85;p1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Unit 1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GB"/>
              <a:t>Knowledge Organiser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4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Biology</a:t>
            </a:r>
            <a:endParaRPr/>
          </a:p>
        </p:txBody>
      </p:sp>
      <p:sp>
        <p:nvSpPr>
          <p:cNvPr id="91" name="Google Shape;91;p14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B1 - Cell structure and function</a:t>
            </a:r>
            <a:endParaRPr/>
          </a:p>
        </p:txBody>
      </p:sp>
      <p:sp>
        <p:nvSpPr>
          <p:cNvPr id="97" name="Google Shape;97;p1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6"/>
          <p:cNvSpPr/>
          <p:nvPr/>
        </p:nvSpPr>
        <p:spPr>
          <a:xfrm>
            <a:off x="0" y="0"/>
            <a:ext cx="5665304" cy="23754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cell theory?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6"/>
          <p:cNvSpPr/>
          <p:nvPr/>
        </p:nvSpPr>
        <p:spPr>
          <a:xfrm>
            <a:off x="5665304" y="0"/>
            <a:ext cx="6526696" cy="237545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Outline the main events that occurred during the development of cell theory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6"/>
          <p:cNvSpPr/>
          <p:nvPr/>
        </p:nvSpPr>
        <p:spPr>
          <a:xfrm>
            <a:off x="9342782" y="2375452"/>
            <a:ext cx="2849219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different types of microscopes?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6"/>
          <p:cNvSpPr/>
          <p:nvPr/>
        </p:nvSpPr>
        <p:spPr>
          <a:xfrm>
            <a:off x="9352721" y="4224130"/>
            <a:ext cx="2832652" cy="2633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formula for calculating magnification?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06" name="Google Shape;106;p16"/>
          <p:cNvGrpSpPr/>
          <p:nvPr/>
        </p:nvGrpSpPr>
        <p:grpSpPr>
          <a:xfrm>
            <a:off x="3677478" y="2375452"/>
            <a:ext cx="5665304" cy="4482548"/>
            <a:chOff x="0" y="2375452"/>
            <a:chExt cx="5665304" cy="4482548"/>
          </a:xfrm>
        </p:grpSpPr>
        <p:sp>
          <p:nvSpPr>
            <p:cNvPr id="107" name="Google Shape;107;p16"/>
            <p:cNvSpPr/>
            <p:nvPr/>
          </p:nvSpPr>
          <p:spPr>
            <a:xfrm>
              <a:off x="0" y="2375452"/>
              <a:ext cx="5665304" cy="4482548"/>
            </a:xfrm>
            <a:prstGeom prst="rect">
              <a:avLst/>
            </a:prstGeom>
            <a:solidFill>
              <a:schemeClr val="lt1"/>
            </a:solidFill>
            <a:ln cap="flat" cmpd="sng" w="12700">
              <a:solidFill>
                <a:srgbClr val="31538F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t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b="0" i="0" lang="en-GB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Label this microscope</a:t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descr="http://tse2.mm.bing.net/th?id=OIP.M698100388ea9f0d41d80402fd51137b6H0&amp;pid=15.1" id="108" name="Google Shape;108;p16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815832" y="2975231"/>
              <a:ext cx="4123916" cy="372374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9" name="Google Shape;109;p16"/>
          <p:cNvSpPr/>
          <p:nvPr/>
        </p:nvSpPr>
        <p:spPr>
          <a:xfrm>
            <a:off x="-6628" y="2375452"/>
            <a:ext cx="3687417" cy="448254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Compare and contrast the light and electron microscope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7"/>
          <p:cNvSpPr/>
          <p:nvPr/>
        </p:nvSpPr>
        <p:spPr>
          <a:xfrm>
            <a:off x="0" y="0"/>
            <a:ext cx="2849219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resolution?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7"/>
          <p:cNvSpPr/>
          <p:nvPr/>
        </p:nvSpPr>
        <p:spPr>
          <a:xfrm>
            <a:off x="0" y="1848678"/>
            <a:ext cx="2849219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different types of cells?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7"/>
          <p:cNvSpPr/>
          <p:nvPr/>
        </p:nvSpPr>
        <p:spPr>
          <a:xfrm>
            <a:off x="0" y="3697356"/>
            <a:ext cx="3508513" cy="316064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eukaryotic cells?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7"/>
          <p:cNvSpPr/>
          <p:nvPr/>
        </p:nvSpPr>
        <p:spPr>
          <a:xfrm>
            <a:off x="3493604" y="3697354"/>
            <a:ext cx="3508513" cy="316064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prokaryotic cells?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7"/>
          <p:cNvSpPr/>
          <p:nvPr/>
        </p:nvSpPr>
        <p:spPr>
          <a:xfrm>
            <a:off x="6987209" y="-1"/>
            <a:ext cx="5204792" cy="685800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and label an animal cell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7"/>
          <p:cNvSpPr/>
          <p:nvPr/>
        </p:nvSpPr>
        <p:spPr>
          <a:xfrm>
            <a:off x="2849219" y="-1"/>
            <a:ext cx="4137990" cy="369735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purpose of the following: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cytoplasm?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Rough ER?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Golgi apparatus?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Lysosomes?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8"/>
          <p:cNvSpPr/>
          <p:nvPr/>
        </p:nvSpPr>
        <p:spPr>
          <a:xfrm>
            <a:off x="0" y="0"/>
            <a:ext cx="5204792" cy="685800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and label a plant cell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8"/>
          <p:cNvSpPr/>
          <p:nvPr/>
        </p:nvSpPr>
        <p:spPr>
          <a:xfrm>
            <a:off x="5204792" y="1"/>
            <a:ext cx="6987208" cy="32500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purpose of the following: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Chloroplast?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Tonoplast?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Amyloplast?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Plasmodesmata?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Pits?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8"/>
          <p:cNvSpPr/>
          <p:nvPr/>
        </p:nvSpPr>
        <p:spPr>
          <a:xfrm>
            <a:off x="5204792" y="3250097"/>
            <a:ext cx="6987208" cy="360790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 and label a bacterial cell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9"/>
          <p:cNvSpPr/>
          <p:nvPr/>
        </p:nvSpPr>
        <p:spPr>
          <a:xfrm>
            <a:off x="-1" y="0"/>
            <a:ext cx="4512365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kilometre (km) = __________ metres (m)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m = __________ centimetres (cm)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cm = __________ millimetres (mm)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mm = __________ micrometre (um)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um = __________ nanometre (nm)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nm = ____________________ m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9"/>
          <p:cNvSpPr/>
          <p:nvPr/>
        </p:nvSpPr>
        <p:spPr>
          <a:xfrm>
            <a:off x="0" y="1848678"/>
            <a:ext cx="4512365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similarities between a prokaryotic and a eukaryotic cell?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19"/>
          <p:cNvSpPr/>
          <p:nvPr/>
        </p:nvSpPr>
        <p:spPr>
          <a:xfrm>
            <a:off x="4512365" y="-9939"/>
            <a:ext cx="2941984" cy="484035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purpose of the following: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Cell wall?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Ribosome?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Plasmid?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Capsule?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Nucleoid?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9"/>
          <p:cNvSpPr/>
          <p:nvPr/>
        </p:nvSpPr>
        <p:spPr>
          <a:xfrm>
            <a:off x="7454349" y="-9939"/>
            <a:ext cx="4737651" cy="1143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can bacteria be classified?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9"/>
          <p:cNvSpPr/>
          <p:nvPr/>
        </p:nvSpPr>
        <p:spPr>
          <a:xfrm>
            <a:off x="7454348" y="1133061"/>
            <a:ext cx="4737651" cy="18486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is meant by the term complementary base pairing?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9"/>
          <p:cNvSpPr/>
          <p:nvPr/>
        </p:nvSpPr>
        <p:spPr>
          <a:xfrm>
            <a:off x="9250013" y="4840355"/>
            <a:ext cx="2941987" cy="201764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Define exocytosis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9"/>
          <p:cNvSpPr/>
          <p:nvPr/>
        </p:nvSpPr>
        <p:spPr>
          <a:xfrm>
            <a:off x="0" y="3697357"/>
            <a:ext cx="4512364" cy="164989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stains are used to distinguish between the 2 groups of bacteria?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19"/>
          <p:cNvSpPr/>
          <p:nvPr/>
        </p:nvSpPr>
        <p:spPr>
          <a:xfrm>
            <a:off x="-1" y="5347252"/>
            <a:ext cx="4512364" cy="151074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results of these stains?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9"/>
          <p:cNvSpPr/>
          <p:nvPr/>
        </p:nvSpPr>
        <p:spPr>
          <a:xfrm>
            <a:off x="4512362" y="4840355"/>
            <a:ext cx="4737651" cy="201764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differences between a prokaryotic and a eukaryotic cell?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9"/>
          <p:cNvSpPr/>
          <p:nvPr/>
        </p:nvSpPr>
        <p:spPr>
          <a:xfrm>
            <a:off x="7454347" y="2981740"/>
            <a:ext cx="4737651" cy="184867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 the different types of bacteria react differently to some antibiotics?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B2 - Cell specialisation</a:t>
            </a:r>
            <a:endParaRPr/>
          </a:p>
        </p:txBody>
      </p:sp>
      <p:sp>
        <p:nvSpPr>
          <p:cNvPr id="146" name="Google Shape;146;p2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1"/>
          <p:cNvSpPr/>
          <p:nvPr/>
        </p:nvSpPr>
        <p:spPr>
          <a:xfrm>
            <a:off x="0" y="1123121"/>
            <a:ext cx="4041911" cy="299167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egg cell is specialised to carry out its function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1"/>
          <p:cNvSpPr/>
          <p:nvPr/>
        </p:nvSpPr>
        <p:spPr>
          <a:xfrm>
            <a:off x="1" y="0"/>
            <a:ext cx="4041912" cy="11231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are multicellular oganisms organised?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1"/>
          <p:cNvSpPr/>
          <p:nvPr/>
        </p:nvSpPr>
        <p:spPr>
          <a:xfrm>
            <a:off x="-1" y="4114800"/>
            <a:ext cx="4075043" cy="274319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red blood cell is specialised to carry out its function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21"/>
          <p:cNvSpPr/>
          <p:nvPr/>
        </p:nvSpPr>
        <p:spPr>
          <a:xfrm>
            <a:off x="4041912" y="3429000"/>
            <a:ext cx="4075043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white blood cell is specialised to carry out its function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21"/>
          <p:cNvSpPr/>
          <p:nvPr/>
        </p:nvSpPr>
        <p:spPr>
          <a:xfrm>
            <a:off x="8133520" y="3429000"/>
            <a:ext cx="4075043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sperm cell is specialised to carry out its function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21"/>
          <p:cNvSpPr/>
          <p:nvPr/>
        </p:nvSpPr>
        <p:spPr>
          <a:xfrm>
            <a:off x="4041913" y="0"/>
            <a:ext cx="4075043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root hair cell is specialised to carry out its function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21"/>
          <p:cNvSpPr/>
          <p:nvPr/>
        </p:nvSpPr>
        <p:spPr>
          <a:xfrm>
            <a:off x="8133521" y="0"/>
            <a:ext cx="4075043" cy="3429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palisade mesophyll cell is specialised to carry out its function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en-GB"/>
              <a:t>B3 - Tissue structure and function</a:t>
            </a:r>
            <a:endParaRPr/>
          </a:p>
        </p:txBody>
      </p:sp>
      <p:sp>
        <p:nvSpPr>
          <p:cNvPr id="163" name="Google Shape;163;p2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3"/>
          <p:cNvSpPr/>
          <p:nvPr/>
        </p:nvSpPr>
        <p:spPr>
          <a:xfrm>
            <a:off x="0" y="0"/>
            <a:ext cx="2941987" cy="175922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4 main types of tissue in animals?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23"/>
          <p:cNvSpPr/>
          <p:nvPr/>
        </p:nvSpPr>
        <p:spPr>
          <a:xfrm>
            <a:off x="0" y="1759226"/>
            <a:ext cx="2941987" cy="1490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3 types of epithelial tissue in animals?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23"/>
          <p:cNvSpPr/>
          <p:nvPr/>
        </p:nvSpPr>
        <p:spPr>
          <a:xfrm>
            <a:off x="0" y="3250096"/>
            <a:ext cx="2941987" cy="11728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is epithelial tissue found?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23"/>
          <p:cNvSpPr/>
          <p:nvPr/>
        </p:nvSpPr>
        <p:spPr>
          <a:xfrm>
            <a:off x="2941987" y="0"/>
            <a:ext cx="2941987" cy="2898913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squamous epithelial tissue adapted for a fast rate of diffusion?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3"/>
          <p:cNvSpPr/>
          <p:nvPr/>
        </p:nvSpPr>
        <p:spPr>
          <a:xfrm>
            <a:off x="2941986" y="2898913"/>
            <a:ext cx="2941987" cy="11728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is squamous epithelial tissue found?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23"/>
          <p:cNvSpPr/>
          <p:nvPr/>
        </p:nvSpPr>
        <p:spPr>
          <a:xfrm>
            <a:off x="5883974" y="-3313"/>
            <a:ext cx="2941987" cy="368410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smoking damage squamous epithelial tissue?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3"/>
          <p:cNvSpPr/>
          <p:nvPr/>
        </p:nvSpPr>
        <p:spPr>
          <a:xfrm>
            <a:off x="8825961" y="-3313"/>
            <a:ext cx="3366039" cy="17625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main symptoms associated with COPD?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3"/>
          <p:cNvSpPr/>
          <p:nvPr/>
        </p:nvSpPr>
        <p:spPr>
          <a:xfrm>
            <a:off x="0" y="4419600"/>
            <a:ext cx="2941987" cy="117281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is ciliated columnar epithelial tissue found?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3"/>
          <p:cNvSpPr/>
          <p:nvPr/>
        </p:nvSpPr>
        <p:spPr>
          <a:xfrm>
            <a:off x="2941986" y="4078356"/>
            <a:ext cx="2941987" cy="27995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ciliated columnar epithelial tissue adapted for to protect from infection?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23"/>
          <p:cNvSpPr/>
          <p:nvPr/>
        </p:nvSpPr>
        <p:spPr>
          <a:xfrm>
            <a:off x="0" y="5592417"/>
            <a:ext cx="2941987" cy="128546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goblet cells?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3"/>
          <p:cNvSpPr/>
          <p:nvPr/>
        </p:nvSpPr>
        <p:spPr>
          <a:xfrm>
            <a:off x="5883974" y="3680791"/>
            <a:ext cx="2941987" cy="31970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endothelial tissue adapted for a fast rate of diffusion?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3"/>
          <p:cNvSpPr/>
          <p:nvPr/>
        </p:nvSpPr>
        <p:spPr>
          <a:xfrm>
            <a:off x="8825961" y="1759226"/>
            <a:ext cx="3366039" cy="11396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substances need to pass through endothelial tissue?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3"/>
          <p:cNvSpPr/>
          <p:nvPr/>
        </p:nvSpPr>
        <p:spPr>
          <a:xfrm>
            <a:off x="8825960" y="2898913"/>
            <a:ext cx="3366039" cy="192156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atherosclerosis?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23"/>
          <p:cNvSpPr/>
          <p:nvPr/>
        </p:nvSpPr>
        <p:spPr>
          <a:xfrm>
            <a:off x="8825961" y="4820478"/>
            <a:ext cx="3366039" cy="20574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gas exchange affected by COPD?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4"/>
          <p:cNvSpPr/>
          <p:nvPr/>
        </p:nvSpPr>
        <p:spPr>
          <a:xfrm>
            <a:off x="2941987" y="0"/>
            <a:ext cx="2941987" cy="1490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3 types of muscle tissue in animals?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4"/>
          <p:cNvSpPr/>
          <p:nvPr/>
        </p:nvSpPr>
        <p:spPr>
          <a:xfrm>
            <a:off x="0" y="0"/>
            <a:ext cx="2941987" cy="1490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muscles contain?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4"/>
          <p:cNvSpPr/>
          <p:nvPr/>
        </p:nvSpPr>
        <p:spPr>
          <a:xfrm>
            <a:off x="0" y="1490870"/>
            <a:ext cx="2941987" cy="1490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is skeletal muscle found?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4"/>
          <p:cNvSpPr/>
          <p:nvPr/>
        </p:nvSpPr>
        <p:spPr>
          <a:xfrm>
            <a:off x="0" y="2981740"/>
            <a:ext cx="2941987" cy="1490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is cardiac muscle found?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4"/>
          <p:cNvSpPr/>
          <p:nvPr/>
        </p:nvSpPr>
        <p:spPr>
          <a:xfrm>
            <a:off x="0" y="4472610"/>
            <a:ext cx="2941987" cy="149087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is smooth muscle found?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4"/>
          <p:cNvSpPr/>
          <p:nvPr/>
        </p:nvSpPr>
        <p:spPr>
          <a:xfrm>
            <a:off x="5883974" y="0"/>
            <a:ext cx="6308026" cy="249472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the structure of muscle tissue?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4"/>
          <p:cNvSpPr/>
          <p:nvPr/>
        </p:nvSpPr>
        <p:spPr>
          <a:xfrm>
            <a:off x="0" y="5963480"/>
            <a:ext cx="4045226" cy="89452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sarcolemma?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24"/>
          <p:cNvSpPr/>
          <p:nvPr/>
        </p:nvSpPr>
        <p:spPr>
          <a:xfrm>
            <a:off x="4045226" y="5963480"/>
            <a:ext cx="4101548" cy="89452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myofibril?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24"/>
          <p:cNvSpPr/>
          <p:nvPr/>
        </p:nvSpPr>
        <p:spPr>
          <a:xfrm>
            <a:off x="8146774" y="5963482"/>
            <a:ext cx="4045226" cy="89452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sarcomere?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4"/>
          <p:cNvSpPr/>
          <p:nvPr/>
        </p:nvSpPr>
        <p:spPr>
          <a:xfrm>
            <a:off x="2941987" y="1490869"/>
            <a:ext cx="2941987" cy="447260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what happens to the protein filaments during muscle contraction?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24"/>
          <p:cNvSpPr/>
          <p:nvPr/>
        </p:nvSpPr>
        <p:spPr>
          <a:xfrm>
            <a:off x="5883974" y="2494722"/>
            <a:ext cx="2941987" cy="126226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2 types of muscle fibres?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24"/>
          <p:cNvSpPr/>
          <p:nvPr/>
        </p:nvSpPr>
        <p:spPr>
          <a:xfrm>
            <a:off x="8825961" y="2494722"/>
            <a:ext cx="3366039" cy="346875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slow twitch muscle fibres adapted for their function?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24"/>
          <p:cNvSpPr/>
          <p:nvPr/>
        </p:nvSpPr>
        <p:spPr>
          <a:xfrm>
            <a:off x="5883973" y="3756992"/>
            <a:ext cx="2941987" cy="89452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ATP?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4"/>
          <p:cNvSpPr/>
          <p:nvPr/>
        </p:nvSpPr>
        <p:spPr>
          <a:xfrm>
            <a:off x="5883973" y="4651512"/>
            <a:ext cx="2941987" cy="131196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ATP released by slow twitch muscle fibres?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5"/>
          <p:cNvSpPr/>
          <p:nvPr/>
        </p:nvSpPr>
        <p:spPr>
          <a:xfrm>
            <a:off x="0" y="1"/>
            <a:ext cx="4194313" cy="12125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2 types of fast twitch muscle fibres?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25"/>
          <p:cNvSpPr/>
          <p:nvPr/>
        </p:nvSpPr>
        <p:spPr>
          <a:xfrm>
            <a:off x="0" y="1212575"/>
            <a:ext cx="4194313" cy="221642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fast twitch oxidative muscle fibres adapted for their function?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25"/>
          <p:cNvSpPr/>
          <p:nvPr/>
        </p:nvSpPr>
        <p:spPr>
          <a:xfrm>
            <a:off x="-1" y="3429000"/>
            <a:ext cx="4194313" cy="221642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are fast twitch glycolytic muscle fibres adapted for their function?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5"/>
          <p:cNvSpPr/>
          <p:nvPr/>
        </p:nvSpPr>
        <p:spPr>
          <a:xfrm>
            <a:off x="0" y="5645425"/>
            <a:ext cx="6096000" cy="121257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slow twitch muscle fibres help athletes?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5"/>
          <p:cNvSpPr/>
          <p:nvPr/>
        </p:nvSpPr>
        <p:spPr>
          <a:xfrm>
            <a:off x="4194312" y="0"/>
            <a:ext cx="4194313" cy="15206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fast twitch oxidative muscle fibres help athletes?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5"/>
          <p:cNvSpPr/>
          <p:nvPr/>
        </p:nvSpPr>
        <p:spPr>
          <a:xfrm>
            <a:off x="4194312" y="1520686"/>
            <a:ext cx="4194313" cy="174928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fast twitch glycolytic muscle fibres help athletes?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5"/>
          <p:cNvSpPr/>
          <p:nvPr/>
        </p:nvSpPr>
        <p:spPr>
          <a:xfrm>
            <a:off x="4194312" y="3269975"/>
            <a:ext cx="4194313" cy="9144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the CNS consist of?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25"/>
          <p:cNvSpPr/>
          <p:nvPr/>
        </p:nvSpPr>
        <p:spPr>
          <a:xfrm>
            <a:off x="4194312" y="3269975"/>
            <a:ext cx="4194313" cy="93427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the CNS consist of?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25"/>
          <p:cNvSpPr/>
          <p:nvPr/>
        </p:nvSpPr>
        <p:spPr>
          <a:xfrm>
            <a:off x="4194312" y="4204251"/>
            <a:ext cx="4194313" cy="144117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the CNS made up of?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25"/>
          <p:cNvSpPr/>
          <p:nvPr/>
        </p:nvSpPr>
        <p:spPr>
          <a:xfrm>
            <a:off x="6096001" y="5645422"/>
            <a:ext cx="2292624" cy="12125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nervous tissue made up of?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25"/>
          <p:cNvSpPr/>
          <p:nvPr/>
        </p:nvSpPr>
        <p:spPr>
          <a:xfrm>
            <a:off x="8388625" y="0"/>
            <a:ext cx="3803377" cy="92433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neurons?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25"/>
          <p:cNvSpPr/>
          <p:nvPr/>
        </p:nvSpPr>
        <p:spPr>
          <a:xfrm>
            <a:off x="8388625" y="894523"/>
            <a:ext cx="3803375" cy="41446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Label the neuron below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rot="5400000">
            <a:off x="8762216" y="2234806"/>
            <a:ext cx="3056192" cy="1627952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25"/>
          <p:cNvSpPr/>
          <p:nvPr/>
        </p:nvSpPr>
        <p:spPr>
          <a:xfrm>
            <a:off x="8388622" y="5029198"/>
            <a:ext cx="3803377" cy="182880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information travel along neurons?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6"/>
          <p:cNvSpPr/>
          <p:nvPr/>
        </p:nvSpPr>
        <p:spPr>
          <a:xfrm>
            <a:off x="0" y="-1"/>
            <a:ext cx="2862470" cy="32103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does information travel from one neuron to another?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6"/>
          <p:cNvSpPr/>
          <p:nvPr/>
        </p:nvSpPr>
        <p:spPr>
          <a:xfrm>
            <a:off x="2862469" y="0"/>
            <a:ext cx="3548269" cy="120263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sensory neurons?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26"/>
          <p:cNvSpPr/>
          <p:nvPr/>
        </p:nvSpPr>
        <p:spPr>
          <a:xfrm>
            <a:off x="0" y="3210338"/>
            <a:ext cx="2862469" cy="159026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 resting potential?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26"/>
          <p:cNvSpPr/>
          <p:nvPr/>
        </p:nvSpPr>
        <p:spPr>
          <a:xfrm>
            <a:off x="0" y="4800600"/>
            <a:ext cx="2862469" cy="138153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2 ions are transported across a neuron membrane?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6" name="Google Shape;226;p26"/>
          <p:cNvSpPr/>
          <p:nvPr/>
        </p:nvSpPr>
        <p:spPr>
          <a:xfrm>
            <a:off x="0" y="6182139"/>
            <a:ext cx="4224130" cy="69408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much potential difference created by the Na/K pump?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26"/>
          <p:cNvSpPr/>
          <p:nvPr/>
        </p:nvSpPr>
        <p:spPr>
          <a:xfrm>
            <a:off x="2862468" y="1156252"/>
            <a:ext cx="3548269" cy="502588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a cell membrane becomes polarised?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26"/>
          <p:cNvSpPr/>
          <p:nvPr/>
        </p:nvSpPr>
        <p:spPr>
          <a:xfrm>
            <a:off x="4224130" y="6183797"/>
            <a:ext cx="7967870" cy="694082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action potential?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26"/>
          <p:cNvSpPr/>
          <p:nvPr/>
        </p:nvSpPr>
        <p:spPr>
          <a:xfrm>
            <a:off x="6410737" y="0"/>
            <a:ext cx="5781263" cy="436327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the process of depolarisation?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26"/>
          <p:cNvSpPr/>
          <p:nvPr/>
        </p:nvSpPr>
        <p:spPr>
          <a:xfrm>
            <a:off x="6410736" y="4361618"/>
            <a:ext cx="2584176" cy="181886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myelin?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26"/>
          <p:cNvSpPr/>
          <p:nvPr/>
        </p:nvSpPr>
        <p:spPr>
          <a:xfrm>
            <a:off x="8994914" y="4363277"/>
            <a:ext cx="3197086" cy="181886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purpose of Schwann cells?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27"/>
          <p:cNvSpPr/>
          <p:nvPr/>
        </p:nvSpPr>
        <p:spPr>
          <a:xfrm>
            <a:off x="0" y="0"/>
            <a:ext cx="2584176" cy="20971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nodes of Ranvier?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27"/>
          <p:cNvSpPr/>
          <p:nvPr/>
        </p:nvSpPr>
        <p:spPr>
          <a:xfrm>
            <a:off x="0" y="2097157"/>
            <a:ext cx="2584176" cy="20971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saltatory conduction?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27"/>
          <p:cNvSpPr/>
          <p:nvPr/>
        </p:nvSpPr>
        <p:spPr>
          <a:xfrm>
            <a:off x="2584175" y="1"/>
            <a:ext cx="2981737" cy="149086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types of nerves does saltatory conduction occur 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27"/>
          <p:cNvSpPr/>
          <p:nvPr/>
        </p:nvSpPr>
        <p:spPr>
          <a:xfrm>
            <a:off x="2584173" y="1490871"/>
            <a:ext cx="2981737" cy="5367128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the process of saltatory conduction?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27"/>
          <p:cNvSpPr/>
          <p:nvPr/>
        </p:nvSpPr>
        <p:spPr>
          <a:xfrm>
            <a:off x="-5" y="4194314"/>
            <a:ext cx="2584176" cy="266368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speed of nerve impulses in: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Myelinated nerve fibres?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AutoNum type="arabicPeriod"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Unmyelinated nerve fibres?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27"/>
          <p:cNvSpPr/>
          <p:nvPr/>
        </p:nvSpPr>
        <p:spPr>
          <a:xfrm>
            <a:off x="5565901" y="0"/>
            <a:ext cx="3478702" cy="371723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3 factors does the speed of conduction of a nerve impulse depend on and how does it affect the speed?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27"/>
          <p:cNvSpPr/>
          <p:nvPr/>
        </p:nvSpPr>
        <p:spPr>
          <a:xfrm>
            <a:off x="9044608" y="0"/>
            <a:ext cx="3147391" cy="16399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synapses?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27"/>
          <p:cNvSpPr/>
          <p:nvPr/>
        </p:nvSpPr>
        <p:spPr>
          <a:xfrm>
            <a:off x="9044607" y="1639957"/>
            <a:ext cx="3147391" cy="163995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neurotransmitters?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7"/>
          <p:cNvSpPr/>
          <p:nvPr/>
        </p:nvSpPr>
        <p:spPr>
          <a:xfrm>
            <a:off x="9044609" y="3279914"/>
            <a:ext cx="3147391" cy="3578086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neurotransmitters work?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p27"/>
          <p:cNvSpPr/>
          <p:nvPr/>
        </p:nvSpPr>
        <p:spPr>
          <a:xfrm>
            <a:off x="5565901" y="3707296"/>
            <a:ext cx="3478702" cy="11728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the most common neurotransmitter?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27"/>
          <p:cNvSpPr/>
          <p:nvPr/>
        </p:nvSpPr>
        <p:spPr>
          <a:xfrm>
            <a:off x="5565902" y="4880111"/>
            <a:ext cx="3478702" cy="1977889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cholinergic synapses work?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8"/>
          <p:cNvSpPr/>
          <p:nvPr/>
        </p:nvSpPr>
        <p:spPr>
          <a:xfrm>
            <a:off x="0" y="0"/>
            <a:ext cx="6281530" cy="68580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the process of chemical transmission across the synapse?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28"/>
          <p:cNvSpPr/>
          <p:nvPr/>
        </p:nvSpPr>
        <p:spPr>
          <a:xfrm>
            <a:off x="6281530" y="0"/>
            <a:ext cx="2862470" cy="11728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does EEG stand for?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8"/>
          <p:cNvSpPr/>
          <p:nvPr/>
        </p:nvSpPr>
        <p:spPr>
          <a:xfrm>
            <a:off x="9144000" y="0"/>
            <a:ext cx="3048000" cy="11728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an EEG?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4" name="Google Shape;254;p28"/>
          <p:cNvSpPr/>
          <p:nvPr/>
        </p:nvSpPr>
        <p:spPr>
          <a:xfrm>
            <a:off x="6281530" y="1172815"/>
            <a:ext cx="5910470" cy="1391481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do EEGs work?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8"/>
          <p:cNvSpPr/>
          <p:nvPr/>
        </p:nvSpPr>
        <p:spPr>
          <a:xfrm>
            <a:off x="6281530" y="2564296"/>
            <a:ext cx="2862470" cy="11728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Parkinson’s disease?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8"/>
          <p:cNvSpPr/>
          <p:nvPr/>
        </p:nvSpPr>
        <p:spPr>
          <a:xfrm>
            <a:off x="9144000" y="2564295"/>
            <a:ext cx="3048000" cy="11728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does Parkinson’s occur?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8"/>
          <p:cNvSpPr/>
          <p:nvPr/>
        </p:nvSpPr>
        <p:spPr>
          <a:xfrm>
            <a:off x="6281530" y="3737111"/>
            <a:ext cx="5910470" cy="95416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are the main symptoms of Parkinson’s disease?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28"/>
          <p:cNvSpPr/>
          <p:nvPr/>
        </p:nvSpPr>
        <p:spPr>
          <a:xfrm>
            <a:off x="6281530" y="4691271"/>
            <a:ext cx="2862470" cy="11728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L-dopa?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8"/>
          <p:cNvSpPr/>
          <p:nvPr/>
        </p:nvSpPr>
        <p:spPr>
          <a:xfrm>
            <a:off x="9144000" y="4691271"/>
            <a:ext cx="3048000" cy="1172815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is serotonin?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8"/>
          <p:cNvSpPr/>
          <p:nvPr/>
        </p:nvSpPr>
        <p:spPr>
          <a:xfrm>
            <a:off x="6281530" y="5864086"/>
            <a:ext cx="5910470" cy="993914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happens if the body does not produce enough serotonin?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