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548" autoAdjust="0"/>
    <p:restoredTop sz="94660"/>
  </p:normalViewPr>
  <p:slideViewPr>
    <p:cSldViewPr snapToGrid="0">
      <p:cViewPr varScale="1">
        <p:scale>
          <a:sx n="77" d="100"/>
          <a:sy n="77" d="100"/>
        </p:scale>
        <p:origin x="108" y="10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7F2F-CC74-46E1-B4BF-3EC5186C6945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BDD87-6BF4-4E98-86FA-BA5D9F2632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57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7F2F-CC74-46E1-B4BF-3EC5186C6945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BDD87-6BF4-4E98-86FA-BA5D9F2632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181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7F2F-CC74-46E1-B4BF-3EC5186C6945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BDD87-6BF4-4E98-86FA-BA5D9F2632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405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7F2F-CC74-46E1-B4BF-3EC5186C6945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BDD87-6BF4-4E98-86FA-BA5D9F2632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55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7F2F-CC74-46E1-B4BF-3EC5186C6945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BDD87-6BF4-4E98-86FA-BA5D9F2632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607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7F2F-CC74-46E1-B4BF-3EC5186C6945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BDD87-6BF4-4E98-86FA-BA5D9F2632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512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7F2F-CC74-46E1-B4BF-3EC5186C6945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BDD87-6BF4-4E98-86FA-BA5D9F2632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971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7F2F-CC74-46E1-B4BF-3EC5186C6945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BDD87-6BF4-4E98-86FA-BA5D9F2632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990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7F2F-CC74-46E1-B4BF-3EC5186C6945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BDD87-6BF4-4E98-86FA-BA5D9F2632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029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7F2F-CC74-46E1-B4BF-3EC5186C6945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BDD87-6BF4-4E98-86FA-BA5D9F2632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030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07F2F-CC74-46E1-B4BF-3EC5186C6945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BDD87-6BF4-4E98-86FA-BA5D9F2632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594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F07F2F-CC74-46E1-B4BF-3EC5186C6945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BDD87-6BF4-4E98-86FA-BA5D9F2632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152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0916412"/>
              </p:ext>
            </p:extLst>
          </p:nvPr>
        </p:nvGraphicFramePr>
        <p:xfrm>
          <a:off x="202196" y="92890"/>
          <a:ext cx="4673599" cy="63035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9165">
                  <a:extLst>
                    <a:ext uri="{9D8B030D-6E8A-4147-A177-3AD203B41FA5}">
                      <a16:colId xmlns:a16="http://schemas.microsoft.com/office/drawing/2014/main" val="3100192469"/>
                    </a:ext>
                  </a:extLst>
                </a:gridCol>
                <a:gridCol w="3424434">
                  <a:extLst>
                    <a:ext uri="{9D8B030D-6E8A-4147-A177-3AD203B41FA5}">
                      <a16:colId xmlns:a16="http://schemas.microsoft.com/office/drawing/2014/main" val="1638522988"/>
                    </a:ext>
                  </a:extLst>
                </a:gridCol>
              </a:tblGrid>
              <a:tr h="977137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Century Gothic" panose="020B0502020202020204" pitchFamily="34" charset="0"/>
                        </a:rPr>
                        <a:t>Static</a:t>
                      </a:r>
                      <a:r>
                        <a:rPr lang="en-GB" sz="1000" b="1" baseline="0" dirty="0" smtClean="0">
                          <a:latin typeface="Century Gothic" panose="020B0502020202020204" pitchFamily="34" charset="0"/>
                        </a:rPr>
                        <a:t> electricity</a:t>
                      </a:r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i="0" dirty="0" smtClean="0">
                          <a:latin typeface="Century Gothic" panose="020B0502020202020204" pitchFamily="34" charset="0"/>
                        </a:rPr>
                        <a:t>A </a:t>
                      </a:r>
                      <a:r>
                        <a:rPr lang="en-GB" sz="1000" i="0" kern="1200" dirty="0" smtClean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Static Electricity is caused when by electrons are transferred from one insulator to another by friction</a:t>
                      </a:r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	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6751697"/>
                  </a:ext>
                </a:extLst>
              </a:tr>
              <a:tr h="756493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Century Gothic" panose="020B0502020202020204" pitchFamily="34" charset="0"/>
                        </a:rPr>
                        <a:t>Current</a:t>
                      </a:r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 Current is the rate of flow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 of charge around a circuit.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6033125"/>
                  </a:ext>
                </a:extLst>
              </a:tr>
              <a:tr h="7090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i="1" dirty="0" smtClean="0">
                          <a:effectLst/>
                        </a:rPr>
                        <a:t>Series Circuits</a:t>
                      </a:r>
                      <a:endParaRPr lang="en-GB" sz="1000" b="1" i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</a:rPr>
                        <a:t>Components are connected along a single path</a:t>
                      </a:r>
                      <a:endParaRPr lang="en-GB" sz="1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9100679"/>
                  </a:ext>
                </a:extLst>
              </a:tr>
              <a:tr h="7090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</a:rPr>
                        <a:t>Current in Series Circuits</a:t>
                      </a:r>
                      <a:endParaRPr lang="en-GB" sz="1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</a:rPr>
                        <a:t>The current is the same at all points</a:t>
                      </a:r>
                      <a:endParaRPr lang="en-GB" sz="1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4272603"/>
                  </a:ext>
                </a:extLst>
              </a:tr>
              <a:tr h="7090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effectLst/>
                        </a:rPr>
                        <a:t>Voltage is Series Circuits</a:t>
                      </a:r>
                      <a:endParaRPr lang="en-GB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effectLst/>
                        </a:rPr>
                        <a:t>The total potential difference of the power supply is shared across all components. </a:t>
                      </a:r>
                      <a:endParaRPr lang="en-GB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656448"/>
                  </a:ext>
                </a:extLst>
              </a:tr>
              <a:tr h="7090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i="1" dirty="0" smtClean="0">
                          <a:effectLst/>
                        </a:rPr>
                        <a:t>Parallel Circuits</a:t>
                      </a:r>
                      <a:endParaRPr lang="en-GB" sz="1000" b="1" i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effectLst/>
                        </a:rPr>
                        <a:t>Components are connected along multiple paths</a:t>
                      </a:r>
                      <a:endParaRPr lang="en-GB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2388831"/>
                  </a:ext>
                </a:extLst>
              </a:tr>
              <a:tr h="9771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effectLst/>
                        </a:rPr>
                        <a:t>Current in Parallel Circuits</a:t>
                      </a:r>
                      <a:endParaRPr lang="en-GB" sz="1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</a:rPr>
                        <a:t>The total current is the sum of the current across each component.</a:t>
                      </a:r>
                      <a:endParaRPr lang="en-GB" sz="1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	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6317384"/>
                  </a:ext>
                </a:extLst>
              </a:tr>
              <a:tr h="756493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Century Gothic" panose="020B0502020202020204" pitchFamily="34" charset="0"/>
                        </a:rPr>
                        <a:t>Magnet</a:t>
                      </a:r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 A material or object that produces a magnetic field. It attracts or repels magnetic objects, including iron. 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06844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624575"/>
              </p:ext>
            </p:extLst>
          </p:nvPr>
        </p:nvGraphicFramePr>
        <p:xfrm>
          <a:off x="4935415" y="32848"/>
          <a:ext cx="4944463" cy="64015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0616">
                  <a:extLst>
                    <a:ext uri="{9D8B030D-6E8A-4147-A177-3AD203B41FA5}">
                      <a16:colId xmlns:a16="http://schemas.microsoft.com/office/drawing/2014/main" val="3100192469"/>
                    </a:ext>
                  </a:extLst>
                </a:gridCol>
                <a:gridCol w="253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02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46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59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02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19547">
                  <a:extLst>
                    <a:ext uri="{9D8B030D-6E8A-4147-A177-3AD203B41FA5}">
                      <a16:colId xmlns:a16="http://schemas.microsoft.com/office/drawing/2014/main" val="1638522988"/>
                    </a:ext>
                  </a:extLst>
                </a:gridCol>
              </a:tblGrid>
              <a:tr h="744562">
                <a:tc gridSpan="7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Electricity and magnetism</a:t>
                      </a:r>
                      <a:endParaRPr lang="en-GB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06751697"/>
                  </a:ext>
                </a:extLst>
              </a:tr>
              <a:tr h="7445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47395" algn="l"/>
                        </a:tabLs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47395" algn="l"/>
                        </a:tabLs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47395" algn="l"/>
                        </a:tabLs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Open Switch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Diode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45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Battery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Closed Switch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LED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78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Resistor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Ammeter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Lamp 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36033125"/>
                  </a:ext>
                </a:extLst>
              </a:tr>
              <a:tr h="96172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Variable Resistor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Voltmeter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Fuse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19100679"/>
                  </a:ext>
                </a:extLst>
              </a:tr>
              <a:tr h="961726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LDR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Thermistor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34272603"/>
                  </a:ext>
                </a:extLst>
              </a:tr>
              <a:tr h="527398">
                <a:tc grid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i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As the light level increases the resistance decreases.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i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As the temperature increases the resistance decreases.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35656448"/>
                  </a:ext>
                </a:extLst>
              </a:tr>
              <a:tr h="481080">
                <a:tc gridSpan="7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Ohm’s law </a:t>
                      </a:r>
                      <a:r>
                        <a:rPr lang="en-GB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V=IR; 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where  V=potential  difference</a:t>
                      </a:r>
                      <a:r>
                        <a:rPr lang="en-GB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; I=Current and R=resistance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32388831"/>
                  </a:ext>
                </a:extLst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10045338" y="1"/>
            <a:ext cx="1920240" cy="64008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Homework</a:t>
            </a:r>
          </a:p>
          <a:p>
            <a:pPr marL="342900" indent="-342900">
              <a:buAutoNum type="arabicPeriod"/>
            </a:pPr>
            <a:r>
              <a:rPr lang="en-GB" sz="1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Read, cover write the key definitions</a:t>
            </a:r>
          </a:p>
          <a:p>
            <a:pPr marL="342900" indent="-342900">
              <a:buAutoNum type="arabicPeriod"/>
            </a:pPr>
            <a:r>
              <a:rPr lang="en-GB" sz="1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Use the internet to find out how electricity is generated at the power station.</a:t>
            </a:r>
          </a:p>
          <a:p>
            <a:pPr marL="342900" indent="-342900">
              <a:buAutoNum type="arabicPeriod"/>
            </a:pPr>
            <a:r>
              <a:rPr lang="en-GB" sz="1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Find three interesting facts about Benjamin Franklin.</a:t>
            </a:r>
          </a:p>
          <a:p>
            <a:pPr marL="342900" indent="-342900">
              <a:buAutoNum type="arabicPeriod"/>
            </a:pPr>
            <a:r>
              <a:rPr lang="en-GB" sz="1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Memorise all the equations circuit symbols for this topic. </a:t>
            </a:r>
          </a:p>
          <a:p>
            <a:pPr marL="342900" indent="-342900">
              <a:buAutoNum type="arabicPeriod"/>
            </a:pPr>
            <a:r>
              <a:rPr lang="en-GB" sz="1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Design the ultimate magnetic train.</a:t>
            </a:r>
          </a:p>
          <a:p>
            <a:pPr marL="342900" indent="-342900">
              <a:buAutoNum type="arabicPeriod"/>
            </a:pPr>
            <a:endParaRPr lang="en-GB" sz="12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  <a:p>
            <a:pPr marL="342900" indent="-342900">
              <a:buAutoNum type="arabicPeriod"/>
            </a:pPr>
            <a:endParaRPr lang="en-GB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950" y="975579"/>
            <a:ext cx="751205" cy="428625"/>
          </a:xfrm>
          <a:prstGeom prst="rect">
            <a:avLst/>
          </a:prstGeom>
          <a:noFill/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315" y="1719677"/>
            <a:ext cx="751840" cy="276860"/>
          </a:xfrm>
          <a:prstGeom prst="rect">
            <a:avLst/>
          </a:prstGeom>
          <a:noFill/>
        </p:spPr>
      </p:pic>
      <p:pic>
        <p:nvPicPr>
          <p:cNvPr id="10" name="Picture 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950" y="2794071"/>
            <a:ext cx="751840" cy="132715"/>
          </a:xfrm>
          <a:prstGeom prst="rect">
            <a:avLst/>
          </a:prstGeom>
          <a:noFill/>
        </p:spPr>
      </p:pic>
      <p:pic>
        <p:nvPicPr>
          <p:cNvPr id="11" name="Picture 10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315" y="3733434"/>
            <a:ext cx="751840" cy="352425"/>
          </a:xfrm>
          <a:prstGeom prst="rect">
            <a:avLst/>
          </a:prstGeom>
          <a:noFill/>
        </p:spPr>
      </p:pic>
      <p:pic>
        <p:nvPicPr>
          <p:cNvPr id="12" name="Picture 11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27" y="1026498"/>
            <a:ext cx="751840" cy="194310"/>
          </a:xfrm>
          <a:prstGeom prst="rect">
            <a:avLst/>
          </a:prstGeom>
          <a:noFill/>
        </p:spPr>
      </p:pic>
      <p:pic>
        <p:nvPicPr>
          <p:cNvPr id="13" name="Picture 12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0264" y="1858107"/>
            <a:ext cx="751840" cy="67945"/>
          </a:xfrm>
          <a:prstGeom prst="rect">
            <a:avLst/>
          </a:prstGeom>
          <a:noFill/>
        </p:spPr>
      </p:pic>
      <p:pic>
        <p:nvPicPr>
          <p:cNvPr id="14" name="Picture 13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0264" y="2680723"/>
            <a:ext cx="751840" cy="359410"/>
          </a:xfrm>
          <a:prstGeom prst="rect">
            <a:avLst/>
          </a:prstGeom>
          <a:noFill/>
        </p:spPr>
      </p:pic>
      <p:pic>
        <p:nvPicPr>
          <p:cNvPr id="15" name="Picture 14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5433" y="3733434"/>
            <a:ext cx="751840" cy="359410"/>
          </a:xfrm>
          <a:prstGeom prst="rect">
            <a:avLst/>
          </a:prstGeom>
          <a:noFill/>
        </p:spPr>
      </p:pic>
      <p:pic>
        <p:nvPicPr>
          <p:cNvPr id="16" name="Picture 15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9680" y="4690574"/>
            <a:ext cx="751840" cy="377825"/>
          </a:xfrm>
          <a:prstGeom prst="rect">
            <a:avLst/>
          </a:prstGeom>
          <a:noFill/>
        </p:spPr>
      </p:pic>
      <p:pic>
        <p:nvPicPr>
          <p:cNvPr id="17" name="Picture 16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4296" y="4742277"/>
            <a:ext cx="751840" cy="283845"/>
          </a:xfrm>
          <a:prstGeom prst="rect">
            <a:avLst/>
          </a:prstGeom>
          <a:noFill/>
        </p:spPr>
      </p:pic>
      <p:pic>
        <p:nvPicPr>
          <p:cNvPr id="18" name="Picture 17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1620" y="1064161"/>
            <a:ext cx="751840" cy="251460"/>
          </a:xfrm>
          <a:prstGeom prst="rect">
            <a:avLst/>
          </a:prstGeom>
          <a:noFill/>
        </p:spPr>
      </p:pic>
      <p:pic>
        <p:nvPicPr>
          <p:cNvPr id="19" name="Picture 18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8809" y="1681576"/>
            <a:ext cx="751840" cy="421005"/>
          </a:xfrm>
          <a:prstGeom prst="rect">
            <a:avLst/>
          </a:prstGeom>
          <a:noFill/>
        </p:spPr>
      </p:pic>
      <p:pic>
        <p:nvPicPr>
          <p:cNvPr id="20" name="Picture 19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917" y="2764763"/>
            <a:ext cx="751840" cy="251460"/>
          </a:xfrm>
          <a:prstGeom prst="rect">
            <a:avLst/>
          </a:prstGeom>
          <a:noFill/>
        </p:spPr>
      </p:pic>
      <p:pic>
        <p:nvPicPr>
          <p:cNvPr id="21" name="Picture 20"/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9073024" y="3909644"/>
            <a:ext cx="751840" cy="1762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2305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5143" y="159658"/>
            <a:ext cx="3454400" cy="32511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00" b="1" u="sng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Benjamin Franklin</a:t>
            </a:r>
            <a:endParaRPr lang="en-GB" sz="1000" b="1" u="sng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000" b="1" dirty="0">
                <a:latin typeface="Century Gothic" pitchFamily="34" charset="0"/>
                <a:ea typeface="Tahoma" panose="020B0604030504040204" pitchFamily="34" charset="0"/>
                <a:cs typeface="Tahoma" panose="020B0604030504040204" pitchFamily="34" charset="0"/>
              </a:rPr>
              <a:t>Occupation:</a:t>
            </a:r>
            <a:r>
              <a:rPr lang="en-GB" sz="1000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1000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Scientist, Philosopher, politician</a:t>
            </a:r>
            <a:endParaRPr lang="en-GB" sz="1000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00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Born:</a:t>
            </a:r>
            <a:r>
              <a:rPr lang="en-GB" sz="1000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January </a:t>
            </a:r>
            <a:r>
              <a:rPr lang="en-GB" sz="1000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6,1705 </a:t>
            </a:r>
            <a:r>
              <a:rPr lang="en-GB" sz="1000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</a:t>
            </a:r>
            <a:r>
              <a:rPr lang="en-GB" sz="1000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United States</a:t>
            </a:r>
            <a:endParaRPr lang="en-GB" sz="1000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00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Died: </a:t>
            </a:r>
            <a:r>
              <a:rPr lang="en-GB" sz="1000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April, 1790</a:t>
            </a:r>
          </a:p>
          <a:p>
            <a:endParaRPr lang="en-GB" sz="1000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00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Best known for:</a:t>
            </a:r>
            <a:r>
              <a:rPr lang="en-GB" sz="1000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1000" b="1" dirty="0">
                <a:latin typeface="Century Gothic" pitchFamily="34" charset="0"/>
              </a:rPr>
              <a:t>Benjamin Franklin</a:t>
            </a:r>
            <a:r>
              <a:rPr lang="en-GB" sz="1000" dirty="0">
                <a:latin typeface="Century Gothic" pitchFamily="34" charset="0"/>
              </a:rPr>
              <a:t> helped draft the Declaration of Independence and the U.S. Constitution. </a:t>
            </a:r>
            <a:r>
              <a:rPr lang="en-GB" sz="1000" b="1" dirty="0">
                <a:latin typeface="Century Gothic" pitchFamily="34" charset="0"/>
              </a:rPr>
              <a:t>Franklin</a:t>
            </a:r>
            <a:r>
              <a:rPr lang="en-GB" sz="1000" dirty="0">
                <a:latin typeface="Century Gothic" pitchFamily="34" charset="0"/>
              </a:rPr>
              <a:t> was </a:t>
            </a:r>
            <a:r>
              <a:rPr lang="en-GB" sz="1000" b="1" dirty="0" smtClean="0">
                <a:latin typeface="Century Gothic" pitchFamily="34" charset="0"/>
              </a:rPr>
              <a:t>also </a:t>
            </a:r>
            <a:r>
              <a:rPr lang="en-GB" sz="1000" b="1" dirty="0" err="1" smtClean="0">
                <a:latin typeface="Century Gothic" pitchFamily="34" charset="0"/>
              </a:rPr>
              <a:t>famous</a:t>
            </a:r>
            <a:r>
              <a:rPr lang="en-GB" sz="1000" dirty="0" err="1" smtClean="0">
                <a:latin typeface="Century Gothic" pitchFamily="34" charset="0"/>
              </a:rPr>
              <a:t>his</a:t>
            </a:r>
            <a:r>
              <a:rPr lang="en-GB" sz="1000" dirty="0" smtClean="0">
                <a:latin typeface="Century Gothic" pitchFamily="34" charset="0"/>
              </a:rPr>
              <a:t> </a:t>
            </a:r>
            <a:r>
              <a:rPr lang="en-GB" sz="1000" dirty="0">
                <a:latin typeface="Century Gothic" pitchFamily="34" charset="0"/>
              </a:rPr>
              <a:t>investigations into </a:t>
            </a:r>
            <a:r>
              <a:rPr lang="en-GB" sz="1000" dirty="0" smtClean="0">
                <a:latin typeface="Century Gothic" pitchFamily="34" charset="0"/>
              </a:rPr>
              <a:t>electricity.</a:t>
            </a:r>
          </a:p>
          <a:p>
            <a:endParaRPr lang="en-GB" sz="1000" dirty="0" smtClean="0">
              <a:latin typeface="Century Gothic" pitchFamily="34" charset="0"/>
            </a:endParaRPr>
          </a:p>
          <a:p>
            <a:r>
              <a:rPr lang="en-GB" sz="1000" dirty="0">
                <a:latin typeface="Century Gothic" pitchFamily="34" charset="0"/>
              </a:rPr>
              <a:t>Most people give credit to </a:t>
            </a:r>
            <a:r>
              <a:rPr lang="en-GB" sz="1000" b="1" dirty="0">
                <a:latin typeface="Century Gothic" pitchFamily="34" charset="0"/>
              </a:rPr>
              <a:t>Benjamin Franklin</a:t>
            </a:r>
            <a:r>
              <a:rPr lang="en-GB" sz="1000" dirty="0">
                <a:latin typeface="Century Gothic" pitchFamily="34" charset="0"/>
              </a:rPr>
              <a:t> for discovering </a:t>
            </a:r>
            <a:r>
              <a:rPr lang="en-GB" sz="1000" b="1" dirty="0" smtClean="0">
                <a:latin typeface="Century Gothic" pitchFamily="34" charset="0"/>
              </a:rPr>
              <a:t>electricity</a:t>
            </a:r>
            <a:r>
              <a:rPr lang="en-GB" sz="1000" dirty="0" smtClean="0">
                <a:latin typeface="Century Gothic" pitchFamily="34" charset="0"/>
              </a:rPr>
              <a:t>.  He </a:t>
            </a:r>
            <a:r>
              <a:rPr lang="en-GB" sz="1000" dirty="0">
                <a:latin typeface="Century Gothic" pitchFamily="34" charset="0"/>
              </a:rPr>
              <a:t>also believed that lightning </a:t>
            </a:r>
            <a:r>
              <a:rPr lang="en-GB" sz="1000" b="1" dirty="0">
                <a:latin typeface="Century Gothic" pitchFamily="34" charset="0"/>
              </a:rPr>
              <a:t>was</a:t>
            </a:r>
            <a:r>
              <a:rPr lang="en-GB" sz="1000" dirty="0">
                <a:latin typeface="Century Gothic" pitchFamily="34" charset="0"/>
              </a:rPr>
              <a:t> a form of this flowing </a:t>
            </a:r>
            <a:r>
              <a:rPr lang="en-GB" sz="1000" b="1" dirty="0">
                <a:latin typeface="Century Gothic" pitchFamily="34" charset="0"/>
              </a:rPr>
              <a:t>electricity</a:t>
            </a:r>
            <a:r>
              <a:rPr lang="en-GB" sz="1000" dirty="0">
                <a:latin typeface="Century Gothic" pitchFamily="34" charset="0"/>
              </a:rPr>
              <a:t>. In 1752, </a:t>
            </a:r>
            <a:r>
              <a:rPr lang="en-GB" sz="1000" b="1" dirty="0">
                <a:latin typeface="Century Gothic" pitchFamily="34" charset="0"/>
              </a:rPr>
              <a:t>Franklin</a:t>
            </a:r>
            <a:r>
              <a:rPr lang="en-GB" sz="1000" dirty="0">
                <a:latin typeface="Century Gothic" pitchFamily="34" charset="0"/>
              </a:rPr>
              <a:t> conducted his famous kite experiment.</a:t>
            </a:r>
            <a:endParaRPr lang="en-GB" sz="1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252685" y="188686"/>
            <a:ext cx="3410858" cy="239485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00" b="1" u="sng" dirty="0" smtClean="0">
                <a:latin typeface="Century Gothic" panose="020B0502020202020204" pitchFamily="34" charset="0"/>
              </a:rPr>
              <a:t>Skills</a:t>
            </a:r>
          </a:p>
          <a:p>
            <a:pPr algn="ctr"/>
            <a:endParaRPr lang="en-GB" sz="1000" b="1" u="sng" dirty="0">
              <a:latin typeface="Century Gothic" panose="020B0502020202020204" pitchFamily="34" charset="0"/>
            </a:endParaRPr>
          </a:p>
          <a:p>
            <a:pPr algn="ctr"/>
            <a:r>
              <a:rPr lang="en-GB" sz="1000" b="1" u="sng" dirty="0" smtClean="0">
                <a:latin typeface="Century Gothic" panose="020B0502020202020204" pitchFamily="34" charset="0"/>
              </a:rPr>
              <a:t>Equipment</a:t>
            </a:r>
          </a:p>
          <a:p>
            <a:pPr algn="ctr"/>
            <a:endParaRPr lang="en-GB" sz="1000" b="1" u="sng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1000" dirty="0">
                <a:latin typeface="Century Gothic" panose="020B0502020202020204" pitchFamily="34" charset="0"/>
              </a:rPr>
              <a:t>Naming and handling the apparatus, drawing </a:t>
            </a:r>
            <a:r>
              <a:rPr lang="en-GB" sz="1000" dirty="0" smtClean="0">
                <a:latin typeface="Century Gothic" panose="020B0502020202020204" pitchFamily="34" charset="0"/>
              </a:rPr>
              <a:t>accurately</a:t>
            </a:r>
          </a:p>
          <a:p>
            <a:pPr algn="ctr"/>
            <a:endParaRPr lang="en-GB" sz="1000" b="1" u="sng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1000" b="1" u="sng" dirty="0" smtClean="0">
                <a:latin typeface="Century Gothic" panose="020B0502020202020204" pitchFamily="34" charset="0"/>
              </a:rPr>
              <a:t>Risk</a:t>
            </a:r>
          </a:p>
          <a:p>
            <a:pPr algn="ctr"/>
            <a:endParaRPr lang="en-GB" sz="1000" b="1" u="sng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1000" dirty="0">
                <a:latin typeface="Century Gothic" panose="020B0502020202020204" pitchFamily="34" charset="0"/>
              </a:rPr>
              <a:t>H</a:t>
            </a:r>
            <a:r>
              <a:rPr lang="en-GB" sz="1000" dirty="0" smtClean="0">
                <a:latin typeface="Century Gothic" panose="020B0502020202020204" pitchFamily="34" charset="0"/>
              </a:rPr>
              <a:t>azard</a:t>
            </a:r>
            <a:r>
              <a:rPr lang="en-GB" sz="1000" dirty="0">
                <a:latin typeface="Century Gothic" panose="020B0502020202020204" pitchFamily="34" charset="0"/>
              </a:rPr>
              <a:t>, prevention, action</a:t>
            </a:r>
            <a:endParaRPr lang="en-GB" sz="1000" b="1" u="sng" dirty="0">
              <a:latin typeface="Century Gothic" panose="020B0502020202020204" pitchFamily="34" charset="0"/>
            </a:endParaRPr>
          </a:p>
          <a:p>
            <a:pPr algn="ctr"/>
            <a:endParaRPr lang="en-GB" sz="1000" b="1" u="sng" dirty="0">
              <a:latin typeface="Century Gothic" panose="020B0502020202020204" pitchFamily="34" charset="0"/>
            </a:endParaRPr>
          </a:p>
          <a:p>
            <a:pPr algn="ctr"/>
            <a:r>
              <a:rPr lang="en-GB" sz="1000" b="1" u="sng" dirty="0" smtClean="0">
                <a:latin typeface="Century Gothic" panose="020B0502020202020204" pitchFamily="34" charset="0"/>
              </a:rPr>
              <a:t>Conclusion</a:t>
            </a:r>
          </a:p>
          <a:p>
            <a:pPr algn="ctr"/>
            <a:endParaRPr lang="en-GB" sz="1000" b="1" u="sng" dirty="0">
              <a:latin typeface="Century Gothic" panose="020B0502020202020204" pitchFamily="34" charset="0"/>
            </a:endParaRPr>
          </a:p>
          <a:p>
            <a:pPr algn="ctr"/>
            <a:r>
              <a:rPr lang="en-GB" sz="1000" dirty="0">
                <a:latin typeface="Century Gothic" panose="020B0502020202020204" pitchFamily="34" charset="0"/>
              </a:rPr>
              <a:t>PEEL-Point, Evidence, Explain, Link</a:t>
            </a:r>
            <a:endParaRPr lang="en-GB" sz="1000" dirty="0">
              <a:latin typeface="Century Gothic" panose="020B0502020202020204" pitchFamily="34" charset="0"/>
            </a:endParaRPr>
          </a:p>
          <a:p>
            <a:pPr algn="ctr"/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5143" y="3577772"/>
            <a:ext cx="3802743" cy="32657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000" b="1" u="sng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Resistance experiment</a:t>
            </a:r>
            <a:endParaRPr lang="en-GB" sz="1000" b="1" u="sng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0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Method</a:t>
            </a:r>
          </a:p>
          <a:p>
            <a:endParaRPr lang="en-GB" sz="10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000" dirty="0" smtClean="0">
                <a:latin typeface="Century Gothic" pitchFamily="34" charset="0"/>
              </a:rPr>
              <a:t>1.  Connect </a:t>
            </a:r>
            <a:r>
              <a:rPr lang="en-GB" sz="1000" dirty="0">
                <a:latin typeface="Century Gothic" pitchFamily="34" charset="0"/>
              </a:rPr>
              <a:t>the circuit as shown in the diagram above.</a:t>
            </a:r>
          </a:p>
          <a:p>
            <a:r>
              <a:rPr lang="en-GB" sz="1000" dirty="0" smtClean="0">
                <a:latin typeface="Century Gothic" pitchFamily="34" charset="0"/>
              </a:rPr>
              <a:t>2. Connect </a:t>
            </a:r>
            <a:r>
              <a:rPr lang="en-GB" sz="1000" dirty="0">
                <a:latin typeface="Century Gothic" pitchFamily="34" charset="0"/>
              </a:rPr>
              <a:t>the crocodile clips to the resistance wire, 100 centimetres (cm) apart.</a:t>
            </a:r>
          </a:p>
          <a:p>
            <a:r>
              <a:rPr lang="en-GB" sz="1000" dirty="0" smtClean="0">
                <a:latin typeface="Century Gothic" pitchFamily="34" charset="0"/>
              </a:rPr>
              <a:t>3. Record </a:t>
            </a:r>
            <a:r>
              <a:rPr lang="en-GB" sz="1000" dirty="0">
                <a:latin typeface="Century Gothic" pitchFamily="34" charset="0"/>
              </a:rPr>
              <a:t>the reading on the ammeter and on the voltmeter.</a:t>
            </a:r>
          </a:p>
          <a:p>
            <a:r>
              <a:rPr lang="en-GB" sz="1000" dirty="0" smtClean="0">
                <a:latin typeface="Century Gothic" pitchFamily="34" charset="0"/>
              </a:rPr>
              <a:t>4. Move </a:t>
            </a:r>
            <a:r>
              <a:rPr lang="en-GB" sz="1000" dirty="0">
                <a:latin typeface="Century Gothic" pitchFamily="34" charset="0"/>
              </a:rPr>
              <a:t>one of the crocodile clips closer until they are 90 cm apart.</a:t>
            </a:r>
          </a:p>
          <a:p>
            <a:r>
              <a:rPr lang="en-GB" sz="1000" dirty="0" smtClean="0">
                <a:latin typeface="Century Gothic" pitchFamily="34" charset="0"/>
              </a:rPr>
              <a:t>5. Record </a:t>
            </a:r>
            <a:r>
              <a:rPr lang="en-GB" sz="1000" dirty="0">
                <a:latin typeface="Century Gothic" pitchFamily="34" charset="0"/>
              </a:rPr>
              <a:t>the new readings on the ammeter and the voltmeter.</a:t>
            </a:r>
          </a:p>
          <a:p>
            <a:r>
              <a:rPr lang="en-GB" sz="1000" dirty="0" smtClean="0">
                <a:latin typeface="Century Gothic" pitchFamily="34" charset="0"/>
              </a:rPr>
              <a:t>6. Repeat </a:t>
            </a:r>
            <a:r>
              <a:rPr lang="en-GB" sz="1000" dirty="0">
                <a:latin typeface="Century Gothic" pitchFamily="34" charset="0"/>
              </a:rPr>
              <a:t>the previous steps reducing the length of the wire by 10 cm each time down to a minimum length of 10 cm.</a:t>
            </a:r>
          </a:p>
          <a:p>
            <a:r>
              <a:rPr lang="en-GB" sz="1000" dirty="0" smtClean="0">
                <a:latin typeface="Century Gothic" pitchFamily="34" charset="0"/>
              </a:rPr>
              <a:t>7. Use </a:t>
            </a:r>
            <a:r>
              <a:rPr lang="en-GB" sz="1000" dirty="0">
                <a:latin typeface="Century Gothic" pitchFamily="34" charset="0"/>
              </a:rPr>
              <a:t>the results to calculate the resistance of each length of wire by using R = V/I, where R is resistance, V is voltage and I is current.</a:t>
            </a:r>
          </a:p>
          <a:p>
            <a:endParaRPr lang="en-GB" sz="1000" b="1" dirty="0" smtClean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en-GB" sz="1000" b="1" dirty="0" smtClean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en-GB" sz="10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183267" y="3612941"/>
            <a:ext cx="3817256" cy="323054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000" b="1" u="sng" dirty="0" smtClean="0">
                <a:latin typeface="Century Gothic" panose="020B0502020202020204" pitchFamily="34" charset="0"/>
              </a:rPr>
              <a:t>Some applications of  electromagnets in everyday life</a:t>
            </a:r>
          </a:p>
          <a:p>
            <a:r>
              <a:rPr lang="en-GB" sz="1000" dirty="0" smtClean="0">
                <a:latin typeface="Century Gothic" panose="020B0502020202020204" pitchFamily="34" charset="0"/>
              </a:rPr>
              <a:t/>
            </a:r>
            <a:br>
              <a:rPr lang="en-GB" sz="1000" dirty="0" smtClean="0">
                <a:latin typeface="Century Gothic" panose="020B0502020202020204" pitchFamily="34" charset="0"/>
              </a:rPr>
            </a:br>
            <a:r>
              <a:rPr lang="en-GB" sz="1000" dirty="0" smtClean="0">
                <a:latin typeface="Century Gothic" panose="020B0502020202020204" pitchFamily="34" charset="0"/>
              </a:rPr>
              <a:t>We use electricity in our everyday lives. “Most </a:t>
            </a:r>
            <a:r>
              <a:rPr lang="en-GB" sz="1000" dirty="0">
                <a:latin typeface="Century Gothic" panose="020B0502020202020204" pitchFamily="34" charset="0"/>
              </a:rPr>
              <a:t>people do not understand their bills”. OFGEM report people look at bills and get confused. They are introducing a number of reforms to make bills simpler, clearer and fair</a:t>
            </a:r>
            <a:r>
              <a:rPr lang="en-GB" sz="1000" dirty="0" smtClean="0">
                <a:latin typeface="Century Gothic" panose="020B0502020202020204" pitchFamily="34" charset="0"/>
              </a:rPr>
              <a:t>.</a:t>
            </a:r>
          </a:p>
          <a:p>
            <a:endParaRPr lang="en-GB" sz="1000" dirty="0">
              <a:latin typeface="Century Gothic" panose="020B0502020202020204" pitchFamily="34" charset="0"/>
            </a:endParaRPr>
          </a:p>
          <a:p>
            <a:r>
              <a:rPr lang="en-GB" sz="1000" dirty="0" smtClean="0">
                <a:latin typeface="Century Gothic" panose="020B0502020202020204" pitchFamily="34" charset="0"/>
              </a:rPr>
              <a:t> We should be able to look </a:t>
            </a:r>
            <a:r>
              <a:rPr lang="en-GB" sz="1000" dirty="0">
                <a:latin typeface="Century Gothic" panose="020B0502020202020204" pitchFamily="34" charset="0"/>
              </a:rPr>
              <a:t>at an electricity bill and various tariffs to make an informed decision about whether to stick or change energy supplier.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23"/>
          <a:stretch>
            <a:fillRect/>
          </a:stretch>
        </p:blipFill>
        <p:spPr bwMode="auto">
          <a:xfrm>
            <a:off x="4252685" y="3612941"/>
            <a:ext cx="3590053" cy="2722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8364695" y="188686"/>
            <a:ext cx="3454400" cy="32511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00" b="1" u="sng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Electromagnets experiment</a:t>
            </a:r>
          </a:p>
          <a:p>
            <a:r>
              <a:rPr lang="en-GB" sz="10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Method</a:t>
            </a:r>
          </a:p>
          <a:p>
            <a:endParaRPr lang="en-GB" sz="1000" b="1" dirty="0" smtClean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0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 </a:t>
            </a:r>
            <a:r>
              <a:rPr lang="en-GB" sz="1000" dirty="0" smtClean="0"/>
              <a:t>An </a:t>
            </a:r>
            <a:r>
              <a:rPr lang="en-GB" sz="1000" dirty="0"/>
              <a:t>iron nail was used as the core of the electromagnet.</a:t>
            </a:r>
          </a:p>
          <a:p>
            <a:r>
              <a:rPr lang="en-GB" sz="1000" dirty="0" smtClean="0"/>
              <a:t>2.  Insulated </a:t>
            </a:r>
            <a:r>
              <a:rPr lang="en-GB" sz="1000" dirty="0"/>
              <a:t>wire was carefully wrapped around the nail to form the electromagnet coil.</a:t>
            </a:r>
          </a:p>
          <a:p>
            <a:r>
              <a:rPr lang="en-GB" sz="1000" dirty="0" smtClean="0"/>
              <a:t>3. How </a:t>
            </a:r>
            <a:r>
              <a:rPr lang="en-GB" sz="1000" dirty="0"/>
              <a:t>the strength of the electromagnet changed was found by comparing how many paperclips the electromagnet could pick up.</a:t>
            </a:r>
          </a:p>
          <a:p>
            <a:r>
              <a:rPr lang="en-GB" sz="1000" dirty="0" smtClean="0"/>
              <a:t>4. The </a:t>
            </a:r>
            <a:r>
              <a:rPr lang="en-GB" sz="1000" dirty="0"/>
              <a:t>paperclips were attached to form a chain of varying weights so that the strength of the electromagnet could be fairly assessed.</a:t>
            </a:r>
          </a:p>
          <a:p>
            <a:r>
              <a:rPr lang="en-GB" sz="1000" dirty="0" smtClean="0"/>
              <a:t>5. The </a:t>
            </a:r>
            <a:r>
              <a:rPr lang="en-GB" sz="1000" dirty="0"/>
              <a:t>number of turns of wire was kept constant while the current was varied and then the current was kept constant while the number of turns was varied</a:t>
            </a:r>
          </a:p>
          <a:p>
            <a:endParaRPr lang="en-GB" sz="1000" b="1" dirty="0" smtClean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en-GB" sz="1000" b="1" dirty="0" smtClean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en-GB" sz="1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3333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54846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rgbClr val="231F20"/>
                </a:solidFill>
                <a:effectLst/>
                <a:latin typeface="ReithSans"/>
                <a:cs typeface="Arial" pitchFamily="34" charset="0"/>
              </a:rPr>
              <a:t>Connect the circuit as shown in the diagram above.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rgbClr val="231F20"/>
                </a:solidFill>
                <a:effectLst/>
                <a:latin typeface="ReithSans"/>
                <a:cs typeface="Arial" pitchFamily="34" charset="0"/>
              </a:rPr>
              <a:t>Connect the crocodile clips to the resistance wire, 100 centimetres (cm) apart.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rgbClr val="231F20"/>
                </a:solidFill>
                <a:effectLst/>
                <a:latin typeface="ReithSans"/>
                <a:cs typeface="Arial" pitchFamily="34" charset="0"/>
              </a:rPr>
              <a:t>Record the reading on the </a:t>
            </a:r>
            <a:r>
              <a:rPr kumimoji="0" lang="en-US" sz="15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ReithSans"/>
                <a:cs typeface="Arial" pitchFamily="34" charset="0"/>
              </a:rPr>
              <a:t>ammeter</a:t>
            </a: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rgbClr val="231F20"/>
                </a:solidFill>
                <a:effectLst/>
                <a:latin typeface="ReithSans"/>
                <a:cs typeface="Arial" pitchFamily="34" charset="0"/>
              </a:rPr>
              <a:t> and on the </a:t>
            </a:r>
            <a:r>
              <a:rPr kumimoji="0" lang="en-US" sz="15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ReithSans"/>
                <a:cs typeface="Arial" pitchFamily="34" charset="0"/>
              </a:rPr>
              <a:t>voltmeter</a:t>
            </a: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rgbClr val="231F20"/>
                </a:solidFill>
                <a:effectLst/>
                <a:latin typeface="ReithSans"/>
                <a:cs typeface="Arial" pitchFamily="34" charset="0"/>
              </a:rPr>
              <a:t>.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rgbClr val="231F20"/>
              </a:solidFill>
              <a:effectLst/>
              <a:latin typeface="ReithSans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rgbClr val="231F20"/>
                </a:solidFill>
                <a:effectLst/>
                <a:latin typeface="ReithSans"/>
                <a:cs typeface="Arial" pitchFamily="34" charset="0"/>
              </a:rPr>
              <a:t>Move one of the crocodile clips closer until they are 90 cm apart.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rgbClr val="231F20"/>
                </a:solidFill>
                <a:effectLst/>
                <a:latin typeface="ReithSans"/>
                <a:cs typeface="Arial" pitchFamily="34" charset="0"/>
              </a:rPr>
              <a:t>Record the new readings on the ammeter and the voltmeter.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rgbClr val="231F20"/>
                </a:solidFill>
                <a:effectLst/>
                <a:latin typeface="ReithSans"/>
                <a:cs typeface="Arial" pitchFamily="34" charset="0"/>
              </a:rPr>
              <a:t>Repeat the previous steps reducing the length of the wire by 10 cm each time down to a minimum length of 10 cm.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rgbClr val="231F20"/>
                </a:solidFill>
                <a:effectLst/>
                <a:latin typeface="ReithSans"/>
                <a:cs typeface="Arial" pitchFamily="34" charset="0"/>
              </a:rPr>
              <a:t>Use the results to calculate the resistance of each length of wire by using R = V/I, where R is resistance, V is </a:t>
            </a:r>
            <a:r>
              <a:rPr kumimoji="0" lang="en-US" sz="15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ReithSans"/>
                <a:cs typeface="Arial" pitchFamily="34" charset="0"/>
              </a:rPr>
              <a:t>voltage</a:t>
            </a: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rgbClr val="231F20"/>
                </a:solidFill>
                <a:effectLst/>
                <a:latin typeface="ReithSans"/>
                <a:cs typeface="Arial" pitchFamily="34" charset="0"/>
              </a:rPr>
              <a:t> and I is current.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1380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687</Words>
  <Application>Microsoft Office PowerPoint</Application>
  <PresentationFormat>Widescreen</PresentationFormat>
  <Paragraphs>94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Calibri</vt:lpstr>
      <vt:lpstr>Calibri Light</vt:lpstr>
      <vt:lpstr>Century Gothic</vt:lpstr>
      <vt:lpstr>ReithSans</vt:lpstr>
      <vt:lpstr>Tahoma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Osei-Bonsu, Prince</cp:lastModifiedBy>
  <cp:revision>31</cp:revision>
  <dcterms:created xsi:type="dcterms:W3CDTF">2019-10-03T12:30:24Z</dcterms:created>
  <dcterms:modified xsi:type="dcterms:W3CDTF">2019-10-15T15:31:34Z</dcterms:modified>
</cp:coreProperties>
</file>