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C0BE"/>
    <a:srgbClr val="7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815" autoAdjust="0"/>
    <p:restoredTop sz="94660"/>
  </p:normalViewPr>
  <p:slideViewPr>
    <p:cSldViewPr snapToGrid="0">
      <p:cViewPr varScale="1">
        <p:scale>
          <a:sx n="73" d="100"/>
          <a:sy n="73" d="100"/>
        </p:scale>
        <p:origin x="3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110B1-0642-4956-B7CE-6145A8CA88FE}" type="datetimeFigureOut">
              <a:rPr lang="en-US" smtClean="0"/>
              <a:t>7/10/2020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903DA5-FB70-4AA2-B196-FC249E60E8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905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6E2347-9A55-4029-90AF-E3DA2CD4E5A4}" type="datetime1">
              <a:rPr lang="en-US" smtClean="0"/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334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1EC8-D234-438E-910A-2DE6A31A0930}" type="datetime1">
              <a:rPr lang="en-US" smtClean="0"/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268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8AE8C-FB17-47CD-BCED-D7B9AAD0897C}" type="datetime1">
              <a:rPr lang="en-US" smtClean="0"/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199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93FD4-B213-4591-895D-2803DE21D916}" type="datetime1">
              <a:rPr lang="en-US" smtClean="0"/>
              <a:t>7/10/2020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474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F8308-7309-4E8D-8213-46BD29EE8261}" type="datetime1">
              <a:rPr lang="en-US" smtClean="0"/>
              <a:t>7/10/2020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864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3088C-977B-419E-A1B6-A0F0C1F46C06}" type="datetime1">
              <a:rPr lang="en-US" smtClean="0"/>
              <a:t>7/10/2020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179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50E79-DDC4-4FFE-92C7-3C4E595B7305}" type="datetime1">
              <a:rPr lang="en-US" smtClean="0"/>
              <a:t>7/10/2020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459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A8ED7-29B0-4CBF-9346-EE23F8678857}" type="datetime1">
              <a:rPr lang="en-US" smtClean="0"/>
              <a:t>7/10/2020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424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965BC-A1F5-4A43-A812-735A0C7F2AE0}" type="datetime1">
              <a:rPr lang="en-US" smtClean="0"/>
              <a:t>7/10/2020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871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59222-D4ED-4309-9726-440EFAE18408}" type="datetime1">
              <a:rPr lang="en-US" smtClean="0"/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8828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E91BE-C3BC-47A3-B3B7-CE0010F127E9}" type="datetime1">
              <a:rPr lang="en-US" smtClean="0"/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918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ADDB2-D195-4458-8B8F-C807F902E0FE}" type="datetime1">
              <a:rPr lang="en-US" smtClean="0"/>
              <a:t>7/10/2020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C4C37-2D78-477D-9BBD-3BDC4CD072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287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2" Type="http://schemas.openxmlformats.org/officeDocument/2006/relationships/hyperlink" Target="https://members.parliament.uk/FindYourMP?SearchText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597144" y="225713"/>
            <a:ext cx="57335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u="sng" spc="-150" dirty="0" smtClean="0"/>
              <a:t>Citizenship</a:t>
            </a:r>
            <a:endParaRPr lang="en-US" sz="4000" u="sng" spc="-15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258694"/>
              </p:ext>
            </p:extLst>
          </p:nvPr>
        </p:nvGraphicFramePr>
        <p:xfrm>
          <a:off x="9419643" y="1029323"/>
          <a:ext cx="2715444" cy="56083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94674">
                  <a:extLst>
                    <a:ext uri="{9D8B030D-6E8A-4147-A177-3AD203B41FA5}">
                      <a16:colId xmlns:a16="http://schemas.microsoft.com/office/drawing/2014/main" val="425618070"/>
                    </a:ext>
                  </a:extLst>
                </a:gridCol>
                <a:gridCol w="1320770">
                  <a:extLst>
                    <a:ext uri="{9D8B030D-6E8A-4147-A177-3AD203B41FA5}">
                      <a16:colId xmlns:a16="http://schemas.microsoft.com/office/drawing/2014/main" val="3810866473"/>
                    </a:ext>
                  </a:extLst>
                </a:gridCol>
              </a:tblGrid>
              <a:tr h="131789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</a:rPr>
                        <a:t>Republi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</a:rPr>
                        <a:t>c 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EC0B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b="0" dirty="0" smtClean="0">
                          <a:solidFill>
                            <a:schemeClr val="tx1"/>
                          </a:solidFill>
                        </a:rPr>
                        <a:t>A form of government in which the country is considered a "public matter", not the private concern or property of the rulers.</a:t>
                      </a:r>
                    </a:p>
                  </a:txBody>
                  <a:tcPr>
                    <a:solidFill>
                      <a:srgbClr val="FEC0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5103976"/>
                  </a:ext>
                </a:extLst>
              </a:tr>
              <a:tr h="1317898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ysClr val="windowText" lastClr="000000"/>
                          </a:solidFill>
                        </a:rPr>
                        <a:t>Absolute</a:t>
                      </a:r>
                      <a:r>
                        <a:rPr lang="en-GB" sz="1400" b="1" baseline="0" dirty="0" smtClean="0">
                          <a:solidFill>
                            <a:sysClr val="windowText" lastClr="000000"/>
                          </a:solidFill>
                        </a:rPr>
                        <a:t> Monarchy</a:t>
                      </a:r>
                    </a:p>
                    <a:p>
                      <a:endParaRPr lang="en-GB" sz="14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>
                          <a:solidFill>
                            <a:sysClr val="windowText" lastClr="000000"/>
                          </a:solidFill>
                        </a:rPr>
                        <a:t>A country with</a:t>
                      </a:r>
                      <a:r>
                        <a:rPr lang="en-GB" sz="1400" b="0" baseline="0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400" b="0" dirty="0" smtClean="0">
                          <a:solidFill>
                            <a:sysClr val="windowText" lastClr="000000"/>
                          </a:solidFill>
                        </a:rPr>
                        <a:t> only </a:t>
                      </a:r>
                      <a:r>
                        <a:rPr lang="en-GB" sz="1400" b="0" u="none" dirty="0" smtClean="0">
                          <a:solidFill>
                            <a:sysClr val="windowText" lastClr="000000"/>
                          </a:solidFill>
                        </a:rPr>
                        <a:t>one party in power. Also referred to </a:t>
                      </a:r>
                      <a:r>
                        <a:rPr lang="en-GB" sz="1400" b="0" u="none" dirty="0" smtClean="0">
                          <a:solidFill>
                            <a:sysClr val="windowText" lastClr="000000"/>
                          </a:solidFill>
                        </a:rPr>
                        <a:t>as</a:t>
                      </a:r>
                      <a:r>
                        <a:rPr lang="en-GB" sz="1400" b="0" u="none" baseline="0" dirty="0" smtClean="0">
                          <a:solidFill>
                            <a:sysClr val="windowText" lastClr="000000"/>
                          </a:solidFill>
                        </a:rPr>
                        <a:t> a</a:t>
                      </a:r>
                      <a:r>
                        <a:rPr lang="en-GB" sz="1400" b="0" u="none" dirty="0" smtClean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r>
                        <a:rPr lang="en-GB" sz="1400" b="0" u="none" dirty="0" smtClean="0">
                          <a:solidFill>
                            <a:sysClr val="windowText" lastClr="000000"/>
                          </a:solidFill>
                        </a:rPr>
                        <a:t>communist country.</a:t>
                      </a:r>
                      <a:endParaRPr lang="en-GB" sz="1400" b="0" u="none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231677"/>
                  </a:ext>
                </a:extLst>
              </a:tr>
              <a:tr h="1413505">
                <a:tc>
                  <a:txBody>
                    <a:bodyPr/>
                    <a:lstStyle/>
                    <a:p>
                      <a:r>
                        <a:rPr lang="en-GB" sz="1400" b="1" dirty="0" smtClean="0"/>
                        <a:t>Constitutional</a:t>
                      </a:r>
                      <a:r>
                        <a:rPr lang="en-GB" sz="1400" b="1" baseline="0" dirty="0" smtClean="0"/>
                        <a:t> Monarchy </a:t>
                      </a:r>
                      <a:endParaRPr lang="en-GB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 smtClean="0">
                          <a:effectLst/>
                        </a:rPr>
                        <a:t>A</a:t>
                      </a:r>
                      <a:r>
                        <a:rPr lang="en-GB" sz="1400" kern="1200" baseline="0" dirty="0" smtClean="0">
                          <a:effectLst/>
                        </a:rPr>
                        <a:t> country with a </a:t>
                      </a:r>
                      <a:r>
                        <a:rPr lang="en-GB" sz="1400" kern="1200" dirty="0" smtClean="0">
                          <a:effectLst/>
                        </a:rPr>
                        <a:t> monarch as its Head of the State. The monarch reigns with the support of Parliament.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1408623"/>
                  </a:ext>
                </a:extLst>
              </a:tr>
            </a:tbl>
          </a:graphicData>
        </a:graphic>
      </p:graphicFrame>
      <p:graphicFrame>
        <p:nvGraphicFramePr>
          <p:cNvPr id="31" name="Table 31">
            <a:extLst>
              <a:ext uri="{FF2B5EF4-FFF2-40B4-BE49-F238E27FC236}">
                <a16:creationId xmlns:a16="http://schemas.microsoft.com/office/drawing/2014/main" id="{E693BE1A-662E-4E94-899D-828B8C9B32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7714587"/>
              </p:ext>
            </p:extLst>
          </p:nvPr>
        </p:nvGraphicFramePr>
        <p:xfrm>
          <a:off x="66809" y="669387"/>
          <a:ext cx="3384460" cy="595210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96537">
                  <a:extLst>
                    <a:ext uri="{9D8B030D-6E8A-4147-A177-3AD203B41FA5}">
                      <a16:colId xmlns:a16="http://schemas.microsoft.com/office/drawing/2014/main" val="2666054503"/>
                    </a:ext>
                  </a:extLst>
                </a:gridCol>
                <a:gridCol w="2087923">
                  <a:extLst>
                    <a:ext uri="{9D8B030D-6E8A-4147-A177-3AD203B41FA5}">
                      <a16:colId xmlns:a16="http://schemas.microsoft.com/office/drawing/2014/main" val="4117350512"/>
                    </a:ext>
                  </a:extLst>
                </a:gridCol>
              </a:tblGrid>
              <a:tr h="1267596">
                <a:tc>
                  <a:txBody>
                    <a:bodyPr/>
                    <a:lstStyle/>
                    <a:p>
                      <a:r>
                        <a:rPr lang="en-GB" sz="1500" b="1" dirty="0" smtClean="0"/>
                        <a:t>Government</a:t>
                      </a:r>
                      <a:endParaRPr lang="en-GB" sz="15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b="0" dirty="0" smtClean="0"/>
                        <a:t>The group of people with the authority to govern a country or state; a particular ministry in office.</a:t>
                      </a:r>
                      <a:endParaRPr lang="en-GB" sz="1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391040"/>
                  </a:ext>
                </a:extLst>
              </a:tr>
              <a:tr h="1267596">
                <a:tc>
                  <a:txBody>
                    <a:bodyPr/>
                    <a:lstStyle/>
                    <a:p>
                      <a:r>
                        <a:rPr lang="en-GB" sz="1500" b="1" dirty="0" smtClean="0"/>
                        <a:t>Parliament</a:t>
                      </a:r>
                      <a:endParaRPr lang="en-GB" sz="15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</a:t>
                      </a:r>
                      <a:r>
                        <a:rPr lang="en-GB" sz="15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highest legislature, consisting of the Sovereign, the House of Lords, and the House of Commons.</a:t>
                      </a:r>
                      <a:endParaRPr lang="en-GB" sz="15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8258725"/>
                  </a:ext>
                </a:extLst>
              </a:tr>
              <a:tr h="997541">
                <a:tc>
                  <a:txBody>
                    <a:bodyPr/>
                    <a:lstStyle/>
                    <a:p>
                      <a:r>
                        <a:rPr lang="en-GB" sz="1500" b="1" dirty="0" smtClean="0"/>
                        <a:t>Executive branch</a:t>
                      </a:r>
                      <a:endParaRPr lang="en-GB" sz="15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To executes the laws, and makes sure that they are </a:t>
                      </a:r>
                      <a:r>
                        <a:rPr lang="en-GB" sz="1500" smtClean="0"/>
                        <a:t>being followed.</a:t>
                      </a:r>
                      <a:endParaRPr lang="en-GB" sz="15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1379790"/>
                  </a:ext>
                </a:extLst>
              </a:tr>
              <a:tr h="836871">
                <a:tc>
                  <a:txBody>
                    <a:bodyPr/>
                    <a:lstStyle/>
                    <a:p>
                      <a:r>
                        <a:rPr lang="en-GB" sz="1500" b="1" dirty="0" smtClean="0"/>
                        <a:t>Legislative branch</a:t>
                      </a:r>
                      <a:endParaRPr lang="en-GB" sz="15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Having </a:t>
                      </a:r>
                      <a:r>
                        <a:rPr lang="en-GB" sz="1500" dirty="0" smtClean="0"/>
                        <a:t>the power to make new laws and reform old laws.  </a:t>
                      </a:r>
                      <a:endParaRPr lang="en-GB" sz="15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1952943"/>
                  </a:ext>
                </a:extLst>
              </a:tr>
              <a:tr h="1582498">
                <a:tc>
                  <a:txBody>
                    <a:bodyPr/>
                    <a:lstStyle/>
                    <a:p>
                      <a:r>
                        <a:rPr lang="en-GB" sz="1500" b="1" dirty="0" smtClean="0"/>
                        <a:t>Judicial branch </a:t>
                      </a:r>
                      <a:endParaRPr lang="en-GB" sz="15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 smtClean="0"/>
                        <a:t>The authority granted to courts and judges and laws, to interpret and decide, based on sound legal principles, and rule accordingly.</a:t>
                      </a:r>
                      <a:endParaRPr lang="en-GB" sz="1500" b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7382911"/>
                  </a:ext>
                </a:extLst>
              </a:tr>
            </a:tbl>
          </a:graphicData>
        </a:graphic>
      </p:graphicFrame>
      <p:sp>
        <p:nvSpPr>
          <p:cNvPr id="37" name="Rectangle 36">
            <a:extLst>
              <a:ext uri="{FF2B5EF4-FFF2-40B4-BE49-F238E27FC236}">
                <a16:creationId xmlns:a16="http://schemas.microsoft.com/office/drawing/2014/main" id="{8A85B9D8-2751-4D03-BA59-60932002C3FF}"/>
              </a:ext>
            </a:extLst>
          </p:cNvPr>
          <p:cNvSpPr/>
          <p:nvPr/>
        </p:nvSpPr>
        <p:spPr>
          <a:xfrm>
            <a:off x="3597145" y="1029323"/>
            <a:ext cx="5733535" cy="383061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The Representation of the People Act </a:t>
            </a:r>
            <a:r>
              <a:rPr lang="en-GB" b="1" dirty="0" smtClean="0">
                <a:solidFill>
                  <a:schemeClr val="bg1"/>
                </a:solidFill>
              </a:rPr>
              <a:t>1969</a:t>
            </a:r>
            <a:endParaRPr lang="en-GB" sz="1600" b="1" dirty="0">
              <a:solidFill>
                <a:schemeClr val="bg1"/>
              </a:solidFill>
            </a:endParaRPr>
          </a:p>
        </p:txBody>
      </p:sp>
      <p:graphicFrame>
        <p:nvGraphicFramePr>
          <p:cNvPr id="38" name="Table 38">
            <a:extLst>
              <a:ext uri="{FF2B5EF4-FFF2-40B4-BE49-F238E27FC236}">
                <a16:creationId xmlns:a16="http://schemas.microsoft.com/office/drawing/2014/main" id="{3DC7298F-D723-4BCE-968E-363CC02DE3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679060"/>
              </p:ext>
            </p:extLst>
          </p:nvPr>
        </p:nvGraphicFramePr>
        <p:xfrm>
          <a:off x="3597144" y="1614776"/>
          <a:ext cx="5733536" cy="4929715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2866768">
                  <a:extLst>
                    <a:ext uri="{9D8B030D-6E8A-4147-A177-3AD203B41FA5}">
                      <a16:colId xmlns:a16="http://schemas.microsoft.com/office/drawing/2014/main" val="3217834651"/>
                    </a:ext>
                  </a:extLst>
                </a:gridCol>
                <a:gridCol w="2866768">
                  <a:extLst>
                    <a:ext uri="{9D8B030D-6E8A-4147-A177-3AD203B41FA5}">
                      <a16:colId xmlns:a16="http://schemas.microsoft.com/office/drawing/2014/main" val="3349309275"/>
                    </a:ext>
                  </a:extLst>
                </a:gridCol>
              </a:tblGrid>
              <a:tr h="915097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How do I vote?</a:t>
                      </a:r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kern="1200" dirty="0" smtClean="0">
                          <a:effectLst/>
                        </a:rPr>
                        <a:t>To vote in a general election or a referendum, you need to be on the electoral </a:t>
                      </a:r>
                      <a:r>
                        <a:rPr lang="en-GB" sz="1600" b="0" kern="1200" dirty="0" smtClean="0">
                          <a:effectLst/>
                        </a:rPr>
                        <a:t>register.</a:t>
                      </a:r>
                      <a:r>
                        <a:rPr lang="en-GB" sz="1600" b="0" dirty="0" smtClean="0"/>
                        <a:t> </a:t>
                      </a:r>
                      <a:endParaRPr lang="en-GB" sz="16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8355929"/>
                  </a:ext>
                </a:extLst>
              </a:tr>
              <a:tr h="1615064">
                <a:tc>
                  <a:txBody>
                    <a:bodyPr/>
                    <a:lstStyle/>
                    <a:p>
                      <a:r>
                        <a:rPr lang="en-GB" sz="1600" b="1" dirty="0" smtClean="0"/>
                        <a:t>What are the different ways to vote?</a:t>
                      </a:r>
                      <a:endParaRPr lang="en-GB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kern="1200" dirty="0" smtClean="0">
                          <a:effectLst/>
                        </a:rPr>
                        <a:t>T</a:t>
                      </a:r>
                      <a:r>
                        <a:rPr lang="en-GB" sz="1600" kern="1200" dirty="0" smtClean="0">
                          <a:effectLst/>
                        </a:rPr>
                        <a:t>here are three options for placing your vote: in person at a polling station, by post or by choosing someone to vote on your behalf (by proxy).</a:t>
                      </a:r>
                      <a:endParaRPr lang="en-GB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3792589"/>
                  </a:ext>
                </a:extLst>
              </a:tr>
              <a:tr h="845074">
                <a:tc>
                  <a:txBody>
                    <a:bodyPr/>
                    <a:lstStyle/>
                    <a:p>
                      <a:r>
                        <a:rPr lang="en-GB" sz="1600" b="1" dirty="0" smtClean="0"/>
                        <a:t>What is a referendum?</a:t>
                      </a:r>
                      <a:endParaRPr lang="en-GB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kern="1200" dirty="0" smtClean="0">
                          <a:effectLst/>
                        </a:rPr>
                        <a:t>A </a:t>
                      </a:r>
                      <a:r>
                        <a:rPr lang="en-GB" sz="1600" kern="1200" dirty="0" smtClean="0">
                          <a:effectLst/>
                        </a:rPr>
                        <a:t>method of referring a question or set of questions to the entire electorate directly.</a:t>
                      </a:r>
                      <a:endParaRPr lang="en-GB" sz="16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1256680"/>
                  </a:ext>
                </a:extLst>
              </a:tr>
              <a:tr h="1397688">
                <a:tc>
                  <a:txBody>
                    <a:bodyPr/>
                    <a:lstStyle/>
                    <a:p>
                      <a:r>
                        <a:rPr lang="en-GB" sz="1600" b="1" dirty="0" smtClean="0"/>
                        <a:t>How do I get in touch with</a:t>
                      </a:r>
                      <a:r>
                        <a:rPr lang="en-GB" sz="1600" b="1" baseline="0" dirty="0" smtClean="0"/>
                        <a:t> the MP in my constituency? </a:t>
                      </a:r>
                      <a:endParaRPr lang="en-GB" sz="16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600" dirty="0" smtClean="0"/>
                        <a:t>Find</a:t>
                      </a:r>
                      <a:r>
                        <a:rPr lang="en-GB" sz="1600" baseline="0" dirty="0" smtClean="0"/>
                        <a:t> the contact details of your local MP and get in touch!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600" baseline="0" dirty="0" smtClean="0"/>
                        <a:t>Visit the website </a:t>
                      </a:r>
                      <a:r>
                        <a:rPr lang="en-GB" sz="1600" baseline="0" dirty="0" smtClean="0"/>
                        <a:t>below, for more information:</a:t>
                      </a:r>
                      <a:endParaRPr lang="en-GB" sz="1600" dirty="0" smtClean="0"/>
                    </a:p>
                    <a:p>
                      <a:pPr marL="0" indent="0">
                        <a:buNone/>
                      </a:pPr>
                      <a:r>
                        <a:rPr lang="en-GB" sz="1600" dirty="0" smtClean="0">
                          <a:hlinkClick r:id="rId2"/>
                        </a:rPr>
                        <a:t>https://members.parliament.uk/FindYourMP?SearchText</a:t>
                      </a:r>
                      <a:endParaRPr lang="en-GB" sz="1600" dirty="0" smtClean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2268623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8A85B9D8-2751-4D03-BA59-60932002C3FF}"/>
              </a:ext>
            </a:extLst>
          </p:cNvPr>
          <p:cNvSpPr/>
          <p:nvPr/>
        </p:nvSpPr>
        <p:spPr>
          <a:xfrm>
            <a:off x="66809" y="135983"/>
            <a:ext cx="3384460" cy="44367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chemeClr val="bg1"/>
                </a:solidFill>
              </a:rPr>
              <a:t>Governance 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A85B9D8-2751-4D03-BA59-60932002C3FF}"/>
              </a:ext>
            </a:extLst>
          </p:cNvPr>
          <p:cNvSpPr/>
          <p:nvPr/>
        </p:nvSpPr>
        <p:spPr>
          <a:xfrm>
            <a:off x="9413211" y="571709"/>
            <a:ext cx="2715446" cy="353943"/>
          </a:xfrm>
          <a:prstGeom prst="rect">
            <a:avLst/>
          </a:prstGeom>
          <a:solidFill>
            <a:srgbClr val="7E0000"/>
          </a:solidFill>
          <a:ln>
            <a:solidFill>
              <a:srgbClr val="7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chemeClr val="bg1"/>
                </a:solidFill>
              </a:rPr>
              <a:t>Foreign Governance 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40" t="13499" r="22281" b="10815"/>
          <a:stretch/>
        </p:blipFill>
        <p:spPr>
          <a:xfrm>
            <a:off x="3597144" y="327875"/>
            <a:ext cx="773078" cy="1064238"/>
          </a:xfrm>
          <a:prstGeom prst="rect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40" t="13499" r="22281" b="10815"/>
          <a:stretch/>
        </p:blipFill>
        <p:spPr>
          <a:xfrm>
            <a:off x="8536844" y="327875"/>
            <a:ext cx="793835" cy="1064238"/>
          </a:xfrm>
          <a:prstGeom prst="rect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</p:pic>
      <p:pic>
        <p:nvPicPr>
          <p:cNvPr id="14" name="Picture 2" descr="Image result for the quee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3584" y="5436668"/>
            <a:ext cx="801978" cy="1063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97" r="17154"/>
          <a:stretch/>
        </p:blipFill>
        <p:spPr bwMode="auto">
          <a:xfrm>
            <a:off x="9476555" y="1820650"/>
            <a:ext cx="796161" cy="837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6555" y="3908454"/>
            <a:ext cx="783572" cy="857179"/>
          </a:xfrm>
          <a:prstGeom prst="rect">
            <a:avLst/>
          </a:prstGeom>
        </p:spPr>
      </p:pic>
      <p:pic>
        <p:nvPicPr>
          <p:cNvPr id="1028" name="Picture 4" descr="Image result for voting 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222" y="2846946"/>
            <a:ext cx="1291501" cy="1061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9593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304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41</cp:revision>
  <dcterms:created xsi:type="dcterms:W3CDTF">2019-11-21T11:10:10Z</dcterms:created>
  <dcterms:modified xsi:type="dcterms:W3CDTF">2020-07-10T20:19:04Z</dcterms:modified>
</cp:coreProperties>
</file>