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0" r:id="rId6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277" y="-96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09/09/2019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09/09/2019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09/09/2019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09/09/2019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09/09/2019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09/09/2019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09/09/2019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09/09/2019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09/09/2019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09/09/2019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09/09/2019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09/09/2019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09/09/2019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9"/>
          <p:cNvSpPr txBox="1">
            <a:spLocks noChangeArrowheads="1"/>
          </p:cNvSpPr>
          <p:nvPr/>
        </p:nvSpPr>
        <p:spPr bwMode="auto">
          <a:xfrm>
            <a:off x="5745163" y="665163"/>
            <a:ext cx="3816350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</p:txBody>
      </p:sp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344488" y="665163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952736" y="593725"/>
            <a:ext cx="6572296" cy="2232025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3024174" y="593724"/>
            <a:ext cx="635798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b="1" dirty="0" smtClean="0"/>
              <a:t>Give and draw some examples of  simple harmonic </a:t>
            </a:r>
            <a:r>
              <a:rPr lang="en-GB" sz="1000" b="1" dirty="0" smtClean="0"/>
              <a:t>oscillations with sketches of them.</a:t>
            </a: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00024" y="593725"/>
            <a:ext cx="2609835" cy="223202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00025" y="593725"/>
            <a:ext cx="223202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1000" b="1" i="1" dirty="0" smtClean="0"/>
              <a:t>Oscillations </a:t>
            </a:r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18 Simple Harmonic Motion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7" name="AutoShape 37"/>
          <p:cNvSpPr>
            <a:spLocks noChangeArrowheads="1"/>
          </p:cNvSpPr>
          <p:nvPr/>
        </p:nvSpPr>
        <p:spPr bwMode="auto">
          <a:xfrm>
            <a:off x="166654" y="5403070"/>
            <a:ext cx="5857916" cy="1374769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8" name="Text Box 38"/>
          <p:cNvSpPr txBox="1">
            <a:spLocks noChangeArrowheads="1"/>
          </p:cNvSpPr>
          <p:nvPr/>
        </p:nvSpPr>
        <p:spPr bwMode="auto">
          <a:xfrm>
            <a:off x="309530" y="5403070"/>
            <a:ext cx="5572164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dirty="0" smtClean="0"/>
              <a:t>What two conditions must be satisfied by an object moving with SHM?</a:t>
            </a:r>
          </a:p>
          <a:p>
            <a:pPr eaLnBrk="1" hangingPunct="1">
              <a:spcBef>
                <a:spcPct val="50000"/>
              </a:spcBef>
            </a:pP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29" name="AutoShape 43"/>
          <p:cNvSpPr>
            <a:spLocks noChangeArrowheads="1"/>
          </p:cNvSpPr>
          <p:nvPr/>
        </p:nvSpPr>
        <p:spPr bwMode="auto">
          <a:xfrm>
            <a:off x="200024" y="3045616"/>
            <a:ext cx="9325008" cy="223202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" name="Text Box 44"/>
          <p:cNvSpPr txBox="1">
            <a:spLocks noChangeArrowheads="1"/>
          </p:cNvSpPr>
          <p:nvPr/>
        </p:nvSpPr>
        <p:spPr bwMode="auto">
          <a:xfrm>
            <a:off x="200025" y="3045617"/>
            <a:ext cx="91821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are the characteristics of SHM? Use the keywords ‘equilibrium, displacement and restoring ‘.</a:t>
            </a:r>
          </a:p>
          <a:p>
            <a:endParaRPr lang="en-GB" sz="1000" b="1" i="1" dirty="0" smtClean="0"/>
          </a:p>
        </p:txBody>
      </p:sp>
      <p:sp>
        <p:nvSpPr>
          <p:cNvPr id="37" name="AutoShape 43"/>
          <p:cNvSpPr>
            <a:spLocks noChangeArrowheads="1"/>
          </p:cNvSpPr>
          <p:nvPr/>
        </p:nvSpPr>
        <p:spPr bwMode="auto">
          <a:xfrm>
            <a:off x="6096008" y="5403070"/>
            <a:ext cx="3500462" cy="1357321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8" name="Text Box 44"/>
          <p:cNvSpPr txBox="1">
            <a:spLocks noChangeArrowheads="1"/>
          </p:cNvSpPr>
          <p:nvPr/>
        </p:nvSpPr>
        <p:spPr bwMode="auto">
          <a:xfrm>
            <a:off x="6096008" y="5474508"/>
            <a:ext cx="3429023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dirty="0" smtClean="0"/>
              <a:t>How can we represent the conditions using equations?</a:t>
            </a:r>
          </a:p>
          <a:p>
            <a:r>
              <a:rPr lang="en-GB" sz="1000" dirty="0" smtClean="0"/>
              <a:t> </a:t>
            </a:r>
            <a:endParaRPr lang="en-GB" sz="1000" dirty="0" smtClean="0"/>
          </a:p>
          <a:p>
            <a:endParaRPr lang="en-GB" sz="1000" dirty="0"/>
          </a:p>
          <a:p>
            <a:pPr eaLnBrk="1" hangingPunct="1">
              <a:spcBef>
                <a:spcPct val="50000"/>
              </a:spcBef>
            </a:pPr>
            <a:endParaRPr lang="en-GB" altLang="en-US" sz="10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9"/>
          <p:cNvSpPr txBox="1">
            <a:spLocks noChangeArrowheads="1"/>
          </p:cNvSpPr>
          <p:nvPr/>
        </p:nvSpPr>
        <p:spPr bwMode="auto">
          <a:xfrm>
            <a:off x="5745163" y="665163"/>
            <a:ext cx="3816350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</p:txBody>
      </p:sp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344488" y="665163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38092" y="593725"/>
            <a:ext cx="9286940" cy="1308883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2095480" y="688162"/>
            <a:ext cx="7215238" cy="80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50" dirty="0" smtClean="0"/>
              <a:t>The pendulum bob is displaced in the negative direction when at point 1, it is released and swings through point 2 at its maximum speed until it reaches point 3 where it comes to a complete stop. It then swings to the negative direction, reaches a maximum speed at 4 and completes a full cycle when it stops at 5.</a:t>
            </a:r>
          </a:p>
          <a:p>
            <a:pPr eaLnBrk="1" hangingPunct="1">
              <a:spcBef>
                <a:spcPct val="50000"/>
              </a:spcBef>
            </a:pP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18 Simple Harmonic Motion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9" name="AutoShape 43"/>
          <p:cNvSpPr>
            <a:spLocks noChangeArrowheads="1"/>
          </p:cNvSpPr>
          <p:nvPr/>
        </p:nvSpPr>
        <p:spPr bwMode="auto">
          <a:xfrm>
            <a:off x="238091" y="1974046"/>
            <a:ext cx="9325008" cy="157163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" name="Text Box 44"/>
          <p:cNvSpPr txBox="1">
            <a:spLocks noChangeArrowheads="1"/>
          </p:cNvSpPr>
          <p:nvPr/>
        </p:nvSpPr>
        <p:spPr bwMode="auto">
          <a:xfrm>
            <a:off x="238092" y="1974046"/>
            <a:ext cx="9182131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the equation for Displacement, x, of the bob after time t? Use the period, T, and the Amplitude A.</a:t>
            </a:r>
          </a:p>
          <a:p>
            <a:endParaRPr lang="en-GB" sz="1000" b="1" i="1" dirty="0" smtClean="0"/>
          </a:p>
          <a:p>
            <a:endParaRPr lang="en-GB" altLang="en-US" sz="1000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2406" y="688162"/>
            <a:ext cx="886501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" name="AutoShape 43"/>
          <p:cNvSpPr>
            <a:spLocks noChangeArrowheads="1"/>
          </p:cNvSpPr>
          <p:nvPr/>
        </p:nvSpPr>
        <p:spPr bwMode="auto">
          <a:xfrm>
            <a:off x="271462" y="3617120"/>
            <a:ext cx="9325008" cy="150019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5" name="Text Box 44"/>
          <p:cNvSpPr txBox="1">
            <a:spLocks noChangeArrowheads="1"/>
          </p:cNvSpPr>
          <p:nvPr/>
        </p:nvSpPr>
        <p:spPr bwMode="auto">
          <a:xfrm>
            <a:off x="271463" y="3617120"/>
            <a:ext cx="9182131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the equation for velocity v?</a:t>
            </a:r>
          </a:p>
          <a:p>
            <a:endParaRPr lang="en-GB" sz="1000" b="1" i="1" dirty="0" smtClean="0"/>
          </a:p>
          <a:p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31" name="AutoShape 43"/>
          <p:cNvSpPr>
            <a:spLocks noChangeArrowheads="1"/>
          </p:cNvSpPr>
          <p:nvPr/>
        </p:nvSpPr>
        <p:spPr bwMode="auto">
          <a:xfrm>
            <a:off x="238092" y="5188756"/>
            <a:ext cx="9325008" cy="150019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2" name="Text Box 44"/>
          <p:cNvSpPr txBox="1">
            <a:spLocks noChangeArrowheads="1"/>
          </p:cNvSpPr>
          <p:nvPr/>
        </p:nvSpPr>
        <p:spPr bwMode="auto">
          <a:xfrm>
            <a:off x="238093" y="5188756"/>
            <a:ext cx="918213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the equation for acceleration a?</a:t>
            </a:r>
            <a:endParaRPr lang="en-GB" altLang="en-US" sz="10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9"/>
          <p:cNvSpPr txBox="1">
            <a:spLocks noChangeArrowheads="1"/>
          </p:cNvSpPr>
          <p:nvPr/>
        </p:nvSpPr>
        <p:spPr bwMode="auto">
          <a:xfrm>
            <a:off x="5745163" y="665163"/>
            <a:ext cx="3816350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</p:txBody>
      </p:sp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18 Simple Harmonic Motion Graphs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9" name="AutoShape 43"/>
          <p:cNvSpPr>
            <a:spLocks noChangeArrowheads="1"/>
          </p:cNvSpPr>
          <p:nvPr/>
        </p:nvSpPr>
        <p:spPr bwMode="auto">
          <a:xfrm>
            <a:off x="3309926" y="616724"/>
            <a:ext cx="6286544" cy="157163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" name="Text Box 44"/>
          <p:cNvSpPr txBox="1">
            <a:spLocks noChangeArrowheads="1"/>
          </p:cNvSpPr>
          <p:nvPr/>
        </p:nvSpPr>
        <p:spPr bwMode="auto">
          <a:xfrm>
            <a:off x="3452802" y="688162"/>
            <a:ext cx="607223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Draw the displacement versus time graph:</a:t>
            </a:r>
          </a:p>
          <a:p>
            <a:endParaRPr lang="en-GB" sz="1000" b="1" i="1" dirty="0" smtClean="0"/>
          </a:p>
          <a:p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1" name="AutoShape 43"/>
          <p:cNvSpPr>
            <a:spLocks noChangeArrowheads="1"/>
          </p:cNvSpPr>
          <p:nvPr/>
        </p:nvSpPr>
        <p:spPr bwMode="auto">
          <a:xfrm>
            <a:off x="3309926" y="2331236"/>
            <a:ext cx="6286544" cy="128588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2" name="Text Box 44"/>
          <p:cNvSpPr txBox="1">
            <a:spLocks noChangeArrowheads="1"/>
          </p:cNvSpPr>
          <p:nvPr/>
        </p:nvSpPr>
        <p:spPr bwMode="auto">
          <a:xfrm>
            <a:off x="3452802" y="2402674"/>
            <a:ext cx="607223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Draw the Velocity versus time graph:</a:t>
            </a:r>
          </a:p>
          <a:p>
            <a:endParaRPr lang="en-GB" sz="1000" b="1" i="1" dirty="0" smtClean="0"/>
          </a:p>
          <a:p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23" name="AutoShape 43"/>
          <p:cNvSpPr>
            <a:spLocks noChangeArrowheads="1"/>
          </p:cNvSpPr>
          <p:nvPr/>
        </p:nvSpPr>
        <p:spPr bwMode="auto">
          <a:xfrm>
            <a:off x="3309926" y="3759996"/>
            <a:ext cx="6286544" cy="135732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7" name="Text Box 44"/>
          <p:cNvSpPr txBox="1">
            <a:spLocks noChangeArrowheads="1"/>
          </p:cNvSpPr>
          <p:nvPr/>
        </p:nvSpPr>
        <p:spPr bwMode="auto">
          <a:xfrm>
            <a:off x="3452802" y="3831434"/>
            <a:ext cx="607223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Draw the acceleration versus time graph</a:t>
            </a:r>
          </a:p>
          <a:p>
            <a:endParaRPr lang="en-GB" sz="1000" b="1" i="1" dirty="0" smtClean="0"/>
          </a:p>
          <a:p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20" name="AutoShape 43"/>
          <p:cNvSpPr>
            <a:spLocks noChangeArrowheads="1"/>
          </p:cNvSpPr>
          <p:nvPr/>
        </p:nvSpPr>
        <p:spPr bwMode="auto">
          <a:xfrm>
            <a:off x="3309926" y="5260194"/>
            <a:ext cx="6286544" cy="135732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4" name="Text Box 44"/>
          <p:cNvSpPr txBox="1">
            <a:spLocks noChangeArrowheads="1"/>
          </p:cNvSpPr>
          <p:nvPr/>
        </p:nvSpPr>
        <p:spPr bwMode="auto">
          <a:xfrm>
            <a:off x="3452802" y="5331632"/>
            <a:ext cx="607223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do the gradients a ‘C’ show?</a:t>
            </a:r>
          </a:p>
          <a:p>
            <a:endParaRPr lang="en-GB" sz="1000" b="1" i="1" dirty="0" smtClean="0"/>
          </a:p>
          <a:p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26" name="Text Box 29"/>
          <p:cNvSpPr txBox="1">
            <a:spLocks noChangeArrowheads="1"/>
          </p:cNvSpPr>
          <p:nvPr/>
        </p:nvSpPr>
        <p:spPr bwMode="auto">
          <a:xfrm>
            <a:off x="344488" y="665163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28" name="AutoShape 37"/>
          <p:cNvSpPr>
            <a:spLocks noChangeArrowheads="1"/>
          </p:cNvSpPr>
          <p:nvPr/>
        </p:nvSpPr>
        <p:spPr bwMode="auto">
          <a:xfrm>
            <a:off x="238092" y="593725"/>
            <a:ext cx="2928958" cy="4523593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1" name="Text Box 38"/>
          <p:cNvSpPr txBox="1">
            <a:spLocks noChangeArrowheads="1"/>
          </p:cNvSpPr>
          <p:nvPr/>
        </p:nvSpPr>
        <p:spPr bwMode="auto">
          <a:xfrm>
            <a:off x="380968" y="688162"/>
            <a:ext cx="2643206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900" dirty="0" smtClean="0"/>
              <a:t>Consider the simple pendulum drawn below. When released from A the bob accelerates and moves to the centre point. When it reached B it has reached a maximum velocity in the positive direction and then begins to slow down. At C it has stopped completely so the velocity is zero, it is at a maximum displacement in the positive and accelerates in the negative direction. At D it is back to the centre point and moves at maximum velocity in the negative direction. By E the velocity has dropped to zero, maximum negative displacement and a massive acceleration as it changes direction.</a:t>
            </a:r>
          </a:p>
          <a:p>
            <a:r>
              <a:rPr lang="en-GB" sz="900" dirty="0" smtClean="0"/>
              <a:t>This repeats as the pendulum swings through F, G, H and back to I.</a:t>
            </a: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3910" y="2831302"/>
            <a:ext cx="1133769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Text Box 44"/>
          <p:cNvSpPr txBox="1">
            <a:spLocks noChangeArrowheads="1"/>
          </p:cNvSpPr>
          <p:nvPr/>
        </p:nvSpPr>
        <p:spPr bwMode="auto">
          <a:xfrm>
            <a:off x="309530" y="5260194"/>
            <a:ext cx="26432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900" b="1" i="1" dirty="0" smtClean="0"/>
              <a:t>What conclusion can we draw from the energy graph?</a:t>
            </a:r>
            <a:endParaRPr lang="en-GB" altLang="en-US" sz="900" dirty="0">
              <a:latin typeface="Comic Sans MS" pitchFamily="66" charset="0"/>
            </a:endParaRPr>
          </a:p>
        </p:txBody>
      </p:sp>
      <p:sp>
        <p:nvSpPr>
          <p:cNvPr id="34" name="AutoShape 37"/>
          <p:cNvSpPr>
            <a:spLocks noChangeArrowheads="1"/>
          </p:cNvSpPr>
          <p:nvPr/>
        </p:nvSpPr>
        <p:spPr bwMode="auto">
          <a:xfrm>
            <a:off x="238092" y="5188756"/>
            <a:ext cx="2928958" cy="1523197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pic>
        <p:nvPicPr>
          <p:cNvPr id="35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0969" y="5688822"/>
            <a:ext cx="1214446" cy="961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9"/>
          <p:cNvSpPr txBox="1">
            <a:spLocks noChangeArrowheads="1"/>
          </p:cNvSpPr>
          <p:nvPr/>
        </p:nvSpPr>
        <p:spPr bwMode="auto">
          <a:xfrm>
            <a:off x="5745163" y="665163"/>
            <a:ext cx="3816350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</p:txBody>
      </p:sp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344488" y="665163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38092" y="593725"/>
            <a:ext cx="9358378" cy="2166139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380968" y="688162"/>
            <a:ext cx="2643206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900" dirty="0" smtClean="0"/>
              <a:t>In the diagram below, show that  </a:t>
            </a:r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18 Simple Harmonic Motion Time Periods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1" name="AutoShape 43"/>
          <p:cNvSpPr>
            <a:spLocks noChangeArrowheads="1"/>
          </p:cNvSpPr>
          <p:nvPr/>
        </p:nvSpPr>
        <p:spPr bwMode="auto">
          <a:xfrm>
            <a:off x="238092" y="2831302"/>
            <a:ext cx="2571768" cy="150019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2" name="Text Box 44"/>
          <p:cNvSpPr txBox="1">
            <a:spLocks noChangeArrowheads="1"/>
          </p:cNvSpPr>
          <p:nvPr/>
        </p:nvSpPr>
        <p:spPr bwMode="auto">
          <a:xfrm>
            <a:off x="380968" y="2902740"/>
            <a:ext cx="235745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the static extension for a spring with spring constant </a:t>
            </a:r>
            <a:r>
              <a:rPr lang="en-GB" sz="1000" i="1" dirty="0" smtClean="0"/>
              <a:t>k</a:t>
            </a:r>
            <a:r>
              <a:rPr lang="en-GB" sz="1000" dirty="0" smtClean="0"/>
              <a:t> and length </a:t>
            </a:r>
            <a:r>
              <a:rPr lang="en-GB" sz="1000" i="1" dirty="0" smtClean="0"/>
              <a:t>l</a:t>
            </a:r>
            <a:r>
              <a:rPr lang="en-GB" sz="1000" dirty="0" smtClean="0"/>
              <a:t> , mass </a:t>
            </a:r>
            <a:r>
              <a:rPr lang="en-GB" sz="1000" i="1" dirty="0" smtClean="0"/>
              <a:t>m</a:t>
            </a:r>
            <a:r>
              <a:rPr lang="en-GB" sz="1000" dirty="0" smtClean="0"/>
              <a:t> attached to the bottom when  it extends by an extension </a:t>
            </a:r>
            <a:r>
              <a:rPr lang="en-GB" sz="1000" i="1" dirty="0" smtClean="0"/>
              <a:t>e</a:t>
            </a:r>
            <a:r>
              <a:rPr lang="en-GB" sz="1000" dirty="0" smtClean="0"/>
              <a:t> and is the new equilibrium point. Give the equation:</a:t>
            </a: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23" name="AutoShape 43"/>
          <p:cNvSpPr>
            <a:spLocks noChangeArrowheads="1"/>
          </p:cNvSpPr>
          <p:nvPr/>
        </p:nvSpPr>
        <p:spPr bwMode="auto">
          <a:xfrm>
            <a:off x="2952736" y="2831302"/>
            <a:ext cx="6643734" cy="385765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7" name="Text Box 44"/>
          <p:cNvSpPr txBox="1">
            <a:spLocks noChangeArrowheads="1"/>
          </p:cNvSpPr>
          <p:nvPr/>
        </p:nvSpPr>
        <p:spPr bwMode="auto">
          <a:xfrm>
            <a:off x="309530" y="4474376"/>
            <a:ext cx="228601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900" b="1" i="1" dirty="0" smtClean="0"/>
              <a:t>How can we work out ‘g’ using a pendulum? Give the equations.</a:t>
            </a:r>
            <a:endParaRPr lang="en-GB" altLang="en-US" sz="900" dirty="0">
              <a:latin typeface="Comic Sans MS" pitchFamily="66" charset="0"/>
            </a:endParaRPr>
          </a:p>
        </p:txBody>
      </p:sp>
      <p:sp>
        <p:nvSpPr>
          <p:cNvPr id="28" name="AutoShape 37"/>
          <p:cNvSpPr>
            <a:spLocks noChangeArrowheads="1"/>
          </p:cNvSpPr>
          <p:nvPr/>
        </p:nvSpPr>
        <p:spPr bwMode="auto">
          <a:xfrm>
            <a:off x="238092" y="4402938"/>
            <a:ext cx="2500330" cy="2214578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3844" y="1116790"/>
            <a:ext cx="2286016" cy="1210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18440" name="Object 8"/>
          <p:cNvGraphicFramePr>
            <a:graphicFrameLocks noChangeAspect="1"/>
          </p:cNvGraphicFramePr>
          <p:nvPr/>
        </p:nvGraphicFramePr>
        <p:xfrm>
          <a:off x="2238356" y="616724"/>
          <a:ext cx="708025" cy="473075"/>
        </p:xfrm>
        <a:graphic>
          <a:graphicData uri="http://schemas.openxmlformats.org/presentationml/2006/ole">
            <p:oleObj spid="_x0000_s18440" name="Equation" r:id="rId5" imgW="710891" imgH="469696" progId="Equation.3">
              <p:embed/>
            </p:oleObj>
          </a:graphicData>
        </a:graphic>
      </p:graphicFrame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8446" name="Picture 1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38950" y="2974178"/>
            <a:ext cx="1608909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Text Box 44"/>
          <p:cNvSpPr txBox="1">
            <a:spLocks noChangeArrowheads="1"/>
          </p:cNvSpPr>
          <p:nvPr/>
        </p:nvSpPr>
        <p:spPr bwMode="auto">
          <a:xfrm>
            <a:off x="3167050" y="2974178"/>
            <a:ext cx="2643206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900" b="1" i="1" dirty="0" smtClean="0"/>
              <a:t>Using the diagram below, show </a:t>
            </a:r>
            <a:endParaRPr lang="en-GB" altLang="en-US" sz="900" dirty="0">
              <a:latin typeface="Comic Sans MS" pitchFamily="66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18447" name="Object 15"/>
          <p:cNvGraphicFramePr>
            <a:graphicFrameLocks noChangeAspect="1"/>
          </p:cNvGraphicFramePr>
          <p:nvPr/>
        </p:nvGraphicFramePr>
        <p:xfrm>
          <a:off x="5024438" y="2902740"/>
          <a:ext cx="715963" cy="441325"/>
        </p:xfrm>
        <a:graphic>
          <a:graphicData uri="http://schemas.openxmlformats.org/presentationml/2006/ole">
            <p:oleObj spid="_x0000_s18447" name="Equation" r:id="rId7" imgW="723586" imgH="444307" progId="Equation.3">
              <p:embed/>
            </p:oleObj>
          </a:graphicData>
        </a:graphic>
      </p:graphicFrame>
      <p:sp>
        <p:nvSpPr>
          <p:cNvPr id="18453" name="Rectangle 21"/>
          <p:cNvSpPr>
            <a:spLocks noChangeArrowheads="1"/>
          </p:cNvSpPr>
          <p:nvPr/>
        </p:nvSpPr>
        <p:spPr bwMode="auto">
          <a:xfrm>
            <a:off x="279400" y="898525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51413" algn="l"/>
              </a:tabLst>
            </a:pPr>
            <a:r>
              <a:rPr kumimoji="0" lang="en-GB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344488" y="665163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38092" y="593725"/>
            <a:ext cx="4857784" cy="2166139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380968" y="688162"/>
            <a:ext cx="45720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dirty="0" smtClean="0"/>
              <a:t>What is free vibration?</a:t>
            </a:r>
            <a:endParaRPr lang="en-GB" sz="900" b="1" dirty="0" smtClean="0"/>
          </a:p>
          <a:p>
            <a:endParaRPr lang="en-GB" sz="900" b="1" i="1" dirty="0" smtClean="0"/>
          </a:p>
          <a:p>
            <a:endParaRPr lang="en-GB" sz="900" dirty="0" smtClean="0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18 Simple Harmonic Motion Resonance and Damping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8453" name="Rectangle 21"/>
          <p:cNvSpPr>
            <a:spLocks noChangeArrowheads="1"/>
          </p:cNvSpPr>
          <p:nvPr/>
        </p:nvSpPr>
        <p:spPr bwMode="auto">
          <a:xfrm>
            <a:off x="279400" y="898525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51413" algn="l"/>
              </a:tabLst>
            </a:pPr>
            <a:r>
              <a:rPr kumimoji="0" lang="en-GB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 Box 29"/>
          <p:cNvSpPr txBox="1">
            <a:spLocks noChangeArrowheads="1"/>
          </p:cNvSpPr>
          <p:nvPr/>
        </p:nvSpPr>
        <p:spPr bwMode="auto">
          <a:xfrm>
            <a:off x="4916520" y="688162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2" name="AutoShape 37"/>
          <p:cNvSpPr>
            <a:spLocks noChangeArrowheads="1"/>
          </p:cNvSpPr>
          <p:nvPr/>
        </p:nvSpPr>
        <p:spPr bwMode="auto">
          <a:xfrm>
            <a:off x="5381628" y="616724"/>
            <a:ext cx="4214842" cy="2166139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3" name="Text Box 38"/>
          <p:cNvSpPr txBox="1">
            <a:spLocks noChangeArrowheads="1"/>
          </p:cNvSpPr>
          <p:nvPr/>
        </p:nvSpPr>
        <p:spPr bwMode="auto">
          <a:xfrm>
            <a:off x="5595942" y="759600"/>
            <a:ext cx="35719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dirty="0" smtClean="0"/>
              <a:t>What is forced vibration?</a:t>
            </a:r>
            <a:endParaRPr lang="en-GB" sz="900" b="1" dirty="0" smtClean="0"/>
          </a:p>
          <a:p>
            <a:endParaRPr lang="en-GB" sz="900" b="1" i="1" dirty="0" smtClean="0"/>
          </a:p>
          <a:p>
            <a:endParaRPr lang="en-GB" sz="900" dirty="0" smtClean="0"/>
          </a:p>
        </p:txBody>
      </p:sp>
      <p:sp>
        <p:nvSpPr>
          <p:cNvPr id="34" name="Text Box 29"/>
          <p:cNvSpPr txBox="1">
            <a:spLocks noChangeArrowheads="1"/>
          </p:cNvSpPr>
          <p:nvPr/>
        </p:nvSpPr>
        <p:spPr bwMode="auto">
          <a:xfrm>
            <a:off x="344488" y="3045616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5" name="AutoShape 37"/>
          <p:cNvSpPr>
            <a:spLocks noChangeArrowheads="1"/>
          </p:cNvSpPr>
          <p:nvPr/>
        </p:nvSpPr>
        <p:spPr bwMode="auto">
          <a:xfrm>
            <a:off x="238092" y="2974179"/>
            <a:ext cx="9358378" cy="1643074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6" name="Text Box 38"/>
          <p:cNvSpPr txBox="1">
            <a:spLocks noChangeArrowheads="1"/>
          </p:cNvSpPr>
          <p:nvPr/>
        </p:nvSpPr>
        <p:spPr bwMode="auto">
          <a:xfrm>
            <a:off x="380968" y="3068615"/>
            <a:ext cx="70723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dirty="0" smtClean="0"/>
              <a:t>What is resonance? Draw the graph of  Amplitude verses Driving  Frequency.</a:t>
            </a:r>
            <a:r>
              <a:rPr lang="en-GB" sz="900" b="1" i="1" dirty="0" smtClean="0"/>
              <a:t> Use a slinky as an example to explain.</a:t>
            </a:r>
          </a:p>
          <a:p>
            <a:endParaRPr lang="en-GB" sz="900" b="1" i="1" dirty="0" smtClean="0"/>
          </a:p>
          <a:p>
            <a:endParaRPr lang="en-GB" sz="900" b="1" dirty="0" smtClean="0"/>
          </a:p>
        </p:txBody>
      </p:sp>
      <p:sp>
        <p:nvSpPr>
          <p:cNvPr id="39" name="Text Box 29"/>
          <p:cNvSpPr txBox="1">
            <a:spLocks noChangeArrowheads="1"/>
          </p:cNvSpPr>
          <p:nvPr/>
        </p:nvSpPr>
        <p:spPr bwMode="auto">
          <a:xfrm>
            <a:off x="415926" y="4853787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40" name="AutoShape 37"/>
          <p:cNvSpPr>
            <a:spLocks noChangeArrowheads="1"/>
          </p:cNvSpPr>
          <p:nvPr/>
        </p:nvSpPr>
        <p:spPr bwMode="auto">
          <a:xfrm>
            <a:off x="309530" y="4782349"/>
            <a:ext cx="4071966" cy="1978043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1" name="Text Box 38"/>
          <p:cNvSpPr txBox="1">
            <a:spLocks noChangeArrowheads="1"/>
          </p:cNvSpPr>
          <p:nvPr/>
        </p:nvSpPr>
        <p:spPr bwMode="auto">
          <a:xfrm>
            <a:off x="452406" y="4876786"/>
            <a:ext cx="3929090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900" b="1" i="1" dirty="0" smtClean="0"/>
              <a:t>What is Damping?</a:t>
            </a:r>
          </a:p>
          <a:p>
            <a:endParaRPr lang="en-GB" sz="900" b="1" i="1" dirty="0" smtClean="0"/>
          </a:p>
          <a:p>
            <a:endParaRPr lang="en-GB" sz="900" dirty="0" smtClean="0"/>
          </a:p>
        </p:txBody>
      </p:sp>
      <p:sp>
        <p:nvSpPr>
          <p:cNvPr id="42" name="Text Box 29"/>
          <p:cNvSpPr txBox="1">
            <a:spLocks noChangeArrowheads="1"/>
          </p:cNvSpPr>
          <p:nvPr/>
        </p:nvSpPr>
        <p:spPr bwMode="auto">
          <a:xfrm>
            <a:off x="4845082" y="4831566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43" name="AutoShape 37"/>
          <p:cNvSpPr>
            <a:spLocks noChangeArrowheads="1"/>
          </p:cNvSpPr>
          <p:nvPr/>
        </p:nvSpPr>
        <p:spPr bwMode="auto">
          <a:xfrm>
            <a:off x="4524372" y="4760128"/>
            <a:ext cx="5072098" cy="1978043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4" name="Text Box 38"/>
          <p:cNvSpPr txBox="1">
            <a:spLocks noChangeArrowheads="1"/>
          </p:cNvSpPr>
          <p:nvPr/>
        </p:nvSpPr>
        <p:spPr bwMode="auto">
          <a:xfrm>
            <a:off x="4595810" y="4760128"/>
            <a:ext cx="4857784" cy="189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900" b="1" i="1" dirty="0" smtClean="0"/>
              <a:t>Explain the following four terms:</a:t>
            </a:r>
          </a:p>
          <a:p>
            <a:endParaRPr lang="en-GB" sz="900" b="1" i="1" dirty="0" smtClean="0"/>
          </a:p>
          <a:p>
            <a:r>
              <a:rPr lang="en-GB" sz="900" b="1" i="1" dirty="0" smtClean="0"/>
              <a:t>1) Light </a:t>
            </a:r>
            <a:r>
              <a:rPr lang="en-GB" sz="900" b="1" i="1" dirty="0" smtClean="0"/>
              <a:t>damping</a:t>
            </a:r>
            <a:endParaRPr lang="en-GB" sz="900" dirty="0" smtClean="0"/>
          </a:p>
          <a:p>
            <a:endParaRPr lang="en-GB" sz="900" b="1" i="1" dirty="0" smtClean="0"/>
          </a:p>
          <a:p>
            <a:endParaRPr lang="en-GB" sz="900" b="1" i="1" dirty="0" smtClean="0"/>
          </a:p>
          <a:p>
            <a:r>
              <a:rPr lang="en-GB" sz="900" b="1" i="1" dirty="0" smtClean="0"/>
              <a:t>2) Heavy </a:t>
            </a:r>
            <a:r>
              <a:rPr lang="en-GB" sz="900" b="1" i="1" dirty="0" smtClean="0"/>
              <a:t>damping</a:t>
            </a:r>
            <a:endParaRPr lang="en-GB" sz="900" dirty="0" smtClean="0"/>
          </a:p>
          <a:p>
            <a:endParaRPr lang="en-GB" sz="900" dirty="0" smtClean="0"/>
          </a:p>
          <a:p>
            <a:endParaRPr lang="en-GB" sz="900" b="1" i="1" dirty="0" smtClean="0"/>
          </a:p>
          <a:p>
            <a:r>
              <a:rPr lang="en-GB" sz="900" b="1" i="1" dirty="0" smtClean="0"/>
              <a:t>3) Critical </a:t>
            </a:r>
            <a:r>
              <a:rPr lang="en-GB" sz="900" b="1" i="1" dirty="0" smtClean="0"/>
              <a:t>damping</a:t>
            </a:r>
            <a:endParaRPr lang="en-GB" sz="900" dirty="0" smtClean="0"/>
          </a:p>
          <a:p>
            <a:endParaRPr lang="en-GB" sz="900" b="1" i="1" dirty="0" smtClean="0"/>
          </a:p>
          <a:p>
            <a:endParaRPr lang="en-GB" sz="900" b="1" i="1" dirty="0" smtClean="0"/>
          </a:p>
          <a:p>
            <a:r>
              <a:rPr lang="en-GB" sz="900" b="1" i="1" dirty="0" smtClean="0"/>
              <a:t>4) Over damping</a:t>
            </a:r>
            <a:endParaRPr lang="en-GB" sz="900" dirty="0" smtClean="0"/>
          </a:p>
          <a:p>
            <a:endParaRPr lang="en-GB" sz="9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648</TotalTime>
  <Words>489</Words>
  <Application>Microsoft Office PowerPoint</Application>
  <PresentationFormat>Custom</PresentationFormat>
  <Paragraphs>109</Paragraphs>
  <Slides>5</Slides>
  <Notes>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Office Theme</vt:lpstr>
      <vt:lpstr>Equation</vt:lpstr>
      <vt:lpstr>Slide 1</vt:lpstr>
      <vt:lpstr>Slide 2</vt:lpstr>
      <vt:lpstr>Slide 3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k</cp:lastModifiedBy>
  <cp:revision>69</cp:revision>
  <dcterms:created xsi:type="dcterms:W3CDTF">2011-08-26T09:55:57Z</dcterms:created>
  <dcterms:modified xsi:type="dcterms:W3CDTF">2019-09-09T05:51:13Z</dcterms:modified>
</cp:coreProperties>
</file>