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356" autoAdjust="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209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DC3FA-4E82-4782-A9BE-3914702DB9E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2B37D8-E605-4A9D-8215-D4B8164C34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20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B37D8-E605-4A9D-8215-D4B8164C344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618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F1C8A-0749-4E9D-9DC7-66BDA3FA5B74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989EC-C350-40F1-AB3C-A42B56D018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7879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CDF58-CF17-4096-BA0C-8E0681077BC0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A04C2-FEB7-442D-84A2-752C584209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4496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45BF0-A0E5-4830-AD0B-A87BB4E1B752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AE2E6-DD30-4E94-863D-5CCCFDFD80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3296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DC932-FE8F-4D09-BE17-FD6DFECA3F9E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1039F-AA1C-4422-903A-B8E4B9D8C1E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6636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3E580-5FAE-47F9-B995-EDBE193B2B9B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8054D-FE95-4321-A6DA-197E8C2DFF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7010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0F606-AD30-4D08-A337-7148B9C05AFD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D4BEF-E40B-4190-93AD-EFD0084564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1077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A7A52-383C-44A7-929A-9329783965D9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3DADA-8B93-440C-B3BA-85496C09095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838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F98BE-3D95-4B6E-848B-D26C23A77223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1BA81-7122-4A42-A283-FFD70E65DA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0687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CF723-3466-4989-9303-7B54F8DBAC0C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C3E9F-CCA1-4196-9797-222F35BD98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2857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23A6F-82B2-4EF1-BCFA-11B1BDAB61CC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6D4B2-1F23-4B18-9262-C0B91F417E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4445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B0E02-90A7-48BF-BE83-A632D7844AF7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26952-625D-49BA-B2B6-1AF2689DCF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777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84FC8A0-C4C7-46E9-9493-F94A820EA859}" type="datetimeFigureOut">
              <a:rPr lang="en-US" altLang="en-US"/>
              <a:pPr>
                <a:defRPr/>
              </a:pPr>
              <a:t>9/7/2020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7B49213-A4FD-4A85-894A-8E9324F604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112368" cy="914400"/>
          </a:xfr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Respiration &amp; Disease Knowledge </a:t>
            </a:r>
            <a:r>
              <a:rPr lang="en-US" sz="18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Organiser</a:t>
            </a:r>
            <a:r>
              <a:rPr 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 Autumn 1</a:t>
            </a:r>
          </a:p>
        </p:txBody>
      </p:sp>
      <p:sp>
        <p:nvSpPr>
          <p:cNvPr id="2053" name="TextBox 26"/>
          <p:cNvSpPr txBox="1">
            <a:spLocks noChangeArrowheads="1"/>
          </p:cNvSpPr>
          <p:nvPr/>
        </p:nvSpPr>
        <p:spPr bwMode="auto">
          <a:xfrm>
            <a:off x="11277600" y="40814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5" name="TextBox 34"/>
          <p:cNvSpPr txBox="1">
            <a:spLocks noChangeArrowheads="1"/>
          </p:cNvSpPr>
          <p:nvPr/>
        </p:nvSpPr>
        <p:spPr bwMode="auto">
          <a:xfrm>
            <a:off x="-1404938" y="35226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6" name="TextBox 42"/>
          <p:cNvSpPr txBox="1">
            <a:spLocks noChangeArrowheads="1"/>
          </p:cNvSpPr>
          <p:nvPr/>
        </p:nvSpPr>
        <p:spPr bwMode="auto">
          <a:xfrm>
            <a:off x="-2525713" y="1801813"/>
            <a:ext cx="185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7" name="TextBox 43"/>
          <p:cNvSpPr txBox="1">
            <a:spLocks noChangeArrowheads="1"/>
          </p:cNvSpPr>
          <p:nvPr/>
        </p:nvSpPr>
        <p:spPr bwMode="auto">
          <a:xfrm>
            <a:off x="-2038350" y="1255713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8" name="TextBox 44"/>
          <p:cNvSpPr txBox="1">
            <a:spLocks noChangeArrowheads="1"/>
          </p:cNvSpPr>
          <p:nvPr/>
        </p:nvSpPr>
        <p:spPr bwMode="auto">
          <a:xfrm>
            <a:off x="9731375" y="50212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D25E965-12FE-47F3-970E-A4C077676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862063"/>
              </p:ext>
            </p:extLst>
          </p:nvPr>
        </p:nvGraphicFramePr>
        <p:xfrm>
          <a:off x="-1" y="1116651"/>
          <a:ext cx="8112369" cy="40802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3268">
                  <a:extLst>
                    <a:ext uri="{9D8B030D-6E8A-4147-A177-3AD203B41FA5}">
                      <a16:colId xmlns:a16="http://schemas.microsoft.com/office/drawing/2014/main" val="752632734"/>
                    </a:ext>
                  </a:extLst>
                </a:gridCol>
                <a:gridCol w="7769101">
                  <a:extLst>
                    <a:ext uri="{9D8B030D-6E8A-4147-A177-3AD203B41FA5}">
                      <a16:colId xmlns:a16="http://schemas.microsoft.com/office/drawing/2014/main" val="1833859190"/>
                    </a:ext>
                  </a:extLst>
                </a:gridCol>
              </a:tblGrid>
              <a:tr h="119966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The word equation for aerobic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respiration is: </a:t>
                      </a: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Glucose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+ Oxygen → Carbon dioxide + Water + Energy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351921"/>
                  </a:ext>
                </a:extLst>
              </a:tr>
              <a:tr h="19372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The word equation for anaerobic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respiration (without oxygen) is: </a:t>
                      </a: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Glucose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→ Lactic acid + Energy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9724"/>
                  </a:ext>
                </a:extLst>
              </a:tr>
              <a:tr h="23174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During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exercise, the heart beats faster, to pump blood carrying oxygen and glucose to cells for respiration, releasing energy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954528"/>
                  </a:ext>
                </a:extLst>
              </a:tr>
              <a:tr h="15366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4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u="none" strike="noStrike" dirty="0">
                          <a:effectLst/>
                          <a:latin typeface="Century Gothic" panose="020B0502020202020204" pitchFamily="34" charset="0"/>
                        </a:rPr>
                        <a:t>A drug is a chemical that alters the way</a:t>
                      </a:r>
                      <a:r>
                        <a:rPr lang="en-GB" sz="1000" b="0" u="none" strike="noStrike" baseline="0" dirty="0">
                          <a:effectLst/>
                          <a:latin typeface="Century Gothic" panose="020B0502020202020204" pitchFamily="34" charset="0"/>
                        </a:rPr>
                        <a:t> your brain works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168079"/>
                  </a:ext>
                </a:extLst>
              </a:tr>
              <a:tr h="19372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5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u="none" strike="noStrike" dirty="0">
                          <a:effectLst/>
                          <a:latin typeface="Century Gothic" panose="020B0502020202020204" pitchFamily="34" charset="0"/>
                        </a:rPr>
                        <a:t>A recreational drug is one that taken</a:t>
                      </a:r>
                      <a:r>
                        <a:rPr lang="en-GB" sz="1000" b="0" u="none" strike="noStrike" baseline="0" dirty="0">
                          <a:effectLst/>
                          <a:latin typeface="Century Gothic" panose="020B0502020202020204" pitchFamily="34" charset="0"/>
                        </a:rPr>
                        <a:t> for pleasure e.g. alcohol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598365"/>
                  </a:ext>
                </a:extLst>
              </a:tr>
              <a:tr h="181252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6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pathogen is a microbe that causes disease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6542146"/>
                  </a:ext>
                </a:extLst>
              </a:tr>
              <a:tr h="119966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7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u="none" strike="noStrike" dirty="0">
                          <a:effectLst/>
                          <a:latin typeface="Century Gothic" panose="020B0502020202020204" pitchFamily="34" charset="0"/>
                        </a:rPr>
                        <a:t>Bacteria make you feel ill by</a:t>
                      </a:r>
                      <a:r>
                        <a:rPr lang="en-GB" sz="1000" b="0" u="none" strike="noStrike" baseline="0" dirty="0"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000" b="0" u="none" strike="noStrike" dirty="0">
                          <a:effectLst/>
                          <a:latin typeface="Century Gothic" panose="020B0502020202020204" pitchFamily="34" charset="0"/>
                        </a:rPr>
                        <a:t>reproducing in the bloodstream</a:t>
                      </a:r>
                      <a:r>
                        <a:rPr lang="en-GB" sz="1000" b="0" u="none" strike="noStrike" baseline="0" dirty="0">
                          <a:effectLst/>
                          <a:latin typeface="Century Gothic" panose="020B0502020202020204" pitchFamily="34" charset="0"/>
                        </a:rPr>
                        <a:t> and releasing toxins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141984"/>
                  </a:ext>
                </a:extLst>
              </a:tr>
              <a:tr h="119966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8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u="none" strike="noStrike" dirty="0">
                          <a:effectLst/>
                          <a:latin typeface="Century Gothic" panose="020B0502020202020204" pitchFamily="34" charset="0"/>
                        </a:rPr>
                        <a:t>Viruses make you feel ill by invading cells, reproducing and</a:t>
                      </a:r>
                      <a:r>
                        <a:rPr lang="en-GB" sz="1000" b="0" u="none" strike="noStrike" baseline="0" dirty="0">
                          <a:effectLst/>
                          <a:latin typeface="Century Gothic" panose="020B0502020202020204" pitchFamily="34" charset="0"/>
                        </a:rPr>
                        <a:t> then bursting out to infect other cells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058569"/>
                  </a:ext>
                </a:extLst>
              </a:tr>
              <a:tr h="119966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9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u="none" strike="noStrike" dirty="0">
                          <a:effectLst/>
                          <a:latin typeface="Century Gothic" panose="020B0502020202020204" pitchFamily="34" charset="0"/>
                        </a:rPr>
                        <a:t>Communicable diseases are usually</a:t>
                      </a:r>
                      <a:r>
                        <a:rPr lang="en-GB" sz="1000" b="0" u="none" strike="noStrike" baseline="0" dirty="0">
                          <a:effectLst/>
                          <a:latin typeface="Century Gothic" panose="020B0502020202020204" pitchFamily="34" charset="0"/>
                        </a:rPr>
                        <a:t> caused by pathogens and</a:t>
                      </a:r>
                      <a:r>
                        <a:rPr lang="en-GB" sz="1000" b="0" u="none" strike="noStrike" dirty="0">
                          <a:effectLst/>
                          <a:latin typeface="Century Gothic" panose="020B0502020202020204" pitchFamily="34" charset="0"/>
                        </a:rPr>
                        <a:t> can be spread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0674896"/>
                  </a:ext>
                </a:extLst>
              </a:tr>
              <a:tr h="170565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200000"/>
                        </a:lnSpc>
                      </a:pP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Non-communicable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diseases can not spread e.g. asthma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495365"/>
                  </a:ext>
                </a:extLst>
              </a:tr>
              <a:tr h="157563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11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200000"/>
                        </a:lnSpc>
                      </a:pPr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 vaccine</a:t>
                      </a:r>
                      <a:r>
                        <a:rPr lang="en-GB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is a dead or inactive pathogen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8060841"/>
                  </a:ext>
                </a:extLst>
              </a:tr>
              <a:tr h="155451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 panose="020B0502020202020204" pitchFamily="34" charset="0"/>
                        </a:rPr>
                        <a:t>Immunity is when your body is protected against catching a disease so even when the pathogen is present, you don’t get ill.</a:t>
                      </a: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8126913"/>
                  </a:ext>
                </a:extLst>
              </a:tr>
              <a:tr h="278882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200000"/>
                        </a:lnSpc>
                      </a:pPr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Edward</a:t>
                      </a:r>
                      <a:r>
                        <a:rPr lang="en-GB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</a:rPr>
                        <a:t> Jenner came up with the idea of vaccines to get rid of smallpox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250542"/>
                  </a:ext>
                </a:extLst>
              </a:tr>
              <a:tr h="14262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14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200000"/>
                        </a:lnSpc>
                      </a:pPr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 benign tumour is a</a:t>
                      </a:r>
                      <a:r>
                        <a:rPr lang="en-GB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growth of abnormal cells, whereas a malignant tumour also invades surrounding tissues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7608255"/>
                  </a:ext>
                </a:extLst>
              </a:tr>
              <a:tr h="19372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15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200000"/>
                        </a:lnSpc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Aseptic technique means using practices and procedures to prevent contamination from pathogens.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112733"/>
                  </a:ext>
                </a:extLst>
              </a:tr>
              <a:tr h="19372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 calculate the</a:t>
                      </a:r>
                      <a:r>
                        <a:rPr lang="en-GB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heart rate per minute, check the pulse,</a:t>
                      </a:r>
                      <a:r>
                        <a:rPr lang="en-GB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calculate the beats for 15 seconds and then multiply by four.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792980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369" y="6339"/>
            <a:ext cx="1031630" cy="1171922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2" name="TextBox 1"/>
          <p:cNvSpPr txBox="1"/>
          <p:nvPr/>
        </p:nvSpPr>
        <p:spPr>
          <a:xfrm>
            <a:off x="0" y="5399160"/>
            <a:ext cx="49473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000" dirty="0">
                <a:latin typeface="Century Gothic" panose="020B0502020202020204" pitchFamily="34" charset="0"/>
              </a:rPr>
              <a:t>Read, cover write 1-16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latin typeface="Century Gothic" panose="020B0502020202020204" pitchFamily="34" charset="0"/>
              </a:rPr>
              <a:t>Draw and label a  diagram of bacteria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latin typeface="Century Gothic" panose="020B0502020202020204" pitchFamily="34" charset="0"/>
              </a:rPr>
              <a:t>Describe the difference between a benign and malignant tumour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latin typeface="Century Gothic" panose="020B0502020202020204" pitchFamily="34" charset="0"/>
              </a:rPr>
              <a:t>Draw a story board to show how vaccines work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latin typeface="Century Gothic" panose="020B0502020202020204" pitchFamily="34" charset="0"/>
              </a:rPr>
              <a:t>What are the advantages and disadvantages of the aseptic method?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latin typeface="Century Gothic" panose="020B0502020202020204" pitchFamily="34" charset="0"/>
              </a:rPr>
              <a:t>Measure the pulse rate for a full minute and then compare to method given in </a:t>
            </a:r>
            <a:r>
              <a:rPr lang="en-GB" sz="1000">
                <a:latin typeface="Century Gothic" panose="020B0502020202020204" pitchFamily="34" charset="0"/>
              </a:rPr>
              <a:t>16.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226" y="1447836"/>
            <a:ext cx="995916" cy="13260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655" y="5391150"/>
            <a:ext cx="3135723" cy="13884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8528" y="2999678"/>
            <a:ext cx="1027613" cy="6655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8663" y="3890964"/>
            <a:ext cx="987479" cy="1012646"/>
          </a:xfrm>
          <a:prstGeom prst="rect">
            <a:avLst/>
          </a:prstGeom>
        </p:spPr>
      </p:pic>
      <p:sp>
        <p:nvSpPr>
          <p:cNvPr id="14" name="AutoShape 10" descr="Image Library | CDC Online Newsroom | CD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8857" y="976995"/>
            <a:ext cx="2590800" cy="23873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750" b="1" u="sng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Robert Koch</a:t>
            </a:r>
          </a:p>
          <a:p>
            <a:endParaRPr lang="en-GB" sz="750" b="1" u="sng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750" b="1" dirty="0">
                <a:latin typeface="Century Gothic" pitchFamily="34" charset="0"/>
                <a:ea typeface="Tahoma" panose="020B0604030504040204" pitchFamily="34" charset="0"/>
                <a:cs typeface="Tahoma" panose="020B0604030504040204" pitchFamily="34" charset="0"/>
              </a:rPr>
              <a:t>Occupation:</a:t>
            </a:r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Microbiologist. </a:t>
            </a:r>
          </a:p>
          <a:p>
            <a:r>
              <a:rPr lang="en-GB" sz="75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Born</a:t>
            </a:r>
            <a:r>
              <a:rPr lang="en-GB" sz="750" dirty="0">
                <a:latin typeface="Century Gothic" pitchFamily="34" charset="0"/>
              </a:rPr>
              <a:t>, December 1843 </a:t>
            </a:r>
            <a:endParaRPr lang="en-GB" sz="75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75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Died: </a:t>
            </a:r>
            <a:r>
              <a:rPr lang="en-GB" sz="750" dirty="0">
                <a:latin typeface="Century Gothic" pitchFamily="34" charset="0"/>
              </a:rPr>
              <a:t>May 1910</a:t>
            </a:r>
          </a:p>
          <a:p>
            <a:r>
              <a:rPr lang="en-GB" sz="750" dirty="0">
                <a:latin typeface="Century Gothic" pitchFamily="34" charset="0"/>
              </a:rPr>
              <a:t>Nationality: German</a:t>
            </a:r>
          </a:p>
          <a:p>
            <a:r>
              <a:rPr lang="en-GB" sz="75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known for:  </a:t>
            </a:r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isolating pure bacterial cultures including anthrax and tuberculosis</a:t>
            </a:r>
          </a:p>
          <a:p>
            <a:endParaRPr lang="en-GB" sz="75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800" dirty="0"/>
              <a:t>Robert Koch is widely known for his work with anthrax, discovering the causative agent of the fatal disease to be </a:t>
            </a:r>
            <a:r>
              <a:rPr lang="en-GB" sz="800" i="1" dirty="0"/>
              <a:t>anthrax</a:t>
            </a:r>
            <a:r>
              <a:rPr lang="en-GB" sz="800" dirty="0"/>
              <a:t>.</a:t>
            </a:r>
            <a:r>
              <a:rPr lang="en-GB" sz="800" baseline="30000" dirty="0"/>
              <a:t> </a:t>
            </a:r>
            <a:r>
              <a:rPr lang="en-GB" sz="800" dirty="0"/>
              <a:t> </a:t>
            </a:r>
          </a:p>
          <a:p>
            <a:endParaRPr lang="en-GB" sz="800" dirty="0"/>
          </a:p>
          <a:p>
            <a:r>
              <a:rPr lang="en-GB" sz="800" dirty="0"/>
              <a:t>He discovered the formation of spores in anthrax bacteria, which could remain dormant under specific conditions.</a:t>
            </a:r>
            <a:endParaRPr lang="en-GB" sz="800" baseline="30000" dirty="0"/>
          </a:p>
          <a:p>
            <a:endParaRPr lang="en-GB" sz="800" dirty="0"/>
          </a:p>
          <a:p>
            <a:r>
              <a:rPr lang="en-GB" sz="800" dirty="0"/>
              <a:t>However, under optimal conditions, the spores were activated and caused disease.</a:t>
            </a:r>
            <a:endParaRPr lang="en-GB" sz="7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89514" y="998765"/>
            <a:ext cx="2558144" cy="17961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Skills</a:t>
            </a:r>
          </a:p>
          <a:p>
            <a:pPr algn="ctr"/>
            <a:endParaRPr lang="en-GB" sz="750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Method-</a:t>
            </a:r>
            <a:r>
              <a:rPr lang="en-GB" sz="750" dirty="0">
                <a:latin typeface="Century Gothic" panose="020B0502020202020204" pitchFamily="34" charset="0"/>
              </a:rPr>
              <a:t> plan written as a set of instructions- Firstly, secondly, subsequently, finally</a:t>
            </a:r>
          </a:p>
          <a:p>
            <a:pPr algn="ctr"/>
            <a:endParaRPr lang="en-GB" sz="750" dirty="0">
              <a:latin typeface="Century Gothic" panose="020B0502020202020204" pitchFamily="34" charset="0"/>
            </a:endParaRPr>
          </a:p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Numeracy</a:t>
            </a:r>
            <a:r>
              <a:rPr lang="en-GB" sz="750" dirty="0">
                <a:latin typeface="Century Gothic" panose="020B0502020202020204" pitchFamily="34" charset="0"/>
              </a:rPr>
              <a:t> -Calculating mean, mode median.  Calculating percentage (percentage change) </a:t>
            </a:r>
          </a:p>
          <a:p>
            <a:pPr algn="ctr"/>
            <a:endParaRPr lang="en-GB" sz="750" dirty="0">
              <a:latin typeface="Century Gothic" panose="020B0502020202020204" pitchFamily="34" charset="0"/>
            </a:endParaRPr>
          </a:p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Results table-</a:t>
            </a:r>
            <a:r>
              <a:rPr lang="en-GB" sz="750" dirty="0">
                <a:latin typeface="Century Gothic" panose="020B0502020202020204" pitchFamily="34" charset="0"/>
              </a:rPr>
              <a:t> headed table with units in heading and not next to each result, highlight anomalies and repeat as necessary, calculate mean to appropriate number of significant figures.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6188529" y="869156"/>
            <a:ext cx="2743200" cy="24928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750" b="1" u="sng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Anaerobic respiration Experiment</a:t>
            </a:r>
          </a:p>
          <a:p>
            <a:endParaRPr lang="en-GB" sz="75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1.  </a:t>
            </a:r>
            <a:r>
              <a:rPr lang="en-GB" sz="800" dirty="0"/>
              <a:t>Record your pulse rate at rest, by counting pulse beats on the wrist for 1 minute.</a:t>
            </a:r>
          </a:p>
          <a:p>
            <a:endParaRPr lang="en-GB" sz="800" dirty="0"/>
          </a:p>
          <a:p>
            <a:pPr marL="228600" indent="-228600">
              <a:buAutoNum type="arabicPeriod" startAt="2"/>
            </a:pPr>
            <a:r>
              <a:rPr lang="en-GB" sz="800" dirty="0"/>
              <a:t>Run around outside or do star jumps for 1 minute.</a:t>
            </a:r>
          </a:p>
          <a:p>
            <a:endParaRPr lang="en-GB" sz="800" dirty="0"/>
          </a:p>
          <a:p>
            <a:pPr marL="228600" indent="-228600">
              <a:buAutoNum type="arabicPeriod" startAt="3"/>
            </a:pPr>
            <a:r>
              <a:rPr lang="en-GB" sz="800" dirty="0"/>
              <a:t>Immediately record pulse rate again</a:t>
            </a:r>
          </a:p>
          <a:p>
            <a:endParaRPr lang="en-GB" sz="800" dirty="0"/>
          </a:p>
          <a:p>
            <a:pPr marL="228600" indent="-228600">
              <a:buAutoNum type="arabicPeriod" startAt="4"/>
            </a:pPr>
            <a:r>
              <a:rPr lang="en-GB" sz="800" dirty="0"/>
              <a:t>Rest for 1 minute.</a:t>
            </a:r>
          </a:p>
          <a:p>
            <a:endParaRPr lang="en-GB" sz="800" dirty="0"/>
          </a:p>
          <a:p>
            <a:r>
              <a:rPr lang="en-GB" sz="800" dirty="0"/>
              <a:t>5.  Record pulse rate again.</a:t>
            </a:r>
            <a:r>
              <a:rPr lang="en-GB" sz="8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108857" y="3593333"/>
            <a:ext cx="2852057" cy="23634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900" u="sng" dirty="0">
                <a:latin typeface="Century Gothic" panose="020B0502020202020204" pitchFamily="34" charset="0"/>
              </a:rPr>
              <a:t>Reaction time experiment</a:t>
            </a:r>
          </a:p>
          <a:p>
            <a:endParaRPr lang="en-GB" sz="800" dirty="0">
              <a:latin typeface="Century Gothic" panose="020B0502020202020204" pitchFamily="34" charset="0"/>
            </a:endParaRPr>
          </a:p>
          <a:p>
            <a:pPr marL="228600" indent="-228600">
              <a:buAutoNum type="arabicPeriod"/>
            </a:pPr>
            <a:r>
              <a:rPr lang="en-GB" sz="800" dirty="0"/>
              <a:t>Work with a partner.</a:t>
            </a:r>
          </a:p>
          <a:p>
            <a:r>
              <a:rPr lang="en-GB" sz="800" dirty="0"/>
              <a:t>2.  Person A holds out their hand with a gap between their thumb and first finger.</a:t>
            </a:r>
          </a:p>
          <a:p>
            <a:r>
              <a:rPr lang="en-GB" sz="800" dirty="0"/>
              <a:t>3.  Person B holds the ruler with the zero at the top of person A's thumb.</a:t>
            </a:r>
          </a:p>
          <a:p>
            <a:r>
              <a:rPr lang="en-GB" sz="800" dirty="0"/>
              <a:t>4.  Person B drops the ruler without telling Person A and they must catch it.</a:t>
            </a:r>
          </a:p>
          <a:p>
            <a:r>
              <a:rPr lang="en-GB" sz="800" dirty="0"/>
              <a:t>5.  The number level with the top of person A's thumb is recorded in a suitable table. Repeat this five times.</a:t>
            </a:r>
          </a:p>
          <a:p>
            <a:r>
              <a:rPr lang="en-GB" sz="800" dirty="0"/>
              <a:t>6.  Swap places, and record another five attempts.</a:t>
            </a:r>
          </a:p>
          <a:p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28658" y="3593333"/>
            <a:ext cx="2862942" cy="23107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750" b="1" u="sng" dirty="0">
              <a:latin typeface="Century Gothic" panose="020B0502020202020204" pitchFamily="34" charset="0"/>
            </a:endParaRPr>
          </a:p>
          <a:p>
            <a:endParaRPr lang="en-GB" sz="750" b="1" u="sng" dirty="0">
              <a:latin typeface="Century Gothic" panose="020B0502020202020204" pitchFamily="34" charset="0"/>
            </a:endParaRPr>
          </a:p>
          <a:p>
            <a:endParaRPr lang="en-GB" sz="750" b="1" u="sng" dirty="0">
              <a:latin typeface="Century Gothic" panose="020B0502020202020204" pitchFamily="34" charset="0"/>
            </a:endParaRPr>
          </a:p>
          <a:p>
            <a:endParaRPr lang="en-GB" sz="750" b="1" u="sng" dirty="0">
              <a:latin typeface="Century Gothic" panose="020B0502020202020204" pitchFamily="34" charset="0"/>
            </a:endParaRPr>
          </a:p>
          <a:p>
            <a:r>
              <a:rPr lang="en-GB" sz="750" b="1" u="sng" dirty="0">
                <a:latin typeface="Century Gothic" panose="020B0502020202020204" pitchFamily="34" charset="0"/>
              </a:rPr>
              <a:t>The importance of studying diseases</a:t>
            </a:r>
          </a:p>
          <a:p>
            <a:endParaRPr lang="en-GB" sz="750" b="1" u="sng" dirty="0">
              <a:latin typeface="Century Gothic" panose="020B0502020202020204" pitchFamily="34" charset="0"/>
            </a:endParaRPr>
          </a:p>
          <a:p>
            <a:r>
              <a:rPr lang="en-GB" sz="800" dirty="0">
                <a:latin typeface="Century Gothic" panose="020B0502020202020204" pitchFamily="34" charset="0"/>
              </a:rPr>
              <a:t>Studying diseases is important in understanding the structure and functions of pathogens.  </a:t>
            </a:r>
          </a:p>
          <a:p>
            <a:endParaRPr lang="en-GB" sz="800" dirty="0">
              <a:latin typeface="Century Gothic" panose="020B0502020202020204" pitchFamily="34" charset="0"/>
            </a:endParaRPr>
          </a:p>
          <a:p>
            <a:r>
              <a:rPr lang="en-GB" sz="800" dirty="0">
                <a:latin typeface="Century Gothic" panose="020B0502020202020204" pitchFamily="34" charset="0"/>
              </a:rPr>
              <a:t>Understanding the structure of pathogens then enable scientists to develop treatment or cure for diseases.  They may develop vaccines that help the body to acquire immunity</a:t>
            </a:r>
          </a:p>
          <a:p>
            <a:br>
              <a:rPr lang="en-GB" sz="800" dirty="0">
                <a:latin typeface="Century Gothic" panose="020B0502020202020204" pitchFamily="34" charset="0"/>
              </a:rPr>
            </a:br>
            <a:r>
              <a:rPr lang="en-GB" sz="800" dirty="0"/>
              <a:t>Studying diseases may also provide </a:t>
            </a:r>
            <a:r>
              <a:rPr lang="en-GB" sz="800" b="1" dirty="0"/>
              <a:t>important</a:t>
            </a:r>
            <a:r>
              <a:rPr lang="en-GB" sz="800" dirty="0"/>
              <a:t> information about </a:t>
            </a:r>
            <a:r>
              <a:rPr lang="en-GB" sz="800" b="1" dirty="0"/>
              <a:t>disease</a:t>
            </a:r>
            <a:r>
              <a:rPr lang="en-GB" sz="800" dirty="0"/>
              <a:t> trends and risk factors, outcomes of treatment or public health interventions, functional abilities, patterns of care, and health care costs and use.</a:t>
            </a:r>
            <a:endParaRPr lang="en-US" sz="800" dirty="0">
              <a:latin typeface="Century Gothic" panose="020B0502020202020204" pitchFamily="34" charset="0"/>
            </a:endParaRPr>
          </a:p>
          <a:p>
            <a:endParaRPr lang="en-GB" dirty="0"/>
          </a:p>
          <a:p>
            <a:endParaRPr lang="en-GB" sz="750" dirty="0">
              <a:latin typeface="Century Gothic" panose="020B0502020202020204" pitchFamily="34" charset="0"/>
            </a:endParaRPr>
          </a:p>
        </p:txBody>
      </p:sp>
      <p:sp>
        <p:nvSpPr>
          <p:cNvPr id="2" name="AutoShape 2" descr="Image result for the electron microscope"/>
          <p:cNvSpPr>
            <a:spLocks noChangeAspect="1" noChangeArrowheads="1"/>
          </p:cNvSpPr>
          <p:nvPr/>
        </p:nvSpPr>
        <p:spPr bwMode="auto">
          <a:xfrm>
            <a:off x="47625" y="754856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ntroduction to the Virus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577" y="4008408"/>
            <a:ext cx="2492418" cy="189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3"/>
          <p:cNvSpPr>
            <a:spLocks noGrp="1"/>
          </p:cNvSpPr>
          <p:nvPr>
            <p:ph type="title" idx="4294967295"/>
          </p:nvPr>
        </p:nvSpPr>
        <p:spPr>
          <a:xfrm>
            <a:off x="3189514" y="3617344"/>
            <a:ext cx="1616015" cy="391064"/>
          </a:xfr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Image of a virus</a:t>
            </a:r>
          </a:p>
        </p:txBody>
      </p:sp>
    </p:spTree>
    <p:extLst>
      <p:ext uri="{BB962C8B-B14F-4D97-AF65-F5344CB8AC3E}">
        <p14:creationId xmlns:p14="http://schemas.microsoft.com/office/powerpoint/2010/main" val="1694019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714</Words>
  <Application>Microsoft Office PowerPoint</Application>
  <PresentationFormat>On-screen Show (4:3)</PresentationFormat>
  <Paragraphs>90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MS PGothic</vt:lpstr>
      <vt:lpstr>Arial</vt:lpstr>
      <vt:lpstr>Calibri</vt:lpstr>
      <vt:lpstr>Century Gothic</vt:lpstr>
      <vt:lpstr>Tahoma</vt:lpstr>
      <vt:lpstr>Office Theme</vt:lpstr>
      <vt:lpstr>Respiration &amp; Disease Knowledge Organiser Autumn 1</vt:lpstr>
      <vt:lpstr>Image of a virus</vt:lpstr>
    </vt:vector>
  </TitlesOfParts>
  <Company>Harrow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AQA GCSE Science (Trilogy)Knowledge Organiser B1</dc:title>
  <dc:creator>Kevin Patel</dc:creator>
  <cp:lastModifiedBy>Sa'id Abdul</cp:lastModifiedBy>
  <cp:revision>69</cp:revision>
  <dcterms:created xsi:type="dcterms:W3CDTF">2017-07-20T18:59:33Z</dcterms:created>
  <dcterms:modified xsi:type="dcterms:W3CDTF">2020-09-07T14:16:03Z</dcterms:modified>
</cp:coreProperties>
</file>