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30" autoAdjust="0"/>
    <p:restoredTop sz="94660"/>
  </p:normalViewPr>
  <p:slideViewPr>
    <p:cSldViewPr snapToGrid="0">
      <p:cViewPr varScale="1">
        <p:scale>
          <a:sx n="73" d="100"/>
          <a:sy n="73" d="100"/>
        </p:scale>
        <p:origin x="70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117850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4106894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3432140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1705737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2412784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570715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318930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2807173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2752245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1033931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DF455EF-396B-4FEA-B2B6-8F612E87F0D3}" type="datetimeFigureOut">
              <a:rPr lang="en-GB" smtClean="0"/>
              <a:pPr/>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1787E-CB4F-4E76-B441-83D733F7E025}" type="slidenum">
              <a:rPr lang="en-GB" smtClean="0"/>
              <a:pPr/>
              <a:t>‹#›</a:t>
            </a:fld>
            <a:endParaRPr lang="en-GB"/>
          </a:p>
        </p:txBody>
      </p:sp>
    </p:spTree>
    <p:extLst>
      <p:ext uri="{BB962C8B-B14F-4D97-AF65-F5344CB8AC3E}">
        <p14:creationId xmlns:p14="http://schemas.microsoft.com/office/powerpoint/2010/main" val="2809154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455EF-396B-4FEA-B2B6-8F612E87F0D3}" type="datetimeFigureOut">
              <a:rPr lang="en-GB" smtClean="0"/>
              <a:pPr/>
              <a:t>14/07/2020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B1787E-CB4F-4E76-B441-83D733F7E025}" type="slidenum">
              <a:rPr lang="en-GB" smtClean="0"/>
              <a:pPr/>
              <a:t>‹#›</a:t>
            </a:fld>
            <a:endParaRPr lang="en-GB"/>
          </a:p>
        </p:txBody>
      </p:sp>
    </p:spTree>
    <p:extLst>
      <p:ext uri="{BB962C8B-B14F-4D97-AF65-F5344CB8AC3E}">
        <p14:creationId xmlns:p14="http://schemas.microsoft.com/office/powerpoint/2010/main" val="2587418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jp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588189" y="2535512"/>
            <a:ext cx="3588712" cy="1912280"/>
          </a:xfrm>
          <a:prstGeom prst="rect">
            <a:avLst/>
          </a:prstGeom>
          <a:solidFill>
            <a:srgbClr val="FF0000"/>
          </a:solidFill>
          <a:ln w="25400">
            <a:solidFill>
              <a:srgbClr val="FF0000"/>
            </a:solidFill>
            <a:miter lim="800000"/>
            <a:headEnd/>
            <a:tailEnd/>
          </a:ln>
        </p:spPr>
      </p:pic>
      <p:sp>
        <p:nvSpPr>
          <p:cNvPr id="4" name="TextBox 3"/>
          <p:cNvSpPr txBox="1"/>
          <p:nvPr/>
        </p:nvSpPr>
        <p:spPr>
          <a:xfrm>
            <a:off x="543483" y="222421"/>
            <a:ext cx="1415772" cy="2192908"/>
          </a:xfrm>
          <a:prstGeom prst="rect">
            <a:avLst/>
          </a:prstGeom>
          <a:noFill/>
        </p:spPr>
        <p:txBody>
          <a:bodyPr wrap="none" rtlCol="0">
            <a:spAutoFit/>
          </a:bodyPr>
          <a:lstStyle/>
          <a:p>
            <a:r>
              <a:rPr lang="en-GB" sz="1050" b="1" dirty="0" smtClean="0"/>
              <a:t>Keywords</a:t>
            </a:r>
            <a:r>
              <a:rPr lang="en-GB" sz="1050" dirty="0" smtClean="0"/>
              <a:t>	</a:t>
            </a:r>
          </a:p>
          <a:p>
            <a:pPr marL="228600" indent="-228600">
              <a:buAutoNum type="arabicParenR"/>
            </a:pPr>
            <a:r>
              <a:rPr lang="en-GB" sz="1050" dirty="0" smtClean="0"/>
              <a:t>Mechanical waves</a:t>
            </a:r>
          </a:p>
          <a:p>
            <a:pPr marL="228600" indent="-228600">
              <a:buAutoNum type="arabicParenR"/>
            </a:pPr>
            <a:endParaRPr lang="en-GB" sz="1050" dirty="0" smtClean="0"/>
          </a:p>
          <a:p>
            <a:pPr marL="228600" indent="-228600">
              <a:buAutoNum type="arabicParenR"/>
            </a:pPr>
            <a:r>
              <a:rPr lang="en-GB" sz="1050" dirty="0" err="1" smtClean="0"/>
              <a:t>EM</a:t>
            </a:r>
            <a:r>
              <a:rPr lang="en-GB" sz="1050" dirty="0" smtClean="0"/>
              <a:t> Waves</a:t>
            </a:r>
          </a:p>
          <a:p>
            <a:pPr marL="228600" indent="-228600">
              <a:buAutoNum type="arabicParenR"/>
            </a:pPr>
            <a:endParaRPr lang="en-GB" sz="1050" dirty="0" smtClean="0"/>
          </a:p>
          <a:p>
            <a:pPr marL="228600" indent="-228600">
              <a:buAutoNum type="arabicParenR"/>
            </a:pPr>
            <a:endParaRPr lang="en-GB" sz="1050" dirty="0" smtClean="0"/>
          </a:p>
          <a:p>
            <a:pPr marL="228600" indent="-228600">
              <a:buAutoNum type="arabicParenR"/>
            </a:pPr>
            <a:r>
              <a:rPr lang="en-GB" sz="1050" dirty="0" smtClean="0"/>
              <a:t>Refraction</a:t>
            </a:r>
          </a:p>
          <a:p>
            <a:pPr marL="228600" indent="-228600">
              <a:buAutoNum type="arabicParenR"/>
            </a:pPr>
            <a:endParaRPr lang="en-GB" sz="1050" dirty="0" smtClean="0"/>
          </a:p>
          <a:p>
            <a:pPr marL="228600" indent="-228600">
              <a:buAutoNum type="arabicParenR"/>
            </a:pPr>
            <a:endParaRPr lang="en-GB" sz="1050" dirty="0" smtClean="0"/>
          </a:p>
          <a:p>
            <a:pPr marL="228600" indent="-228600">
              <a:buAutoNum type="arabicParenR"/>
            </a:pPr>
            <a:r>
              <a:rPr lang="en-GB" sz="1050" dirty="0" smtClean="0"/>
              <a:t>Reflection</a:t>
            </a:r>
          </a:p>
          <a:p>
            <a:pPr marL="228600" indent="-228600">
              <a:buAutoNum type="arabicParenR"/>
            </a:pPr>
            <a:endParaRPr lang="en-GB" sz="1050" dirty="0" smtClean="0"/>
          </a:p>
          <a:p>
            <a:pPr marL="228600" indent="-228600">
              <a:buAutoNum type="arabicParenR"/>
            </a:pPr>
            <a:endParaRPr lang="en-GB" sz="1050" dirty="0" smtClean="0"/>
          </a:p>
          <a:p>
            <a:pPr marL="228600" indent="-228600">
              <a:buAutoNum type="arabicParenR"/>
            </a:pPr>
            <a:r>
              <a:rPr lang="en-GB" sz="1050" dirty="0" smtClean="0"/>
              <a:t>Normal</a:t>
            </a:r>
            <a:endParaRPr lang="en-GB" sz="1000" dirty="0"/>
          </a:p>
        </p:txBody>
      </p:sp>
      <p:sp>
        <p:nvSpPr>
          <p:cNvPr id="5" name="TextBox 4"/>
          <p:cNvSpPr txBox="1"/>
          <p:nvPr/>
        </p:nvSpPr>
        <p:spPr>
          <a:xfrm>
            <a:off x="2051007" y="230659"/>
            <a:ext cx="4036541" cy="2200602"/>
          </a:xfrm>
          <a:prstGeom prst="rect">
            <a:avLst/>
          </a:prstGeom>
          <a:noFill/>
        </p:spPr>
        <p:txBody>
          <a:bodyPr wrap="square" rtlCol="0">
            <a:spAutoFit/>
          </a:bodyPr>
          <a:lstStyle/>
          <a:p>
            <a:r>
              <a:rPr lang="en-GB" sz="1050" b="1" dirty="0" smtClean="0"/>
              <a:t>Definition</a:t>
            </a:r>
          </a:p>
          <a:p>
            <a:r>
              <a:rPr lang="en-GB" sz="1050" dirty="0" smtClean="0"/>
              <a:t>A wave that travels through a medium or substance.</a:t>
            </a:r>
          </a:p>
          <a:p>
            <a:endParaRPr lang="en-GB" sz="1050" dirty="0" smtClean="0"/>
          </a:p>
          <a:p>
            <a:r>
              <a:rPr lang="en-GB" sz="1050" dirty="0" smtClean="0"/>
              <a:t>Electric and magnetic disturbances that transfer energy from one place to another (can travel through a vacuum).</a:t>
            </a:r>
          </a:p>
          <a:p>
            <a:endParaRPr lang="en-GB" sz="1050" dirty="0" smtClean="0"/>
          </a:p>
          <a:p>
            <a:r>
              <a:rPr lang="en-GB" sz="1050" dirty="0" smtClean="0"/>
              <a:t>The change in direction of a ray when it passes a boundary to a transparent medium of a different density.</a:t>
            </a:r>
          </a:p>
          <a:p>
            <a:endParaRPr lang="en-GB" sz="1050" dirty="0" smtClean="0"/>
          </a:p>
          <a:p>
            <a:r>
              <a:rPr lang="en-GB" sz="1050" dirty="0" smtClean="0"/>
              <a:t>The change of direction of a wave at a boundary when the wave stays in the incident medium.</a:t>
            </a:r>
          </a:p>
          <a:p>
            <a:endParaRPr lang="en-GB" sz="1050" dirty="0" smtClean="0"/>
          </a:p>
          <a:p>
            <a:r>
              <a:rPr lang="en-GB" sz="1050" dirty="0" smtClean="0"/>
              <a:t>Straight line through a boundary perpendicular to the boundary</a:t>
            </a:r>
            <a:r>
              <a:rPr lang="en-GB" sz="1100" dirty="0" smtClean="0"/>
              <a:t>.</a:t>
            </a:r>
          </a:p>
        </p:txBody>
      </p:sp>
      <p:sp>
        <p:nvSpPr>
          <p:cNvPr id="6" name="TextBox 5"/>
          <p:cNvSpPr txBox="1"/>
          <p:nvPr/>
        </p:nvSpPr>
        <p:spPr>
          <a:xfrm>
            <a:off x="543483" y="4526235"/>
            <a:ext cx="1220206" cy="2031325"/>
          </a:xfrm>
          <a:prstGeom prst="rect">
            <a:avLst/>
          </a:prstGeom>
          <a:noFill/>
        </p:spPr>
        <p:txBody>
          <a:bodyPr wrap="none" rtlCol="0">
            <a:spAutoFit/>
          </a:bodyPr>
          <a:lstStyle/>
          <a:p>
            <a:r>
              <a:rPr lang="en-GB" sz="1050" b="1" dirty="0" smtClean="0"/>
              <a:t>Keywords</a:t>
            </a:r>
            <a:r>
              <a:rPr lang="en-GB" sz="1050" dirty="0" smtClean="0"/>
              <a:t>	</a:t>
            </a:r>
          </a:p>
          <a:p>
            <a:r>
              <a:rPr lang="en-GB" sz="1050" dirty="0" smtClean="0"/>
              <a:t>8) Wavelength</a:t>
            </a:r>
            <a:endParaRPr lang="en-GB" sz="1050" dirty="0"/>
          </a:p>
          <a:p>
            <a:endParaRPr lang="en-GB" sz="1050" dirty="0" smtClean="0"/>
          </a:p>
          <a:p>
            <a:r>
              <a:rPr lang="en-GB" sz="1050" dirty="0" smtClean="0"/>
              <a:t>9) Time Period , (T)</a:t>
            </a:r>
          </a:p>
          <a:p>
            <a:endParaRPr lang="en-GB" sz="1050" dirty="0" smtClean="0"/>
          </a:p>
          <a:p>
            <a:endParaRPr lang="en-GB" sz="1050" dirty="0"/>
          </a:p>
          <a:p>
            <a:r>
              <a:rPr lang="en-GB" sz="1050" dirty="0" smtClean="0"/>
              <a:t>10) Frequency</a:t>
            </a:r>
          </a:p>
          <a:p>
            <a:endParaRPr lang="en-GB" sz="1050" dirty="0"/>
          </a:p>
          <a:p>
            <a:r>
              <a:rPr lang="en-GB" sz="1050" dirty="0" smtClean="0"/>
              <a:t>11) The eye</a:t>
            </a:r>
          </a:p>
          <a:p>
            <a:endParaRPr lang="en-GB" sz="1050" dirty="0"/>
          </a:p>
          <a:p>
            <a:endParaRPr lang="en-GB" sz="1050" dirty="0" smtClean="0"/>
          </a:p>
          <a:p>
            <a:r>
              <a:rPr lang="en-GB" sz="1050" dirty="0" smtClean="0"/>
              <a:t>12) The retina</a:t>
            </a:r>
          </a:p>
        </p:txBody>
      </p:sp>
      <p:sp>
        <p:nvSpPr>
          <p:cNvPr id="7" name="TextBox 6"/>
          <p:cNvSpPr txBox="1"/>
          <p:nvPr/>
        </p:nvSpPr>
        <p:spPr>
          <a:xfrm>
            <a:off x="1818191" y="4513789"/>
            <a:ext cx="4036541" cy="2208297"/>
          </a:xfrm>
          <a:prstGeom prst="rect">
            <a:avLst/>
          </a:prstGeom>
          <a:noFill/>
        </p:spPr>
        <p:txBody>
          <a:bodyPr wrap="square" rtlCol="0">
            <a:spAutoFit/>
          </a:bodyPr>
          <a:lstStyle/>
          <a:p>
            <a:r>
              <a:rPr lang="en-GB" sz="1050" b="1" dirty="0" smtClean="0"/>
              <a:t>Definition</a:t>
            </a:r>
          </a:p>
          <a:p>
            <a:r>
              <a:rPr lang="en-GB" sz="1050" dirty="0" smtClean="0"/>
              <a:t>This is the length of one complete wavelength</a:t>
            </a:r>
          </a:p>
          <a:p>
            <a:endParaRPr lang="en-GB" sz="1050" dirty="0" smtClean="0"/>
          </a:p>
          <a:p>
            <a:r>
              <a:rPr lang="en-GB" sz="1050" dirty="0" smtClean="0"/>
              <a:t>1 /Frequency (seconds). Time </a:t>
            </a:r>
            <a:r>
              <a:rPr lang="en-GB" sz="1050" dirty="0"/>
              <a:t>p</a:t>
            </a:r>
            <a:r>
              <a:rPr lang="en-GB" sz="1050" dirty="0" smtClean="0"/>
              <a:t>eriod is the time taken for one complete wave to pass a point when travelling.</a:t>
            </a:r>
          </a:p>
          <a:p>
            <a:endParaRPr lang="en-GB" sz="1050" dirty="0" smtClean="0"/>
          </a:p>
          <a:p>
            <a:r>
              <a:rPr lang="en-GB" sz="1050" dirty="0" smtClean="0"/>
              <a:t>The number of wave crests passing a fixed point every second.</a:t>
            </a:r>
          </a:p>
          <a:p>
            <a:endParaRPr lang="en-GB" sz="1050" dirty="0" smtClean="0"/>
          </a:p>
          <a:p>
            <a:r>
              <a:rPr lang="en-GB" sz="1050" dirty="0" smtClean="0"/>
              <a:t>A biological sensor that is able to look at objects and convert the image into colours that the brain interprets as an object or pattern.</a:t>
            </a:r>
          </a:p>
          <a:p>
            <a:endParaRPr lang="en-GB" sz="1050" dirty="0" smtClean="0"/>
          </a:p>
          <a:p>
            <a:r>
              <a:rPr lang="en-GB" sz="1050" dirty="0" smtClean="0"/>
              <a:t>The retina is a photosensitive material that contains cells that </a:t>
            </a:r>
            <a:r>
              <a:rPr lang="en-GB" sz="1100" dirty="0" smtClean="0"/>
              <a:t>respond to light. They are called photoreceptors.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24859" y="2585690"/>
            <a:ext cx="2613202" cy="3610573"/>
          </a:xfrm>
          <a:prstGeom prst="rect">
            <a:avLst/>
          </a:prstGeom>
        </p:spPr>
      </p:pic>
      <p:sp>
        <p:nvSpPr>
          <p:cNvPr id="8" name="TextBox 7"/>
          <p:cNvSpPr txBox="1"/>
          <p:nvPr/>
        </p:nvSpPr>
        <p:spPr>
          <a:xfrm>
            <a:off x="6600398" y="236601"/>
            <a:ext cx="1289135" cy="2031325"/>
          </a:xfrm>
          <a:prstGeom prst="rect">
            <a:avLst/>
          </a:prstGeom>
          <a:noFill/>
        </p:spPr>
        <p:txBody>
          <a:bodyPr wrap="none" rtlCol="0">
            <a:spAutoFit/>
          </a:bodyPr>
          <a:lstStyle/>
          <a:p>
            <a:r>
              <a:rPr lang="en-GB" sz="1050" b="1" dirty="0" smtClean="0"/>
              <a:t>Keywords</a:t>
            </a:r>
            <a:r>
              <a:rPr lang="en-GB" sz="1050" dirty="0" smtClean="0"/>
              <a:t>	</a:t>
            </a:r>
          </a:p>
          <a:p>
            <a:r>
              <a:rPr lang="en-GB" sz="1050" dirty="0" smtClean="0"/>
              <a:t>13) Wavelength</a:t>
            </a:r>
            <a:endParaRPr lang="en-GB" sz="1050" dirty="0"/>
          </a:p>
          <a:p>
            <a:endParaRPr lang="en-GB" sz="1050" dirty="0" smtClean="0"/>
          </a:p>
          <a:p>
            <a:r>
              <a:rPr lang="en-GB" sz="1050" dirty="0" smtClean="0"/>
              <a:t>14) Time Period , (T)</a:t>
            </a:r>
          </a:p>
          <a:p>
            <a:endParaRPr lang="en-GB" sz="1050" dirty="0" smtClean="0"/>
          </a:p>
          <a:p>
            <a:endParaRPr lang="en-GB" sz="1050" dirty="0"/>
          </a:p>
          <a:p>
            <a:r>
              <a:rPr lang="en-GB" sz="1050" dirty="0" smtClean="0"/>
              <a:t>15) Frequency</a:t>
            </a:r>
          </a:p>
          <a:p>
            <a:endParaRPr lang="en-GB" sz="1050" dirty="0"/>
          </a:p>
          <a:p>
            <a:r>
              <a:rPr lang="en-GB" sz="1050" dirty="0" smtClean="0"/>
              <a:t>16) The eye</a:t>
            </a:r>
          </a:p>
          <a:p>
            <a:endParaRPr lang="en-GB" sz="1050" dirty="0"/>
          </a:p>
          <a:p>
            <a:endParaRPr lang="en-GB" sz="1050" dirty="0" smtClean="0"/>
          </a:p>
          <a:p>
            <a:r>
              <a:rPr lang="en-GB" sz="1050" dirty="0" smtClean="0"/>
              <a:t>17) The retina</a:t>
            </a:r>
          </a:p>
        </p:txBody>
      </p:sp>
      <p:sp>
        <p:nvSpPr>
          <p:cNvPr id="9" name="TextBox 8"/>
          <p:cNvSpPr txBox="1"/>
          <p:nvPr/>
        </p:nvSpPr>
        <p:spPr>
          <a:xfrm>
            <a:off x="7673496" y="236601"/>
            <a:ext cx="4036541" cy="2192908"/>
          </a:xfrm>
          <a:prstGeom prst="rect">
            <a:avLst/>
          </a:prstGeom>
          <a:noFill/>
        </p:spPr>
        <p:txBody>
          <a:bodyPr wrap="square" rtlCol="0">
            <a:spAutoFit/>
          </a:bodyPr>
          <a:lstStyle/>
          <a:p>
            <a:r>
              <a:rPr lang="en-GB" sz="1050" b="1" dirty="0" smtClean="0"/>
              <a:t>Definition</a:t>
            </a:r>
          </a:p>
          <a:p>
            <a:r>
              <a:rPr lang="en-GB" sz="1050" dirty="0" smtClean="0"/>
              <a:t>This is the length of one complete wavelength</a:t>
            </a:r>
          </a:p>
          <a:p>
            <a:endParaRPr lang="en-GB" sz="1050" dirty="0" smtClean="0"/>
          </a:p>
          <a:p>
            <a:r>
              <a:rPr lang="en-GB" sz="1050" dirty="0" smtClean="0"/>
              <a:t>1 /Frequency (seconds). Time </a:t>
            </a:r>
            <a:r>
              <a:rPr lang="en-GB" sz="1050" dirty="0"/>
              <a:t>p</a:t>
            </a:r>
            <a:r>
              <a:rPr lang="en-GB" sz="1050" dirty="0" smtClean="0"/>
              <a:t>eriod is the time taken for one complete wave to pass a point when travelling.</a:t>
            </a:r>
          </a:p>
          <a:p>
            <a:endParaRPr lang="en-GB" sz="1050" dirty="0" smtClean="0"/>
          </a:p>
          <a:p>
            <a:r>
              <a:rPr lang="en-GB" sz="1050" dirty="0" smtClean="0"/>
              <a:t>The number of wave crests passing a fixed point every second.</a:t>
            </a:r>
          </a:p>
          <a:p>
            <a:endParaRPr lang="en-GB" sz="1050" dirty="0" smtClean="0"/>
          </a:p>
          <a:p>
            <a:r>
              <a:rPr lang="en-GB" sz="1050" dirty="0" smtClean="0"/>
              <a:t>A biological sensor that is able to look at objects and convert the image into colours that the brain interprets as an object or pattern.</a:t>
            </a:r>
          </a:p>
          <a:p>
            <a:endParaRPr lang="en-GB" sz="1050" dirty="0" smtClean="0"/>
          </a:p>
          <a:p>
            <a:r>
              <a:rPr lang="en-GB" sz="1050" dirty="0" smtClean="0"/>
              <a:t>The retina is a photosensitive material that contains cells that respond to light. They are called photoreceptors.</a:t>
            </a:r>
          </a:p>
        </p:txBody>
      </p:sp>
      <p:sp>
        <p:nvSpPr>
          <p:cNvPr id="3" name="Rectangle 2"/>
          <p:cNvSpPr/>
          <p:nvPr/>
        </p:nvSpPr>
        <p:spPr>
          <a:xfrm>
            <a:off x="58959" y="234310"/>
            <a:ext cx="5923830" cy="2192908"/>
          </a:xfrm>
          <a:prstGeom prst="rect">
            <a:avLst/>
          </a:prstGeom>
          <a:solidFill>
            <a:srgbClr val="00B050">
              <a:alpha val="26000"/>
            </a:srgbClr>
          </a:solidFill>
          <a:ln w="317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9095875" y="2472471"/>
            <a:ext cx="2837104" cy="3262432"/>
          </a:xfrm>
          <a:prstGeom prst="rect">
            <a:avLst/>
          </a:prstGeom>
          <a:noFill/>
          <a:ln w="31750">
            <a:solidFill>
              <a:srgbClr val="7030A0"/>
            </a:solidFill>
          </a:ln>
        </p:spPr>
        <p:txBody>
          <a:bodyPr wrap="square" rtlCol="0">
            <a:spAutoFit/>
          </a:bodyPr>
          <a:lstStyle/>
          <a:p>
            <a:r>
              <a:rPr lang="en-GB" sz="1400" b="1" dirty="0" smtClean="0">
                <a:solidFill>
                  <a:srgbClr val="7030A0"/>
                </a:solidFill>
              </a:rPr>
              <a:t>Colour coded Home learning tasks</a:t>
            </a:r>
          </a:p>
          <a:p>
            <a:endParaRPr lang="en-GB" sz="1200" dirty="0" smtClean="0">
              <a:solidFill>
                <a:schemeClr val="accent6">
                  <a:lumMod val="50000"/>
                </a:schemeClr>
              </a:solidFill>
            </a:endParaRPr>
          </a:p>
          <a:p>
            <a:pPr marL="228600" indent="-228600">
              <a:buAutoNum type="arabicParenR"/>
            </a:pPr>
            <a:r>
              <a:rPr lang="en-GB" sz="1200" dirty="0" smtClean="0">
                <a:solidFill>
                  <a:srgbClr val="00B050"/>
                </a:solidFill>
              </a:rPr>
              <a:t>Read/Cover/Write and check the keywords and their meanings. [1 to 6]</a:t>
            </a:r>
          </a:p>
          <a:p>
            <a:pPr marL="228600" indent="-228600">
              <a:buAutoNum type="arabicParenR"/>
            </a:pPr>
            <a:endParaRPr lang="en-GB" sz="1200" dirty="0" smtClean="0">
              <a:solidFill>
                <a:schemeClr val="accent6">
                  <a:lumMod val="50000"/>
                </a:schemeClr>
              </a:solidFill>
            </a:endParaRPr>
          </a:p>
          <a:p>
            <a:pPr marL="228600" indent="-228600">
              <a:buAutoNum type="arabicParenR"/>
            </a:pPr>
            <a:r>
              <a:rPr lang="en-GB" sz="1200" dirty="0" smtClean="0">
                <a:solidFill>
                  <a:srgbClr val="FF0000"/>
                </a:solidFill>
              </a:rPr>
              <a:t>Read/Write and check the equations for speed. [6 to 7]</a:t>
            </a:r>
          </a:p>
          <a:p>
            <a:pPr marL="228600" indent="-228600">
              <a:buAutoNum type="arabicParenR"/>
            </a:pPr>
            <a:endParaRPr lang="en-GB" sz="1200" dirty="0" smtClean="0">
              <a:solidFill>
                <a:srgbClr val="FF0000"/>
              </a:solidFill>
            </a:endParaRPr>
          </a:p>
          <a:p>
            <a:pPr marL="228600" indent="-228600">
              <a:buAutoNum type="arabicParenR"/>
            </a:pPr>
            <a:r>
              <a:rPr lang="en-GB" sz="1200" dirty="0" smtClean="0">
                <a:solidFill>
                  <a:srgbClr val="00B0F0"/>
                </a:solidFill>
              </a:rPr>
              <a:t>Read/Cover/Write the keywords and their meaning. [8 to 12]</a:t>
            </a:r>
          </a:p>
          <a:p>
            <a:pPr marL="228600" indent="-228600">
              <a:buAutoNum type="arabicParenR"/>
            </a:pPr>
            <a:endParaRPr lang="en-GB" sz="1200" dirty="0" smtClean="0">
              <a:solidFill>
                <a:srgbClr val="00B0F0"/>
              </a:solidFill>
            </a:endParaRPr>
          </a:p>
          <a:p>
            <a:pPr marL="228600" indent="-228600">
              <a:buFontTx/>
              <a:buAutoNum type="arabicParenR"/>
            </a:pPr>
            <a:r>
              <a:rPr lang="en-GB" sz="1200" dirty="0">
                <a:solidFill>
                  <a:schemeClr val="accent4">
                    <a:lumMod val="75000"/>
                  </a:schemeClr>
                </a:solidFill>
              </a:rPr>
              <a:t>Read/Cover/Write the keywords and their meaning. </a:t>
            </a:r>
            <a:r>
              <a:rPr lang="en-GB" sz="1200" dirty="0" smtClean="0">
                <a:solidFill>
                  <a:schemeClr val="accent4">
                    <a:lumMod val="75000"/>
                  </a:schemeClr>
                </a:solidFill>
              </a:rPr>
              <a:t>[13 to 17 ]</a:t>
            </a:r>
          </a:p>
          <a:p>
            <a:pPr marL="228600" indent="-228600">
              <a:buFontTx/>
              <a:buAutoNum type="arabicParenR"/>
            </a:pPr>
            <a:endParaRPr lang="en-GB" sz="1200" dirty="0" smtClean="0">
              <a:solidFill>
                <a:schemeClr val="accent4">
                  <a:lumMod val="75000"/>
                </a:schemeClr>
              </a:solidFill>
            </a:endParaRPr>
          </a:p>
          <a:p>
            <a:pPr marL="228600" indent="-228600">
              <a:buFontTx/>
              <a:buAutoNum type="arabicParenR"/>
            </a:pPr>
            <a:r>
              <a:rPr lang="en-GB" sz="1200" b="1" dirty="0" smtClean="0">
                <a:solidFill>
                  <a:srgbClr val="7030A0"/>
                </a:solidFill>
              </a:rPr>
              <a:t>Extension: What does RADAR stand for? Who invented it and when was it first used?</a:t>
            </a:r>
            <a:endParaRPr lang="en-GB" sz="1200" b="1" dirty="0">
              <a:solidFill>
                <a:srgbClr val="7030A0"/>
              </a:solidFill>
            </a:endParaRPr>
          </a:p>
        </p:txBody>
      </p:sp>
      <p:sp>
        <p:nvSpPr>
          <p:cNvPr id="12" name="Rectangle 11"/>
          <p:cNvSpPr/>
          <p:nvPr/>
        </p:nvSpPr>
        <p:spPr>
          <a:xfrm>
            <a:off x="522153" y="4570931"/>
            <a:ext cx="5332580" cy="2078963"/>
          </a:xfrm>
          <a:prstGeom prst="rect">
            <a:avLst/>
          </a:prstGeom>
          <a:solidFill>
            <a:srgbClr val="00B0F0">
              <a:alpha val="34000"/>
            </a:srgbClr>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199851" y="205986"/>
            <a:ext cx="5510185" cy="2184670"/>
          </a:xfrm>
          <a:prstGeom prst="rect">
            <a:avLst/>
          </a:prstGeom>
          <a:solidFill>
            <a:schemeClr val="accent4">
              <a:lumMod val="75000"/>
              <a:alpha val="36000"/>
            </a:schemeClr>
          </a:solidFill>
          <a:ln w="3810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0726" y="6100011"/>
            <a:ext cx="2512252" cy="610044"/>
          </a:xfrm>
          <a:prstGeom prst="rect">
            <a:avLst/>
          </a:prstGeom>
        </p:spPr>
      </p:pic>
      <p:pic>
        <p:nvPicPr>
          <p:cNvPr id="16" name="Picture 15"/>
          <p:cNvPicPr>
            <a:picLocks noChangeAspect="1"/>
          </p:cNvPicPr>
          <p:nvPr/>
        </p:nvPicPr>
        <p:blipFill>
          <a:blip r:embed="rId5"/>
          <a:stretch>
            <a:fillRect/>
          </a:stretch>
        </p:blipFill>
        <p:spPr>
          <a:xfrm>
            <a:off x="4295914" y="3639834"/>
            <a:ext cx="985949" cy="783448"/>
          </a:xfrm>
          <a:prstGeom prst="rect">
            <a:avLst/>
          </a:prstGeom>
        </p:spPr>
      </p:pic>
      <p:pic>
        <p:nvPicPr>
          <p:cNvPr id="15" name="Picture 14"/>
          <p:cNvPicPr>
            <a:picLocks noChangeAspect="1"/>
          </p:cNvPicPr>
          <p:nvPr/>
        </p:nvPicPr>
        <p:blipFill>
          <a:blip r:embed="rId6"/>
          <a:stretch>
            <a:fillRect/>
          </a:stretch>
        </p:blipFill>
        <p:spPr>
          <a:xfrm>
            <a:off x="4295914" y="2472471"/>
            <a:ext cx="2153915" cy="1120692"/>
          </a:xfrm>
          <a:prstGeom prst="rect">
            <a:avLst/>
          </a:prstGeom>
        </p:spPr>
      </p:pic>
      <p:sp>
        <p:nvSpPr>
          <p:cNvPr id="17" name="Rectangle 16"/>
          <p:cNvSpPr/>
          <p:nvPr/>
        </p:nvSpPr>
        <p:spPr>
          <a:xfrm>
            <a:off x="4954117" y="3756794"/>
            <a:ext cx="2121885" cy="769441"/>
          </a:xfrm>
          <a:prstGeom prst="rect">
            <a:avLst/>
          </a:prstGeom>
          <a:noFill/>
        </p:spPr>
        <p:txBody>
          <a:bodyPr wrap="square" lIns="91440" tIns="45720" rIns="91440" bIns="45720">
            <a:spAutoFit/>
          </a:bodyPr>
          <a:lstStyle/>
          <a:p>
            <a:pPr algn="ctr"/>
            <a:r>
              <a:rPr lang="en-US" sz="4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Waves</a:t>
            </a:r>
            <a:endParaRPr lang="en-US" sz="4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71812" y="60298"/>
            <a:ext cx="750114" cy="908061"/>
          </a:xfrm>
          <a:prstGeom prst="rect">
            <a:avLst/>
          </a:prstGeom>
          <a:effectLst>
            <a:glow rad="101600">
              <a:schemeClr val="accent5">
                <a:satMod val="175000"/>
                <a:alpha val="40000"/>
              </a:schemeClr>
            </a:glow>
          </a:effectLst>
          <a:scene3d>
            <a:camera prst="orthographicFront"/>
            <a:lightRig rig="threePt" dir="t"/>
          </a:scene3d>
          <a:sp3d>
            <a:bevelT prst="relaxedInset"/>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32608" y="255373"/>
            <a:ext cx="3995351" cy="3023286"/>
          </a:xfrm>
          <a:prstGeom prst="roundRect">
            <a:avLst>
              <a:gd name="adj" fmla="val 440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3" name="Rounded Rectangle 2"/>
          <p:cNvSpPr/>
          <p:nvPr/>
        </p:nvSpPr>
        <p:spPr>
          <a:xfrm>
            <a:off x="4335051" y="230660"/>
            <a:ext cx="3507782" cy="3039762"/>
          </a:xfrm>
          <a:prstGeom prst="roundRect">
            <a:avLst>
              <a:gd name="adj" fmla="val 440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4" name="Rounded Rectangle 3"/>
          <p:cNvSpPr/>
          <p:nvPr/>
        </p:nvSpPr>
        <p:spPr>
          <a:xfrm>
            <a:off x="7967937" y="181233"/>
            <a:ext cx="3995351" cy="3023286"/>
          </a:xfrm>
          <a:prstGeom prst="roundRect">
            <a:avLst>
              <a:gd name="adj" fmla="val 440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7" name="TextBox 6"/>
          <p:cNvSpPr txBox="1"/>
          <p:nvPr/>
        </p:nvSpPr>
        <p:spPr>
          <a:xfrm>
            <a:off x="249083" y="263609"/>
            <a:ext cx="2339547" cy="3000821"/>
          </a:xfrm>
          <a:prstGeom prst="rect">
            <a:avLst/>
          </a:prstGeom>
          <a:noFill/>
        </p:spPr>
        <p:txBody>
          <a:bodyPr wrap="square" rtlCol="0">
            <a:spAutoFit/>
          </a:bodyPr>
          <a:lstStyle/>
          <a:p>
            <a:r>
              <a:rPr lang="en-GB" sz="900" dirty="0" smtClean="0"/>
              <a:t>Measuring the speed of sound in air using an echo method.</a:t>
            </a:r>
          </a:p>
          <a:p>
            <a:r>
              <a:rPr lang="en-GB" sz="900" b="1" dirty="0" smtClean="0"/>
              <a:t> </a:t>
            </a:r>
            <a:endParaRPr lang="en-GB" sz="900" dirty="0" smtClean="0"/>
          </a:p>
          <a:p>
            <a:r>
              <a:rPr lang="en-GB" sz="900" b="1" dirty="0" smtClean="0"/>
              <a:t>Equipment:</a:t>
            </a:r>
            <a:r>
              <a:rPr lang="en-GB" sz="900" dirty="0" smtClean="0"/>
              <a:t> A pair of wooden blocks to make a clap sound, a measuring tape (</a:t>
            </a:r>
            <a:r>
              <a:rPr lang="en-GB" sz="900" dirty="0" err="1" smtClean="0"/>
              <a:t>50m</a:t>
            </a:r>
            <a:r>
              <a:rPr lang="en-GB" sz="900" dirty="0" smtClean="0"/>
              <a:t> if possible), two or three stopwatches or stop clocks.</a:t>
            </a:r>
          </a:p>
          <a:p>
            <a:endParaRPr lang="en-GB" sz="900" dirty="0" smtClean="0"/>
          </a:p>
          <a:p>
            <a:r>
              <a:rPr lang="en-GB" sz="900" b="1" dirty="0" smtClean="0"/>
              <a:t>Method:</a:t>
            </a:r>
            <a:endParaRPr lang="en-GB" sz="900" dirty="0" smtClean="0"/>
          </a:p>
          <a:p>
            <a:pPr marL="228600" lvl="0" indent="-228600">
              <a:buFont typeface="+mj-lt"/>
              <a:buAutoNum type="arabicParenR"/>
            </a:pPr>
            <a:r>
              <a:rPr lang="en-GB" sz="900" dirty="0" smtClean="0"/>
              <a:t>Measure out a distance from a tall building – around </a:t>
            </a:r>
            <a:r>
              <a:rPr lang="en-GB" sz="900" dirty="0" err="1" smtClean="0"/>
              <a:t>50m</a:t>
            </a:r>
            <a:r>
              <a:rPr lang="en-GB" sz="900" dirty="0" smtClean="0"/>
              <a:t> if possible.</a:t>
            </a:r>
          </a:p>
          <a:p>
            <a:pPr marL="228600" lvl="0" indent="-228600">
              <a:buFont typeface="+mj-lt"/>
              <a:buAutoNum type="arabicParenR"/>
            </a:pPr>
            <a:r>
              <a:rPr lang="en-GB" sz="900" dirty="0" smtClean="0"/>
              <a:t>Snap the blocks together outside in front of the building and record the time it takes for the echo to return. To reduce error, time how long it takes for 20 claps in one go.</a:t>
            </a:r>
          </a:p>
          <a:p>
            <a:pPr marL="228600" lvl="0" indent="-228600">
              <a:buFont typeface="+mj-lt"/>
              <a:buAutoNum type="arabicParenR"/>
            </a:pPr>
            <a:r>
              <a:rPr lang="en-GB" sz="900" dirty="0" smtClean="0"/>
              <a:t>Repeat the experiment and find an average time.</a:t>
            </a:r>
          </a:p>
          <a:p>
            <a:pPr marL="228600" lvl="0" indent="-228600">
              <a:buFont typeface="+mj-lt"/>
              <a:buAutoNum type="arabicParenR"/>
            </a:pPr>
            <a:r>
              <a:rPr lang="en-GB" sz="900" dirty="0" smtClean="0"/>
              <a:t>Calculate the speed of sound from the formula:</a:t>
            </a:r>
          </a:p>
          <a:p>
            <a:pPr marL="228600" lvl="0" indent="-228600">
              <a:buFont typeface="+mj-lt"/>
              <a:buAutoNum type="arabicParenR"/>
            </a:pPr>
            <a:r>
              <a:rPr lang="en-GB" sz="900" dirty="0" smtClean="0"/>
              <a:t>Speed = distance/time</a:t>
            </a:r>
            <a:endParaRPr lang="en-GB" sz="900" b="1" dirty="0"/>
          </a:p>
        </p:txBody>
      </p:sp>
      <p:pic>
        <p:nvPicPr>
          <p:cNvPr id="1026" name="Picture 2"/>
          <p:cNvPicPr>
            <a:picLocks noChangeAspect="1" noChangeArrowheads="1"/>
          </p:cNvPicPr>
          <p:nvPr/>
        </p:nvPicPr>
        <p:blipFill>
          <a:blip r:embed="rId2" cstate="print"/>
          <a:srcRect/>
          <a:stretch>
            <a:fillRect/>
          </a:stretch>
        </p:blipFill>
        <p:spPr bwMode="auto">
          <a:xfrm>
            <a:off x="2546088" y="864716"/>
            <a:ext cx="1556767" cy="1985577"/>
          </a:xfrm>
          <a:prstGeom prst="rect">
            <a:avLst/>
          </a:prstGeom>
          <a:noFill/>
          <a:ln w="9525">
            <a:noFill/>
            <a:miter lim="800000"/>
            <a:headEnd/>
            <a:tailEnd/>
          </a:ln>
        </p:spPr>
      </p:pic>
      <p:sp>
        <p:nvSpPr>
          <p:cNvPr id="10" name="TextBox 9"/>
          <p:cNvSpPr txBox="1"/>
          <p:nvPr/>
        </p:nvSpPr>
        <p:spPr>
          <a:xfrm>
            <a:off x="8046196" y="267727"/>
            <a:ext cx="3826477" cy="2862322"/>
          </a:xfrm>
          <a:prstGeom prst="rect">
            <a:avLst/>
          </a:prstGeom>
          <a:noFill/>
        </p:spPr>
        <p:txBody>
          <a:bodyPr wrap="square" rtlCol="0">
            <a:spAutoFit/>
          </a:bodyPr>
          <a:lstStyle/>
          <a:p>
            <a:r>
              <a:rPr lang="en-GB" sz="900" dirty="0" smtClean="0"/>
              <a:t>Measuring the speed of a wave in water.</a:t>
            </a:r>
          </a:p>
          <a:p>
            <a:r>
              <a:rPr lang="en-GB" sz="900" b="1" dirty="0" smtClean="0"/>
              <a:t> </a:t>
            </a:r>
            <a:endParaRPr lang="en-GB" sz="900" dirty="0" smtClean="0"/>
          </a:p>
          <a:p>
            <a:r>
              <a:rPr lang="en-GB" sz="900" b="1" dirty="0" smtClean="0"/>
              <a:t>Equipment:</a:t>
            </a:r>
            <a:endParaRPr lang="en-GB" sz="900" dirty="0" smtClean="0"/>
          </a:p>
          <a:p>
            <a:endParaRPr lang="en-GB" sz="900" dirty="0" smtClean="0"/>
          </a:p>
          <a:p>
            <a:endParaRPr lang="en-GB" sz="900" dirty="0" smtClean="0"/>
          </a:p>
          <a:p>
            <a:endParaRPr lang="en-GB" sz="900" dirty="0" smtClean="0"/>
          </a:p>
          <a:p>
            <a:endParaRPr lang="en-GB" sz="900" dirty="0" smtClean="0"/>
          </a:p>
          <a:p>
            <a:endParaRPr lang="en-GB" sz="900" dirty="0" smtClean="0"/>
          </a:p>
          <a:p>
            <a:endParaRPr lang="en-GB" sz="900" dirty="0" smtClean="0"/>
          </a:p>
          <a:p>
            <a:pPr lvl="0"/>
            <a:r>
              <a:rPr lang="en-GB" sz="900" b="1" dirty="0" smtClean="0"/>
              <a:t>Method: </a:t>
            </a:r>
          </a:p>
          <a:p>
            <a:pPr marL="228600" lvl="0" indent="-228600">
              <a:buFont typeface="+mj-lt"/>
              <a:buAutoNum type="arabicParenR"/>
            </a:pPr>
            <a:r>
              <a:rPr lang="en-GB" sz="900" dirty="0" smtClean="0"/>
              <a:t>Measure the length of the tray and record the result.</a:t>
            </a:r>
          </a:p>
          <a:p>
            <a:pPr marL="228600" lvl="0" indent="-228600">
              <a:buFont typeface="+mj-lt"/>
              <a:buAutoNum type="arabicParenR"/>
            </a:pPr>
            <a:r>
              <a:rPr lang="en-GB" sz="900" dirty="0" smtClean="0"/>
              <a:t>Add water to the tray to give a depth of e.g. 0.5 cm and note the volume of water used.</a:t>
            </a:r>
          </a:p>
          <a:p>
            <a:pPr marL="228600" lvl="0" indent="-228600">
              <a:buFont typeface="+mj-lt"/>
              <a:buAutoNum type="arabicParenR"/>
            </a:pPr>
            <a:r>
              <a:rPr lang="en-GB" sz="900" dirty="0" smtClean="0"/>
              <a:t>Lift one end of the tray by a few cm and gently drop onto the table.</a:t>
            </a:r>
          </a:p>
          <a:p>
            <a:pPr marL="228600" lvl="0" indent="-228600">
              <a:buFont typeface="+mj-lt"/>
              <a:buAutoNum type="arabicParenR"/>
            </a:pPr>
            <a:r>
              <a:rPr lang="en-GB" sz="900" dirty="0" smtClean="0"/>
              <a:t>Start the timer when the wave in the tray hits one end of the tray.</a:t>
            </a:r>
          </a:p>
          <a:p>
            <a:pPr marL="228600" lvl="0" indent="-228600">
              <a:buFont typeface="+mj-lt"/>
              <a:buAutoNum type="arabicParenR"/>
            </a:pPr>
            <a:r>
              <a:rPr lang="en-GB" sz="900" dirty="0" smtClean="0"/>
              <a:t>Record how long it takes for the waves to travel </a:t>
            </a:r>
            <a:r>
              <a:rPr lang="en-GB" sz="900" dirty="0" err="1" smtClean="0"/>
              <a:t>eg</a:t>
            </a:r>
            <a:r>
              <a:rPr lang="en-GB" sz="900" dirty="0" smtClean="0"/>
              <a:t> four lengths of the tray.</a:t>
            </a:r>
          </a:p>
          <a:p>
            <a:pPr marL="228600" lvl="0" indent="-228600">
              <a:buFont typeface="+mj-lt"/>
              <a:buAutoNum type="arabicParenR"/>
            </a:pPr>
            <a:r>
              <a:rPr lang="en-GB" sz="900" dirty="0" smtClean="0"/>
              <a:t>Repeat steps 3 to 5 four more times.</a:t>
            </a:r>
          </a:p>
          <a:p>
            <a:pPr marL="228600" lvl="0" indent="-228600">
              <a:buFont typeface="+mj-lt"/>
              <a:buAutoNum type="arabicParenR"/>
            </a:pPr>
            <a:r>
              <a:rPr lang="en-GB" sz="900" dirty="0" smtClean="0"/>
              <a:t>Repeat steps 2 to 6, adding more water each time to increase the depth by 0.5 cm up to e.g. 3 cm.</a:t>
            </a:r>
          </a:p>
        </p:txBody>
      </p:sp>
      <p:pic>
        <p:nvPicPr>
          <p:cNvPr id="11" name="Picture 10"/>
          <p:cNvPicPr/>
          <p:nvPr/>
        </p:nvPicPr>
        <p:blipFill>
          <a:blip r:embed="rId3" cstate="print"/>
          <a:stretch>
            <a:fillRect/>
          </a:stretch>
        </p:blipFill>
        <p:spPr>
          <a:xfrm>
            <a:off x="8750532" y="612559"/>
            <a:ext cx="3105667" cy="944392"/>
          </a:xfrm>
          <a:prstGeom prst="rect">
            <a:avLst/>
          </a:prstGeom>
        </p:spPr>
      </p:pic>
      <p:pic>
        <p:nvPicPr>
          <p:cNvPr id="12" name="Picture 11"/>
          <p:cNvPicPr>
            <a:picLocks noChangeAspect="1"/>
          </p:cNvPicPr>
          <p:nvPr/>
        </p:nvPicPr>
        <p:blipFill>
          <a:blip r:embed="rId4" cstate="print"/>
          <a:stretch>
            <a:fillRect/>
          </a:stretch>
        </p:blipFill>
        <p:spPr>
          <a:xfrm>
            <a:off x="7068064" y="3497950"/>
            <a:ext cx="4992129" cy="3277146"/>
          </a:xfrm>
          <a:prstGeom prst="rect">
            <a:avLst/>
          </a:prstGeom>
        </p:spPr>
      </p:pic>
      <p:sp>
        <p:nvSpPr>
          <p:cNvPr id="13" name="TextBox 12"/>
          <p:cNvSpPr txBox="1"/>
          <p:nvPr/>
        </p:nvSpPr>
        <p:spPr>
          <a:xfrm>
            <a:off x="7109255" y="3245059"/>
            <a:ext cx="2039597" cy="276999"/>
          </a:xfrm>
          <a:prstGeom prst="rect">
            <a:avLst/>
          </a:prstGeom>
          <a:noFill/>
        </p:spPr>
        <p:txBody>
          <a:bodyPr wrap="none" rtlCol="0">
            <a:spAutoFit/>
          </a:bodyPr>
          <a:lstStyle/>
          <a:p>
            <a:r>
              <a:rPr lang="en-GB" sz="1200" dirty="0" smtClean="0"/>
              <a:t>Uses of waves in everyday life</a:t>
            </a:r>
            <a:endParaRPr lang="en-GB" sz="1200" dirty="0"/>
          </a:p>
        </p:txBody>
      </p:sp>
      <p:sp>
        <p:nvSpPr>
          <p:cNvPr id="15" name="TextBox 14"/>
          <p:cNvSpPr txBox="1"/>
          <p:nvPr/>
        </p:nvSpPr>
        <p:spPr>
          <a:xfrm>
            <a:off x="4432368" y="270688"/>
            <a:ext cx="3079293" cy="3016210"/>
          </a:xfrm>
          <a:prstGeom prst="rect">
            <a:avLst/>
          </a:prstGeom>
          <a:noFill/>
        </p:spPr>
        <p:txBody>
          <a:bodyPr wrap="square" rtlCol="0">
            <a:spAutoFit/>
          </a:bodyPr>
          <a:lstStyle/>
          <a:p>
            <a:r>
              <a:rPr lang="en-GB" sz="900" dirty="0" smtClean="0"/>
              <a:t>Isaac </a:t>
            </a:r>
            <a:r>
              <a:rPr lang="en-GB" sz="900" dirty="0"/>
              <a:t>Newton </a:t>
            </a:r>
            <a:r>
              <a:rPr lang="en-GB" sz="900" dirty="0" smtClean="0"/>
              <a:t>performed </a:t>
            </a:r>
            <a:r>
              <a:rPr lang="en-GB" sz="900" dirty="0"/>
              <a:t>experiments on light towards the end of the </a:t>
            </a:r>
            <a:r>
              <a:rPr lang="en-GB" sz="900" b="1" dirty="0"/>
              <a:t>17th century</a:t>
            </a:r>
            <a:r>
              <a:rPr lang="en-GB" sz="900" dirty="0"/>
              <a:t>. Perhaps the most famous was his experiment with sunlight and prisms where he showed that white light is composed of many </a:t>
            </a:r>
            <a:r>
              <a:rPr lang="en-GB" sz="900" dirty="0" smtClean="0"/>
              <a:t>colours</a:t>
            </a:r>
            <a:r>
              <a:rPr lang="en-GB" sz="900" dirty="0"/>
              <a:t>, and that each individual </a:t>
            </a:r>
            <a:r>
              <a:rPr lang="en-GB" sz="900" dirty="0" smtClean="0"/>
              <a:t>colour </a:t>
            </a:r>
            <a:r>
              <a:rPr lang="en-GB" sz="900" dirty="0"/>
              <a:t>could not be used to </a:t>
            </a:r>
            <a:r>
              <a:rPr lang="en-GB" sz="900" dirty="0" smtClean="0"/>
              <a:t>recreate </a:t>
            </a:r>
            <a:r>
              <a:rPr lang="en-GB" sz="900" dirty="0"/>
              <a:t>white light or be broken down further. He also performed rather frightening experiments on himself to study the perception of light by his eyes</a:t>
            </a:r>
            <a:r>
              <a:rPr lang="en-GB" sz="900" dirty="0" smtClean="0"/>
              <a:t>.</a:t>
            </a:r>
          </a:p>
          <a:p>
            <a:endParaRPr lang="en-GB" sz="900" dirty="0" smtClean="0"/>
          </a:p>
          <a:p>
            <a:r>
              <a:rPr lang="en-GB" sz="900" dirty="0" smtClean="0"/>
              <a:t>In </a:t>
            </a:r>
            <a:r>
              <a:rPr lang="en-GB" sz="900" b="1" dirty="0"/>
              <a:t>November 1886 </a:t>
            </a:r>
            <a:r>
              <a:rPr lang="en-GB" sz="900" dirty="0"/>
              <a:t>Heinrich Hertz became the first person to transmit and receive controlled radio waves</a:t>
            </a:r>
            <a:r>
              <a:rPr lang="en-GB" sz="900" dirty="0" smtClean="0"/>
              <a:t>. However, as he had not considered the practical uses for it and so didn’t pursue it. Radio waves gave us the radio and the first version of radar!</a:t>
            </a:r>
          </a:p>
          <a:p>
            <a:endParaRPr lang="en-GB" sz="900" dirty="0" smtClean="0"/>
          </a:p>
          <a:p>
            <a:r>
              <a:rPr lang="en-GB" sz="900" dirty="0" smtClean="0"/>
              <a:t>On </a:t>
            </a:r>
            <a:r>
              <a:rPr lang="en-GB" sz="900" b="1" dirty="0" smtClean="0"/>
              <a:t>14 </a:t>
            </a:r>
            <a:r>
              <a:rPr lang="en-GB" sz="900" b="1" dirty="0"/>
              <a:t>September 2015</a:t>
            </a:r>
            <a:r>
              <a:rPr lang="en-GB" sz="900" dirty="0" smtClean="0"/>
              <a:t>, almost </a:t>
            </a:r>
            <a:r>
              <a:rPr lang="en-GB" sz="900" dirty="0"/>
              <a:t>exactly a century after they were predicted by Albert </a:t>
            </a:r>
            <a:r>
              <a:rPr lang="en-GB" sz="900" dirty="0" smtClean="0"/>
              <a:t>Einstein, </a:t>
            </a:r>
            <a:r>
              <a:rPr lang="en-GB" sz="900" dirty="0"/>
              <a:t>the first detection of gravitational waves (</a:t>
            </a:r>
            <a:r>
              <a:rPr lang="en-GB" sz="900" dirty="0" smtClean="0"/>
              <a:t>produced </a:t>
            </a:r>
            <a:r>
              <a:rPr lang="en-GB" sz="900" dirty="0"/>
              <a:t>via the collision and subsequent merger of two black </a:t>
            </a:r>
            <a:r>
              <a:rPr lang="en-GB" sz="900" dirty="0" smtClean="0"/>
              <a:t>holes) was </a:t>
            </a:r>
            <a:r>
              <a:rPr lang="en-GB" sz="900" dirty="0"/>
              <a:t>made by the Laser Interferometer Gravitational-wave Observatory (</a:t>
            </a:r>
            <a:r>
              <a:rPr lang="en-GB" sz="900" dirty="0" err="1"/>
              <a:t>LIGO</a:t>
            </a:r>
            <a:r>
              <a:rPr lang="en-GB" sz="900" dirty="0"/>
              <a:t>) detectors in the </a:t>
            </a:r>
            <a:r>
              <a:rPr lang="en-GB" sz="900" dirty="0" smtClean="0"/>
              <a:t>US</a:t>
            </a:r>
            <a:r>
              <a:rPr lang="en-GB" sz="900" dirty="0"/>
              <a:t>.</a:t>
            </a:r>
          </a:p>
          <a:p>
            <a:endParaRPr lang="en-GB" sz="100" dirty="0" smtClean="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2608" y="3383558"/>
            <a:ext cx="1969171" cy="1476879"/>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7263" y="3385110"/>
            <a:ext cx="4102319" cy="3228922"/>
          </a:xfrm>
          <a:prstGeom prst="rect">
            <a:avLst/>
          </a:prstGeom>
        </p:spPr>
      </p:pic>
      <p:pic>
        <p:nvPicPr>
          <p:cNvPr id="9" name="Picture 8"/>
          <p:cNvPicPr>
            <a:picLocks noChangeAspect="1"/>
          </p:cNvPicPr>
          <p:nvPr/>
        </p:nvPicPr>
        <p:blipFill>
          <a:blip r:embed="rId7"/>
          <a:stretch>
            <a:fillRect/>
          </a:stretch>
        </p:blipFill>
        <p:spPr>
          <a:xfrm>
            <a:off x="142255" y="5277261"/>
            <a:ext cx="2560974" cy="109947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818</Words>
  <Application>Microsoft Office PowerPoint</Application>
  <PresentationFormat>Widescreen</PresentationFormat>
  <Paragraphs>112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25</cp:revision>
  <cp:lastPrinted>2020-02-04T15:39:30Z</cp:lastPrinted>
  <dcterms:created xsi:type="dcterms:W3CDTF">2019-07-15T03:52:00Z</dcterms:created>
  <dcterms:modified xsi:type="dcterms:W3CDTF">2020-07-14T12:24:25Z</dcterms:modified>
</cp:coreProperties>
</file>