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04" autoAdjust="0"/>
    <p:restoredTop sz="94660"/>
  </p:normalViewPr>
  <p:slideViewPr>
    <p:cSldViewPr snapToGrid="0">
      <p:cViewPr>
        <p:scale>
          <a:sx n="80" d="100"/>
          <a:sy n="80" d="100"/>
        </p:scale>
        <p:origin x="9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377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60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3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125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9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8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767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5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85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439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16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DC1290-F901-4454-9054-162EEA91BBA2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2C8D3-0049-4EDD-98BD-E497F3A9EE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53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A03080A4-51D1-46A1-BB75-1A048C3FB3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994275"/>
              </p:ext>
            </p:extLst>
          </p:nvPr>
        </p:nvGraphicFramePr>
        <p:xfrm>
          <a:off x="6818810" y="1617"/>
          <a:ext cx="3092831" cy="688514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43452">
                  <a:extLst>
                    <a:ext uri="{9D8B030D-6E8A-4147-A177-3AD203B41FA5}">
                      <a16:colId xmlns:a16="http://schemas.microsoft.com/office/drawing/2014/main" val="2952904091"/>
                    </a:ext>
                  </a:extLst>
                </a:gridCol>
                <a:gridCol w="2049379">
                  <a:extLst>
                    <a:ext uri="{9D8B030D-6E8A-4147-A177-3AD203B41FA5}">
                      <a16:colId xmlns:a16="http://schemas.microsoft.com/office/drawing/2014/main" val="94389801"/>
                    </a:ext>
                  </a:extLst>
                </a:gridCol>
              </a:tblGrid>
              <a:tr h="72175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3)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Brexit:</a:t>
                      </a:r>
                    </a:p>
                    <a:p>
                      <a:pPr algn="ctr"/>
                      <a:endParaRPr lang="en-GB" sz="1200" baseline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Brexit was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an important decision made by British people in 2016, to leave the European Union.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87088"/>
                  </a:ext>
                </a:extLst>
              </a:tr>
              <a:tr h="421832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Causes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7709399"/>
                  </a:ext>
                </a:extLst>
              </a:tr>
              <a:tr h="1086235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Sovereignty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Many British people wanted to gain power to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make ALL of their own laws from the European Union.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842273"/>
                  </a:ext>
                </a:extLst>
              </a:tr>
              <a:tr h="1422471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Immigration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One example of the above was how some politicians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argued Britain should give an equal ability to migrate to Britain, from all countries, not just EU member countries.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0078059"/>
                  </a:ext>
                </a:extLst>
              </a:tr>
              <a:tr h="43820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Consequences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9075403"/>
                  </a:ext>
                </a:extLst>
              </a:tr>
              <a:tr h="1163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Trading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 may become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difficult to trade with EU countries as Britain will have to pay tax on goods they export to other EU countries.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0669335"/>
                  </a:ext>
                </a:extLst>
              </a:tr>
              <a:tr h="1163840">
                <a:tc>
                  <a:txBody>
                    <a:bodyPr/>
                    <a:lstStyle/>
                    <a:p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Tourism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It</a:t>
                      </a:r>
                      <a:r>
                        <a:rPr lang="en-GB" sz="120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may become difficult to travel overseas to other EU countries as British passports will stop being member country passports.</a:t>
                      </a:r>
                      <a:endParaRPr lang="en-GB" sz="1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883429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62FA0F9-76F4-492E-8E6E-5036AA364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595973"/>
              </p:ext>
            </p:extLst>
          </p:nvPr>
        </p:nvGraphicFramePr>
        <p:xfrm>
          <a:off x="0" y="1223067"/>
          <a:ext cx="4088672" cy="56349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98621">
                  <a:extLst>
                    <a:ext uri="{9D8B030D-6E8A-4147-A177-3AD203B41FA5}">
                      <a16:colId xmlns:a16="http://schemas.microsoft.com/office/drawing/2014/main" val="4196134333"/>
                    </a:ext>
                  </a:extLst>
                </a:gridCol>
                <a:gridCol w="3090051">
                  <a:extLst>
                    <a:ext uri="{9D8B030D-6E8A-4147-A177-3AD203B41FA5}">
                      <a16:colId xmlns:a16="http://schemas.microsoft.com/office/drawing/2014/main" val="3422049498"/>
                    </a:ext>
                  </a:extLst>
                </a:gridCol>
              </a:tblGrid>
              <a:tr h="300208">
                <a:tc>
                  <a:txBody>
                    <a:bodyPr/>
                    <a:lstStyle/>
                    <a:p>
                      <a:pPr algn="ctr"/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Physical</a:t>
                      </a:r>
                      <a:endParaRPr lang="en-GB" sz="12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6437158"/>
                  </a:ext>
                </a:extLst>
              </a:tr>
              <a:tr h="900623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Mountains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Generally the more North you go in the UK the more mountains there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are. The UK’s largest mountain is in the Scottish Highlands and is called Ben Nevis.</a:t>
                      </a: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141221"/>
                  </a:ext>
                </a:extLst>
              </a:tr>
              <a:tr h="900623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Rivers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 are many major rivers in the UK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such as the Thames which runs through London and meets the English channel  and the Severn which runs through Gloucestershire.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058242"/>
                  </a:ext>
                </a:extLst>
              </a:tr>
              <a:tr h="50034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Coasts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 an Island nation the UK has a very large coastline. It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runs for approximately 7,000 miles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124385"/>
                  </a:ext>
                </a:extLst>
              </a:tr>
              <a:tr h="300208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Human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1113599"/>
                  </a:ext>
                </a:extLst>
              </a:tr>
              <a:tr h="700485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England has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the UK’s largest population making up 56 million of the 66 million people who live in all of the UK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1129839"/>
                  </a:ext>
                </a:extLst>
              </a:tr>
              <a:tr h="50034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Northern</a:t>
                      </a:r>
                    </a:p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Ireland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Northern Ireland is neighbours with the Republic of Ireland which is not part of the UK.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412803"/>
                  </a:ext>
                </a:extLst>
              </a:tr>
              <a:tr h="50034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Scotland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Scotland voted to remain part of the UK in 2015 but may want to separate in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688384"/>
                  </a:ext>
                </a:extLst>
              </a:tr>
              <a:tr h="1031747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Wales contains speakers of English and Welsh, which is counted as an official language.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0415589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B54E0BE-7720-427C-B665-A45BC92BC5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691667"/>
              </p:ext>
            </p:extLst>
          </p:nvPr>
        </p:nvGraphicFramePr>
        <p:xfrm>
          <a:off x="4088673" y="0"/>
          <a:ext cx="2730137" cy="11887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0137">
                  <a:extLst>
                    <a:ext uri="{9D8B030D-6E8A-4147-A177-3AD203B41FA5}">
                      <a16:colId xmlns:a16="http://schemas.microsoft.com/office/drawing/2014/main" val="3210703168"/>
                    </a:ext>
                  </a:extLst>
                </a:gridCol>
              </a:tblGrid>
              <a:tr h="114300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2) The North South Divide in the </a:t>
                      </a:r>
                      <a:r>
                        <a:rPr lang="en-GB" sz="1200" b="1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UK</a:t>
                      </a:r>
                    </a:p>
                    <a:p>
                      <a:pPr algn="ctr"/>
                      <a:endParaRPr lang="en-GB" sz="1200" b="1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This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is the division in wealth and other factors which show London and the South East of the UK is more developed than  areas to the North.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281905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5E94C006-58AD-4D2F-963A-19A363D81041}"/>
              </a:ext>
            </a:extLst>
          </p:cNvPr>
          <p:cNvSpPr/>
          <p:nvPr/>
        </p:nvSpPr>
        <p:spPr>
          <a:xfrm>
            <a:off x="4088673" y="4898629"/>
            <a:ext cx="2730138" cy="19593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</a:rPr>
              <a:t>Homework</a:t>
            </a: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</a:rPr>
              <a:t>Task </a:t>
            </a:r>
            <a:r>
              <a:rPr lang="en-GB" sz="1200" dirty="0">
                <a:solidFill>
                  <a:schemeClr val="tx1"/>
                </a:solidFill>
              </a:rPr>
              <a:t>1: </a:t>
            </a:r>
            <a:r>
              <a:rPr lang="en-GB" sz="1200" dirty="0" smtClean="0">
                <a:solidFill>
                  <a:schemeClr val="tx1"/>
                </a:solidFill>
              </a:rPr>
              <a:t>read / cover / write  </a:t>
            </a:r>
            <a:r>
              <a:rPr lang="en-GB" sz="1200" dirty="0">
                <a:solidFill>
                  <a:schemeClr val="tx1"/>
                </a:solidFill>
              </a:rPr>
              <a:t>the information from section 1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2: read / cover / write  the information from section 2</a:t>
            </a:r>
            <a:endParaRPr lang="en-GB" sz="1200" dirty="0" smtClean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Task 3: read / cover / write  the information from section </a:t>
            </a:r>
            <a:r>
              <a:rPr lang="en-GB" sz="1200" dirty="0" smtClean="0">
                <a:solidFill>
                  <a:schemeClr val="tx1"/>
                </a:solidFill>
              </a:rPr>
              <a:t>3</a:t>
            </a: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0"/>
            <a:ext cx="361244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Geography of the UK</a:t>
            </a: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369332"/>
            <a:ext cx="4088672" cy="82179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28600" indent="-228600" algn="ctr">
              <a:buAutoNum type="arabicParenR"/>
            </a:pPr>
            <a:r>
              <a:rPr lang="en-GB" sz="12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Uk’s physical and human features:</a:t>
            </a:r>
          </a:p>
          <a:p>
            <a:pPr marL="228600" indent="-228600" algn="ctr">
              <a:buAutoNum type="arabicParenR"/>
            </a:pPr>
            <a:endParaRPr lang="en-GB" sz="1200" b="1" dirty="0" smtClean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UK is in North-West Europe and is made up of England, Scotland, Northern Island &amp; Wales. 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62FA0F9-76F4-492E-8E6E-5036AA3648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531347"/>
              </p:ext>
            </p:extLst>
          </p:nvPr>
        </p:nvGraphicFramePr>
        <p:xfrm>
          <a:off x="4088672" y="1220662"/>
          <a:ext cx="2730137" cy="36436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44275">
                  <a:extLst>
                    <a:ext uri="{9D8B030D-6E8A-4147-A177-3AD203B41FA5}">
                      <a16:colId xmlns:a16="http://schemas.microsoft.com/office/drawing/2014/main" val="4196134333"/>
                    </a:ext>
                  </a:extLst>
                </a:gridCol>
                <a:gridCol w="1885862">
                  <a:extLst>
                    <a:ext uri="{9D8B030D-6E8A-4147-A177-3AD203B41FA5}">
                      <a16:colId xmlns:a16="http://schemas.microsoft.com/office/drawing/2014/main" val="3422049498"/>
                    </a:ext>
                  </a:extLst>
                </a:gridCol>
              </a:tblGrid>
              <a:tr h="1329922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Causes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 highest paying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jobs in the UK, such as lawyers and bankers, are concentrated in London. This creates wealth and jobs.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141221"/>
                  </a:ext>
                </a:extLst>
              </a:tr>
              <a:tr h="1255532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Economic Effects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Unemployment is more common in the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North of the UK. Many factory jobs were lost in these areas which have struggled to recover.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1058242"/>
                  </a:ext>
                </a:extLst>
              </a:tr>
              <a:tr h="1058166">
                <a:tc>
                  <a:txBody>
                    <a:bodyPr/>
                    <a:lstStyle/>
                    <a:p>
                      <a:pPr marL="0" indent="0" algn="just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Social Effects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Life</a:t>
                      </a:r>
                      <a:r>
                        <a:rPr lang="en-GB" sz="1200" b="0" baseline="0" dirty="0" smtClean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expectancy and even GCSE results are worse in the North.  It can be as low as 74 whilst in some parts of London it is 83.</a:t>
                      </a:r>
                      <a:endParaRPr lang="en-GB" sz="1200" b="0" dirty="0" smtClean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6124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52090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225</TotalTime>
  <Words>477</Words>
  <Application>Microsoft Office PowerPoint</Application>
  <PresentationFormat>A4 Paper (210x297 mm)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Benjamin Newbury</dc:creator>
  <cp:lastModifiedBy>Administrator</cp:lastModifiedBy>
  <cp:revision>98</cp:revision>
  <cp:lastPrinted>2017-10-05T15:52:19Z</cp:lastPrinted>
  <dcterms:created xsi:type="dcterms:W3CDTF">2016-08-23T18:34:33Z</dcterms:created>
  <dcterms:modified xsi:type="dcterms:W3CDTF">2020-03-31T19:48:58Z</dcterms:modified>
</cp:coreProperties>
</file>