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5693738B-09D1-4E86-962B-CB89FD731758}">
  <a:tblStyle styleId="{5693738B-09D1-4E86-962B-CB89FD731758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  <a:tblStyle styleId="{1983403D-DB7F-4559-BE86-42CD863D07D6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 b="off" i="off"/>
      <a:tcStyle>
        <a:tcBdr>
          <a:top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</a:tcBdr>
      </a:tcStyle>
    </a:band1H>
    <a:band2H>
      <a:tcTxStyle b="off" i="off"/>
    </a:band2H>
    <a:band1V>
      <a:tcTxStyle b="off" i="off"/>
      <a:tcStyle>
        <a:tcBdr>
          <a:left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</a:tcBdr>
      </a:tcStyle>
    </a:band1V>
    <a:band2V>
      <a:tcTxStyle b="off" i="off"/>
      <a:tcStyle>
        <a:tcBdr>
          <a:left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</a:tcBdr>
      </a:tcStyle>
    </a:band2V>
    <a:lastCol>
      <a:tcTxStyle b="on" i="off"/>
    </a:lastCol>
    <a:firstCol>
      <a:tcTxStyle b="on" i="off"/>
    </a:firstCol>
    <a:lastRow>
      <a:tcTxStyle b="on" i="off"/>
      <a:tcStyle>
        <a:tcBdr>
          <a:top>
            <a:ln cap="flat" cmpd="sng" w="508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</a:tcBdr>
      </a:tcStyle>
    </a:lastRow>
    <a:seCell>
      <a:tcTxStyle b="off" i="off"/>
    </a:seCell>
    <a:swCell>
      <a:tcTxStyle b="off" i="off"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dk1"/>
          </a:solidFill>
        </a:fill>
      </a:tcStyle>
    </a:firstRow>
    <a:neCell>
      <a:tcTxStyle b="off" i="off"/>
    </a:neCell>
    <a:nwCell>
      <a:tcTxStyle b="off" i="off"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8" name="Google Shape;88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4" name="Google Shape;94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9" name="Google Shape;99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5" name="Google Shape;105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3" name="Google Shape;123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6" name="Google Shape;136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0" name="Google Shape;150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5" name="Google Shape;165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9" name="Google Shape;179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2" name="Google Shape;192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6" name="Google Shape;206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3" name="Google Shape;223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37" name="Google Shape;237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50" name="Google Shape;250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57" name="Google Shape;257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70" name="Google Shape;270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76" name="Google Shape;276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88" name="Google Shape;288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98" name="Google Shape;298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13" name="Google Shape;313;p3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21" name="Google Shape;321;p3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31" name="Google Shape;331;p3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41" name="Google Shape;341;p3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48" name="Google Shape;348;p4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54" name="Google Shape;354;p4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73" name="Google Shape;373;p4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89" name="Google Shape;389;p4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03" name="Google Shape;403;p4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17" name="Google Shape;417;p4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30" name="Google Shape;430;p4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36" name="Google Shape;436;p4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47" name="Google Shape;447;p4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/>
              <a:t>BTEC Applied Sciences</a:t>
            </a:r>
            <a:endParaRPr/>
          </a:p>
        </p:txBody>
      </p:sp>
      <p:sp>
        <p:nvSpPr>
          <p:cNvPr id="85" name="Google Shape;85;p1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Unit 1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Knowledge Organiser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/>
              <a:t>Chemistry</a:t>
            </a:r>
            <a:endParaRPr/>
          </a:p>
        </p:txBody>
      </p:sp>
      <p:sp>
        <p:nvSpPr>
          <p:cNvPr id="91" name="Google Shape;91;p1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15"/>
          <p:cNvPicPr preferRelativeResize="0"/>
          <p:nvPr/>
        </p:nvPicPr>
        <p:blipFill rotWithShape="1">
          <a:blip r:embed="rId3">
            <a:alphaModFix/>
          </a:blip>
          <a:srcRect b="22962" l="25625" r="30209" t="32963"/>
          <a:stretch/>
        </p:blipFill>
        <p:spPr>
          <a:xfrm>
            <a:off x="0" y="0"/>
            <a:ext cx="12217613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6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/>
              <a:t>Structure and bonding applications in science</a:t>
            </a:r>
            <a:endParaRPr/>
          </a:p>
        </p:txBody>
      </p:sp>
      <p:sp>
        <p:nvSpPr>
          <p:cNvPr id="102" name="Google Shape;102;p16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7"/>
          <p:cNvSpPr/>
          <p:nvPr/>
        </p:nvSpPr>
        <p:spPr>
          <a:xfrm>
            <a:off x="0" y="0"/>
            <a:ext cx="2941987" cy="226612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and label an atom?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17"/>
          <p:cNvSpPr/>
          <p:nvPr/>
        </p:nvSpPr>
        <p:spPr>
          <a:xfrm>
            <a:off x="2941987" y="-1"/>
            <a:ext cx="4075039" cy="247484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Complete the table below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09" name="Google Shape;109;p17"/>
          <p:cNvGraphicFramePr/>
          <p:nvPr/>
        </p:nvGraphicFramePr>
        <p:xfrm>
          <a:off x="3135245" y="37335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{5693738B-09D1-4E86-962B-CB89FD731758}</a:tableStyleId>
              </a:tblPr>
              <a:tblGrid>
                <a:gridCol w="1277725"/>
                <a:gridCol w="1045075"/>
                <a:gridCol w="1161400"/>
              </a:tblGrid>
              <a:tr h="5422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Subatomic particle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Relative charge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Relative mass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</a:tr>
              <a:tr h="4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4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41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110" name="Google Shape;110;p17"/>
          <p:cNvSpPr/>
          <p:nvPr/>
        </p:nvSpPr>
        <p:spPr>
          <a:xfrm>
            <a:off x="-1" y="2266122"/>
            <a:ext cx="2941987" cy="45918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Fill in the table to show the number of electrons that can fit into the shell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11" name="Google Shape;111;p17"/>
          <p:cNvGraphicFramePr/>
          <p:nvPr/>
        </p:nvGraphicFramePr>
        <p:xfrm>
          <a:off x="65709" y="357444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{5693738B-09D1-4E86-962B-CB89FD731758}</a:tableStyleId>
              </a:tblPr>
              <a:tblGrid>
                <a:gridCol w="1403375"/>
                <a:gridCol w="1407175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Electron shell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Maximum number of electrons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1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2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3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4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5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112" name="Google Shape;112;p17"/>
          <p:cNvSpPr/>
          <p:nvPr/>
        </p:nvSpPr>
        <p:spPr>
          <a:xfrm>
            <a:off x="2941984" y="2474842"/>
            <a:ext cx="2941987" cy="290222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Sodium has an electronic configuration of 2,8,1. Draw a Bohr diagram to show this?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17"/>
          <p:cNvSpPr/>
          <p:nvPr/>
        </p:nvSpPr>
        <p:spPr>
          <a:xfrm>
            <a:off x="2941983" y="5377070"/>
            <a:ext cx="2941987" cy="148093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4 different orbitals of an atom?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1.                       3.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2.                       4.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7"/>
          <p:cNvSpPr/>
          <p:nvPr/>
        </p:nvSpPr>
        <p:spPr>
          <a:xfrm>
            <a:off x="7017026" y="-2"/>
            <a:ext cx="2633871" cy="148093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orbitals?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7"/>
          <p:cNvSpPr/>
          <p:nvPr/>
        </p:nvSpPr>
        <p:spPr>
          <a:xfrm>
            <a:off x="5883971" y="2474842"/>
            <a:ext cx="1133056" cy="269350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electrons can an orbital hold?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7"/>
          <p:cNvSpPr/>
          <p:nvPr/>
        </p:nvSpPr>
        <p:spPr>
          <a:xfrm>
            <a:off x="5883967" y="5168350"/>
            <a:ext cx="3200398" cy="168965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Aufbau principle?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7"/>
          <p:cNvSpPr/>
          <p:nvPr/>
        </p:nvSpPr>
        <p:spPr>
          <a:xfrm>
            <a:off x="9650897" y="0"/>
            <a:ext cx="2541104" cy="148093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electronic configuration?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7"/>
          <p:cNvSpPr/>
          <p:nvPr/>
        </p:nvSpPr>
        <p:spPr>
          <a:xfrm>
            <a:off x="7017026" y="1480927"/>
            <a:ext cx="5174974" cy="368742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Fill in the table below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19" name="Google Shape;119;p17"/>
          <p:cNvGraphicFramePr/>
          <p:nvPr/>
        </p:nvGraphicFramePr>
        <p:xfrm>
          <a:off x="7094606" y="186072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{5693738B-09D1-4E86-962B-CB89FD731758}</a:tableStyleId>
              </a:tblPr>
              <a:tblGrid>
                <a:gridCol w="1673275"/>
                <a:gridCol w="1673275"/>
                <a:gridCol w="1673275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Element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Number of electrons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Electron structure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Hydrogen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1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Lithium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Boron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Carbon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6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u="none" cap="none" strike="noStrike"/>
                        <a:t>1s</a:t>
                      </a:r>
                      <a:r>
                        <a:rPr baseline="30000" lang="en-GB" sz="1800" u="none" cap="none" strike="noStrike"/>
                        <a:t>1</a:t>
                      </a:r>
                      <a:r>
                        <a:rPr lang="en-GB" sz="1800" u="none" cap="none" strike="noStrike"/>
                        <a:t> 2s</a:t>
                      </a:r>
                      <a:r>
                        <a:rPr baseline="30000" lang="en-GB" sz="1800" u="none" cap="none" strike="noStrike"/>
                        <a:t>2</a:t>
                      </a:r>
                      <a:r>
                        <a:rPr lang="en-GB" sz="1800" u="none" cap="none" strike="noStrike"/>
                        <a:t> 2p</a:t>
                      </a:r>
                      <a:r>
                        <a:rPr baseline="30000" lang="en-GB" sz="1800" u="none" cap="none" strike="noStrike"/>
                        <a:t>2</a:t>
                      </a:r>
                      <a:r>
                        <a:rPr lang="en-GB" sz="1800" u="none" cap="none" strike="noStrike"/>
                        <a:t> </a:t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Magnesium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Chlorine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Calcium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120" name="Google Shape;120;p17"/>
          <p:cNvSpPr/>
          <p:nvPr/>
        </p:nvSpPr>
        <p:spPr>
          <a:xfrm>
            <a:off x="9084366" y="5168350"/>
            <a:ext cx="3107638" cy="168965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meant by the term spin?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8"/>
          <p:cNvSpPr/>
          <p:nvPr/>
        </p:nvSpPr>
        <p:spPr>
          <a:xfrm>
            <a:off x="0" y="-1"/>
            <a:ext cx="2723322" cy="168965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ionic bonding?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18"/>
          <p:cNvSpPr/>
          <p:nvPr/>
        </p:nvSpPr>
        <p:spPr>
          <a:xfrm>
            <a:off x="2723321" y="0"/>
            <a:ext cx="5719098" cy="342899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an example of ionic bonding?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8"/>
          <p:cNvSpPr/>
          <p:nvPr/>
        </p:nvSpPr>
        <p:spPr>
          <a:xfrm>
            <a:off x="0" y="1689651"/>
            <a:ext cx="2723322" cy="173934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electrostatic attraction?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18"/>
          <p:cNvSpPr/>
          <p:nvPr/>
        </p:nvSpPr>
        <p:spPr>
          <a:xfrm>
            <a:off x="3983061" y="3428997"/>
            <a:ext cx="4459358" cy="168965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giant ionic lattice?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8"/>
          <p:cNvSpPr/>
          <p:nvPr/>
        </p:nvSpPr>
        <p:spPr>
          <a:xfrm>
            <a:off x="-7449" y="3428997"/>
            <a:ext cx="3993822" cy="342899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NaCl and KCl are both ionic compounds. Which compound has the strongest ionic bond and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8"/>
          <p:cNvSpPr/>
          <p:nvPr/>
        </p:nvSpPr>
        <p:spPr>
          <a:xfrm>
            <a:off x="3990376" y="4502432"/>
            <a:ext cx="2226367" cy="235556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cation?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8"/>
          <p:cNvSpPr/>
          <p:nvPr/>
        </p:nvSpPr>
        <p:spPr>
          <a:xfrm>
            <a:off x="6220746" y="4502432"/>
            <a:ext cx="2226367" cy="235556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an anion?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18"/>
          <p:cNvSpPr/>
          <p:nvPr/>
        </p:nvSpPr>
        <p:spPr>
          <a:xfrm>
            <a:off x="8442419" y="-1"/>
            <a:ext cx="3749581" cy="685799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Fill in the table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33" name="Google Shape;133;p18"/>
          <p:cNvGraphicFramePr/>
          <p:nvPr/>
        </p:nvGraphicFramePr>
        <p:xfrm>
          <a:off x="8599469" y="46228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{5693738B-09D1-4E86-962B-CB89FD731758}</a:tableStyleId>
              </a:tblPr>
              <a:tblGrid>
                <a:gridCol w="1828800"/>
                <a:gridCol w="16828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Ion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Formula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Magnesium ion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Sodium ion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Calcium ion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Aluminium ion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Oxygen ion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Sulphur ion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Chlorine ion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Iodine ion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Nitrate ion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Carbonate ion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Sulphate ion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Hydroxide ion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Ammonium ion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Zinc ion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Silver ion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Copper (III) ion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9"/>
          <p:cNvSpPr/>
          <p:nvPr/>
        </p:nvSpPr>
        <p:spPr>
          <a:xfrm>
            <a:off x="-3" y="1"/>
            <a:ext cx="2723322" cy="141783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are anions formed?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19"/>
          <p:cNvSpPr/>
          <p:nvPr/>
        </p:nvSpPr>
        <p:spPr>
          <a:xfrm>
            <a:off x="0" y="1417835"/>
            <a:ext cx="2723322" cy="141783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are cations formed?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19"/>
          <p:cNvSpPr/>
          <p:nvPr/>
        </p:nvSpPr>
        <p:spPr>
          <a:xfrm>
            <a:off x="2723318" y="-11"/>
            <a:ext cx="3646660" cy="342899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relationship between ionic radius and bond strength in ionic bonds? What does this mean?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19"/>
          <p:cNvSpPr/>
          <p:nvPr/>
        </p:nvSpPr>
        <p:spPr>
          <a:xfrm>
            <a:off x="0" y="2835669"/>
            <a:ext cx="2723318" cy="402230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relationship between ionic charge and bond strength in ionic bonds? What does this mean?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19"/>
          <p:cNvSpPr/>
          <p:nvPr/>
        </p:nvSpPr>
        <p:spPr>
          <a:xfrm>
            <a:off x="6369978" y="0"/>
            <a:ext cx="3646660" cy="342899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a labelled diagram to show the structure of sodium chloride. Your diagram should show at least eight ions.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19"/>
          <p:cNvSpPr/>
          <p:nvPr/>
        </p:nvSpPr>
        <p:spPr>
          <a:xfrm>
            <a:off x="2723318" y="3429013"/>
            <a:ext cx="2723318" cy="342895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Solid lead bromide does not conduct electricity, but molten lead bromide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Does.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19"/>
          <p:cNvSpPr/>
          <p:nvPr/>
        </p:nvSpPr>
        <p:spPr>
          <a:xfrm>
            <a:off x="10016634" y="-11"/>
            <a:ext cx="2175366" cy="342895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 ionic compounds tend to dissolve in water?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5446634" y="3428948"/>
            <a:ext cx="2175366" cy="342895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Would you expect sodium Chloride to have a high or low melting point?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6" name="Google Shape;146;p19"/>
          <p:cNvSpPr/>
          <p:nvPr/>
        </p:nvSpPr>
        <p:spPr>
          <a:xfrm>
            <a:off x="7621998" y="3428883"/>
            <a:ext cx="4570002" cy="153074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type of bond is formed when an ammonia molecule reacts with a hydrogen 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19"/>
          <p:cNvSpPr/>
          <p:nvPr/>
        </p:nvSpPr>
        <p:spPr>
          <a:xfrm>
            <a:off x="7621998" y="4959626"/>
            <a:ext cx="4570002" cy="189837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properties of a giant ionic lattice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0"/>
          <p:cNvSpPr/>
          <p:nvPr/>
        </p:nvSpPr>
        <p:spPr>
          <a:xfrm>
            <a:off x="2723317" y="3428995"/>
            <a:ext cx="2723322" cy="173934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covalent bonding?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20"/>
          <p:cNvSpPr/>
          <p:nvPr/>
        </p:nvSpPr>
        <p:spPr>
          <a:xfrm>
            <a:off x="6369978" y="7"/>
            <a:ext cx="5822022" cy="342899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an example of covalent bonding?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20"/>
          <p:cNvSpPr/>
          <p:nvPr/>
        </p:nvSpPr>
        <p:spPr>
          <a:xfrm>
            <a:off x="2723320" y="5168347"/>
            <a:ext cx="2723322" cy="168965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an organic compound?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20"/>
          <p:cNvSpPr/>
          <p:nvPr/>
        </p:nvSpPr>
        <p:spPr>
          <a:xfrm>
            <a:off x="5446642" y="5743027"/>
            <a:ext cx="2723322" cy="111495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meant by the term ‘lone pair’?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20"/>
          <p:cNvSpPr/>
          <p:nvPr/>
        </p:nvSpPr>
        <p:spPr>
          <a:xfrm>
            <a:off x="5446642" y="4590330"/>
            <a:ext cx="2723322" cy="118758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meant by the term ‘dative covalent bond’?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20"/>
          <p:cNvSpPr/>
          <p:nvPr/>
        </p:nvSpPr>
        <p:spPr>
          <a:xfrm>
            <a:off x="5446642" y="3428996"/>
            <a:ext cx="2723322" cy="118758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meant by the term ‘double bond’?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20"/>
          <p:cNvSpPr/>
          <p:nvPr/>
        </p:nvSpPr>
        <p:spPr>
          <a:xfrm>
            <a:off x="8169962" y="3428994"/>
            <a:ext cx="4022038" cy="342899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relationship between bond length and bond strength in covalent bonds? What does this mean?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20"/>
          <p:cNvSpPr/>
          <p:nvPr/>
        </p:nvSpPr>
        <p:spPr>
          <a:xfrm>
            <a:off x="2723318" y="0"/>
            <a:ext cx="3646660" cy="342899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the shape of a molecule of methane? Label the angles between the hydrogen atoms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0"/>
          <p:cNvSpPr/>
          <p:nvPr/>
        </p:nvSpPr>
        <p:spPr>
          <a:xfrm>
            <a:off x="-5" y="0"/>
            <a:ext cx="2723322" cy="26040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strong are the forces (intermolecular) between simple covalent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molecules?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20"/>
          <p:cNvSpPr/>
          <p:nvPr/>
        </p:nvSpPr>
        <p:spPr>
          <a:xfrm>
            <a:off x="0" y="2604052"/>
            <a:ext cx="2723322" cy="26040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strong are the forces (intramolecular) between atoms in a covalent bond?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20"/>
          <p:cNvSpPr/>
          <p:nvPr/>
        </p:nvSpPr>
        <p:spPr>
          <a:xfrm>
            <a:off x="-8" y="5208104"/>
            <a:ext cx="2723322" cy="164989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diamond made out of?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1"/>
          <p:cNvSpPr/>
          <p:nvPr/>
        </p:nvSpPr>
        <p:spPr>
          <a:xfrm>
            <a:off x="0" y="0"/>
            <a:ext cx="2723322" cy="26040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Name 3 giant covalent structures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21"/>
          <p:cNvSpPr/>
          <p:nvPr/>
        </p:nvSpPr>
        <p:spPr>
          <a:xfrm>
            <a:off x="2723322" y="0"/>
            <a:ext cx="2723322" cy="26040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Describe the structure of diamond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21"/>
          <p:cNvSpPr/>
          <p:nvPr/>
        </p:nvSpPr>
        <p:spPr>
          <a:xfrm>
            <a:off x="4022034" y="2613236"/>
            <a:ext cx="2723322" cy="26040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Describe the structure of graphite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21"/>
          <p:cNvSpPr/>
          <p:nvPr/>
        </p:nvSpPr>
        <p:spPr>
          <a:xfrm>
            <a:off x="5446644" y="0"/>
            <a:ext cx="2723322" cy="26040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is graphite slippery?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21"/>
          <p:cNvSpPr/>
          <p:nvPr/>
        </p:nvSpPr>
        <p:spPr>
          <a:xfrm>
            <a:off x="8169966" y="0"/>
            <a:ext cx="4022034" cy="26040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does graphite conduct electricity but diamond does not?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1"/>
          <p:cNvSpPr/>
          <p:nvPr/>
        </p:nvSpPr>
        <p:spPr>
          <a:xfrm>
            <a:off x="6745356" y="2613236"/>
            <a:ext cx="2723322" cy="26040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the structure of diamond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21"/>
          <p:cNvSpPr/>
          <p:nvPr/>
        </p:nvSpPr>
        <p:spPr>
          <a:xfrm>
            <a:off x="9468678" y="2613236"/>
            <a:ext cx="2723322" cy="26040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the structure of graphite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21"/>
          <p:cNvSpPr/>
          <p:nvPr/>
        </p:nvSpPr>
        <p:spPr>
          <a:xfrm>
            <a:off x="0" y="2613236"/>
            <a:ext cx="4022034" cy="26040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Although graphite is very much softer than diamond, both substances have very high melting points. Explain why.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21"/>
          <p:cNvSpPr/>
          <p:nvPr/>
        </p:nvSpPr>
        <p:spPr>
          <a:xfrm>
            <a:off x="-1" y="5226472"/>
            <a:ext cx="5526157" cy="16314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 covalent compounds tend to dissolve in water?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21"/>
          <p:cNvSpPr/>
          <p:nvPr/>
        </p:nvSpPr>
        <p:spPr>
          <a:xfrm>
            <a:off x="5526156" y="5226513"/>
            <a:ext cx="6665844" cy="16314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do giant covalent structures have high melting points?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2"/>
          <p:cNvSpPr/>
          <p:nvPr/>
        </p:nvSpPr>
        <p:spPr>
          <a:xfrm>
            <a:off x="2732261" y="0"/>
            <a:ext cx="2723322" cy="173934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metallic bonding?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22"/>
          <p:cNvSpPr/>
          <p:nvPr/>
        </p:nvSpPr>
        <p:spPr>
          <a:xfrm>
            <a:off x="5455583" y="0"/>
            <a:ext cx="3807687" cy="342899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an example of metallic bonding?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2"/>
          <p:cNvSpPr/>
          <p:nvPr/>
        </p:nvSpPr>
        <p:spPr>
          <a:xfrm>
            <a:off x="8939" y="3428999"/>
            <a:ext cx="3104318" cy="342899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why metals can be hammered into thin sheets without breaking easily?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22"/>
          <p:cNvSpPr/>
          <p:nvPr/>
        </p:nvSpPr>
        <p:spPr>
          <a:xfrm>
            <a:off x="3112257" y="3429001"/>
            <a:ext cx="3104319" cy="342899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why metals conduct electricity?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22"/>
          <p:cNvSpPr/>
          <p:nvPr/>
        </p:nvSpPr>
        <p:spPr>
          <a:xfrm>
            <a:off x="6157950" y="3429001"/>
            <a:ext cx="3104320" cy="342899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Describe the structure of a metal?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22"/>
          <p:cNvSpPr/>
          <p:nvPr/>
        </p:nvSpPr>
        <p:spPr>
          <a:xfrm>
            <a:off x="2732261" y="1739341"/>
            <a:ext cx="2723322" cy="168965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delocalized electrons?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22"/>
          <p:cNvSpPr/>
          <p:nvPr/>
        </p:nvSpPr>
        <p:spPr>
          <a:xfrm>
            <a:off x="9272209" y="-1"/>
            <a:ext cx="2919791" cy="342899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key properties of metals?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22"/>
          <p:cNvSpPr/>
          <p:nvPr/>
        </p:nvSpPr>
        <p:spPr>
          <a:xfrm>
            <a:off x="0" y="0"/>
            <a:ext cx="2723322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happens to the melting point of metals as the size of the atom increases?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22"/>
          <p:cNvSpPr/>
          <p:nvPr/>
        </p:nvSpPr>
        <p:spPr>
          <a:xfrm>
            <a:off x="9087680" y="3428998"/>
            <a:ext cx="3104320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happens to the melting point of metals as the number of electrons in the outer shell increases?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3"/>
          <p:cNvSpPr/>
          <p:nvPr/>
        </p:nvSpPr>
        <p:spPr>
          <a:xfrm>
            <a:off x="0" y="2932044"/>
            <a:ext cx="5724936" cy="16314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why iodine ,has a much lower boiling point than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graphite.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23"/>
          <p:cNvSpPr/>
          <p:nvPr/>
        </p:nvSpPr>
        <p:spPr>
          <a:xfrm>
            <a:off x="0" y="-19836"/>
            <a:ext cx="3826565" cy="295188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Illustrate the structure of Magnesium metal using a labelled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diagram.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23"/>
          <p:cNvSpPr/>
          <p:nvPr/>
        </p:nvSpPr>
        <p:spPr>
          <a:xfrm>
            <a:off x="3826565" y="-19836"/>
            <a:ext cx="2484783" cy="295188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Describe the structure of a giant metallic lattice.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23"/>
          <p:cNvSpPr/>
          <p:nvPr/>
        </p:nvSpPr>
        <p:spPr>
          <a:xfrm>
            <a:off x="6311348" y="-12267"/>
            <a:ext cx="2484783" cy="294431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Atoms within metals have strong metallic bonds. Describe how this occurs.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23"/>
          <p:cNvSpPr/>
          <p:nvPr/>
        </p:nvSpPr>
        <p:spPr>
          <a:xfrm>
            <a:off x="8796131" y="-8102"/>
            <a:ext cx="3395869" cy="251276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structural differences between a pure metal and alloy?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23"/>
          <p:cNvSpPr/>
          <p:nvPr/>
        </p:nvSpPr>
        <p:spPr>
          <a:xfrm>
            <a:off x="8796131" y="2504661"/>
            <a:ext cx="3395869" cy="294431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are alloys used more in construction than pure metals?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23"/>
          <p:cNvSpPr/>
          <p:nvPr/>
        </p:nvSpPr>
        <p:spPr>
          <a:xfrm>
            <a:off x="5724937" y="2932044"/>
            <a:ext cx="3071193" cy="39174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Describe the melting and boiling points for metals and why they are this way.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23"/>
          <p:cNvSpPr/>
          <p:nvPr/>
        </p:nvSpPr>
        <p:spPr>
          <a:xfrm>
            <a:off x="8796131" y="5444807"/>
            <a:ext cx="3395870" cy="140472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happens to valence (outer) electrons in metals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23"/>
          <p:cNvSpPr/>
          <p:nvPr/>
        </p:nvSpPr>
        <p:spPr>
          <a:xfrm>
            <a:off x="0" y="4563530"/>
            <a:ext cx="2653742" cy="229446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copper conduct electricity?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23"/>
          <p:cNvSpPr/>
          <p:nvPr/>
        </p:nvSpPr>
        <p:spPr>
          <a:xfrm>
            <a:off x="2653743" y="4565000"/>
            <a:ext cx="3071193" cy="229447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is metallic bonding different to covalent bonding?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4"/>
          <p:cNvSpPr/>
          <p:nvPr/>
        </p:nvSpPr>
        <p:spPr>
          <a:xfrm>
            <a:off x="-3310" y="0"/>
            <a:ext cx="6099309" cy="156044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meant by the term electronegativity?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4"/>
          <p:cNvSpPr/>
          <p:nvPr/>
        </p:nvSpPr>
        <p:spPr>
          <a:xfrm>
            <a:off x="0" y="1560443"/>
            <a:ext cx="2604055" cy="186855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type of bond is formed between atoms with similar electronegativities?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4"/>
          <p:cNvSpPr/>
          <p:nvPr/>
        </p:nvSpPr>
        <p:spPr>
          <a:xfrm>
            <a:off x="-3310" y="3429001"/>
            <a:ext cx="3488635" cy="173934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non-polar molecule?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4"/>
          <p:cNvSpPr/>
          <p:nvPr/>
        </p:nvSpPr>
        <p:spPr>
          <a:xfrm>
            <a:off x="0" y="5168348"/>
            <a:ext cx="3488635" cy="16896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polar molecule?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24"/>
          <p:cNvSpPr/>
          <p:nvPr/>
        </p:nvSpPr>
        <p:spPr>
          <a:xfrm>
            <a:off x="2605709" y="1560443"/>
            <a:ext cx="3490291" cy="186855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happens to the polarity of a bond as the difference in electronegativity increases?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24"/>
          <p:cNvSpPr/>
          <p:nvPr/>
        </p:nvSpPr>
        <p:spPr>
          <a:xfrm>
            <a:off x="3488633" y="3428999"/>
            <a:ext cx="2607366" cy="16896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happens to the electronegativity of an element as you go down a group?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24"/>
          <p:cNvSpPr/>
          <p:nvPr/>
        </p:nvSpPr>
        <p:spPr>
          <a:xfrm>
            <a:off x="3482006" y="5118651"/>
            <a:ext cx="2607366" cy="173934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happens to the electronegativity of an element as you go across a period?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24"/>
          <p:cNvSpPr/>
          <p:nvPr/>
        </p:nvSpPr>
        <p:spPr>
          <a:xfrm>
            <a:off x="6095999" y="-1"/>
            <a:ext cx="2607366" cy="181885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dipole?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24"/>
          <p:cNvSpPr/>
          <p:nvPr/>
        </p:nvSpPr>
        <p:spPr>
          <a:xfrm>
            <a:off x="6079428" y="1818854"/>
            <a:ext cx="2623937" cy="181885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intermolecular forces?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24"/>
          <p:cNvSpPr/>
          <p:nvPr/>
        </p:nvSpPr>
        <p:spPr>
          <a:xfrm>
            <a:off x="6089371" y="3627782"/>
            <a:ext cx="6096000" cy="323021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types of intermolecular forces in a substance are identical whether it is a solid, a liquid, or a gas. Why then does a substance change phase from a gas to a liquid or to a solid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24"/>
          <p:cNvSpPr/>
          <p:nvPr/>
        </p:nvSpPr>
        <p:spPr>
          <a:xfrm>
            <a:off x="8709937" y="1302037"/>
            <a:ext cx="3488636" cy="105353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strongest type of intermolecular bond?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24"/>
          <p:cNvSpPr/>
          <p:nvPr/>
        </p:nvSpPr>
        <p:spPr>
          <a:xfrm>
            <a:off x="8706651" y="2325747"/>
            <a:ext cx="3488636" cy="130203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Which intermolecular bond is caused by the temporary uneven distribution of electrons?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4"/>
          <p:cNvSpPr/>
          <p:nvPr/>
        </p:nvSpPr>
        <p:spPr>
          <a:xfrm>
            <a:off x="8706650" y="2"/>
            <a:ext cx="3488636" cy="130203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Complete the sentence.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dispersion forces between molecules always become stronger as molecular size …………………………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5"/>
          <p:cNvSpPr/>
          <p:nvPr/>
        </p:nvSpPr>
        <p:spPr>
          <a:xfrm>
            <a:off x="0" y="0"/>
            <a:ext cx="2607366" cy="16896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van der Waal forces?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25"/>
          <p:cNvSpPr/>
          <p:nvPr/>
        </p:nvSpPr>
        <p:spPr>
          <a:xfrm>
            <a:off x="3308" y="1689652"/>
            <a:ext cx="2604058" cy="124239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other name for van der Waal forces?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25"/>
          <p:cNvSpPr/>
          <p:nvPr/>
        </p:nvSpPr>
        <p:spPr>
          <a:xfrm>
            <a:off x="0" y="2932043"/>
            <a:ext cx="3491944" cy="392595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an example of van der Waal forces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25"/>
          <p:cNvSpPr/>
          <p:nvPr/>
        </p:nvSpPr>
        <p:spPr>
          <a:xfrm>
            <a:off x="8703364" y="-6"/>
            <a:ext cx="3488636" cy="113306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other name for London forces?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25"/>
          <p:cNvSpPr/>
          <p:nvPr/>
        </p:nvSpPr>
        <p:spPr>
          <a:xfrm>
            <a:off x="8703364" y="1133060"/>
            <a:ext cx="3491944" cy="30910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London forces? Draw an example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25"/>
          <p:cNvSpPr/>
          <p:nvPr/>
        </p:nvSpPr>
        <p:spPr>
          <a:xfrm>
            <a:off x="6099309" y="2932043"/>
            <a:ext cx="2617305" cy="195800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a temporary dipole form?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25"/>
          <p:cNvSpPr/>
          <p:nvPr/>
        </p:nvSpPr>
        <p:spPr>
          <a:xfrm>
            <a:off x="6099310" y="4890052"/>
            <a:ext cx="2617305" cy="196794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an induced dipole form?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25"/>
          <p:cNvSpPr/>
          <p:nvPr/>
        </p:nvSpPr>
        <p:spPr>
          <a:xfrm>
            <a:off x="8716614" y="4224138"/>
            <a:ext cx="3475385" cy="262392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effect of more electrons on the following in regards to London forces: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Movement of electrons?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Size of dipole?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Force of attraction?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25"/>
          <p:cNvSpPr/>
          <p:nvPr/>
        </p:nvSpPr>
        <p:spPr>
          <a:xfrm>
            <a:off x="2607366" y="0"/>
            <a:ext cx="6109248" cy="293204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Susan states that van der Waals forces include ion-dipole forces, dipole-dipole forces and induced dipole forces. Rob states that van der Waals forces include ion-dipole forces, ion-induced dipole forces and induced dipole forces. Helen states that van der Waals forces include dipole-induced dipole forces, dipole-dipole forces and induced dipole forces.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Who is correct and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25"/>
          <p:cNvSpPr/>
          <p:nvPr/>
        </p:nvSpPr>
        <p:spPr>
          <a:xfrm>
            <a:off x="3491944" y="2932043"/>
            <a:ext cx="2599086" cy="392595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why the boiling point of the halogens increases as you go down the group.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6"/>
          <p:cNvSpPr/>
          <p:nvPr/>
        </p:nvSpPr>
        <p:spPr>
          <a:xfrm>
            <a:off x="-1" y="0"/>
            <a:ext cx="3491943" cy="126226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Hydrogen bonds?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26"/>
          <p:cNvSpPr/>
          <p:nvPr/>
        </p:nvSpPr>
        <p:spPr>
          <a:xfrm>
            <a:off x="0" y="2932043"/>
            <a:ext cx="3491944" cy="392595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an example of a hydrogen bond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26"/>
          <p:cNvSpPr/>
          <p:nvPr/>
        </p:nvSpPr>
        <p:spPr>
          <a:xfrm>
            <a:off x="1" y="1262269"/>
            <a:ext cx="3491944" cy="16896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Put all of the intermolecular forces in order from weakest to strongest.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4. Covalent bond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26"/>
          <p:cNvSpPr/>
          <p:nvPr/>
        </p:nvSpPr>
        <p:spPr>
          <a:xfrm>
            <a:off x="3491943" y="0"/>
            <a:ext cx="2604058" cy="209715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hydrogen bond will form when hydrogen is bonded to which elements?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26"/>
          <p:cNvSpPr/>
          <p:nvPr/>
        </p:nvSpPr>
        <p:spPr>
          <a:xfrm>
            <a:off x="3491943" y="2100469"/>
            <a:ext cx="2604057" cy="332629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do hydrogen bonds form with hydrogen and only 3 elements?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26"/>
          <p:cNvSpPr/>
          <p:nvPr/>
        </p:nvSpPr>
        <p:spPr>
          <a:xfrm>
            <a:off x="3491942" y="5426765"/>
            <a:ext cx="5652058" cy="143123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are hydrogen bonds different to other dipole-dipole forces?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26"/>
          <p:cNvSpPr/>
          <p:nvPr/>
        </p:nvSpPr>
        <p:spPr>
          <a:xfrm>
            <a:off x="6096000" y="2792896"/>
            <a:ext cx="3048000" cy="263386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properties to hydrogen bonds give water?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26"/>
          <p:cNvSpPr/>
          <p:nvPr/>
        </p:nvSpPr>
        <p:spPr>
          <a:xfrm>
            <a:off x="9144000" y="1"/>
            <a:ext cx="3048000" cy="6858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each type of intermolecular bond affect the properties of a molecule?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26"/>
          <p:cNvSpPr/>
          <p:nvPr/>
        </p:nvSpPr>
        <p:spPr>
          <a:xfrm>
            <a:off x="6095999" y="-3312"/>
            <a:ext cx="3047997" cy="279620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why the boiling points increase from HCl through HBr to HI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7"/>
          <p:cNvSpPr/>
          <p:nvPr/>
        </p:nvSpPr>
        <p:spPr>
          <a:xfrm>
            <a:off x="-1" y="0"/>
            <a:ext cx="6957391" cy="6858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Balance the following equations: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53" name="Google Shape;253;p27"/>
          <p:cNvGraphicFramePr/>
          <p:nvPr/>
        </p:nvGraphicFramePr>
        <p:xfrm>
          <a:off x="74086" y="49520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{1983403D-DB7F-4559-BE86-42CD863D07D6}</a:tableStyleId>
              </a:tblPr>
              <a:tblGrid>
                <a:gridCol w="650925"/>
                <a:gridCol w="1341900"/>
                <a:gridCol w="167725"/>
                <a:gridCol w="1137500"/>
                <a:gridCol w="305325"/>
                <a:gridCol w="1204225"/>
                <a:gridCol w="169375"/>
                <a:gridCol w="875350"/>
                <a:gridCol w="228350"/>
                <a:gridCol w="723100"/>
              </a:tblGrid>
              <a:tr h="300600"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1.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Cl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63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HCl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00600"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2.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Zn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O2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63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ZnO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00600"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3.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Cl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Al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63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AlCl</a:t>
                      </a:r>
                      <a:r>
                        <a:rPr baseline="-25000" lang="en-GB" sz="1800" u="none" cap="none" strike="noStrike"/>
                        <a:t>3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00600"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4.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Na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O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63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Na</a:t>
                      </a:r>
                      <a:r>
                        <a:rPr baseline="-25000" lang="en-GB" sz="1800" u="none" cap="none" strike="noStrike"/>
                        <a:t>2</a:t>
                      </a:r>
                      <a:r>
                        <a:rPr lang="en-GB" sz="1800" u="none" cap="none" strike="noStrike"/>
                        <a:t>O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00600"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5.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Mg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O2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63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MgO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00600"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6.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Mg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HCl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63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MgCl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76575"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7.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Fe</a:t>
                      </a:r>
                      <a:r>
                        <a:rPr baseline="-25000" lang="en-GB" sz="1800" u="none" cap="none" strike="noStrike"/>
                        <a:t>2</a:t>
                      </a:r>
                      <a:r>
                        <a:rPr lang="en-GB" sz="1800" u="none" cap="none" strike="noStrike"/>
                        <a:t>O</a:t>
                      </a:r>
                      <a:r>
                        <a:rPr baseline="-25000" lang="en-GB" sz="1800" u="none" cap="none" strike="noStrike"/>
                        <a:t>3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Al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63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Fe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Al</a:t>
                      </a:r>
                      <a:r>
                        <a:rPr baseline="-25000" lang="en-GB" sz="1800" u="none" cap="none" strike="noStrike"/>
                        <a:t>2</a:t>
                      </a:r>
                      <a:r>
                        <a:rPr lang="en-GB" sz="1800" u="none" cap="none" strike="noStrike"/>
                        <a:t>O</a:t>
                      </a:r>
                      <a:r>
                        <a:rPr baseline="-25000" lang="en-GB" sz="1800" u="none" cap="none" strike="noStrike"/>
                        <a:t>3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24825"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8.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CaCl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KOH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63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Ca(OH)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KCl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35325"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9.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HCl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Na</a:t>
                      </a:r>
                      <a:r>
                        <a:rPr baseline="-25000" lang="en-GB" sz="1800" u="none" cap="none" strike="noStrike"/>
                        <a:t>2</a:t>
                      </a:r>
                      <a:r>
                        <a:rPr lang="en-GB" sz="1800" u="none" cap="none" strike="noStrike"/>
                        <a:t>CO</a:t>
                      </a:r>
                      <a:r>
                        <a:rPr baseline="-25000" lang="en-GB" sz="1800" u="none" cap="none" strike="noStrike"/>
                        <a:t>3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63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NaCl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</a:t>
                      </a:r>
                      <a:r>
                        <a:rPr baseline="-25000" lang="en-GB" sz="1800" u="none" cap="none" strike="noStrike"/>
                        <a:t>2</a:t>
                      </a:r>
                      <a:r>
                        <a:rPr lang="en-GB" sz="1800" u="none" cap="none" strike="noStrike"/>
                        <a:t>O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CO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24825"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10.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HNO</a:t>
                      </a:r>
                      <a:r>
                        <a:rPr baseline="-25000" lang="en-GB" sz="1800" u="none" cap="none" strike="noStrike"/>
                        <a:t>3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NaOH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63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NaNO</a:t>
                      </a:r>
                      <a:r>
                        <a:rPr baseline="-25000" lang="en-GB" sz="1800" u="none" cap="none" strike="noStrike"/>
                        <a:t>3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</a:t>
                      </a:r>
                      <a:r>
                        <a:rPr baseline="-25000" lang="en-GB" sz="1800" u="none" cap="none" strike="noStrike"/>
                        <a:t>2</a:t>
                      </a:r>
                      <a:r>
                        <a:rPr lang="en-GB" sz="1800" u="none" cap="none" strike="noStrike"/>
                        <a:t>O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03875"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11.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HNO</a:t>
                      </a:r>
                      <a:r>
                        <a:rPr baseline="-25000" lang="en-GB" sz="1800" u="none" cap="none" strike="noStrike"/>
                        <a:t>3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Ca(OH)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63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Ca(NO</a:t>
                      </a:r>
                      <a:r>
                        <a:rPr baseline="-25000" lang="en-GB" sz="1800" u="none" cap="none" strike="noStrike"/>
                        <a:t>3</a:t>
                      </a:r>
                      <a:r>
                        <a:rPr lang="en-GB" sz="1800" u="none" cap="none" strike="noStrike"/>
                        <a:t>)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</a:t>
                      </a:r>
                      <a:r>
                        <a:rPr baseline="-25000" lang="en-GB" sz="1800" u="none" cap="none" strike="noStrike"/>
                        <a:t>2</a:t>
                      </a:r>
                      <a:r>
                        <a:rPr lang="en-GB" sz="1800" u="none" cap="none" strike="noStrike"/>
                        <a:t>O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24825"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12.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</a:t>
                      </a:r>
                      <a:r>
                        <a:rPr baseline="-25000" lang="en-GB" sz="1800" u="none" cap="none" strike="noStrike"/>
                        <a:t>2</a:t>
                      </a:r>
                      <a:r>
                        <a:rPr lang="en-GB" sz="1800" u="none" cap="none" strike="noStrike"/>
                        <a:t>SO</a:t>
                      </a:r>
                      <a:r>
                        <a:rPr baseline="-25000" lang="en-GB" sz="1800" u="none" cap="none" strike="noStrike"/>
                        <a:t>4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KOH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63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K</a:t>
                      </a:r>
                      <a:r>
                        <a:rPr baseline="-25000" lang="en-GB" sz="1800" u="none" cap="none" strike="noStrike"/>
                        <a:t>2</a:t>
                      </a:r>
                      <a:r>
                        <a:rPr lang="en-GB" sz="1800" u="none" cap="none" strike="noStrike"/>
                        <a:t>SO</a:t>
                      </a:r>
                      <a:r>
                        <a:rPr baseline="-25000" lang="en-GB" sz="1800" u="none" cap="none" strike="noStrike"/>
                        <a:t>4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</a:t>
                      </a:r>
                      <a:r>
                        <a:rPr baseline="-25000" lang="en-GB" sz="1800" u="none" cap="none" strike="noStrike"/>
                        <a:t>2</a:t>
                      </a:r>
                      <a:r>
                        <a:rPr lang="en-GB" sz="1800" u="none" cap="none" strike="noStrike"/>
                        <a:t>O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03875">
                <a:tc>
                  <a:txBody>
                    <a:bodyPr/>
                    <a:lstStyle/>
                    <a:p>
                      <a:pPr indent="268288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13.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 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NaNO</a:t>
                      </a:r>
                      <a:r>
                        <a:rPr baseline="-25000" lang="en-GB" sz="1800" u="none" cap="none" strike="noStrike"/>
                        <a:t>3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63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NaNO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O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22750"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14.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KI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Pb(NO</a:t>
                      </a:r>
                      <a:r>
                        <a:rPr baseline="-25000" lang="en-GB" sz="1800" u="none" cap="none" strike="noStrike"/>
                        <a:t>3</a:t>
                      </a:r>
                      <a:r>
                        <a:rPr lang="en-GB" sz="1800" u="none" cap="none" strike="noStrike"/>
                        <a:t>)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889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KNO</a:t>
                      </a:r>
                      <a:r>
                        <a:rPr baseline="-25000" lang="en-GB" sz="1800" u="none" cap="none" strike="noStrike"/>
                        <a:t>3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PbI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14350"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15.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CaCl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Na</a:t>
                      </a:r>
                      <a:r>
                        <a:rPr baseline="-25000" lang="en-GB" sz="1800" u="none" cap="none" strike="noStrike"/>
                        <a:t>2</a:t>
                      </a:r>
                      <a:r>
                        <a:rPr lang="en-GB" sz="1800" u="none" cap="none" strike="noStrike"/>
                        <a:t>SO</a:t>
                      </a:r>
                      <a:r>
                        <a:rPr baseline="-25000" lang="en-GB" sz="1800" u="none" cap="none" strike="noStrike"/>
                        <a:t>4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63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CaSO</a:t>
                      </a:r>
                      <a:r>
                        <a:rPr baseline="-25000" lang="en-GB" sz="1800" u="none" cap="none" strike="noStrike"/>
                        <a:t>4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NaCl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00600"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16.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HCl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K</a:t>
                      </a:r>
                      <a:r>
                        <a:rPr baseline="-25000" lang="en-GB" sz="1800" u="none" cap="none" strike="noStrike"/>
                        <a:t>2</a:t>
                      </a:r>
                      <a:r>
                        <a:rPr lang="en-GB" sz="1800" u="none" cap="none" strike="noStrike"/>
                        <a:t>SO</a:t>
                      </a:r>
                      <a:r>
                        <a:rPr baseline="-25000" lang="en-GB" sz="1800" u="none" cap="none" strike="noStrike"/>
                        <a:t>3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63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KCl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</a:t>
                      </a:r>
                      <a:r>
                        <a:rPr baseline="-25000" lang="en-GB" sz="1800" u="none" cap="none" strike="noStrike"/>
                        <a:t>2</a:t>
                      </a:r>
                      <a:r>
                        <a:rPr lang="en-GB" sz="1800" u="none" cap="none" strike="noStrike"/>
                        <a:t>O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SO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08075"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17.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KOH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MgSO</a:t>
                      </a:r>
                      <a:r>
                        <a:rPr baseline="-25000" lang="en-GB" sz="1800" u="none" cap="none" strike="noStrike"/>
                        <a:t>4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63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Mg(OH)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K</a:t>
                      </a:r>
                      <a:r>
                        <a:rPr baseline="-25000" lang="en-GB" sz="1800" u="none" cap="none" strike="noStrike"/>
                        <a:t>2</a:t>
                      </a:r>
                      <a:r>
                        <a:rPr lang="en-GB" sz="1800" u="none" cap="none" strike="noStrike"/>
                        <a:t>SO</a:t>
                      </a:r>
                      <a:r>
                        <a:rPr baseline="-25000" lang="en-GB" sz="1800" u="none" cap="none" strike="noStrike"/>
                        <a:t>4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00600"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18.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K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</a:t>
                      </a:r>
                      <a:r>
                        <a:rPr baseline="-25000" lang="en-GB" sz="1800" u="none" cap="none" strike="noStrike"/>
                        <a:t>2</a:t>
                      </a:r>
                      <a:r>
                        <a:rPr lang="en-GB" sz="1800" u="none" cap="none" strike="noStrike"/>
                        <a:t>O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63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KOH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28700"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19.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2667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NaOH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</a:t>
                      </a:r>
                      <a:r>
                        <a:rPr baseline="-25000" lang="en-GB" sz="1800" u="none" cap="none" strike="noStrike"/>
                        <a:t>3</a:t>
                      </a:r>
                      <a:r>
                        <a:rPr lang="en-GB" sz="1800" u="none" cap="none" strike="noStrike"/>
                        <a:t>PO</a:t>
                      </a:r>
                      <a:r>
                        <a:rPr baseline="-25000" lang="en-GB" sz="1800" u="none" cap="none" strike="noStrike"/>
                        <a:t>4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63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Na</a:t>
                      </a:r>
                      <a:r>
                        <a:rPr baseline="-25000" lang="en-GB" sz="1800" u="none" cap="none" strike="noStrike"/>
                        <a:t>3</a:t>
                      </a:r>
                      <a:r>
                        <a:rPr lang="en-GB" sz="1800" u="none" cap="none" strike="noStrike"/>
                        <a:t>PO</a:t>
                      </a:r>
                      <a:r>
                        <a:rPr baseline="-25000" lang="en-GB" sz="1800" u="none" cap="none" strike="noStrike"/>
                        <a:t>4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</a:t>
                      </a:r>
                      <a:r>
                        <a:rPr baseline="-25000" lang="en-GB" sz="1800" u="none" cap="none" strike="noStrike"/>
                        <a:t>2</a:t>
                      </a:r>
                      <a:r>
                        <a:rPr lang="en-GB" sz="1800" u="none" cap="none" strike="noStrike"/>
                        <a:t>O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00600">
                <a:tc>
                  <a:txBody>
                    <a:bodyPr/>
                    <a:lstStyle/>
                    <a:p>
                      <a:pPr indent="268288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20.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 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 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Pb(NO</a:t>
                      </a:r>
                      <a:r>
                        <a:rPr baseline="-25000" lang="en-GB" sz="1800" u="none" cap="none" strike="noStrike"/>
                        <a:t>3</a:t>
                      </a:r>
                      <a:r>
                        <a:rPr lang="en-GB" sz="1800" u="none" cap="none" strike="noStrike"/>
                        <a:t>)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63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→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778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PbO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NO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10160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+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1905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O</a:t>
                      </a:r>
                      <a:r>
                        <a:rPr baseline="-25000" lang="en-GB" sz="1800" u="none" cap="none" strike="noStrike"/>
                        <a:t>2</a:t>
                      </a:r>
                      <a:endParaRPr sz="1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b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54" name="Google Shape;254;p27"/>
          <p:cNvSpPr/>
          <p:nvPr/>
        </p:nvSpPr>
        <p:spPr>
          <a:xfrm>
            <a:off x="6798365" y="1"/>
            <a:ext cx="5393635" cy="6858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Write the balanced equation for the following reactions: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sodium chloride + lead (II) nitrate → lead (II) chloride + sodium nitrate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iron + chlorine → iron (III) chloride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barium + water → barium hydroxide + hydrogen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potassium hydroxide + sulfuric acid → potassium sulfate + water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sodium + chlorine → sodium chloride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calcium carbonate → calcium oxide + carbon dioxide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aluminium oxide + sulfuric acid ==&gt; aluminium sulfate + water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sodium hydroxide + hydrochloric acid ==&gt; sodium chloride + water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nitrogen + hydrogen → ammonia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8"/>
          <p:cNvSpPr/>
          <p:nvPr/>
        </p:nvSpPr>
        <p:spPr>
          <a:xfrm>
            <a:off x="-1" y="0"/>
            <a:ext cx="3491943" cy="14213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mole?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28"/>
          <p:cNvSpPr/>
          <p:nvPr/>
        </p:nvSpPr>
        <p:spPr>
          <a:xfrm>
            <a:off x="-2" y="1262269"/>
            <a:ext cx="3491943" cy="14213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molar mass?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28"/>
          <p:cNvSpPr/>
          <p:nvPr/>
        </p:nvSpPr>
        <p:spPr>
          <a:xfrm>
            <a:off x="0" y="2594100"/>
            <a:ext cx="3491943" cy="14213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Avogadro’s constant?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28"/>
          <p:cNvSpPr/>
          <p:nvPr/>
        </p:nvSpPr>
        <p:spPr>
          <a:xfrm>
            <a:off x="0" y="4015400"/>
            <a:ext cx="3491943" cy="14213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relative atomic mass?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28"/>
          <p:cNvSpPr/>
          <p:nvPr/>
        </p:nvSpPr>
        <p:spPr>
          <a:xfrm>
            <a:off x="0" y="5436700"/>
            <a:ext cx="3491943" cy="14213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relative molecular mass?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28"/>
          <p:cNvSpPr/>
          <p:nvPr/>
        </p:nvSpPr>
        <p:spPr>
          <a:xfrm>
            <a:off x="6983860" y="5108713"/>
            <a:ext cx="5208140" cy="17492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formula to calculate moles?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28"/>
          <p:cNvSpPr/>
          <p:nvPr/>
        </p:nvSpPr>
        <p:spPr>
          <a:xfrm>
            <a:off x="3491928" y="-13"/>
            <a:ext cx="3491943" cy="543671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Calculate the M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for each of the following molecules.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Cl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Fe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(SO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Zn(OH)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HNO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Ca(HCO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Ca(OH)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Fe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CaCO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(NH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28"/>
          <p:cNvSpPr/>
          <p:nvPr/>
        </p:nvSpPr>
        <p:spPr>
          <a:xfrm>
            <a:off x="6983860" y="0"/>
            <a:ext cx="5208140" cy="510871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Calculate the M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for each of the following molecules: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Cl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Fe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(SO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Zn(OH)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HNO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Ca(HCO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Ca(OH)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Fe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CaCO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(NH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28"/>
          <p:cNvSpPr/>
          <p:nvPr/>
        </p:nvSpPr>
        <p:spPr>
          <a:xfrm>
            <a:off x="3491928" y="5436700"/>
            <a:ext cx="3491943" cy="14213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cm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 1m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cm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 1dm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dm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 1M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29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Calculate the moles for each of the following: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146g of HCl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47.7g of CuO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11.2 g of KOH	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20g of NaOH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192g of Br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6.6g of Xe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25.5g of Al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12g of MgO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1.6g of Fe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73.6g of NO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9.8g of 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19.2g of SiO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29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Calculate the mass for each of the following: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 moles of Al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1.3 moles of 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1.4 moles of CaSO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 5 moles of MgO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21 moles of CuO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2.1 moles of Na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1.5 moles of NH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0.6 moles of HNO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1.3 moles of MgCl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0.7 moles of Br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1.2 moles of NO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0.4 moles of Cu(NO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0"/>
          <p:cNvSpPr/>
          <p:nvPr/>
        </p:nvSpPr>
        <p:spPr>
          <a:xfrm>
            <a:off x="-1" y="0"/>
            <a:ext cx="3491943" cy="20375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empirical formula?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30"/>
          <p:cNvSpPr/>
          <p:nvPr/>
        </p:nvSpPr>
        <p:spPr>
          <a:xfrm>
            <a:off x="-2" y="2037526"/>
            <a:ext cx="3491943" cy="482047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you calculate the empirical formula?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30"/>
          <p:cNvSpPr/>
          <p:nvPr/>
        </p:nvSpPr>
        <p:spPr>
          <a:xfrm>
            <a:off x="3491941" y="0"/>
            <a:ext cx="4340094" cy="23058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empirical formula of a compound containing 40.0% sulfur and 60.0% oxygen?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30"/>
          <p:cNvSpPr/>
          <p:nvPr/>
        </p:nvSpPr>
        <p:spPr>
          <a:xfrm>
            <a:off x="7832034" y="0"/>
            <a:ext cx="4359965" cy="23058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empirical formula for a compound containing 38.8% carbon, 16.2% hydrogen and 45.1% nitrogen?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30"/>
          <p:cNvSpPr/>
          <p:nvPr/>
        </p:nvSpPr>
        <p:spPr>
          <a:xfrm>
            <a:off x="3491942" y="2292636"/>
            <a:ext cx="4340094" cy="23058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empirical formula of a compound containing 47.37% carbon, 10.59% hydrogen and 42.04% oxygen?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p30"/>
          <p:cNvSpPr/>
          <p:nvPr/>
        </p:nvSpPr>
        <p:spPr>
          <a:xfrm>
            <a:off x="7832035" y="2292636"/>
            <a:ext cx="4359965" cy="23058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Sodium Hydride, in which 6.9g of sodium combine with 0.3g of hydrogen. What is empirical formula?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30"/>
          <p:cNvSpPr/>
          <p:nvPr/>
        </p:nvSpPr>
        <p:spPr>
          <a:xfrm>
            <a:off x="3491940" y="4575318"/>
            <a:ext cx="4340094" cy="23058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Nitrogen oxide, in which 0.7g of nitrogen and 1.6g of oxygen react fully. What is empirical formula?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30"/>
          <p:cNvSpPr/>
          <p:nvPr/>
        </p:nvSpPr>
        <p:spPr>
          <a:xfrm>
            <a:off x="7832033" y="4575318"/>
            <a:ext cx="4359965" cy="23058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Sodium nitrate which contains 2.3g of sodium, 1.4g of nitrogen, 4.8g of oxygen.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empirical formula?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1"/>
          <p:cNvSpPr/>
          <p:nvPr/>
        </p:nvSpPr>
        <p:spPr>
          <a:xfrm>
            <a:off x="-1" y="0"/>
            <a:ext cx="3491943" cy="20375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molecular formula?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31"/>
          <p:cNvSpPr/>
          <p:nvPr/>
        </p:nvSpPr>
        <p:spPr>
          <a:xfrm>
            <a:off x="-2" y="2037526"/>
            <a:ext cx="3491943" cy="482047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you calculate the molecular formula?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p31"/>
          <p:cNvSpPr/>
          <p:nvPr/>
        </p:nvSpPr>
        <p:spPr>
          <a:xfrm>
            <a:off x="3491941" y="0"/>
            <a:ext cx="4340094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hydrocarbon contains 92.3% carbon and 7.7% hydrogen. Its relative molecular mass is 26. What is its molecular formula?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31"/>
          <p:cNvSpPr/>
          <p:nvPr/>
        </p:nvSpPr>
        <p:spPr>
          <a:xfrm>
            <a:off x="7832034" y="0"/>
            <a:ext cx="4359965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hydrocarbon is 84% carbon by mass. Its relative molecular mass is 100. Find its molecular formula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31"/>
          <p:cNvSpPr/>
          <p:nvPr/>
        </p:nvSpPr>
        <p:spPr>
          <a:xfrm>
            <a:off x="3491942" y="3428999"/>
            <a:ext cx="4340094" cy="342899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 oxide of phosphorus has an RMM of 220. It is 56.4% phosphorus. Find its molecular formula.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" name="Google Shape;295;p31"/>
          <p:cNvSpPr/>
          <p:nvPr/>
        </p:nvSpPr>
        <p:spPr>
          <a:xfrm>
            <a:off x="7832035" y="3428999"/>
            <a:ext cx="4359965" cy="342899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hydrocarbon has 80% carbon and 20 % hydrogen.</a:t>
            </a:r>
            <a:r>
              <a:rPr b="0" i="0" lang="en-GB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When the mass of a single molecule of this compound was analysed, it was found to be 30. What must the true (molecular) formula of this substance be?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32"/>
          <p:cNvSpPr/>
          <p:nvPr/>
        </p:nvSpPr>
        <p:spPr>
          <a:xfrm>
            <a:off x="-1" y="0"/>
            <a:ext cx="3491943" cy="20375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titration?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32"/>
          <p:cNvSpPr/>
          <p:nvPr/>
        </p:nvSpPr>
        <p:spPr>
          <a:xfrm>
            <a:off x="0" y="2047440"/>
            <a:ext cx="3491943" cy="118275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solution?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32"/>
          <p:cNvSpPr/>
          <p:nvPr/>
        </p:nvSpPr>
        <p:spPr>
          <a:xfrm>
            <a:off x="0" y="3230197"/>
            <a:ext cx="3491943" cy="118275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standard solution?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32"/>
          <p:cNvSpPr/>
          <p:nvPr/>
        </p:nvSpPr>
        <p:spPr>
          <a:xfrm>
            <a:off x="0" y="4412954"/>
            <a:ext cx="3491943" cy="118275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solute?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32"/>
          <p:cNvSpPr/>
          <p:nvPr/>
        </p:nvSpPr>
        <p:spPr>
          <a:xfrm>
            <a:off x="-2" y="5595711"/>
            <a:ext cx="3491943" cy="126228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solvent?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32"/>
          <p:cNvSpPr/>
          <p:nvPr/>
        </p:nvSpPr>
        <p:spPr>
          <a:xfrm>
            <a:off x="3491941" y="0"/>
            <a:ext cx="4290391" cy="20375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meant by the molarity of a solution?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32"/>
          <p:cNvSpPr/>
          <p:nvPr/>
        </p:nvSpPr>
        <p:spPr>
          <a:xfrm>
            <a:off x="7782333" y="0"/>
            <a:ext cx="4409668" cy="20375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formula to calculate molarity?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32"/>
          <p:cNvSpPr/>
          <p:nvPr/>
        </p:nvSpPr>
        <p:spPr>
          <a:xfrm>
            <a:off x="3491941" y="2047440"/>
            <a:ext cx="4290391" cy="236551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moles of HCl are there in 100 cm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HCl solution?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32"/>
          <p:cNvSpPr/>
          <p:nvPr/>
        </p:nvSpPr>
        <p:spPr>
          <a:xfrm>
            <a:off x="7782333" y="2047440"/>
            <a:ext cx="4409668" cy="236551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concentration of a sample of NaOH solution if 10 dm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contains 0.5 mol?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32"/>
          <p:cNvSpPr/>
          <p:nvPr/>
        </p:nvSpPr>
        <p:spPr>
          <a:xfrm>
            <a:off x="3491941" y="4412954"/>
            <a:ext cx="4290391" cy="244504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volume in cm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of 2M sulphuric acid solution would you need to ensure you had a sample containing 0.005 mol?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32"/>
          <p:cNvSpPr/>
          <p:nvPr/>
        </p:nvSpPr>
        <p:spPr>
          <a:xfrm>
            <a:off x="7782333" y="4412954"/>
            <a:ext cx="4409668" cy="244504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Calculate the number of moles of HCl are there in 20 cm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of a 2 mol dm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solution of HCl (aq)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33"/>
          <p:cNvSpPr/>
          <p:nvPr/>
        </p:nvSpPr>
        <p:spPr>
          <a:xfrm>
            <a:off x="0" y="3429000"/>
            <a:ext cx="6096000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a titration, 25.00 cm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of 0.200 mol/dm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sodium hydroxide solution is exactly neutralised by 22.70 cm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of a dilute solution of hydrochloric acid.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NaOH(aq) + HCl(aq) → NaCl(aq) + 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O(l)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Calculate the concentration of the hydrochloric acid.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33"/>
          <p:cNvSpPr/>
          <p:nvPr/>
        </p:nvSpPr>
        <p:spPr>
          <a:xfrm>
            <a:off x="6096001" y="0"/>
            <a:ext cx="6096000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25.00 cm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of 0.300 mol/dm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sodium hydroxide solution is exactly neutralized by 0.100 mol/dm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sulfuric acid. Calculate the volume of sulfuric acid needed.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33"/>
          <p:cNvSpPr/>
          <p:nvPr/>
        </p:nvSpPr>
        <p:spPr>
          <a:xfrm>
            <a:off x="0" y="0"/>
            <a:ext cx="6096000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a titration, 25.0 cm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of 0.100 mol/dm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sodium hydroxide solution is exactly neutralized by 20.00 cm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of a dilute solution of hydrochloric acid. Calculate the concentration of the hydrochloric acid solution.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p33"/>
          <p:cNvSpPr/>
          <p:nvPr/>
        </p:nvSpPr>
        <p:spPr>
          <a:xfrm>
            <a:off x="6096001" y="3429000"/>
            <a:ext cx="6096000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25.00 cm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of 0.100 mol/dm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sodium hydroxide solution is exactly neutralised by 0.125 mol/dm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hydrochloric acid.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NaOH(aq) + HCl(aq) → NaCl(aq) + 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O(l)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Calculate the volume of hydrochloric acid needed.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34"/>
          <p:cNvSpPr/>
          <p:nvPr/>
        </p:nvSpPr>
        <p:spPr>
          <a:xfrm>
            <a:off x="-1" y="0"/>
            <a:ext cx="3617845" cy="20375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stoichiometry?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34"/>
          <p:cNvSpPr/>
          <p:nvPr/>
        </p:nvSpPr>
        <p:spPr>
          <a:xfrm>
            <a:off x="-2" y="2037526"/>
            <a:ext cx="3617845" cy="482047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you calculate the quantities of reactants and products using a chemical equation?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34"/>
          <p:cNvSpPr/>
          <p:nvPr/>
        </p:nvSpPr>
        <p:spPr>
          <a:xfrm>
            <a:off x="3617843" y="0"/>
            <a:ext cx="4303644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25717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mass of hydrogen is produced when 192 g of magnesium is reacted with hydrochloric acid?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Mg  +  2 HCl  →  MgCl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+  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34"/>
          <p:cNvSpPr/>
          <p:nvPr/>
        </p:nvSpPr>
        <p:spPr>
          <a:xfrm>
            <a:off x="3617843" y="3429000"/>
            <a:ext cx="4303644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mass of oxygen is formed when 735 g of potassium chlorate decomposes?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 KClO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→  2 KCl  +  3 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34"/>
          <p:cNvSpPr/>
          <p:nvPr/>
        </p:nvSpPr>
        <p:spPr>
          <a:xfrm>
            <a:off x="7921487" y="3429000"/>
            <a:ext cx="4303644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mass of carbon dioxide is produced when 5.6 g of butene (C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 is burnt.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+   6 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→  4 CO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+  4 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34"/>
          <p:cNvSpPr/>
          <p:nvPr/>
        </p:nvSpPr>
        <p:spPr>
          <a:xfrm>
            <a:off x="7921487" y="0"/>
            <a:ext cx="4303644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25717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mass of oxygen is needed to react with 8.5 g of hydrogen sulphide (H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S)?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25717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 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  +   3 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→  2 SO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+  2 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35"/>
          <p:cNvSpPr/>
          <p:nvPr/>
        </p:nvSpPr>
        <p:spPr>
          <a:xfrm>
            <a:off x="3491941" y="0"/>
            <a:ext cx="4340085" cy="6858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25717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Crushed calcium carbonate (CaCO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 decomposes to give calcium oxide (CaO) and carbon dioxide. A company processes 200 tonnes of calcium carbonate daily. It collects 98 tonnes of calcium oxide each day. What is the percentage yield of the calcium oxide?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35"/>
          <p:cNvSpPr/>
          <p:nvPr/>
        </p:nvSpPr>
        <p:spPr>
          <a:xfrm>
            <a:off x="7832028" y="0"/>
            <a:ext cx="4359972" cy="6858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Sodium hydrogencarbonate (NaHCO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 can be converted into sodium carbonate (Na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 by heating. This is a thermal decomposition reaction in which water vapour and carbon dioxide are also products. A student started with 16.8g of NaHCO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 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 collected 9.2g of Na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Calculate the percentage yield the student obtained.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5" name="Google Shape;335;p35"/>
          <p:cNvSpPr/>
          <p:nvPr/>
        </p:nvSpPr>
        <p:spPr>
          <a:xfrm>
            <a:off x="-1" y="0"/>
            <a:ext cx="3491943" cy="20375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meant by theoretical mass?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35"/>
          <p:cNvSpPr/>
          <p:nvPr/>
        </p:nvSpPr>
        <p:spPr>
          <a:xfrm>
            <a:off x="0" y="2047440"/>
            <a:ext cx="3491943" cy="118275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reversible reaction?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35"/>
          <p:cNvSpPr/>
          <p:nvPr/>
        </p:nvSpPr>
        <p:spPr>
          <a:xfrm>
            <a:off x="0" y="3230197"/>
            <a:ext cx="3491943" cy="118277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meant by percentage yield?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35"/>
          <p:cNvSpPr/>
          <p:nvPr/>
        </p:nvSpPr>
        <p:spPr>
          <a:xfrm>
            <a:off x="-2" y="4412954"/>
            <a:ext cx="3491943" cy="243513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formula for percentage yield?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36"/>
          <p:cNvSpPr/>
          <p:nvPr/>
        </p:nvSpPr>
        <p:spPr>
          <a:xfrm>
            <a:off x="4121426" y="0"/>
            <a:ext cx="4035287" cy="6858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25717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When 1 mole of oxygen reacts with excess hydrogen, 2 moles of water should be produced. When this reaction was carried out, the actual number of moles was 1.8 moles of water. Calculate the percentage yield.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36"/>
          <p:cNvSpPr/>
          <p:nvPr/>
        </p:nvSpPr>
        <p:spPr>
          <a:xfrm>
            <a:off x="8156713" y="0"/>
            <a:ext cx="4035287" cy="6858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Ammonia is manufactured from hydrogen and nitrogen by the Haber process.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</a:t>
            </a:r>
            <a:r>
              <a:rPr b="0" baseline="-2500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+ 3 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⇌ </a:t>
            </a: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 NH</a:t>
            </a:r>
            <a:r>
              <a:rPr b="0" baseline="-2500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80kg of ammonia is produced from 60kg of hydrogen, what is the percentage yield?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36"/>
          <p:cNvSpPr/>
          <p:nvPr/>
        </p:nvSpPr>
        <p:spPr>
          <a:xfrm>
            <a:off x="0" y="0"/>
            <a:ext cx="4121426" cy="6858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Ethene gas (C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 reacting with steam to produce ethanol (C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OH) is a reversible reaction.  If 14g of ethene reacts with excess steam to produce 17.25g of ethanol, what is the percentage yield of the reaction?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37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GB"/>
              <a:t>Production and uses of substances in relation to properties</a:t>
            </a:r>
            <a:endParaRPr/>
          </a:p>
        </p:txBody>
      </p:sp>
      <p:sp>
        <p:nvSpPr>
          <p:cNvPr id="351" name="Google Shape;351;p37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38"/>
          <p:cNvSpPr/>
          <p:nvPr/>
        </p:nvSpPr>
        <p:spPr>
          <a:xfrm>
            <a:off x="0" y="0"/>
            <a:ext cx="3194403" cy="12512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are the elements in the periodic table arranged?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7" name="Google Shape;357;p38"/>
          <p:cNvSpPr/>
          <p:nvPr/>
        </p:nvSpPr>
        <p:spPr>
          <a:xfrm>
            <a:off x="0" y="1251284"/>
            <a:ext cx="3194403" cy="12512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columns in the periodic table known as?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8" name="Google Shape;358;p38"/>
          <p:cNvSpPr/>
          <p:nvPr/>
        </p:nvSpPr>
        <p:spPr>
          <a:xfrm>
            <a:off x="0" y="2502568"/>
            <a:ext cx="3194403" cy="12512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rows in the periodic table known as?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9" name="Google Shape;359;p38"/>
          <p:cNvSpPr/>
          <p:nvPr/>
        </p:nvSpPr>
        <p:spPr>
          <a:xfrm>
            <a:off x="0" y="3753852"/>
            <a:ext cx="3194403" cy="310414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characteristics of period 1?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" name="Google Shape;360;p38"/>
          <p:cNvSpPr/>
          <p:nvPr/>
        </p:nvSpPr>
        <p:spPr>
          <a:xfrm>
            <a:off x="6193602" y="3753852"/>
            <a:ext cx="2999199" cy="310414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characteristics of period 3?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38"/>
          <p:cNvSpPr/>
          <p:nvPr/>
        </p:nvSpPr>
        <p:spPr>
          <a:xfrm>
            <a:off x="3194403" y="8021"/>
            <a:ext cx="3194403" cy="12512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element blocks?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2" name="Google Shape;362;p38"/>
          <p:cNvSpPr/>
          <p:nvPr/>
        </p:nvSpPr>
        <p:spPr>
          <a:xfrm>
            <a:off x="3194403" y="1251284"/>
            <a:ext cx="3194403" cy="12512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3 element blocks?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p38"/>
          <p:cNvSpPr/>
          <p:nvPr/>
        </p:nvSpPr>
        <p:spPr>
          <a:xfrm>
            <a:off x="6388806" y="8020"/>
            <a:ext cx="2827061" cy="124091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Which groups are in the s block?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4" name="Google Shape;364;p38"/>
          <p:cNvSpPr/>
          <p:nvPr/>
        </p:nvSpPr>
        <p:spPr>
          <a:xfrm>
            <a:off x="9192801" y="8020"/>
            <a:ext cx="2999199" cy="187047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why Ca is an s block element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5" name="Google Shape;365;p38"/>
          <p:cNvSpPr/>
          <p:nvPr/>
        </p:nvSpPr>
        <p:spPr>
          <a:xfrm>
            <a:off x="6388806" y="1248937"/>
            <a:ext cx="2803995" cy="126165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Which groups are in the p block?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6" name="Google Shape;366;p38"/>
          <p:cNvSpPr/>
          <p:nvPr/>
        </p:nvSpPr>
        <p:spPr>
          <a:xfrm>
            <a:off x="3194403" y="2502568"/>
            <a:ext cx="3194403" cy="12512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why Cu is a d block element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38"/>
          <p:cNvSpPr/>
          <p:nvPr/>
        </p:nvSpPr>
        <p:spPr>
          <a:xfrm>
            <a:off x="6386055" y="2502567"/>
            <a:ext cx="2808247" cy="125930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Which part of the periodic table makes up the p block?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8" name="Google Shape;368;p38"/>
          <p:cNvSpPr/>
          <p:nvPr/>
        </p:nvSpPr>
        <p:spPr>
          <a:xfrm>
            <a:off x="3194403" y="3753852"/>
            <a:ext cx="2999199" cy="311216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characteristics of period 2?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9" name="Google Shape;369;p38"/>
          <p:cNvSpPr/>
          <p:nvPr/>
        </p:nvSpPr>
        <p:spPr>
          <a:xfrm>
            <a:off x="9192051" y="1879762"/>
            <a:ext cx="2999199" cy="189013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why Br is a p block element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38"/>
          <p:cNvSpPr/>
          <p:nvPr/>
        </p:nvSpPr>
        <p:spPr>
          <a:xfrm>
            <a:off x="9192801" y="3761873"/>
            <a:ext cx="2999199" cy="310414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characteristics of period 4?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39"/>
          <p:cNvSpPr/>
          <p:nvPr/>
        </p:nvSpPr>
        <p:spPr>
          <a:xfrm>
            <a:off x="0" y="0"/>
            <a:ext cx="3194403" cy="12512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can you measure the radius of an atom?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Google Shape;376;p39"/>
          <p:cNvSpPr/>
          <p:nvPr/>
        </p:nvSpPr>
        <p:spPr>
          <a:xfrm>
            <a:off x="-1" y="1251283"/>
            <a:ext cx="3194403" cy="279062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the atomic radius change across a period and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7" name="Google Shape;377;p39"/>
          <p:cNvSpPr/>
          <p:nvPr/>
        </p:nvSpPr>
        <p:spPr>
          <a:xfrm>
            <a:off x="0" y="4041912"/>
            <a:ext cx="3194403" cy="28160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the atomic radius change down a group and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" name="Google Shape;378;p39"/>
          <p:cNvSpPr/>
          <p:nvPr/>
        </p:nvSpPr>
        <p:spPr>
          <a:xfrm>
            <a:off x="3194402" y="0"/>
            <a:ext cx="3194403" cy="279062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the trend of atomic radius of the transition metals?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9" name="Google Shape;379;p39"/>
          <p:cNvSpPr/>
          <p:nvPr/>
        </p:nvSpPr>
        <p:spPr>
          <a:xfrm>
            <a:off x="3194401" y="2790630"/>
            <a:ext cx="3194403" cy="28160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the ionic radius change down a group and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" name="Google Shape;380;p39"/>
          <p:cNvSpPr/>
          <p:nvPr/>
        </p:nvSpPr>
        <p:spPr>
          <a:xfrm>
            <a:off x="3194400" y="5606717"/>
            <a:ext cx="4421883" cy="125128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the ionic radius of cations compare to their corresponding atom?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1" name="Google Shape;381;p39"/>
          <p:cNvSpPr/>
          <p:nvPr/>
        </p:nvSpPr>
        <p:spPr>
          <a:xfrm>
            <a:off x="7616283" y="5606716"/>
            <a:ext cx="4575717" cy="125128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meant by the term isoelectronic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2" name="Google Shape;382;p39"/>
          <p:cNvSpPr/>
          <p:nvPr/>
        </p:nvSpPr>
        <p:spPr>
          <a:xfrm>
            <a:off x="6388802" y="2787236"/>
            <a:ext cx="3194403" cy="282505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the ionic radius of anions change across a period and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p39"/>
          <p:cNvSpPr/>
          <p:nvPr/>
        </p:nvSpPr>
        <p:spPr>
          <a:xfrm>
            <a:off x="6388802" y="-3394"/>
            <a:ext cx="3194403" cy="279062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the ionic radius of cations change across a period and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4" name="Google Shape;384;p39"/>
          <p:cNvSpPr/>
          <p:nvPr/>
        </p:nvSpPr>
        <p:spPr>
          <a:xfrm>
            <a:off x="9583205" y="0"/>
            <a:ext cx="2608796" cy="12512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electronegativity?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5" name="Google Shape;385;p39"/>
          <p:cNvSpPr/>
          <p:nvPr/>
        </p:nvSpPr>
        <p:spPr>
          <a:xfrm>
            <a:off x="9583204" y="1254678"/>
            <a:ext cx="2608796" cy="206932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do group 8 elements have no electronegativity?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6" name="Google Shape;386;p39"/>
          <p:cNvSpPr/>
          <p:nvPr/>
        </p:nvSpPr>
        <p:spPr>
          <a:xfrm>
            <a:off x="9583204" y="3327400"/>
            <a:ext cx="2608796" cy="227592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factors does electronegativity depend 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40"/>
          <p:cNvSpPr/>
          <p:nvPr/>
        </p:nvSpPr>
        <p:spPr>
          <a:xfrm>
            <a:off x="-1" y="0"/>
            <a:ext cx="3194403" cy="279062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the electronegativity change across a period and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2" name="Google Shape;392;p40"/>
          <p:cNvSpPr/>
          <p:nvPr/>
        </p:nvSpPr>
        <p:spPr>
          <a:xfrm>
            <a:off x="0" y="2790629"/>
            <a:ext cx="3194403" cy="28160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the electronegativity change down a group and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3" name="Google Shape;393;p40"/>
          <p:cNvSpPr/>
          <p:nvPr/>
        </p:nvSpPr>
        <p:spPr>
          <a:xfrm>
            <a:off x="3194402" y="0"/>
            <a:ext cx="3194403" cy="239097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electron affinity affect the reactivity of atoms?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4" name="Google Shape;394;p40"/>
          <p:cNvSpPr/>
          <p:nvPr/>
        </p:nvSpPr>
        <p:spPr>
          <a:xfrm>
            <a:off x="3194399" y="2382057"/>
            <a:ext cx="3194403" cy="239097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first ionization energy?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5" name="Google Shape;395;p40"/>
          <p:cNvSpPr/>
          <p:nvPr/>
        </p:nvSpPr>
        <p:spPr>
          <a:xfrm>
            <a:off x="-2" y="5606716"/>
            <a:ext cx="3194403" cy="12512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periodicity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6" name="Google Shape;396;p40"/>
          <p:cNvSpPr/>
          <p:nvPr/>
        </p:nvSpPr>
        <p:spPr>
          <a:xfrm>
            <a:off x="6388805" y="0"/>
            <a:ext cx="3194403" cy="238205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the first ionization energy change across a period and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" name="Google Shape;397;p40"/>
          <p:cNvSpPr/>
          <p:nvPr/>
        </p:nvSpPr>
        <p:spPr>
          <a:xfrm>
            <a:off x="9583207" y="0"/>
            <a:ext cx="2608793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does the pattern in first ionization energy between period 2 and 3 suggest?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8" name="Google Shape;398;p40"/>
          <p:cNvSpPr/>
          <p:nvPr/>
        </p:nvSpPr>
        <p:spPr>
          <a:xfrm>
            <a:off x="9583206" y="3429000"/>
            <a:ext cx="2608793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does the first ionization energy not change significantly in period 4?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9" name="Google Shape;399;p40"/>
          <p:cNvSpPr/>
          <p:nvPr/>
        </p:nvSpPr>
        <p:spPr>
          <a:xfrm>
            <a:off x="6388801" y="2382056"/>
            <a:ext cx="3194403" cy="239097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the first ionization energy change down a group and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0" name="Google Shape;400;p40"/>
          <p:cNvSpPr/>
          <p:nvPr/>
        </p:nvSpPr>
        <p:spPr>
          <a:xfrm>
            <a:off x="3194399" y="4773027"/>
            <a:ext cx="6388805" cy="208497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Evaluate the factors that affect first ionization energies of elements in a period and group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41"/>
          <p:cNvSpPr/>
          <p:nvPr/>
        </p:nvSpPr>
        <p:spPr>
          <a:xfrm>
            <a:off x="0" y="0"/>
            <a:ext cx="3194403" cy="12512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electron affinity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Google Shape;406;p41"/>
          <p:cNvSpPr/>
          <p:nvPr/>
        </p:nvSpPr>
        <p:spPr>
          <a:xfrm>
            <a:off x="0" y="1251284"/>
            <a:ext cx="3194403" cy="250256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trend in electron affinity as you go down group 7 and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7" name="Google Shape;407;p41"/>
          <p:cNvSpPr/>
          <p:nvPr/>
        </p:nvSpPr>
        <p:spPr>
          <a:xfrm>
            <a:off x="3194403" y="0"/>
            <a:ext cx="3194403" cy="250256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Which element is the exception to the trend in electron affinity as you go down group 7 and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8" name="Google Shape;408;p41"/>
          <p:cNvSpPr/>
          <p:nvPr/>
        </p:nvSpPr>
        <p:spPr>
          <a:xfrm>
            <a:off x="0" y="3753852"/>
            <a:ext cx="3194403" cy="310414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does electron affinity indicate?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9" name="Google Shape;409;p41"/>
          <p:cNvSpPr/>
          <p:nvPr/>
        </p:nvSpPr>
        <p:spPr>
          <a:xfrm>
            <a:off x="3194403" y="2502568"/>
            <a:ext cx="3194403" cy="214563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trend in electron affinity as you go down group 6 and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0" name="Google Shape;410;p41"/>
          <p:cNvSpPr/>
          <p:nvPr/>
        </p:nvSpPr>
        <p:spPr>
          <a:xfrm>
            <a:off x="3194402" y="4648200"/>
            <a:ext cx="3194403" cy="22098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Which element is the exception to the trend in electron affinity as you go down group 6 and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1" name="Google Shape;411;p41"/>
          <p:cNvSpPr/>
          <p:nvPr/>
        </p:nvSpPr>
        <p:spPr>
          <a:xfrm>
            <a:off x="6388806" y="0"/>
            <a:ext cx="5803194" cy="214563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the electron affinity compare between group 6 and 7?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2" name="Google Shape;412;p41"/>
          <p:cNvSpPr/>
          <p:nvPr/>
        </p:nvSpPr>
        <p:spPr>
          <a:xfrm>
            <a:off x="6388806" y="2145632"/>
            <a:ext cx="5803194" cy="287086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the electron affinity predict the type of bonding in a compound??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3" name="Google Shape;413;p41"/>
          <p:cNvSpPr/>
          <p:nvPr/>
        </p:nvSpPr>
        <p:spPr>
          <a:xfrm>
            <a:off x="6388805" y="5016500"/>
            <a:ext cx="2869495" cy="18415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melting point in terms of bonding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4" name="Google Shape;414;p41"/>
          <p:cNvSpPr/>
          <p:nvPr/>
        </p:nvSpPr>
        <p:spPr>
          <a:xfrm>
            <a:off x="9258300" y="5016500"/>
            <a:ext cx="2933700" cy="18415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boiling point in terms of bonding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42"/>
          <p:cNvSpPr/>
          <p:nvPr/>
        </p:nvSpPr>
        <p:spPr>
          <a:xfrm>
            <a:off x="0" y="0"/>
            <a:ext cx="2818695" cy="12512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Which group has the lowest melting and boiling point?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0" name="Google Shape;420;p42"/>
          <p:cNvSpPr/>
          <p:nvPr/>
        </p:nvSpPr>
        <p:spPr>
          <a:xfrm>
            <a:off x="2818695" y="0"/>
            <a:ext cx="3861505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Describe and explain the trend of melting and boiling points as you go across groups 1 to 3 in period 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1" name="Google Shape;421;p42"/>
          <p:cNvSpPr/>
          <p:nvPr/>
        </p:nvSpPr>
        <p:spPr>
          <a:xfrm>
            <a:off x="2818694" y="3429000"/>
            <a:ext cx="3861505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Describe and explain the trend of melting and boiling points as you go across groups 1 to 3 in period 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2" name="Google Shape;422;p42"/>
          <p:cNvSpPr/>
          <p:nvPr/>
        </p:nvSpPr>
        <p:spPr>
          <a:xfrm>
            <a:off x="0" y="1251284"/>
            <a:ext cx="2818693" cy="560671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Evaluate how type of bonding, intermolecular forces and molecule size affects the melting point in elements in period 3 and groups 2 and 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3" name="Google Shape;423;p42"/>
          <p:cNvSpPr/>
          <p:nvPr/>
        </p:nvSpPr>
        <p:spPr>
          <a:xfrm>
            <a:off x="6680199" y="0"/>
            <a:ext cx="2818696" cy="1651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malleable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4" name="Google Shape;424;p42"/>
          <p:cNvSpPr/>
          <p:nvPr/>
        </p:nvSpPr>
        <p:spPr>
          <a:xfrm>
            <a:off x="9498895" y="0"/>
            <a:ext cx="2693106" cy="1651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ductile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5" name="Google Shape;425;p42"/>
          <p:cNvSpPr/>
          <p:nvPr/>
        </p:nvSpPr>
        <p:spPr>
          <a:xfrm>
            <a:off x="6680199" y="1632284"/>
            <a:ext cx="2818696" cy="1651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electrical conductivity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p42"/>
          <p:cNvSpPr/>
          <p:nvPr/>
        </p:nvSpPr>
        <p:spPr>
          <a:xfrm>
            <a:off x="9498895" y="1632284"/>
            <a:ext cx="2693106" cy="1651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thermal conductivity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42"/>
          <p:cNvSpPr/>
          <p:nvPr/>
        </p:nvSpPr>
        <p:spPr>
          <a:xfrm>
            <a:off x="6680198" y="3283284"/>
            <a:ext cx="5511801" cy="357471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the physical properties outlined above in terms of metals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4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Fill in the table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433" name="Google Shape;433;p43"/>
          <p:cNvGraphicFramePr/>
          <p:nvPr/>
        </p:nvGraphicFramePr>
        <p:xfrm>
          <a:off x="101600" y="33866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{5693738B-09D1-4E86-962B-CB89FD731758}</a:tableStyleId>
              </a:tblPr>
              <a:tblGrid>
                <a:gridCol w="806875"/>
                <a:gridCol w="1639375"/>
                <a:gridCol w="6762425"/>
                <a:gridCol w="2881725"/>
              </a:tblGrid>
              <a:tr h="6642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Group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Element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Reaction with oxygen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Balanced equation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</a:tr>
              <a:tr h="378550"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1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Lithium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855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Sodium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 vMerge="1"/>
              </a:tr>
              <a:tr h="6642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2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Beryllium &amp; magnesium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6642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3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Aluminium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8550"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4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Carbon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855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Silicon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 vMerge="1"/>
              </a:tr>
              <a:tr h="378550"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5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Nitrogen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855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Phosphorus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 vMerge="1"/>
              </a:tr>
              <a:tr h="378550"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6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Oxygen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7855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Sulphur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 vMerge="1"/>
              </a:tr>
              <a:tr h="7069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7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Most halogens react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6642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0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All noble gases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44"/>
          <p:cNvSpPr/>
          <p:nvPr/>
        </p:nvSpPr>
        <p:spPr>
          <a:xfrm>
            <a:off x="0" y="0"/>
            <a:ext cx="4089400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Write balanced general equations for the reaction of: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Group 1 metals + oxygen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Group 2 metals + oxygen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Group 3 metals + oxygen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" name="Google Shape;439;p44"/>
          <p:cNvSpPr/>
          <p:nvPr/>
        </p:nvSpPr>
        <p:spPr>
          <a:xfrm>
            <a:off x="4089399" y="0"/>
            <a:ext cx="4089400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Write balanced general equations for the reaction of: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Group 1 metals + water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Group 2 metals + water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Group 3 metals + water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" name="Google Shape;440;p44"/>
          <p:cNvSpPr/>
          <p:nvPr/>
        </p:nvSpPr>
        <p:spPr>
          <a:xfrm>
            <a:off x="8102602" y="0"/>
            <a:ext cx="4089400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Write balanced general equations for the reaction of: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Group 1 metals + dilute acid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Group 2 metals + dilute acid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Group 3 metals + dilute acid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" name="Google Shape;441;p44"/>
          <p:cNvSpPr/>
          <p:nvPr/>
        </p:nvSpPr>
        <p:spPr>
          <a:xfrm>
            <a:off x="0" y="3429000"/>
            <a:ext cx="2794000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reactivity series?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44"/>
          <p:cNvSpPr/>
          <p:nvPr/>
        </p:nvSpPr>
        <p:spPr>
          <a:xfrm>
            <a:off x="2794000" y="3429000"/>
            <a:ext cx="9398000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Fill in the reactivity series from most reactive to least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443" name="Google Shape;443;p44"/>
          <p:cNvGraphicFramePr/>
          <p:nvPr/>
        </p:nvGraphicFramePr>
        <p:xfrm>
          <a:off x="2882900" y="385656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{5693738B-09D1-4E86-962B-CB89FD731758}</a:tableStyleId>
              </a:tblPr>
              <a:tblGrid>
                <a:gridCol w="612975"/>
                <a:gridCol w="593525"/>
                <a:gridCol w="632450"/>
                <a:gridCol w="612975"/>
                <a:gridCol w="612975"/>
                <a:gridCol w="612975"/>
                <a:gridCol w="612975"/>
                <a:gridCol w="612975"/>
                <a:gridCol w="612975"/>
                <a:gridCol w="612975"/>
                <a:gridCol w="612975"/>
                <a:gridCol w="612975"/>
                <a:gridCol w="612975"/>
                <a:gridCol w="612975"/>
                <a:gridCol w="612975"/>
              </a:tblGrid>
              <a:tr h="650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K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C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495725">
                <a:tc gridSpan="15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Most reactive                                                                                                                          Least reactive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17534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Potassium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Carbon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Hydrogen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Platinum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cxnSp>
        <p:nvCxnSpPr>
          <p:cNvPr id="444" name="Google Shape;444;p44"/>
          <p:cNvCxnSpPr/>
          <p:nvPr/>
        </p:nvCxnSpPr>
        <p:spPr>
          <a:xfrm>
            <a:off x="4292600" y="4737100"/>
            <a:ext cx="62992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45"/>
          <p:cNvSpPr/>
          <p:nvPr/>
        </p:nvSpPr>
        <p:spPr>
          <a:xfrm>
            <a:off x="0" y="0"/>
            <a:ext cx="3060700" cy="19812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redox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0" name="Google Shape;450;p45"/>
          <p:cNvSpPr/>
          <p:nvPr/>
        </p:nvSpPr>
        <p:spPr>
          <a:xfrm>
            <a:off x="3060700" y="0"/>
            <a:ext cx="3060700" cy="19812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reduction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1" name="Google Shape;451;p45"/>
          <p:cNvSpPr/>
          <p:nvPr/>
        </p:nvSpPr>
        <p:spPr>
          <a:xfrm>
            <a:off x="6096000" y="0"/>
            <a:ext cx="3060700" cy="19812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oxidation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2" name="Google Shape;452;p45"/>
          <p:cNvSpPr/>
          <p:nvPr/>
        </p:nvSpPr>
        <p:spPr>
          <a:xfrm>
            <a:off x="9156700" y="0"/>
            <a:ext cx="3060700" cy="19812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half equation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3" name="Google Shape;453;p45"/>
          <p:cNvSpPr/>
          <p:nvPr/>
        </p:nvSpPr>
        <p:spPr>
          <a:xfrm>
            <a:off x="0" y="1981200"/>
            <a:ext cx="3416300" cy="48768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Identify the species being oxidized and reduced in each of the following reactions: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b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1. Cr</a:t>
            </a:r>
            <a:r>
              <a:rPr b="0" baseline="3000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+</a:t>
            </a: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+ Sn</a:t>
            </a:r>
            <a:r>
              <a:rPr b="0" baseline="3000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4+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→ </a:t>
            </a: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Cr</a:t>
            </a:r>
            <a:r>
              <a:rPr b="0" baseline="3000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3+</a:t>
            </a: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+ Sn</a:t>
            </a:r>
            <a:r>
              <a:rPr b="0" baseline="3000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2+</a:t>
            </a:r>
            <a:b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Oxidized: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Reduced: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b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2. 3Hg</a:t>
            </a:r>
            <a:r>
              <a:rPr b="0" baseline="3000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2+</a:t>
            </a: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+ 2Fe (s) 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→ </a:t>
            </a: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3Hg</a:t>
            </a:r>
            <a:r>
              <a:rPr b="0" baseline="-2500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+ 2Fe</a:t>
            </a:r>
            <a:r>
              <a:rPr b="0" baseline="3000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3+</a:t>
            </a:r>
            <a:b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Oxidized: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Reduced: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b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3. 2As (s) + 3Cl</a:t>
            </a:r>
            <a:r>
              <a:rPr b="0" baseline="-2500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(g) 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→ </a:t>
            </a: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2AsCl</a:t>
            </a:r>
            <a:r>
              <a:rPr b="0" baseline="-2500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Oxidized: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Reduced: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" name="Google Shape;454;p45"/>
          <p:cNvSpPr/>
          <p:nvPr/>
        </p:nvSpPr>
        <p:spPr>
          <a:xfrm>
            <a:off x="3416300" y="1981200"/>
            <a:ext cx="8801100" cy="26797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Complete these half equations by balancing them, and then adding electron(s) (+ e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‑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 or removing electron(s)(- e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 from the left hand side.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b="0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Cu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2+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(aq) _______🡪     Cu (s)     (oxidation/reduction)  </a:t>
            </a:r>
            <a:endParaRPr b="0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O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2-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(aq) ________ 🡪      O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(g)     (oxidation/reduction)  </a:t>
            </a:r>
            <a:endParaRPr b="0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Li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+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(l) __________ 🡪      Li(s)       (oxidation/reduction)</a:t>
            </a:r>
            <a:endParaRPr b="0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H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+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(aq) _________🡪      H­</a:t>
            </a:r>
            <a:r>
              <a:rPr b="0" baseline="-25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(g)     (oxidation/reduction)  </a:t>
            </a:r>
            <a:endParaRPr b="0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77800" lvl="0" marL="177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Mg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2+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(s) ________🡪     Mg(s)    (oxidation/reduction)    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77800" lvl="0" marL="177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Al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3+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(l) __________🡪     Al (s)     (oxidation/reduction)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45"/>
          <p:cNvSpPr/>
          <p:nvPr/>
        </p:nvSpPr>
        <p:spPr>
          <a:xfrm>
            <a:off x="3416300" y="4660900"/>
            <a:ext cx="1943100" cy="21971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oxidation state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6" name="Google Shape;456;p45"/>
          <p:cNvSpPr/>
          <p:nvPr/>
        </p:nvSpPr>
        <p:spPr>
          <a:xfrm>
            <a:off x="5359400" y="4660900"/>
            <a:ext cx="6832600" cy="21971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you assign oxidation states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