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0" r:id="rId3"/>
    <p:sldId id="271" r:id="rId4"/>
    <p:sldId id="272" r:id="rId5"/>
    <p:sldId id="273" r:id="rId6"/>
    <p:sldId id="274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49"/>
    <p:restoredTop sz="94659"/>
  </p:normalViewPr>
  <p:slideViewPr>
    <p:cSldViewPr snapToGrid="0" snapToObjects="1">
      <p:cViewPr>
        <p:scale>
          <a:sx n="76" d="100"/>
          <a:sy n="76" d="100"/>
        </p:scale>
        <p:origin x="440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google.co.uk/url?sa=i&amp;rct=j&amp;q=villi+and+microvilli&amp;source=images&amp;cd=&amp;cad=rja&amp;docid=Uto1tX8PuAmhaM&amp;tbnid=q2tm0ZmML9B65M:&amp;ved=0CAUQjRw&amp;url=http://www.daviddarling.info/encyclopedia/S/small_intestine.html&amp;ei=ZodFUd2TApCr0AW_1ICADQ&amp;bvm=bv.43828540,d.d2k&amp;psig=AFQjCNEEakeAaEMfUjY6C5EmNwJAT24pAA&amp;ust=1363597517678737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1685" y="718458"/>
            <a:ext cx="3802486" cy="351064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3.1: Biological Molecules</a:t>
            </a:r>
          </a:p>
          <a:p>
            <a:pPr lvl="0"/>
            <a:r>
              <a:rPr lang="en-US" sz="2000" b="1" dirty="0" smtClean="0"/>
              <a:t>3.1.1 Monomers and Polymers</a:t>
            </a:r>
          </a:p>
          <a:p>
            <a:pPr lvl="0"/>
            <a:r>
              <a:rPr lang="en-US" sz="2000" b="1" dirty="0" smtClean="0"/>
              <a:t>3.1.2 Carbohydrates</a:t>
            </a:r>
          </a:p>
          <a:p>
            <a:pPr lvl="0"/>
            <a:r>
              <a:rPr lang="en-US" sz="2000" b="1" dirty="0" smtClean="0"/>
              <a:t>3.1.3 Lipids</a:t>
            </a:r>
          </a:p>
          <a:p>
            <a:pPr lvl="0"/>
            <a:r>
              <a:rPr lang="en-US" sz="2000" b="1" dirty="0" smtClean="0"/>
              <a:t>3.1.4.1 Proteins</a:t>
            </a:r>
          </a:p>
          <a:p>
            <a:pPr lvl="0"/>
            <a:r>
              <a:rPr lang="en-US" sz="2000" b="1" dirty="0" smtClean="0"/>
              <a:t>3.1.4.2 Enzymes </a:t>
            </a:r>
          </a:p>
          <a:p>
            <a:pPr lvl="0"/>
            <a:r>
              <a:rPr lang="en-US" sz="2000" b="1" dirty="0" smtClean="0"/>
              <a:t>3.1.5.1 Nucleic acid structure</a:t>
            </a:r>
          </a:p>
          <a:p>
            <a:pPr lvl="0"/>
            <a:r>
              <a:rPr lang="en-US" sz="2000" b="1" dirty="0" smtClean="0"/>
              <a:t>3.1.5.2 DNA Replication</a:t>
            </a:r>
          </a:p>
          <a:p>
            <a:pPr lvl="0"/>
            <a:r>
              <a:rPr lang="en-US" sz="2000" b="1" dirty="0" smtClean="0"/>
              <a:t>3.1.6 ATP</a:t>
            </a:r>
          </a:p>
          <a:p>
            <a:pPr lvl="0"/>
            <a:r>
              <a:rPr lang="en-US" sz="2000" b="1" dirty="0" smtClean="0"/>
              <a:t>3.1.7 Water</a:t>
            </a:r>
          </a:p>
          <a:p>
            <a:pPr lvl="0"/>
            <a:r>
              <a:rPr lang="en-US" sz="2000" b="1" dirty="0" smtClean="0"/>
              <a:t>3.1.8 Inorganic Ions</a:t>
            </a:r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AS Level Paper 1 and 2. A2 Level Paper 1 and 3 - Topics 1-4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5" y="4343400"/>
            <a:ext cx="5353701" cy="23186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3.2: Cells</a:t>
            </a:r>
          </a:p>
          <a:p>
            <a:pPr lvl="0"/>
            <a:r>
              <a:rPr lang="en-US" sz="2000" b="1" dirty="0" smtClean="0"/>
              <a:t>3.2.1.1 Eukaryotic cells</a:t>
            </a:r>
          </a:p>
          <a:p>
            <a:pPr lvl="0"/>
            <a:r>
              <a:rPr lang="en-US" sz="2000" b="1" dirty="0" smtClean="0"/>
              <a:t>3.2.1.2 Prokaryotic cells and viruses</a:t>
            </a:r>
          </a:p>
          <a:p>
            <a:pPr lvl="0"/>
            <a:r>
              <a:rPr lang="en-US" sz="2000" b="1" dirty="0" smtClean="0"/>
              <a:t>3.2.1.3 Studying cells</a:t>
            </a:r>
          </a:p>
          <a:p>
            <a:pPr lvl="0"/>
            <a:r>
              <a:rPr lang="en-US" sz="2000" b="1" dirty="0" smtClean="0"/>
              <a:t>3.2.2 All cells arise from other cells</a:t>
            </a:r>
          </a:p>
          <a:p>
            <a:pPr lvl="0"/>
            <a:r>
              <a:rPr lang="en-US" sz="2000" b="1" dirty="0" smtClean="0"/>
              <a:t>3.2.3 Transport across cell membranes</a:t>
            </a:r>
          </a:p>
          <a:p>
            <a:pPr lvl="0"/>
            <a:r>
              <a:rPr lang="en-US" sz="2000" b="1" dirty="0" smtClean="0"/>
              <a:t>3.2.4 Cell recognition and the immune system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82185" y="718458"/>
            <a:ext cx="7802986" cy="195942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>
                <a:solidFill>
                  <a:schemeClr val="accent5"/>
                </a:solidFill>
              </a:rPr>
              <a:t>Section 3.3 Organisms exchange substances with their environment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3.3.1 Surface area to volume ratio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3.3.2 Gas exchange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3.3.3 Digestion and absorption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3.3.4.1 Mass transport in animals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3.3.4.2 Mass transport in plants</a:t>
            </a:r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>
              <a:solidFill>
                <a:schemeClr val="accent5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63985" y="2792186"/>
            <a:ext cx="6221185" cy="386987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3.4 Genetic information, variation and relationships between organisms</a:t>
            </a:r>
          </a:p>
          <a:p>
            <a:r>
              <a:rPr lang="en-US" sz="2000" b="1" dirty="0" smtClean="0"/>
              <a:t>3.4.1 DNA, genes and chromosomes</a:t>
            </a:r>
          </a:p>
          <a:p>
            <a:r>
              <a:rPr lang="en-US" sz="2000" b="1" dirty="0" smtClean="0"/>
              <a:t>3.4.2 DNA and protein synthesis</a:t>
            </a:r>
          </a:p>
          <a:p>
            <a:r>
              <a:rPr lang="en-US" sz="2000" b="1" dirty="0" smtClean="0"/>
              <a:t>3.4.3 Genetic diversity - mutations and meiosis</a:t>
            </a:r>
          </a:p>
          <a:p>
            <a:r>
              <a:rPr lang="en-US" sz="2000" b="1" dirty="0" smtClean="0"/>
              <a:t>3.4.4 Genetic diversity and adaptation – natural selection</a:t>
            </a:r>
          </a:p>
          <a:p>
            <a:r>
              <a:rPr lang="en-US" sz="2000" b="1" dirty="0" smtClean="0"/>
              <a:t>3.4.5 Species and taxonomy</a:t>
            </a:r>
          </a:p>
          <a:p>
            <a:r>
              <a:rPr lang="en-US" sz="2000" b="1" dirty="0" smtClean="0"/>
              <a:t>3.4.6 Biodiversity </a:t>
            </a:r>
          </a:p>
          <a:p>
            <a:r>
              <a:rPr lang="en-US" sz="2000" b="1" dirty="0" smtClean="0"/>
              <a:t>3.4.7 Investigating biodiversity</a:t>
            </a:r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942846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3.3.1 Surface area to volume ratio (p130-132)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1686" y="750541"/>
            <a:ext cx="5481178" cy="175202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relationship between the size of an organism or structure and its surface area </a:t>
            </a:r>
            <a:r>
              <a:rPr lang="en-US" sz="1400" b="1" smtClean="0"/>
              <a:t>to volume ratio?</a:t>
            </a:r>
            <a:endParaRPr lang="en-US" sz="1400" b="1" dirty="0" smtClean="0"/>
          </a:p>
          <a:p>
            <a:pPr marL="342900" lvl="0" indent="-342900">
              <a:buFont typeface="Arial" charset="0"/>
              <a:buChar char="•"/>
            </a:pPr>
            <a:endParaRPr lang="en-US" sz="1400" b="1" dirty="0" smtClean="0"/>
          </a:p>
        </p:txBody>
      </p:sp>
      <p:sp>
        <p:nvSpPr>
          <p:cNvPr id="26" name="TextBox 25"/>
          <p:cNvSpPr txBox="1"/>
          <p:nvPr/>
        </p:nvSpPr>
        <p:spPr>
          <a:xfrm>
            <a:off x="181685" y="2648951"/>
            <a:ext cx="5481178" cy="19605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things need to be transferred between an organism and its environment?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1685" y="4755909"/>
            <a:ext cx="5481178" cy="175202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is surface area to volume ratio calculated?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Compare a 1cm</a:t>
            </a:r>
            <a:r>
              <a:rPr lang="en-US" sz="1400" b="1" baseline="30000" dirty="0" smtClean="0"/>
              <a:t>3</a:t>
            </a:r>
            <a:r>
              <a:rPr lang="en-US" sz="1400" b="1" dirty="0" smtClean="0"/>
              <a:t> and 6cm</a:t>
            </a:r>
            <a:r>
              <a:rPr lang="en-US" sz="1400" b="1" baseline="30000" dirty="0" smtClean="0"/>
              <a:t>3</a:t>
            </a:r>
            <a:r>
              <a:rPr lang="en-US" sz="1400" b="1" dirty="0" smtClean="0"/>
              <a:t> cube.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836528" y="1889531"/>
            <a:ext cx="6148643" cy="286637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features of </a:t>
            </a:r>
            <a:r>
              <a:rPr lang="en-US" sz="1400" b="1" dirty="0" err="1" smtClean="0"/>
              <a:t>specialised</a:t>
            </a:r>
            <a:r>
              <a:rPr lang="en-US" sz="1400" b="1" dirty="0" smtClean="0"/>
              <a:t> exchange surfaces?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836527" y="750541"/>
            <a:ext cx="6148644" cy="99804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</a:t>
            </a:r>
            <a:r>
              <a:rPr lang="en-US" sz="1400" b="1" dirty="0" err="1" smtClean="0"/>
              <a:t>fick’s</a:t>
            </a:r>
            <a:r>
              <a:rPr lang="en-US" sz="1400" b="1" dirty="0" smtClean="0"/>
              <a:t> law?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36528" y="4896851"/>
            <a:ext cx="6148643" cy="16110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relationship between surface area to volume ratio and metabolic rate?</a:t>
            </a:r>
          </a:p>
        </p:txBody>
      </p:sp>
    </p:spTree>
    <p:extLst>
      <p:ext uri="{BB962C8B-B14F-4D97-AF65-F5344CB8AC3E}">
        <p14:creationId xmlns:p14="http://schemas.microsoft.com/office/powerpoint/2010/main" val="77870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3.3.2 Gas exchange in single celled organisms &amp; insects (p133-134)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1686" y="750541"/>
            <a:ext cx="5522428" cy="271111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single celled organisms exchange substances?</a:t>
            </a:r>
          </a:p>
          <a:p>
            <a:pPr marL="342900" lvl="0" indent="-342900">
              <a:buFont typeface="Arial" charset="0"/>
              <a:buChar char="•"/>
            </a:pPr>
            <a:endParaRPr lang="en-US" sz="1400" b="1" dirty="0" smtClean="0"/>
          </a:p>
        </p:txBody>
      </p:sp>
      <p:sp>
        <p:nvSpPr>
          <p:cNvPr id="26" name="TextBox 25"/>
          <p:cNvSpPr txBox="1"/>
          <p:nvPr/>
        </p:nvSpPr>
        <p:spPr>
          <a:xfrm>
            <a:off x="5856514" y="750541"/>
            <a:ext cx="6128657" cy="580265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insects adapted for efficient gas exchange?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What three ways to respiratory gases move in and out of the tracheal system?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1685" y="3608040"/>
            <a:ext cx="5522428" cy="29451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insects reduce water loss?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128" y="952921"/>
            <a:ext cx="1678213" cy="192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3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3.3.2 Gas exchange in fish (p135-136)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1685" y="772313"/>
            <a:ext cx="6128657" cy="580265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fish adapted for efficient gas exchange?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466114" y="772314"/>
            <a:ext cx="5519057" cy="58026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countercurrent flow and parallel flow: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752" y="1603642"/>
            <a:ext cx="3642579" cy="41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086" y="1440340"/>
            <a:ext cx="3753885" cy="3175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8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3.3.2 Gas exchange in plants (p137-141)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1685" y="772313"/>
            <a:ext cx="6128657" cy="580265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plants adapted for efficient gas exchange?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84" y="2321115"/>
            <a:ext cx="3456316" cy="3528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466114" y="772313"/>
            <a:ext cx="5519057" cy="223947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Describe how the stomata open and close and explain why this happens: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050"/>
          <a:stretch/>
        </p:blipFill>
        <p:spPr>
          <a:xfrm>
            <a:off x="8889319" y="1679624"/>
            <a:ext cx="1401872" cy="12305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17" b="-1159"/>
          <a:stretch/>
        </p:blipFill>
        <p:spPr>
          <a:xfrm>
            <a:off x="10349101" y="1679624"/>
            <a:ext cx="1578160" cy="128298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466114" y="3034866"/>
            <a:ext cx="5519057" cy="354010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adaptations do </a:t>
            </a:r>
            <a:r>
              <a:rPr lang="en-US" sz="1400" b="1" dirty="0" err="1" smtClean="0"/>
              <a:t>xerophytic</a:t>
            </a:r>
            <a:r>
              <a:rPr lang="en-US" sz="1400" b="1" dirty="0" smtClean="0"/>
              <a:t> plants have to try and limit water loss?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34054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3.3.2 Gas exchange in lungs (p142-150)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1685" y="772313"/>
            <a:ext cx="11803486" cy="580265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label the structures of the human gas exchange system and give functions of the main parts?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114" y="1652676"/>
            <a:ext cx="5292144" cy="368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591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3.3.2 Gas exchange in lungs (p142-150)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1685" y="772313"/>
            <a:ext cx="6785172" cy="580265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</a:t>
            </a:r>
            <a:r>
              <a:rPr lang="en-US" sz="1400" b="1" smtClean="0"/>
              <a:t>what happens during ventilation</a:t>
            </a:r>
            <a:r>
              <a:rPr lang="en-US" sz="1400" b="1" dirty="0" smtClean="0"/>
              <a:t>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00"/>
          <a:stretch/>
        </p:blipFill>
        <p:spPr>
          <a:xfrm>
            <a:off x="5617029" y="1072545"/>
            <a:ext cx="1175657" cy="54746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84571" y="3499184"/>
            <a:ext cx="4800600" cy="30757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you calculate pulmonary ventilation rate?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84571" y="772313"/>
            <a:ext cx="4800600" cy="255871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</a:t>
            </a:r>
            <a:r>
              <a:rPr lang="en-US" sz="1400" b="1" smtClean="0"/>
              <a:t>is ventilation?</a:t>
            </a:r>
            <a:endParaRPr lang="en-US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53623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3.3.2 Gas exchange in lungs (p142-150)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1685" y="772313"/>
            <a:ext cx="6088486" cy="580265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the alveoli adapted for efficient gas exchange?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2571" y="772313"/>
            <a:ext cx="5562600" cy="13830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difference </a:t>
            </a:r>
            <a:r>
              <a:rPr lang="en-US" sz="1400" b="1" smtClean="0"/>
              <a:t>between correlation and causation?</a:t>
            </a:r>
            <a:endParaRPr lang="en-US" sz="1400" b="1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626" y="1752950"/>
            <a:ext cx="3389345" cy="3330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422571" y="2290584"/>
            <a:ext cx="5562600" cy="13830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some risk factors </a:t>
            </a:r>
            <a:r>
              <a:rPr lang="en-US" sz="1400" b="1" smtClean="0"/>
              <a:t>for lung disease?</a:t>
            </a:r>
            <a:endParaRPr lang="en-US" sz="1400" b="1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6422571" y="3808854"/>
            <a:ext cx="5562600" cy="276611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Could you interpret information relating to the effects of lung disease on gas exchange and/or ventilation?</a:t>
            </a:r>
          </a:p>
          <a:p>
            <a:r>
              <a:rPr lang="en-US" sz="1400" b="1" dirty="0" smtClean="0"/>
              <a:t>E.g. Pulmonary fibrosis is a lung disease that causes the epithelium of the lungs to become irreversibly thickened and leads to reduced elasticity of the lungs. Suggest what symptoms would arise and why.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74996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3.3.3 Digestion and absorption (p151-157)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1685" y="772312"/>
            <a:ext cx="11822028" cy="593328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structure and function of the major parts of the digestive system?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041" y="1624271"/>
            <a:ext cx="3228774" cy="466480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385229" y="772312"/>
            <a:ext cx="3599942" cy="2351313"/>
          </a:xfrm>
          <a:prstGeom prst="roundRect">
            <a:avLst>
              <a:gd name="adj" fmla="val 812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physical and chemical digestion and where do they take place?</a:t>
            </a:r>
          </a:p>
        </p:txBody>
      </p:sp>
    </p:spTree>
    <p:extLst>
      <p:ext uri="{BB962C8B-B14F-4D97-AF65-F5344CB8AC3E}">
        <p14:creationId xmlns:p14="http://schemas.microsoft.com/office/powerpoint/2010/main" val="195064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3.3.3 Digestion and absorption (p151-157)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1685" y="772312"/>
            <a:ext cx="6066715" cy="4409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</a:t>
            </a:r>
            <a:r>
              <a:rPr lang="en-GB" sz="1400" b="1" dirty="0" smtClean="0"/>
              <a:t>how starch is digested </a:t>
            </a:r>
            <a:r>
              <a:rPr lang="en-GB" sz="1400" b="1" dirty="0"/>
              <a:t>by amylases and membrane-bound </a:t>
            </a:r>
            <a:r>
              <a:rPr lang="en-GB" sz="1400" b="1" dirty="0" err="1" smtClean="0"/>
              <a:t>disaccharidases</a:t>
            </a:r>
            <a:r>
              <a:rPr lang="en-GB" sz="1400" b="1" dirty="0" smtClean="0"/>
              <a:t>?</a:t>
            </a:r>
            <a:r>
              <a:rPr lang="en-US" sz="1400" b="1" dirty="0" smtClean="0">
                <a:effectLst/>
              </a:rPr>
              <a:t> </a:t>
            </a:r>
            <a:endParaRPr lang="en-US" sz="1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444343" y="772312"/>
            <a:ext cx="5540828" cy="30594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digestion of </a:t>
            </a:r>
            <a:r>
              <a:rPr lang="en-GB" sz="1400" b="1" dirty="0" smtClean="0"/>
              <a:t>lipids by </a:t>
            </a:r>
            <a:r>
              <a:rPr lang="en-US" sz="1400" b="1" dirty="0" smtClean="0"/>
              <a:t>lipase, including the action of bile salts in mammals?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464" y="1308419"/>
            <a:ext cx="1173652" cy="2523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444343" y="3831770"/>
            <a:ext cx="5540828" cy="287382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digestion of </a:t>
            </a:r>
            <a:r>
              <a:rPr lang="en-US" sz="1400" b="1" dirty="0" smtClean="0"/>
              <a:t>proteins by </a:t>
            </a:r>
            <a:r>
              <a:rPr lang="en-US" sz="1400" b="1" dirty="0" err="1" smtClean="0"/>
              <a:t>endopeptidases</a:t>
            </a:r>
            <a:r>
              <a:rPr lang="en-US" sz="1400" b="1" dirty="0" smtClean="0"/>
              <a:t>, </a:t>
            </a:r>
            <a:r>
              <a:rPr lang="en-US" sz="1400" b="1" dirty="0" err="1" smtClean="0"/>
              <a:t>exopeptidases</a:t>
            </a:r>
            <a:r>
              <a:rPr lang="en-US" sz="1400" b="1" dirty="0" smtClean="0"/>
              <a:t> and membrane-bound </a:t>
            </a:r>
            <a:r>
              <a:rPr lang="en-US" sz="1400" b="1" dirty="0" err="1" smtClean="0"/>
              <a:t>dipeptidases</a:t>
            </a:r>
            <a:r>
              <a:rPr lang="en-US" sz="1400" b="1" dirty="0" smtClean="0"/>
              <a:t> in mammals?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1685" y="5181600"/>
            <a:ext cx="6066715" cy="152399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</a:t>
            </a:r>
            <a:r>
              <a:rPr lang="en-GB" sz="1400" b="1" dirty="0" smtClean="0"/>
              <a:t>how lactose and </a:t>
            </a:r>
            <a:r>
              <a:rPr lang="en-GB" sz="1400" b="1" smtClean="0"/>
              <a:t>sucrose are digested?</a:t>
            </a:r>
            <a:endParaRPr lang="en-US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5646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3.3.3 Digestion and absorption (p151-157)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1685" y="772312"/>
            <a:ext cx="5540828" cy="592297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</a:t>
            </a:r>
            <a:r>
              <a:rPr lang="en-US" sz="1400" b="1" dirty="0" smtClean="0"/>
              <a:t>the structure of the ileum and explain how it is adapted for the function of absorption?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18200" y="772312"/>
            <a:ext cx="6066971" cy="29614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co-transport allows the absorption of amino acids and monosaccharides?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18200" y="3733800"/>
            <a:ext cx="6066971" cy="29614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triglycerides are absorbed?</a:t>
            </a:r>
          </a:p>
        </p:txBody>
      </p:sp>
      <p:pic>
        <p:nvPicPr>
          <p:cNvPr id="11" name="Picture 2" descr="http://www.daviddarling.info/images/small_intestine_cross-sect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224" y="1518163"/>
            <a:ext cx="3522372" cy="19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00" y="3901954"/>
            <a:ext cx="2028371" cy="27371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2484" y="1350009"/>
            <a:ext cx="1832687" cy="221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8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3.3.4.1 Mass transport in animals: </a:t>
            </a:r>
            <a:r>
              <a:rPr lang="en-US" sz="2400" b="1" dirty="0" err="1" smtClean="0"/>
              <a:t>Haemoglobin</a:t>
            </a:r>
            <a:r>
              <a:rPr lang="en-US" sz="2400" b="1" dirty="0" smtClean="0"/>
              <a:t> (p161-167)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1685" y="772312"/>
            <a:ext cx="5609515" cy="21486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</a:t>
            </a:r>
            <a:r>
              <a:rPr lang="en-US" sz="1400" b="1" smtClean="0"/>
              <a:t>the function </a:t>
            </a:r>
            <a:r>
              <a:rPr lang="en-US" sz="1400" b="1" dirty="0" smtClean="0"/>
              <a:t>of </a:t>
            </a:r>
            <a:r>
              <a:rPr lang="en-US" sz="1400" b="1" dirty="0" err="1" smtClean="0"/>
              <a:t>haemoglobin</a:t>
            </a:r>
            <a:r>
              <a:rPr lang="en-US" sz="1400" b="1" dirty="0" smtClean="0"/>
              <a:t>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685" y="3098800"/>
            <a:ext cx="5609515" cy="34798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structure of </a:t>
            </a:r>
            <a:r>
              <a:rPr lang="en-US" sz="1400" b="1" dirty="0" err="1" smtClean="0"/>
              <a:t>haemoglobin</a:t>
            </a:r>
            <a:r>
              <a:rPr lang="en-US" sz="1400" b="1" dirty="0" smtClean="0"/>
              <a:t>?</a:t>
            </a:r>
          </a:p>
          <a:p>
            <a:endParaRPr lang="en-US" sz="1400" b="1" dirty="0" smtClean="0"/>
          </a:p>
          <a:p>
            <a:r>
              <a:rPr lang="en-US" sz="1400" b="1" dirty="0" smtClean="0"/>
              <a:t>Primary structure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Secondary structure: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Tertiary structure: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Quaternary structure: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94399" y="772312"/>
            <a:ext cx="5990771" cy="34948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differences between </a:t>
            </a:r>
            <a:r>
              <a:rPr lang="en-US" sz="1400" b="1" dirty="0" err="1" smtClean="0"/>
              <a:t>haemoglobins</a:t>
            </a:r>
            <a:r>
              <a:rPr lang="en-US" sz="1400" b="1" dirty="0" smtClean="0"/>
              <a:t> in difference organisms and what are the reasons for these differences?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94399" y="4470400"/>
            <a:ext cx="5990771" cy="21082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is meant by the loading and unloading of oxygen?</a:t>
            </a:r>
            <a:endParaRPr lang="en-US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15564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3.3.4.1 Mass transport in animals: </a:t>
            </a:r>
            <a:r>
              <a:rPr lang="en-US" sz="2400" b="1" dirty="0" err="1" smtClean="0"/>
              <a:t>Haemoglobin</a:t>
            </a:r>
            <a:r>
              <a:rPr lang="en-US" sz="2400" b="1" dirty="0" smtClean="0"/>
              <a:t> (p161-167)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1685" y="772312"/>
            <a:ext cx="5609515" cy="33170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</a:t>
            </a:r>
            <a:r>
              <a:rPr lang="en-US" sz="1400" b="1" smtClean="0"/>
              <a:t>main features of an oxygen dissociation curve?</a:t>
            </a:r>
            <a:endParaRPr lang="en-US" sz="1400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5994399" y="772312"/>
            <a:ext cx="5990771" cy="57808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</a:t>
            </a:r>
            <a:r>
              <a:rPr lang="en-US" sz="1400" b="1" smtClean="0"/>
              <a:t>Bohr effect using the graph to help?</a:t>
            </a:r>
            <a:endParaRPr lang="en-US" sz="1400" b="1" dirty="0" smtClean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1" y="3370097"/>
            <a:ext cx="2491680" cy="2992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62395" y="4257554"/>
            <a:ext cx="5609515" cy="229564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does a shift to the left mean?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 smtClean="0"/>
              <a:t>What does a shift to the right mean?</a:t>
            </a:r>
          </a:p>
        </p:txBody>
      </p:sp>
    </p:spTree>
    <p:extLst>
      <p:ext uri="{BB962C8B-B14F-4D97-AF65-F5344CB8AC3E}">
        <p14:creationId xmlns:p14="http://schemas.microsoft.com/office/powerpoint/2010/main" val="91671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3.3.4.1 Mass transport in animals: Circulatory system in a mammal (p168-169)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1685" y="772312"/>
            <a:ext cx="5609515" cy="24788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do organisms need a transport system?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94399" y="772312"/>
            <a:ext cx="5990771" cy="57808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general pattern of blood circulation in a mammal and label the following diagram of a mammalian circulatory system?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1685" y="3419354"/>
            <a:ext cx="5609515" cy="313384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features of this transport system?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225" y="1795956"/>
            <a:ext cx="4006447" cy="41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773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3.3.4.1 Mass transport in animals: Heart structure (p170-173)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1685" y="823111"/>
            <a:ext cx="5685715" cy="57808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label the structure of </a:t>
            </a:r>
            <a:r>
              <a:rPr lang="en-US" sz="1400" b="1" smtClean="0"/>
              <a:t>the heart?</a:t>
            </a:r>
            <a:endParaRPr lang="en-US" sz="1400" b="1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570" y="1622818"/>
            <a:ext cx="3124200" cy="418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083426" y="3291118"/>
            <a:ext cx="5901743" cy="127000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we supply the heart muscle with oxygen?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83427" y="4673600"/>
            <a:ext cx="5901743" cy="193039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risk factors associated with cardiovascular disease?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83426" y="823112"/>
            <a:ext cx="5901743" cy="110184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</a:t>
            </a:r>
            <a:r>
              <a:rPr lang="en-US" sz="1400" b="1" smtClean="0"/>
              <a:t>the double pump system?</a:t>
            </a:r>
            <a:endParaRPr lang="en-US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6083426" y="2021118"/>
            <a:ext cx="5901743" cy="117384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the structure of the heart relate to its function?</a:t>
            </a:r>
          </a:p>
        </p:txBody>
      </p:sp>
    </p:spTree>
    <p:extLst>
      <p:ext uri="{BB962C8B-B14F-4D97-AF65-F5344CB8AC3E}">
        <p14:creationId xmlns:p14="http://schemas.microsoft.com/office/powerpoint/2010/main" val="198312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3.3.4.1 Mass transport in animals: Cardiac Cycle (p174-177)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1685" y="823111"/>
            <a:ext cx="4441115" cy="57808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stages in the cardiac cycle and what happens at each stage: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04754" y="823111"/>
            <a:ext cx="5025046" cy="199651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explain, using diagrams, how valves control the flow of blood?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39" y="1646103"/>
            <a:ext cx="1187310" cy="1426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39" y="3322165"/>
            <a:ext cx="1402789" cy="138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39" y="4942703"/>
            <a:ext cx="2144950" cy="1426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0007600" y="823111"/>
            <a:ext cx="1977571" cy="199651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</a:t>
            </a:r>
            <a:r>
              <a:rPr lang="en-US" sz="1400" b="1" smtClean="0"/>
              <a:t>you calculate </a:t>
            </a:r>
            <a:r>
              <a:rPr lang="en-US" sz="1400" b="1" dirty="0" smtClean="0"/>
              <a:t>cardiac output?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804754" y="3038581"/>
            <a:ext cx="7180417" cy="356541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/>
              <a:t>Can you describe the pressure and volume changes and associated valve movements during the cardiac cycle that maintain a unidirectional flow of blood?</a:t>
            </a:r>
            <a:r>
              <a:rPr lang="en-US" sz="1400" dirty="0" smtClean="0">
                <a:effectLst/>
              </a:rPr>
              <a:t> </a:t>
            </a:r>
            <a:endParaRPr lang="en-US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236" y="3530599"/>
            <a:ext cx="2300248" cy="307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6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3.3.4.1 Mass transport in animals: Blood vessels (p178-182)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1685" y="823111"/>
            <a:ext cx="6925843" cy="56538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label the blood vessels and their structures. </a:t>
            </a:r>
            <a:r>
              <a:rPr lang="en-GB" sz="1400" b="1" dirty="0" smtClean="0"/>
              <a:t>stating the function of the structure and how this relates to the function of the blood vessel?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r>
              <a:rPr lang="en-GB" sz="1400" b="1" dirty="0" smtClean="0"/>
              <a:t>How is the arteriole structure related to its function?</a:t>
            </a:r>
          </a:p>
          <a:p>
            <a:endParaRPr lang="en-GB" sz="1400" b="1" dirty="0" smtClean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231" y="2626083"/>
            <a:ext cx="3703705" cy="171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315200" y="823111"/>
            <a:ext cx="4606343" cy="56538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formation of tissue fluid and its return to the circulatory system?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3543" y="4343400"/>
            <a:ext cx="3048000" cy="2047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3.3.4.2 Mass transport in plants: Xylem (p183-187)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1686" y="823111"/>
            <a:ext cx="3574340" cy="12088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</a:t>
            </a:r>
            <a:r>
              <a:rPr lang="en-US" sz="1400" b="1" smtClean="0"/>
              <a:t>is transpiration?</a:t>
            </a:r>
            <a:endParaRPr lang="en-GB" sz="1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81685" y="2250953"/>
            <a:ext cx="8606715" cy="422604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water move through the leaf?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How does water move up the xylem?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What is the cohesion-tension theory?</a:t>
            </a:r>
            <a:endParaRPr lang="en-GB" sz="1400" b="1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069941"/>
            <a:ext cx="3279775" cy="2588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895725" y="823111"/>
            <a:ext cx="4892675" cy="12088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evidence for the cohesion-tension theory?</a:t>
            </a:r>
            <a:endParaRPr lang="en-GB" sz="1400" b="1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8928099" y="847114"/>
            <a:ext cx="3057072" cy="273428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would you use a </a:t>
            </a:r>
            <a:r>
              <a:rPr lang="en-US" sz="1400" b="1" dirty="0" err="1" smtClean="0"/>
              <a:t>potometer</a:t>
            </a:r>
            <a:r>
              <a:rPr lang="en-US" sz="1400" b="1" dirty="0" smtClean="0"/>
              <a:t> to measure water uptake?</a:t>
            </a:r>
            <a:endParaRPr lang="en-GB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28099" y="3742714"/>
            <a:ext cx="3057072" cy="273428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root hair cells adapted for its function?</a:t>
            </a:r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How are xylem vessels adapted for their function?</a:t>
            </a:r>
            <a:endParaRPr lang="en-GB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899" y="2442415"/>
            <a:ext cx="1789113" cy="108439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49552" y="2411104"/>
            <a:ext cx="477672" cy="7087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0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3: 3.3.4.2 Mass transport in plants: Phloem (p188-193)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1684" y="823112"/>
            <a:ext cx="8759115" cy="178462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job of the phloem? </a:t>
            </a:r>
            <a:endParaRPr lang="en-GB" sz="1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81684" y="2743200"/>
            <a:ext cx="8759116" cy="39170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the mass flow hypothesis for the mechanism of translocation in plants</a:t>
            </a:r>
            <a:r>
              <a:rPr lang="en-GB" sz="1400" b="1" dirty="0" smtClean="0"/>
              <a:t>?</a:t>
            </a:r>
          </a:p>
          <a:p>
            <a:endParaRPr lang="en-GB" sz="1400" b="1" dirty="0">
              <a:effectLst/>
            </a:endParaRPr>
          </a:p>
          <a:p>
            <a:pPr marL="342900" indent="-342900">
              <a:buAutoNum type="arabicPeriod"/>
            </a:pPr>
            <a:r>
              <a:rPr lang="en-GB" sz="1400" b="1" dirty="0" smtClean="0"/>
              <a:t>Transfer of sucrose into sieve elements from photosynthesising tissue</a:t>
            </a:r>
          </a:p>
          <a:p>
            <a:pPr marL="342900" indent="-342900">
              <a:buAutoNum type="arabicPeriod"/>
            </a:pPr>
            <a:endParaRPr lang="en-GB" sz="1400" b="1" dirty="0">
              <a:effectLst/>
            </a:endParaRPr>
          </a:p>
          <a:p>
            <a:pPr marL="342900" indent="-342900">
              <a:buAutoNum type="arabicPeriod"/>
            </a:pPr>
            <a:endParaRPr lang="en-GB" sz="1400" b="1" dirty="0" smtClean="0"/>
          </a:p>
          <a:p>
            <a:pPr marL="342900" indent="-342900">
              <a:buAutoNum type="arabicPeriod"/>
            </a:pPr>
            <a:endParaRPr lang="en-GB" sz="1400" b="1" dirty="0">
              <a:effectLst/>
            </a:endParaRPr>
          </a:p>
          <a:p>
            <a:pPr marL="342900" indent="-342900">
              <a:buAutoNum type="arabicPeriod"/>
            </a:pPr>
            <a:endParaRPr lang="en-GB" sz="1400" b="1" dirty="0" smtClean="0"/>
          </a:p>
          <a:p>
            <a:pPr marL="342900" indent="-342900">
              <a:buAutoNum type="arabicPeriod"/>
            </a:pPr>
            <a:r>
              <a:rPr lang="en-GB" sz="1400" b="1" dirty="0" smtClean="0">
                <a:effectLst/>
              </a:rPr>
              <a:t>Mass flow of sucrose through sieve tube elements</a:t>
            </a:r>
          </a:p>
          <a:p>
            <a:pPr marL="342900" indent="-342900">
              <a:buAutoNum type="arabicPeriod"/>
            </a:pPr>
            <a:endParaRPr lang="en-GB" sz="1400" b="1" dirty="0"/>
          </a:p>
          <a:p>
            <a:pPr marL="342900" indent="-342900">
              <a:buAutoNum type="arabicPeriod"/>
            </a:pPr>
            <a:endParaRPr lang="en-GB" sz="1400" b="1" dirty="0" smtClean="0">
              <a:effectLst/>
            </a:endParaRPr>
          </a:p>
          <a:p>
            <a:pPr marL="342900" indent="-342900">
              <a:buAutoNum type="arabicPeriod"/>
            </a:pPr>
            <a:endParaRPr lang="en-GB" sz="1400" b="1" dirty="0" smtClean="0">
              <a:effectLst/>
            </a:endParaRPr>
          </a:p>
          <a:p>
            <a:pPr marL="342900" indent="-342900">
              <a:buAutoNum type="arabicPeriod"/>
            </a:pPr>
            <a:endParaRPr lang="en-GB" sz="1400" b="1" dirty="0"/>
          </a:p>
          <a:p>
            <a:pPr marL="342900" indent="-342900">
              <a:buAutoNum type="arabicPeriod"/>
            </a:pPr>
            <a:endParaRPr lang="en-GB" sz="1400" b="1" dirty="0" smtClean="0">
              <a:effectLst/>
            </a:endParaRPr>
          </a:p>
          <a:p>
            <a:pPr marL="342900" indent="-342900">
              <a:buAutoNum type="arabicPeriod"/>
            </a:pPr>
            <a:r>
              <a:rPr lang="en-GB" sz="1400" b="1" dirty="0" smtClean="0"/>
              <a:t>Transfer of sucrose from the sieve tube elements into storage or other sink cells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9110133" y="856978"/>
            <a:ext cx="2875038" cy="580326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Can you explain the use of tracers and ringing experiments to investigate transport in plants?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840" y="3285110"/>
            <a:ext cx="2346959" cy="31888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029"/>
          <a:stretch/>
        </p:blipFill>
        <p:spPr>
          <a:xfrm>
            <a:off x="5552977" y="983987"/>
            <a:ext cx="1589117" cy="1526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74" b="996"/>
          <a:stretch/>
        </p:blipFill>
        <p:spPr>
          <a:xfrm>
            <a:off x="7142094" y="983987"/>
            <a:ext cx="1798705" cy="1478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0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1229</Words>
  <Application>Microsoft Macintosh PowerPoint</Application>
  <PresentationFormat>Widescreen</PresentationFormat>
  <Paragraphs>222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Miss J M Booth</cp:lastModifiedBy>
  <cp:revision>109</cp:revision>
  <dcterms:created xsi:type="dcterms:W3CDTF">2016-03-19T16:01:33Z</dcterms:created>
  <dcterms:modified xsi:type="dcterms:W3CDTF">2016-03-19T22:43:17Z</dcterms:modified>
</cp:coreProperties>
</file>