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y="6858000" cx="9144000"/>
  <p:notesSz cx="6797675" cy="9926625"/>
  <p:embeddedFontLst>
    <p:embeddedFont>
      <p:font typeface="Corben"/>
      <p:bold r:id="rId20"/>
    </p:embeddedFont>
    <p:embeddedFont>
      <p:font typeface="Schoolbell"/>
      <p:regular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5D6FDC4-89BC-4B53-9928-3ADBFA2DF7A1}">
  <a:tblStyle styleId="{05D6FDC4-89BC-4B53-9928-3ADBFA2DF7A1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fill>
          <a:solidFill>
            <a:srgbClr val="CFD7E7"/>
          </a:solidFill>
        </a:fill>
      </a:tcStyle>
    </a:band1H>
    <a:band2H>
      <a:tcTxStyle/>
    </a:band2H>
    <a:band1V>
      <a:tcTxStyle/>
      <a:tcStyle>
        <a:fill>
          <a:solidFill>
            <a:srgbClr val="CFD7E7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Corben-bold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21" Type="http://schemas.openxmlformats.org/officeDocument/2006/relationships/font" Target="fonts/Schoolbell-regular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2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3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4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4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1165fc22302_0_6:notes"/>
          <p:cNvSpPr txBox="1"/>
          <p:nvPr>
            <p:ph idx="1" type="body"/>
          </p:nvPr>
        </p:nvSpPr>
        <p:spPr>
          <a:xfrm>
            <a:off x="679768" y="4715147"/>
            <a:ext cx="5438100" cy="4467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g1165fc22302_0_6:notes"/>
          <p:cNvSpPr/>
          <p:nvPr>
            <p:ph idx="2" type="sldImg"/>
          </p:nvPr>
        </p:nvSpPr>
        <p:spPr>
          <a:xfrm>
            <a:off x="1699679" y="744497"/>
            <a:ext cx="33990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1165fc22302_0_12:notes"/>
          <p:cNvSpPr txBox="1"/>
          <p:nvPr>
            <p:ph idx="1" type="body"/>
          </p:nvPr>
        </p:nvSpPr>
        <p:spPr>
          <a:xfrm>
            <a:off x="679768" y="4715147"/>
            <a:ext cx="5438100" cy="4467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g1165fc22302_0_12:notes"/>
          <p:cNvSpPr/>
          <p:nvPr>
            <p:ph idx="2" type="sldImg"/>
          </p:nvPr>
        </p:nvSpPr>
        <p:spPr>
          <a:xfrm>
            <a:off x="1699679" y="744497"/>
            <a:ext cx="33990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1165fc22302_0_21:notes"/>
          <p:cNvSpPr txBox="1"/>
          <p:nvPr>
            <p:ph idx="1" type="body"/>
          </p:nvPr>
        </p:nvSpPr>
        <p:spPr>
          <a:xfrm>
            <a:off x="679768" y="4715147"/>
            <a:ext cx="5438100" cy="4467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g1165fc22302_0_21:notes"/>
          <p:cNvSpPr/>
          <p:nvPr>
            <p:ph idx="2" type="sldImg"/>
          </p:nvPr>
        </p:nvSpPr>
        <p:spPr>
          <a:xfrm>
            <a:off x="1699679" y="744497"/>
            <a:ext cx="33990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1165fc22302_0_111:notes"/>
          <p:cNvSpPr txBox="1"/>
          <p:nvPr>
            <p:ph idx="1" type="body"/>
          </p:nvPr>
        </p:nvSpPr>
        <p:spPr>
          <a:xfrm>
            <a:off x="679768" y="4715147"/>
            <a:ext cx="5438100" cy="4467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g1165fc22302_0_111:notes"/>
          <p:cNvSpPr/>
          <p:nvPr>
            <p:ph idx="2" type="sldImg"/>
          </p:nvPr>
        </p:nvSpPr>
        <p:spPr>
          <a:xfrm>
            <a:off x="1699679" y="744497"/>
            <a:ext cx="33990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1165fc22302_0_140:notes"/>
          <p:cNvSpPr txBox="1"/>
          <p:nvPr>
            <p:ph idx="1" type="body"/>
          </p:nvPr>
        </p:nvSpPr>
        <p:spPr>
          <a:xfrm>
            <a:off x="679768" y="4715147"/>
            <a:ext cx="5438100" cy="4467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g1165fc22302_0_140:notes"/>
          <p:cNvSpPr/>
          <p:nvPr>
            <p:ph idx="2" type="sldImg"/>
          </p:nvPr>
        </p:nvSpPr>
        <p:spPr>
          <a:xfrm>
            <a:off x="1699679" y="744497"/>
            <a:ext cx="33990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1165fc22302_0_148:notes"/>
          <p:cNvSpPr txBox="1"/>
          <p:nvPr>
            <p:ph idx="1" type="body"/>
          </p:nvPr>
        </p:nvSpPr>
        <p:spPr>
          <a:xfrm>
            <a:off x="679768" y="4715147"/>
            <a:ext cx="5438100" cy="4467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g1165fc22302_0_148:notes"/>
          <p:cNvSpPr/>
          <p:nvPr>
            <p:ph idx="2" type="sldImg"/>
          </p:nvPr>
        </p:nvSpPr>
        <p:spPr>
          <a:xfrm>
            <a:off x="1699679" y="744497"/>
            <a:ext cx="33990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1165fc22302_0_28:notes"/>
          <p:cNvSpPr txBox="1"/>
          <p:nvPr>
            <p:ph idx="1" type="body"/>
          </p:nvPr>
        </p:nvSpPr>
        <p:spPr>
          <a:xfrm>
            <a:off x="679768" y="4715147"/>
            <a:ext cx="5438100" cy="44670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g1165fc22302_0_28:notes"/>
          <p:cNvSpPr/>
          <p:nvPr>
            <p:ph idx="2" type="sldImg"/>
          </p:nvPr>
        </p:nvSpPr>
        <p:spPr>
          <a:xfrm>
            <a:off x="1699679" y="744497"/>
            <a:ext cx="33990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5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3" name="Google Shape;263;p5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5:notes"/>
          <p:cNvSpPr txBox="1"/>
          <p:nvPr>
            <p:ph idx="12" type="sldNum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6:notes"/>
          <p:cNvSpPr txBox="1"/>
          <p:nvPr>
            <p:ph idx="1" type="body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6:notes"/>
          <p:cNvSpPr/>
          <p:nvPr>
            <p:ph idx="2" type="sldImg"/>
          </p:nvPr>
        </p:nvSpPr>
        <p:spPr>
          <a:xfrm>
            <a:off x="1166813" y="1241425"/>
            <a:ext cx="4464050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ajd tytułowy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ytuł i zawartość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główek sekcji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wa elementy zawartości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orównanie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ylko tytuł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usty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awartość z podpisem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raz z podpisem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ytuł i tekst pionowy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ytuł pionowy i teks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16.jpg"/><Relationship Id="rId5" Type="http://schemas.openxmlformats.org/officeDocument/2006/relationships/image" Target="../media/image4.jpg"/><Relationship Id="rId6" Type="http://schemas.openxmlformats.org/officeDocument/2006/relationships/image" Target="../media/image3.png"/><Relationship Id="rId7" Type="http://schemas.openxmlformats.org/officeDocument/2006/relationships/image" Target="../media/image9.png"/><Relationship Id="rId8" Type="http://schemas.openxmlformats.org/officeDocument/2006/relationships/image" Target="../media/image1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9.png"/><Relationship Id="rId4" Type="http://schemas.openxmlformats.org/officeDocument/2006/relationships/image" Target="../media/image2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4.png"/><Relationship Id="rId4" Type="http://schemas.openxmlformats.org/officeDocument/2006/relationships/image" Target="../media/image2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2.jpg"/><Relationship Id="rId4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/>
          <p:nvPr>
            <p:ph type="ctrTitle"/>
          </p:nvPr>
        </p:nvSpPr>
        <p:spPr>
          <a:xfrm>
            <a:off x="2567416" y="4896071"/>
            <a:ext cx="3611852" cy="7481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Schoolbell"/>
              <a:buNone/>
            </a:pPr>
            <a:r>
              <a:rPr lang="en-GB" sz="4000">
                <a:latin typeface="Schoolbell"/>
                <a:ea typeface="Schoolbell"/>
                <a:cs typeface="Schoolbell"/>
                <a:sym typeface="Schoolbell"/>
              </a:rPr>
              <a:t>The heart</a:t>
            </a:r>
            <a:endParaRPr sz="4000">
              <a:latin typeface="Schoolbell"/>
              <a:ea typeface="Schoolbell"/>
              <a:cs typeface="Schoolbell"/>
              <a:sym typeface="Schoolbell"/>
            </a:endParaRPr>
          </a:p>
        </p:txBody>
      </p:sp>
      <p:sp>
        <p:nvSpPr>
          <p:cNvPr id="89" name="Google Shape;89;p13"/>
          <p:cNvSpPr/>
          <p:nvPr/>
        </p:nvSpPr>
        <p:spPr>
          <a:xfrm>
            <a:off x="107504" y="116632"/>
            <a:ext cx="4104456" cy="2736304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0" name="Google Shape;9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7584" y="548680"/>
            <a:ext cx="2682463" cy="2122202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3"/>
          <p:cNvSpPr/>
          <p:nvPr/>
        </p:nvSpPr>
        <p:spPr>
          <a:xfrm>
            <a:off x="107504" y="2852936"/>
            <a:ext cx="2844727" cy="2725213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2" name="Google Shape;92;p13"/>
          <p:cNvGrpSpPr/>
          <p:nvPr/>
        </p:nvGrpSpPr>
        <p:grpSpPr>
          <a:xfrm>
            <a:off x="5945861" y="4502036"/>
            <a:ext cx="720423" cy="720080"/>
            <a:chOff x="2940" y="1817"/>
            <a:chExt cx="5246" cy="5246"/>
          </a:xfrm>
        </p:grpSpPr>
        <p:grpSp>
          <p:nvGrpSpPr>
            <p:cNvPr id="93" name="Google Shape;93;p13"/>
            <p:cNvGrpSpPr/>
            <p:nvPr/>
          </p:nvGrpSpPr>
          <p:grpSpPr>
            <a:xfrm>
              <a:off x="2940" y="1817"/>
              <a:ext cx="5246" cy="5246"/>
              <a:chOff x="2940" y="1817"/>
              <a:chExt cx="5246" cy="5246"/>
            </a:xfrm>
          </p:grpSpPr>
          <p:grpSp>
            <p:nvGrpSpPr>
              <p:cNvPr id="94" name="Google Shape;94;p13"/>
              <p:cNvGrpSpPr/>
              <p:nvPr/>
            </p:nvGrpSpPr>
            <p:grpSpPr>
              <a:xfrm>
                <a:off x="2940" y="1817"/>
                <a:ext cx="5246" cy="5246"/>
                <a:chOff x="2940" y="1817"/>
                <a:chExt cx="5246" cy="5246"/>
              </a:xfrm>
            </p:grpSpPr>
            <p:sp>
              <p:nvSpPr>
                <p:cNvPr descr="Piasek" id="95" name="Google Shape;95;p13"/>
                <p:cNvSpPr/>
                <p:nvPr/>
              </p:nvSpPr>
              <p:spPr>
                <a:xfrm>
                  <a:off x="2940" y="1817"/>
                  <a:ext cx="5246" cy="5246"/>
                </a:xfrm>
                <a:prstGeom prst="ellipse">
                  <a:avLst/>
                </a:prstGeom>
                <a:blipFill rotWithShape="1">
                  <a:blip r:embed="rId4">
                    <a:alphaModFix/>
                  </a:blip>
                  <a:tile algn="tl" flip="none" tx="0" sx="100000" ty="0" sy="100000"/>
                </a:blipFill>
                <a:ln cap="flat" cmpd="sng" w="9525">
                  <a:solidFill>
                    <a:srgbClr val="000000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descr="75%" id="96" name="Google Shape;96;p13"/>
                <p:cNvSpPr/>
                <p:nvPr/>
              </p:nvSpPr>
              <p:spPr>
                <a:xfrm>
                  <a:off x="3175" y="2067"/>
                  <a:ext cx="4785" cy="4706"/>
                </a:xfrm>
                <a:prstGeom prst="ellipse">
                  <a:avLst/>
                </a:prstGeom>
                <a:solidFill>
                  <a:srgbClr val="FFFFFF"/>
                </a:solidFill>
                <a:ln cap="flat" cmpd="sng" w="9525">
                  <a:solidFill>
                    <a:srgbClr val="000000"/>
                  </a:solidFill>
                  <a:prstDash val="solid"/>
                  <a:round/>
                  <a:headEnd len="sm" w="sm" type="none"/>
                  <a:tailEnd len="sm" w="sm" type="none"/>
                </a:ln>
              </p:spPr>
              <p:txBody>
                <a:bodyPr anchorCtr="0" anchor="t" bIns="45700" lIns="91425" spcFirstLastPara="1" rIns="91425" wrap="square" tIns="45700">
                  <a:noAutofit/>
                </a:bodyPr>
                <a:lstStyle/>
                <a:p>
                  <a:pPr indent="0" lvl="0" marL="0" marR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descr="Pergamin" id="97" name="Google Shape;97;p13"/>
              <p:cNvSpPr/>
              <p:nvPr/>
            </p:nvSpPr>
            <p:spPr>
              <a:xfrm>
                <a:off x="4027" y="2760"/>
                <a:ext cx="3173" cy="3173"/>
              </a:xfrm>
              <a:prstGeom prst="ellipse">
                <a:avLst/>
              </a:prstGeom>
              <a:blipFill rotWithShape="1">
                <a:blip r:embed="rId5">
                  <a:alphaModFix/>
                </a:blip>
                <a:tile algn="tl" flip="none" tx="0" sx="100000" ty="0" sy="100000"/>
              </a:blipFill>
              <a:ln cap="flat" cmpd="sng" w="9525">
                <a:solidFill>
                  <a:srgbClr val="00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98" name="Google Shape;98;p13"/>
              <p:cNvSpPr/>
              <p:nvPr/>
            </p:nvSpPr>
            <p:spPr>
              <a:xfrm>
                <a:off x="4746" y="3400"/>
                <a:ext cx="1827" cy="1827"/>
              </a:xfrm>
              <a:prstGeom prst="ellipse">
                <a:avLst/>
              </a:prstGeom>
              <a:solidFill>
                <a:srgbClr val="F2DBDB"/>
              </a:solidFill>
              <a:ln cap="flat" cmpd="sng" w="9525">
                <a:solidFill>
                  <a:srgbClr val="00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99" name="Google Shape;99;p13"/>
            <p:cNvSpPr/>
            <p:nvPr/>
          </p:nvSpPr>
          <p:spPr>
            <a:xfrm>
              <a:off x="4853" y="3510"/>
              <a:ext cx="1631" cy="1635"/>
            </a:xfrm>
            <a:custGeom>
              <a:rect b="b" l="l" r="r" t="t"/>
              <a:pathLst>
                <a:path extrusionOk="0" h="1635" w="1631">
                  <a:moveTo>
                    <a:pt x="160" y="295"/>
                  </a:moveTo>
                  <a:cubicBezTo>
                    <a:pt x="161" y="302"/>
                    <a:pt x="162" y="308"/>
                    <a:pt x="164" y="315"/>
                  </a:cubicBezTo>
                  <a:cubicBezTo>
                    <a:pt x="166" y="323"/>
                    <a:pt x="172" y="338"/>
                    <a:pt x="172" y="338"/>
                  </a:cubicBezTo>
                  <a:cubicBezTo>
                    <a:pt x="177" y="380"/>
                    <a:pt x="187" y="432"/>
                    <a:pt x="148" y="458"/>
                  </a:cubicBezTo>
                  <a:cubicBezTo>
                    <a:pt x="142" y="473"/>
                    <a:pt x="137" y="480"/>
                    <a:pt x="121" y="485"/>
                  </a:cubicBezTo>
                  <a:cubicBezTo>
                    <a:pt x="110" y="493"/>
                    <a:pt x="98" y="500"/>
                    <a:pt x="86" y="508"/>
                  </a:cubicBezTo>
                  <a:cubicBezTo>
                    <a:pt x="75" y="527"/>
                    <a:pt x="54" y="529"/>
                    <a:pt x="40" y="547"/>
                  </a:cubicBezTo>
                  <a:cubicBezTo>
                    <a:pt x="34" y="554"/>
                    <a:pt x="24" y="570"/>
                    <a:pt x="24" y="570"/>
                  </a:cubicBezTo>
                  <a:cubicBezTo>
                    <a:pt x="17" y="597"/>
                    <a:pt x="16" y="619"/>
                    <a:pt x="24" y="647"/>
                  </a:cubicBezTo>
                  <a:cubicBezTo>
                    <a:pt x="28" y="660"/>
                    <a:pt x="44" y="682"/>
                    <a:pt x="44" y="682"/>
                  </a:cubicBezTo>
                  <a:cubicBezTo>
                    <a:pt x="49" y="698"/>
                    <a:pt x="53" y="712"/>
                    <a:pt x="55" y="729"/>
                  </a:cubicBezTo>
                  <a:cubicBezTo>
                    <a:pt x="53" y="779"/>
                    <a:pt x="66" y="795"/>
                    <a:pt x="32" y="818"/>
                  </a:cubicBezTo>
                  <a:cubicBezTo>
                    <a:pt x="24" y="829"/>
                    <a:pt x="14" y="841"/>
                    <a:pt x="9" y="853"/>
                  </a:cubicBezTo>
                  <a:cubicBezTo>
                    <a:pt x="6" y="860"/>
                    <a:pt x="1" y="876"/>
                    <a:pt x="1" y="876"/>
                  </a:cubicBezTo>
                  <a:cubicBezTo>
                    <a:pt x="4" y="908"/>
                    <a:pt x="0" y="931"/>
                    <a:pt x="28" y="949"/>
                  </a:cubicBezTo>
                  <a:cubicBezTo>
                    <a:pt x="33" y="965"/>
                    <a:pt x="49" y="978"/>
                    <a:pt x="63" y="988"/>
                  </a:cubicBezTo>
                  <a:cubicBezTo>
                    <a:pt x="76" y="1008"/>
                    <a:pt x="67" y="997"/>
                    <a:pt x="94" y="1015"/>
                  </a:cubicBezTo>
                  <a:cubicBezTo>
                    <a:pt x="98" y="1018"/>
                    <a:pt x="106" y="1023"/>
                    <a:pt x="106" y="1023"/>
                  </a:cubicBezTo>
                  <a:cubicBezTo>
                    <a:pt x="121" y="1068"/>
                    <a:pt x="114" y="1116"/>
                    <a:pt x="106" y="1162"/>
                  </a:cubicBezTo>
                  <a:cubicBezTo>
                    <a:pt x="107" y="1175"/>
                    <a:pt x="106" y="1188"/>
                    <a:pt x="110" y="1201"/>
                  </a:cubicBezTo>
                  <a:cubicBezTo>
                    <a:pt x="116" y="1223"/>
                    <a:pt x="155" y="1242"/>
                    <a:pt x="175" y="1247"/>
                  </a:cubicBezTo>
                  <a:cubicBezTo>
                    <a:pt x="181" y="1257"/>
                    <a:pt x="215" y="1282"/>
                    <a:pt x="226" y="1290"/>
                  </a:cubicBezTo>
                  <a:cubicBezTo>
                    <a:pt x="230" y="1303"/>
                    <a:pt x="245" y="1325"/>
                    <a:pt x="245" y="1325"/>
                  </a:cubicBezTo>
                  <a:cubicBezTo>
                    <a:pt x="246" y="1346"/>
                    <a:pt x="244" y="1367"/>
                    <a:pt x="249" y="1387"/>
                  </a:cubicBezTo>
                  <a:cubicBezTo>
                    <a:pt x="250" y="1392"/>
                    <a:pt x="257" y="1392"/>
                    <a:pt x="261" y="1395"/>
                  </a:cubicBezTo>
                  <a:cubicBezTo>
                    <a:pt x="274" y="1405"/>
                    <a:pt x="278" y="1415"/>
                    <a:pt x="288" y="1429"/>
                  </a:cubicBezTo>
                  <a:cubicBezTo>
                    <a:pt x="293" y="1437"/>
                    <a:pt x="303" y="1440"/>
                    <a:pt x="311" y="1445"/>
                  </a:cubicBezTo>
                  <a:cubicBezTo>
                    <a:pt x="315" y="1448"/>
                    <a:pt x="322" y="1453"/>
                    <a:pt x="322" y="1453"/>
                  </a:cubicBezTo>
                  <a:cubicBezTo>
                    <a:pt x="363" y="1450"/>
                    <a:pt x="382" y="1446"/>
                    <a:pt x="419" y="1441"/>
                  </a:cubicBezTo>
                  <a:cubicBezTo>
                    <a:pt x="466" y="1445"/>
                    <a:pt x="459" y="1442"/>
                    <a:pt x="489" y="1460"/>
                  </a:cubicBezTo>
                  <a:cubicBezTo>
                    <a:pt x="497" y="1471"/>
                    <a:pt x="512" y="1496"/>
                    <a:pt x="516" y="1507"/>
                  </a:cubicBezTo>
                  <a:cubicBezTo>
                    <a:pt x="520" y="1519"/>
                    <a:pt x="521" y="1532"/>
                    <a:pt x="528" y="1542"/>
                  </a:cubicBezTo>
                  <a:cubicBezTo>
                    <a:pt x="536" y="1555"/>
                    <a:pt x="546" y="1564"/>
                    <a:pt x="555" y="1576"/>
                  </a:cubicBezTo>
                  <a:cubicBezTo>
                    <a:pt x="560" y="1592"/>
                    <a:pt x="563" y="1598"/>
                    <a:pt x="578" y="1607"/>
                  </a:cubicBezTo>
                  <a:cubicBezTo>
                    <a:pt x="591" y="1606"/>
                    <a:pt x="604" y="1607"/>
                    <a:pt x="617" y="1604"/>
                  </a:cubicBezTo>
                  <a:cubicBezTo>
                    <a:pt x="629" y="1601"/>
                    <a:pt x="638" y="1573"/>
                    <a:pt x="655" y="1565"/>
                  </a:cubicBezTo>
                  <a:cubicBezTo>
                    <a:pt x="666" y="1560"/>
                    <a:pt x="678" y="1557"/>
                    <a:pt x="690" y="1553"/>
                  </a:cubicBezTo>
                  <a:cubicBezTo>
                    <a:pt x="698" y="1550"/>
                    <a:pt x="713" y="1545"/>
                    <a:pt x="713" y="1545"/>
                  </a:cubicBezTo>
                  <a:cubicBezTo>
                    <a:pt x="733" y="1547"/>
                    <a:pt x="757" y="1540"/>
                    <a:pt x="772" y="1553"/>
                  </a:cubicBezTo>
                  <a:cubicBezTo>
                    <a:pt x="776" y="1556"/>
                    <a:pt x="775" y="1562"/>
                    <a:pt x="779" y="1565"/>
                  </a:cubicBezTo>
                  <a:cubicBezTo>
                    <a:pt x="789" y="1574"/>
                    <a:pt x="814" y="1584"/>
                    <a:pt x="814" y="1584"/>
                  </a:cubicBezTo>
                  <a:cubicBezTo>
                    <a:pt x="826" y="1601"/>
                    <a:pt x="837" y="1612"/>
                    <a:pt x="857" y="1619"/>
                  </a:cubicBezTo>
                  <a:cubicBezTo>
                    <a:pt x="880" y="1635"/>
                    <a:pt x="908" y="1631"/>
                    <a:pt x="930" y="1615"/>
                  </a:cubicBezTo>
                  <a:cubicBezTo>
                    <a:pt x="937" y="1595"/>
                    <a:pt x="953" y="1572"/>
                    <a:pt x="973" y="1565"/>
                  </a:cubicBezTo>
                  <a:cubicBezTo>
                    <a:pt x="991" y="1538"/>
                    <a:pt x="1019" y="1515"/>
                    <a:pt x="1050" y="1507"/>
                  </a:cubicBezTo>
                  <a:cubicBezTo>
                    <a:pt x="1089" y="1508"/>
                    <a:pt x="1230" y="1526"/>
                    <a:pt x="1271" y="1499"/>
                  </a:cubicBezTo>
                  <a:cubicBezTo>
                    <a:pt x="1281" y="1472"/>
                    <a:pt x="1275" y="1483"/>
                    <a:pt x="1286" y="1464"/>
                  </a:cubicBezTo>
                  <a:cubicBezTo>
                    <a:pt x="1289" y="1413"/>
                    <a:pt x="1279" y="1348"/>
                    <a:pt x="1337" y="1329"/>
                  </a:cubicBezTo>
                  <a:cubicBezTo>
                    <a:pt x="1367" y="1307"/>
                    <a:pt x="1395" y="1311"/>
                    <a:pt x="1433" y="1309"/>
                  </a:cubicBezTo>
                  <a:cubicBezTo>
                    <a:pt x="1451" y="1298"/>
                    <a:pt x="1462" y="1282"/>
                    <a:pt x="1480" y="1271"/>
                  </a:cubicBezTo>
                  <a:cubicBezTo>
                    <a:pt x="1495" y="1249"/>
                    <a:pt x="1497" y="1223"/>
                    <a:pt x="1472" y="1209"/>
                  </a:cubicBezTo>
                  <a:cubicBezTo>
                    <a:pt x="1461" y="1166"/>
                    <a:pt x="1471" y="1132"/>
                    <a:pt x="1507" y="1108"/>
                  </a:cubicBezTo>
                  <a:cubicBezTo>
                    <a:pt x="1520" y="1089"/>
                    <a:pt x="1539" y="1089"/>
                    <a:pt x="1561" y="1085"/>
                  </a:cubicBezTo>
                  <a:cubicBezTo>
                    <a:pt x="1582" y="1071"/>
                    <a:pt x="1595" y="1052"/>
                    <a:pt x="1615" y="1038"/>
                  </a:cubicBezTo>
                  <a:cubicBezTo>
                    <a:pt x="1629" y="1000"/>
                    <a:pt x="1628" y="959"/>
                    <a:pt x="1588" y="949"/>
                  </a:cubicBezTo>
                  <a:cubicBezTo>
                    <a:pt x="1561" y="932"/>
                    <a:pt x="1562" y="904"/>
                    <a:pt x="1542" y="884"/>
                  </a:cubicBezTo>
                  <a:cubicBezTo>
                    <a:pt x="1529" y="846"/>
                    <a:pt x="1542" y="800"/>
                    <a:pt x="1581" y="787"/>
                  </a:cubicBezTo>
                  <a:cubicBezTo>
                    <a:pt x="1593" y="778"/>
                    <a:pt x="1599" y="768"/>
                    <a:pt x="1612" y="760"/>
                  </a:cubicBezTo>
                  <a:cubicBezTo>
                    <a:pt x="1619" y="721"/>
                    <a:pt x="1609" y="764"/>
                    <a:pt x="1623" y="733"/>
                  </a:cubicBezTo>
                  <a:cubicBezTo>
                    <a:pt x="1627" y="725"/>
                    <a:pt x="1631" y="709"/>
                    <a:pt x="1631" y="709"/>
                  </a:cubicBezTo>
                  <a:cubicBezTo>
                    <a:pt x="1630" y="701"/>
                    <a:pt x="1631" y="666"/>
                    <a:pt x="1623" y="651"/>
                  </a:cubicBezTo>
                  <a:cubicBezTo>
                    <a:pt x="1586" y="580"/>
                    <a:pt x="1521" y="588"/>
                    <a:pt x="1472" y="539"/>
                  </a:cubicBezTo>
                  <a:cubicBezTo>
                    <a:pt x="1458" y="498"/>
                    <a:pt x="1475" y="455"/>
                    <a:pt x="1488" y="415"/>
                  </a:cubicBezTo>
                  <a:cubicBezTo>
                    <a:pt x="1486" y="384"/>
                    <a:pt x="1487" y="321"/>
                    <a:pt x="1457" y="295"/>
                  </a:cubicBezTo>
                  <a:cubicBezTo>
                    <a:pt x="1450" y="289"/>
                    <a:pt x="1441" y="287"/>
                    <a:pt x="1433" y="284"/>
                  </a:cubicBezTo>
                  <a:cubicBezTo>
                    <a:pt x="1426" y="281"/>
                    <a:pt x="1410" y="276"/>
                    <a:pt x="1410" y="276"/>
                  </a:cubicBezTo>
                  <a:cubicBezTo>
                    <a:pt x="1366" y="279"/>
                    <a:pt x="1324" y="280"/>
                    <a:pt x="1282" y="291"/>
                  </a:cubicBezTo>
                  <a:cubicBezTo>
                    <a:pt x="1250" y="288"/>
                    <a:pt x="1244" y="296"/>
                    <a:pt x="1228" y="276"/>
                  </a:cubicBezTo>
                  <a:cubicBezTo>
                    <a:pt x="1220" y="266"/>
                    <a:pt x="1213" y="241"/>
                    <a:pt x="1213" y="241"/>
                  </a:cubicBezTo>
                  <a:cubicBezTo>
                    <a:pt x="1210" y="195"/>
                    <a:pt x="1216" y="165"/>
                    <a:pt x="1178" y="140"/>
                  </a:cubicBezTo>
                  <a:cubicBezTo>
                    <a:pt x="1168" y="126"/>
                    <a:pt x="1156" y="105"/>
                    <a:pt x="1139" y="98"/>
                  </a:cubicBezTo>
                  <a:cubicBezTo>
                    <a:pt x="1132" y="95"/>
                    <a:pt x="1124" y="93"/>
                    <a:pt x="1116" y="90"/>
                  </a:cubicBezTo>
                  <a:cubicBezTo>
                    <a:pt x="1112" y="89"/>
                    <a:pt x="1104" y="86"/>
                    <a:pt x="1104" y="86"/>
                  </a:cubicBezTo>
                  <a:cubicBezTo>
                    <a:pt x="1073" y="92"/>
                    <a:pt x="1063" y="112"/>
                    <a:pt x="1039" y="129"/>
                  </a:cubicBezTo>
                  <a:cubicBezTo>
                    <a:pt x="1035" y="131"/>
                    <a:pt x="1019" y="135"/>
                    <a:pt x="1015" y="136"/>
                  </a:cubicBezTo>
                  <a:cubicBezTo>
                    <a:pt x="1007" y="138"/>
                    <a:pt x="992" y="144"/>
                    <a:pt x="992" y="144"/>
                  </a:cubicBezTo>
                  <a:cubicBezTo>
                    <a:pt x="967" y="141"/>
                    <a:pt x="946" y="139"/>
                    <a:pt x="922" y="133"/>
                  </a:cubicBezTo>
                  <a:cubicBezTo>
                    <a:pt x="893" y="113"/>
                    <a:pt x="875" y="84"/>
                    <a:pt x="845" y="67"/>
                  </a:cubicBezTo>
                  <a:cubicBezTo>
                    <a:pt x="837" y="62"/>
                    <a:pt x="831" y="54"/>
                    <a:pt x="822" y="51"/>
                  </a:cubicBezTo>
                  <a:cubicBezTo>
                    <a:pt x="818" y="50"/>
                    <a:pt x="814" y="49"/>
                    <a:pt x="810" y="47"/>
                  </a:cubicBezTo>
                  <a:cubicBezTo>
                    <a:pt x="802" y="43"/>
                    <a:pt x="787" y="32"/>
                    <a:pt x="787" y="32"/>
                  </a:cubicBezTo>
                  <a:cubicBezTo>
                    <a:pt x="774" y="13"/>
                    <a:pt x="766" y="13"/>
                    <a:pt x="744" y="5"/>
                  </a:cubicBezTo>
                  <a:cubicBezTo>
                    <a:pt x="740" y="4"/>
                    <a:pt x="733" y="1"/>
                    <a:pt x="733" y="1"/>
                  </a:cubicBezTo>
                  <a:cubicBezTo>
                    <a:pt x="713" y="3"/>
                    <a:pt x="681" y="0"/>
                    <a:pt x="663" y="16"/>
                  </a:cubicBezTo>
                  <a:cubicBezTo>
                    <a:pt x="655" y="23"/>
                    <a:pt x="640" y="40"/>
                    <a:pt x="640" y="40"/>
                  </a:cubicBezTo>
                  <a:cubicBezTo>
                    <a:pt x="633" y="61"/>
                    <a:pt x="634" y="92"/>
                    <a:pt x="617" y="109"/>
                  </a:cubicBezTo>
                  <a:cubicBezTo>
                    <a:pt x="608" y="118"/>
                    <a:pt x="582" y="125"/>
                    <a:pt x="582" y="125"/>
                  </a:cubicBezTo>
                  <a:cubicBezTo>
                    <a:pt x="544" y="121"/>
                    <a:pt x="509" y="110"/>
                    <a:pt x="473" y="98"/>
                  </a:cubicBezTo>
                  <a:cubicBezTo>
                    <a:pt x="433" y="100"/>
                    <a:pt x="395" y="100"/>
                    <a:pt x="357" y="113"/>
                  </a:cubicBezTo>
                  <a:cubicBezTo>
                    <a:pt x="349" y="127"/>
                    <a:pt x="343" y="136"/>
                    <a:pt x="338" y="152"/>
                  </a:cubicBezTo>
                  <a:cubicBezTo>
                    <a:pt x="336" y="160"/>
                    <a:pt x="330" y="175"/>
                    <a:pt x="330" y="175"/>
                  </a:cubicBezTo>
                  <a:cubicBezTo>
                    <a:pt x="326" y="201"/>
                    <a:pt x="327" y="242"/>
                    <a:pt x="303" y="256"/>
                  </a:cubicBezTo>
                  <a:cubicBezTo>
                    <a:pt x="286" y="306"/>
                    <a:pt x="189" y="294"/>
                    <a:pt x="160" y="295"/>
                  </a:cubicBezTo>
                  <a:close/>
                </a:path>
              </a:pathLst>
            </a:cu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00" name="Google Shape;100;p13"/>
          <p:cNvPicPr preferRelativeResize="0"/>
          <p:nvPr/>
        </p:nvPicPr>
        <p:blipFill rotWithShape="1">
          <a:blip r:embed="rId6">
            <a:alphaModFix/>
          </a:blip>
          <a:srcRect b="23647" l="51580" r="29245" t="43270"/>
          <a:stretch/>
        </p:blipFill>
        <p:spPr>
          <a:xfrm>
            <a:off x="6055143" y="3453260"/>
            <a:ext cx="445190" cy="43204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1" name="Google Shape;101;p13"/>
          <p:cNvGrpSpPr/>
          <p:nvPr/>
        </p:nvGrpSpPr>
        <p:grpSpPr>
          <a:xfrm>
            <a:off x="5960521" y="5724273"/>
            <a:ext cx="720080" cy="720422"/>
            <a:chOff x="3175" y="8830"/>
            <a:chExt cx="5246" cy="5246"/>
          </a:xfrm>
        </p:grpSpPr>
        <p:grpSp>
          <p:nvGrpSpPr>
            <p:cNvPr id="102" name="Google Shape;102;p13"/>
            <p:cNvGrpSpPr/>
            <p:nvPr/>
          </p:nvGrpSpPr>
          <p:grpSpPr>
            <a:xfrm>
              <a:off x="3175" y="8830"/>
              <a:ext cx="5246" cy="5246"/>
              <a:chOff x="2940" y="1817"/>
              <a:chExt cx="5246" cy="5246"/>
            </a:xfrm>
          </p:grpSpPr>
          <p:sp>
            <p:nvSpPr>
              <p:cNvPr descr="Piasek" id="103" name="Google Shape;103;p13"/>
              <p:cNvSpPr/>
              <p:nvPr/>
            </p:nvSpPr>
            <p:spPr>
              <a:xfrm>
                <a:off x="2940" y="1817"/>
                <a:ext cx="5246" cy="5246"/>
              </a:xfrm>
              <a:prstGeom prst="ellipse">
                <a:avLst/>
              </a:prstGeom>
              <a:blipFill rotWithShape="1">
                <a:blip r:embed="rId4">
                  <a:alphaModFix/>
                </a:blip>
                <a:tile algn="tl" flip="none" tx="0" sx="100000" ty="0" sy="100000"/>
              </a:blipFill>
              <a:ln cap="flat" cmpd="sng" w="9525">
                <a:solidFill>
                  <a:srgbClr val="00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descr="75%" id="104" name="Google Shape;104;p13"/>
              <p:cNvSpPr/>
              <p:nvPr/>
            </p:nvSpPr>
            <p:spPr>
              <a:xfrm>
                <a:off x="3175" y="2067"/>
                <a:ext cx="4785" cy="4706"/>
              </a:xfrm>
              <a:prstGeom prst="ellipse">
                <a:avLst/>
              </a:prstGeom>
              <a:solidFill>
                <a:srgbClr val="FFFFFF"/>
              </a:solidFill>
              <a:ln cap="flat" cmpd="sng" w="9525">
                <a:solidFill>
                  <a:srgbClr val="000000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t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descr="Pergamin" id="105" name="Google Shape;105;p13"/>
            <p:cNvSpPr/>
            <p:nvPr/>
          </p:nvSpPr>
          <p:spPr>
            <a:xfrm>
              <a:off x="3781" y="9373"/>
              <a:ext cx="4067" cy="4067"/>
            </a:xfrm>
            <a:prstGeom prst="ellipse">
              <a:avLst/>
            </a:prstGeom>
            <a:blipFill rotWithShape="1">
              <a:blip r:embed="rId5">
                <a:alphaModFix/>
              </a:blip>
              <a:tile algn="tl" flip="none" tx="0" sx="100000" ty="0" sy="100000"/>
            </a:blip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" name="Google Shape;106;p13"/>
            <p:cNvSpPr/>
            <p:nvPr/>
          </p:nvSpPr>
          <p:spPr>
            <a:xfrm>
              <a:off x="4027" y="9574"/>
              <a:ext cx="3600" cy="3600"/>
            </a:xfrm>
            <a:prstGeom prst="ellipse">
              <a:avLst/>
            </a:prstGeom>
            <a:solidFill>
              <a:srgbClr val="F2DBDB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" name="Google Shape;107;p13"/>
            <p:cNvSpPr/>
            <p:nvPr/>
          </p:nvSpPr>
          <p:spPr>
            <a:xfrm>
              <a:off x="4153" y="9736"/>
              <a:ext cx="3377" cy="3302"/>
            </a:xfrm>
            <a:custGeom>
              <a:rect b="b" l="l" r="r" t="t"/>
              <a:pathLst>
                <a:path extrusionOk="0" h="3302" w="3377">
                  <a:moveTo>
                    <a:pt x="1179" y="5"/>
                  </a:moveTo>
                  <a:cubicBezTo>
                    <a:pt x="1129" y="22"/>
                    <a:pt x="1145" y="115"/>
                    <a:pt x="1106" y="151"/>
                  </a:cubicBezTo>
                  <a:cubicBezTo>
                    <a:pt x="1104" y="156"/>
                    <a:pt x="1107" y="166"/>
                    <a:pt x="1101" y="167"/>
                  </a:cubicBezTo>
                  <a:cubicBezTo>
                    <a:pt x="1062" y="173"/>
                    <a:pt x="1027" y="157"/>
                    <a:pt x="991" y="146"/>
                  </a:cubicBezTo>
                  <a:cubicBezTo>
                    <a:pt x="970" y="139"/>
                    <a:pt x="946" y="143"/>
                    <a:pt x="924" y="141"/>
                  </a:cubicBezTo>
                  <a:cubicBezTo>
                    <a:pt x="870" y="147"/>
                    <a:pt x="884" y="147"/>
                    <a:pt x="850" y="177"/>
                  </a:cubicBezTo>
                  <a:cubicBezTo>
                    <a:pt x="840" y="220"/>
                    <a:pt x="843" y="291"/>
                    <a:pt x="830" y="328"/>
                  </a:cubicBezTo>
                  <a:cubicBezTo>
                    <a:pt x="826" y="340"/>
                    <a:pt x="813" y="345"/>
                    <a:pt x="804" y="354"/>
                  </a:cubicBezTo>
                  <a:cubicBezTo>
                    <a:pt x="792" y="366"/>
                    <a:pt x="773" y="365"/>
                    <a:pt x="757" y="370"/>
                  </a:cubicBezTo>
                  <a:cubicBezTo>
                    <a:pt x="702" y="388"/>
                    <a:pt x="584" y="381"/>
                    <a:pt x="584" y="381"/>
                  </a:cubicBezTo>
                  <a:cubicBezTo>
                    <a:pt x="563" y="388"/>
                    <a:pt x="553" y="402"/>
                    <a:pt x="537" y="417"/>
                  </a:cubicBezTo>
                  <a:cubicBezTo>
                    <a:pt x="534" y="427"/>
                    <a:pt x="530" y="438"/>
                    <a:pt x="527" y="448"/>
                  </a:cubicBezTo>
                  <a:cubicBezTo>
                    <a:pt x="525" y="453"/>
                    <a:pt x="522" y="464"/>
                    <a:pt x="522" y="464"/>
                  </a:cubicBezTo>
                  <a:cubicBezTo>
                    <a:pt x="516" y="513"/>
                    <a:pt x="519" y="621"/>
                    <a:pt x="454" y="641"/>
                  </a:cubicBezTo>
                  <a:cubicBezTo>
                    <a:pt x="431" y="666"/>
                    <a:pt x="413" y="656"/>
                    <a:pt x="376" y="652"/>
                  </a:cubicBezTo>
                  <a:cubicBezTo>
                    <a:pt x="341" y="663"/>
                    <a:pt x="312" y="693"/>
                    <a:pt x="287" y="720"/>
                  </a:cubicBezTo>
                  <a:cubicBezTo>
                    <a:pt x="268" y="776"/>
                    <a:pt x="289" y="710"/>
                    <a:pt x="277" y="855"/>
                  </a:cubicBezTo>
                  <a:cubicBezTo>
                    <a:pt x="272" y="916"/>
                    <a:pt x="225" y="913"/>
                    <a:pt x="177" y="928"/>
                  </a:cubicBezTo>
                  <a:cubicBezTo>
                    <a:pt x="166" y="946"/>
                    <a:pt x="154" y="958"/>
                    <a:pt x="136" y="970"/>
                  </a:cubicBezTo>
                  <a:cubicBezTo>
                    <a:pt x="123" y="990"/>
                    <a:pt x="117" y="1006"/>
                    <a:pt x="99" y="1022"/>
                  </a:cubicBezTo>
                  <a:cubicBezTo>
                    <a:pt x="102" y="1073"/>
                    <a:pt x="94" y="1108"/>
                    <a:pt x="120" y="1147"/>
                  </a:cubicBezTo>
                  <a:cubicBezTo>
                    <a:pt x="118" y="1182"/>
                    <a:pt x="128" y="1222"/>
                    <a:pt x="110" y="1252"/>
                  </a:cubicBezTo>
                  <a:cubicBezTo>
                    <a:pt x="98" y="1272"/>
                    <a:pt x="78" y="1276"/>
                    <a:pt x="57" y="1283"/>
                  </a:cubicBezTo>
                  <a:cubicBezTo>
                    <a:pt x="52" y="1285"/>
                    <a:pt x="42" y="1288"/>
                    <a:pt x="42" y="1288"/>
                  </a:cubicBezTo>
                  <a:cubicBezTo>
                    <a:pt x="21" y="1309"/>
                    <a:pt x="14" y="1333"/>
                    <a:pt x="5" y="1361"/>
                  </a:cubicBezTo>
                  <a:cubicBezTo>
                    <a:pt x="13" y="1409"/>
                    <a:pt x="34" y="1432"/>
                    <a:pt x="68" y="1466"/>
                  </a:cubicBezTo>
                  <a:cubicBezTo>
                    <a:pt x="80" y="1502"/>
                    <a:pt x="74" y="1487"/>
                    <a:pt x="84" y="1513"/>
                  </a:cubicBezTo>
                  <a:cubicBezTo>
                    <a:pt x="82" y="1527"/>
                    <a:pt x="82" y="1541"/>
                    <a:pt x="78" y="1554"/>
                  </a:cubicBezTo>
                  <a:cubicBezTo>
                    <a:pt x="76" y="1562"/>
                    <a:pt x="31" y="1596"/>
                    <a:pt x="21" y="1607"/>
                  </a:cubicBezTo>
                  <a:cubicBezTo>
                    <a:pt x="10" y="1672"/>
                    <a:pt x="0" y="1758"/>
                    <a:pt x="78" y="1784"/>
                  </a:cubicBezTo>
                  <a:cubicBezTo>
                    <a:pt x="92" y="1797"/>
                    <a:pt x="98" y="1808"/>
                    <a:pt x="104" y="1826"/>
                  </a:cubicBezTo>
                  <a:cubicBezTo>
                    <a:pt x="100" y="1882"/>
                    <a:pt x="109" y="1889"/>
                    <a:pt x="78" y="1920"/>
                  </a:cubicBezTo>
                  <a:cubicBezTo>
                    <a:pt x="61" y="1972"/>
                    <a:pt x="54" y="2043"/>
                    <a:pt x="104" y="2076"/>
                  </a:cubicBezTo>
                  <a:cubicBezTo>
                    <a:pt x="108" y="2081"/>
                    <a:pt x="109" y="2089"/>
                    <a:pt x="115" y="2092"/>
                  </a:cubicBezTo>
                  <a:cubicBezTo>
                    <a:pt x="124" y="2098"/>
                    <a:pt x="146" y="2102"/>
                    <a:pt x="146" y="2102"/>
                  </a:cubicBezTo>
                  <a:cubicBezTo>
                    <a:pt x="161" y="2117"/>
                    <a:pt x="178" y="2122"/>
                    <a:pt x="193" y="2139"/>
                  </a:cubicBezTo>
                  <a:cubicBezTo>
                    <a:pt x="206" y="2179"/>
                    <a:pt x="240" y="2212"/>
                    <a:pt x="193" y="2259"/>
                  </a:cubicBezTo>
                  <a:cubicBezTo>
                    <a:pt x="191" y="2264"/>
                    <a:pt x="188" y="2269"/>
                    <a:pt x="188" y="2274"/>
                  </a:cubicBezTo>
                  <a:cubicBezTo>
                    <a:pt x="188" y="2311"/>
                    <a:pt x="190" y="2347"/>
                    <a:pt x="193" y="2384"/>
                  </a:cubicBezTo>
                  <a:cubicBezTo>
                    <a:pt x="197" y="2438"/>
                    <a:pt x="287" y="2429"/>
                    <a:pt x="324" y="2441"/>
                  </a:cubicBezTo>
                  <a:cubicBezTo>
                    <a:pt x="351" y="2461"/>
                    <a:pt x="357" y="2503"/>
                    <a:pt x="365" y="2535"/>
                  </a:cubicBezTo>
                  <a:cubicBezTo>
                    <a:pt x="369" y="2591"/>
                    <a:pt x="368" y="2629"/>
                    <a:pt x="402" y="2671"/>
                  </a:cubicBezTo>
                  <a:cubicBezTo>
                    <a:pt x="406" y="2676"/>
                    <a:pt x="407" y="2683"/>
                    <a:pt x="412" y="2687"/>
                  </a:cubicBezTo>
                  <a:cubicBezTo>
                    <a:pt x="431" y="2700"/>
                    <a:pt x="492" y="2709"/>
                    <a:pt x="517" y="2713"/>
                  </a:cubicBezTo>
                  <a:cubicBezTo>
                    <a:pt x="554" y="2725"/>
                    <a:pt x="539" y="2717"/>
                    <a:pt x="564" y="2734"/>
                  </a:cubicBezTo>
                  <a:cubicBezTo>
                    <a:pt x="581" y="2760"/>
                    <a:pt x="589" y="2775"/>
                    <a:pt x="595" y="2807"/>
                  </a:cubicBezTo>
                  <a:cubicBezTo>
                    <a:pt x="599" y="2878"/>
                    <a:pt x="583" y="2938"/>
                    <a:pt x="657" y="2963"/>
                  </a:cubicBezTo>
                  <a:cubicBezTo>
                    <a:pt x="681" y="2959"/>
                    <a:pt x="702" y="2956"/>
                    <a:pt x="725" y="2947"/>
                  </a:cubicBezTo>
                  <a:cubicBezTo>
                    <a:pt x="768" y="2952"/>
                    <a:pt x="791" y="2948"/>
                    <a:pt x="819" y="2979"/>
                  </a:cubicBezTo>
                  <a:cubicBezTo>
                    <a:pt x="832" y="3017"/>
                    <a:pt x="822" y="3063"/>
                    <a:pt x="835" y="3099"/>
                  </a:cubicBezTo>
                  <a:cubicBezTo>
                    <a:pt x="837" y="3106"/>
                    <a:pt x="849" y="3102"/>
                    <a:pt x="856" y="3104"/>
                  </a:cubicBezTo>
                  <a:cubicBezTo>
                    <a:pt x="866" y="3107"/>
                    <a:pt x="887" y="3114"/>
                    <a:pt x="887" y="3114"/>
                  </a:cubicBezTo>
                  <a:cubicBezTo>
                    <a:pt x="908" y="3112"/>
                    <a:pt x="929" y="3112"/>
                    <a:pt x="950" y="3109"/>
                  </a:cubicBezTo>
                  <a:cubicBezTo>
                    <a:pt x="972" y="3106"/>
                    <a:pt x="986" y="3085"/>
                    <a:pt x="1007" y="3078"/>
                  </a:cubicBezTo>
                  <a:cubicBezTo>
                    <a:pt x="1051" y="3085"/>
                    <a:pt x="1049" y="3099"/>
                    <a:pt x="1080" y="3120"/>
                  </a:cubicBezTo>
                  <a:cubicBezTo>
                    <a:pt x="1083" y="3125"/>
                    <a:pt x="1086" y="3131"/>
                    <a:pt x="1090" y="3135"/>
                  </a:cubicBezTo>
                  <a:cubicBezTo>
                    <a:pt x="1095" y="3140"/>
                    <a:pt x="1102" y="3141"/>
                    <a:pt x="1106" y="3146"/>
                  </a:cubicBezTo>
                  <a:cubicBezTo>
                    <a:pt x="1113" y="3155"/>
                    <a:pt x="1115" y="3167"/>
                    <a:pt x="1122" y="3177"/>
                  </a:cubicBezTo>
                  <a:cubicBezTo>
                    <a:pt x="1140" y="3234"/>
                    <a:pt x="1163" y="3240"/>
                    <a:pt x="1210" y="3271"/>
                  </a:cubicBezTo>
                  <a:cubicBezTo>
                    <a:pt x="1212" y="3271"/>
                    <a:pt x="1257" y="3268"/>
                    <a:pt x="1268" y="3261"/>
                  </a:cubicBezTo>
                  <a:cubicBezTo>
                    <a:pt x="1293" y="3246"/>
                    <a:pt x="1313" y="3216"/>
                    <a:pt x="1341" y="3198"/>
                  </a:cubicBezTo>
                  <a:cubicBezTo>
                    <a:pt x="1364" y="3200"/>
                    <a:pt x="1387" y="3198"/>
                    <a:pt x="1409" y="3203"/>
                  </a:cubicBezTo>
                  <a:cubicBezTo>
                    <a:pt x="1423" y="3206"/>
                    <a:pt x="1434" y="3238"/>
                    <a:pt x="1456" y="3245"/>
                  </a:cubicBezTo>
                  <a:cubicBezTo>
                    <a:pt x="1463" y="3267"/>
                    <a:pt x="1486" y="3285"/>
                    <a:pt x="1508" y="3292"/>
                  </a:cubicBezTo>
                  <a:cubicBezTo>
                    <a:pt x="1518" y="3295"/>
                    <a:pt x="1539" y="3302"/>
                    <a:pt x="1539" y="3302"/>
                  </a:cubicBezTo>
                  <a:cubicBezTo>
                    <a:pt x="1556" y="3300"/>
                    <a:pt x="1574" y="3301"/>
                    <a:pt x="1591" y="3297"/>
                  </a:cubicBezTo>
                  <a:cubicBezTo>
                    <a:pt x="1604" y="3294"/>
                    <a:pt x="1618" y="3276"/>
                    <a:pt x="1633" y="3271"/>
                  </a:cubicBezTo>
                  <a:cubicBezTo>
                    <a:pt x="1646" y="3259"/>
                    <a:pt x="1655" y="3249"/>
                    <a:pt x="1670" y="3240"/>
                  </a:cubicBezTo>
                  <a:cubicBezTo>
                    <a:pt x="1682" y="3221"/>
                    <a:pt x="1691" y="3216"/>
                    <a:pt x="1711" y="3208"/>
                  </a:cubicBezTo>
                  <a:cubicBezTo>
                    <a:pt x="1724" y="3196"/>
                    <a:pt x="1736" y="3193"/>
                    <a:pt x="1753" y="3187"/>
                  </a:cubicBezTo>
                  <a:cubicBezTo>
                    <a:pt x="1765" y="3191"/>
                    <a:pt x="1778" y="3194"/>
                    <a:pt x="1790" y="3198"/>
                  </a:cubicBezTo>
                  <a:cubicBezTo>
                    <a:pt x="1795" y="3200"/>
                    <a:pt x="1805" y="3203"/>
                    <a:pt x="1805" y="3203"/>
                  </a:cubicBezTo>
                  <a:cubicBezTo>
                    <a:pt x="1819" y="3213"/>
                    <a:pt x="1852" y="3224"/>
                    <a:pt x="1852" y="3224"/>
                  </a:cubicBezTo>
                  <a:cubicBezTo>
                    <a:pt x="1866" y="3236"/>
                    <a:pt x="1871" y="3244"/>
                    <a:pt x="1889" y="3250"/>
                  </a:cubicBezTo>
                  <a:cubicBezTo>
                    <a:pt x="1920" y="3273"/>
                    <a:pt x="1950" y="3265"/>
                    <a:pt x="1988" y="3261"/>
                  </a:cubicBezTo>
                  <a:cubicBezTo>
                    <a:pt x="2002" y="3258"/>
                    <a:pt x="2022" y="3262"/>
                    <a:pt x="2030" y="3250"/>
                  </a:cubicBezTo>
                  <a:cubicBezTo>
                    <a:pt x="2048" y="3225"/>
                    <a:pt x="2041" y="3180"/>
                    <a:pt x="2061" y="3156"/>
                  </a:cubicBezTo>
                  <a:cubicBezTo>
                    <a:pt x="2065" y="3151"/>
                    <a:pt x="2072" y="3150"/>
                    <a:pt x="2077" y="3146"/>
                  </a:cubicBezTo>
                  <a:cubicBezTo>
                    <a:pt x="2081" y="3143"/>
                    <a:pt x="2082" y="3137"/>
                    <a:pt x="2087" y="3135"/>
                  </a:cubicBezTo>
                  <a:cubicBezTo>
                    <a:pt x="2100" y="3130"/>
                    <a:pt x="2129" y="3125"/>
                    <a:pt x="2129" y="3125"/>
                  </a:cubicBezTo>
                  <a:cubicBezTo>
                    <a:pt x="2162" y="3127"/>
                    <a:pt x="2198" y="3122"/>
                    <a:pt x="2228" y="3135"/>
                  </a:cubicBezTo>
                  <a:cubicBezTo>
                    <a:pt x="2233" y="3137"/>
                    <a:pt x="2234" y="3144"/>
                    <a:pt x="2238" y="3146"/>
                  </a:cubicBezTo>
                  <a:cubicBezTo>
                    <a:pt x="2249" y="3152"/>
                    <a:pt x="2263" y="3152"/>
                    <a:pt x="2275" y="3156"/>
                  </a:cubicBezTo>
                  <a:cubicBezTo>
                    <a:pt x="2365" y="3149"/>
                    <a:pt x="2324" y="3161"/>
                    <a:pt x="2364" y="3125"/>
                  </a:cubicBezTo>
                  <a:cubicBezTo>
                    <a:pt x="2374" y="3095"/>
                    <a:pt x="2371" y="3083"/>
                    <a:pt x="2395" y="3067"/>
                  </a:cubicBezTo>
                  <a:cubicBezTo>
                    <a:pt x="2412" y="3042"/>
                    <a:pt x="2428" y="3020"/>
                    <a:pt x="2457" y="3010"/>
                  </a:cubicBezTo>
                  <a:cubicBezTo>
                    <a:pt x="2484" y="2986"/>
                    <a:pt x="2524" y="3004"/>
                    <a:pt x="2557" y="3010"/>
                  </a:cubicBezTo>
                  <a:cubicBezTo>
                    <a:pt x="2588" y="3008"/>
                    <a:pt x="2619" y="3010"/>
                    <a:pt x="2650" y="3005"/>
                  </a:cubicBezTo>
                  <a:cubicBezTo>
                    <a:pt x="2659" y="3004"/>
                    <a:pt x="2680" y="2983"/>
                    <a:pt x="2692" y="2979"/>
                  </a:cubicBezTo>
                  <a:cubicBezTo>
                    <a:pt x="2695" y="2969"/>
                    <a:pt x="2706" y="2963"/>
                    <a:pt x="2708" y="2953"/>
                  </a:cubicBezTo>
                  <a:cubicBezTo>
                    <a:pt x="2713" y="2922"/>
                    <a:pt x="2710" y="2890"/>
                    <a:pt x="2713" y="2859"/>
                  </a:cubicBezTo>
                  <a:cubicBezTo>
                    <a:pt x="2718" y="2799"/>
                    <a:pt x="2795" y="2805"/>
                    <a:pt x="2838" y="2801"/>
                  </a:cubicBezTo>
                  <a:cubicBezTo>
                    <a:pt x="2872" y="2790"/>
                    <a:pt x="2887" y="2768"/>
                    <a:pt x="2906" y="2739"/>
                  </a:cubicBezTo>
                  <a:cubicBezTo>
                    <a:pt x="2919" y="2696"/>
                    <a:pt x="2917" y="2701"/>
                    <a:pt x="2911" y="2640"/>
                  </a:cubicBezTo>
                  <a:cubicBezTo>
                    <a:pt x="2912" y="2636"/>
                    <a:pt x="2916" y="2598"/>
                    <a:pt x="2922" y="2587"/>
                  </a:cubicBezTo>
                  <a:cubicBezTo>
                    <a:pt x="2956" y="2526"/>
                    <a:pt x="2994" y="2530"/>
                    <a:pt x="3063" y="2525"/>
                  </a:cubicBezTo>
                  <a:cubicBezTo>
                    <a:pt x="3112" y="2509"/>
                    <a:pt x="3113" y="2491"/>
                    <a:pt x="3141" y="2452"/>
                  </a:cubicBezTo>
                  <a:cubicBezTo>
                    <a:pt x="3150" y="2424"/>
                    <a:pt x="3158" y="2413"/>
                    <a:pt x="3136" y="2389"/>
                  </a:cubicBezTo>
                  <a:cubicBezTo>
                    <a:pt x="3128" y="2360"/>
                    <a:pt x="3118" y="2368"/>
                    <a:pt x="3110" y="2342"/>
                  </a:cubicBezTo>
                  <a:cubicBezTo>
                    <a:pt x="3112" y="2323"/>
                    <a:pt x="3111" y="2304"/>
                    <a:pt x="3115" y="2285"/>
                  </a:cubicBezTo>
                  <a:cubicBezTo>
                    <a:pt x="3118" y="2268"/>
                    <a:pt x="3139" y="2257"/>
                    <a:pt x="3151" y="2248"/>
                  </a:cubicBezTo>
                  <a:cubicBezTo>
                    <a:pt x="3159" y="2242"/>
                    <a:pt x="3164" y="2232"/>
                    <a:pt x="3172" y="2227"/>
                  </a:cubicBezTo>
                  <a:cubicBezTo>
                    <a:pt x="3195" y="2213"/>
                    <a:pt x="3224" y="2205"/>
                    <a:pt x="3250" y="2196"/>
                  </a:cubicBezTo>
                  <a:cubicBezTo>
                    <a:pt x="3266" y="2181"/>
                    <a:pt x="3273" y="2165"/>
                    <a:pt x="3287" y="2149"/>
                  </a:cubicBezTo>
                  <a:cubicBezTo>
                    <a:pt x="3281" y="2104"/>
                    <a:pt x="3274" y="2071"/>
                    <a:pt x="3235" y="2045"/>
                  </a:cubicBezTo>
                  <a:cubicBezTo>
                    <a:pt x="3233" y="2040"/>
                    <a:pt x="3233" y="2034"/>
                    <a:pt x="3230" y="2029"/>
                  </a:cubicBezTo>
                  <a:cubicBezTo>
                    <a:pt x="3227" y="2025"/>
                    <a:pt x="3219" y="2024"/>
                    <a:pt x="3219" y="2019"/>
                  </a:cubicBezTo>
                  <a:cubicBezTo>
                    <a:pt x="3217" y="1993"/>
                    <a:pt x="3220" y="1967"/>
                    <a:pt x="3224" y="1941"/>
                  </a:cubicBezTo>
                  <a:cubicBezTo>
                    <a:pt x="3230" y="1906"/>
                    <a:pt x="3289" y="1906"/>
                    <a:pt x="3313" y="1899"/>
                  </a:cubicBezTo>
                  <a:cubicBezTo>
                    <a:pt x="3325" y="1887"/>
                    <a:pt x="3338" y="1879"/>
                    <a:pt x="3350" y="1867"/>
                  </a:cubicBezTo>
                  <a:cubicBezTo>
                    <a:pt x="3355" y="1852"/>
                    <a:pt x="3360" y="1836"/>
                    <a:pt x="3365" y="1821"/>
                  </a:cubicBezTo>
                  <a:cubicBezTo>
                    <a:pt x="3367" y="1816"/>
                    <a:pt x="3370" y="1805"/>
                    <a:pt x="3370" y="1805"/>
                  </a:cubicBezTo>
                  <a:cubicBezTo>
                    <a:pt x="3368" y="1791"/>
                    <a:pt x="3370" y="1776"/>
                    <a:pt x="3365" y="1763"/>
                  </a:cubicBezTo>
                  <a:cubicBezTo>
                    <a:pt x="3363" y="1757"/>
                    <a:pt x="3354" y="1758"/>
                    <a:pt x="3350" y="1753"/>
                  </a:cubicBezTo>
                  <a:cubicBezTo>
                    <a:pt x="3346" y="1749"/>
                    <a:pt x="3347" y="1742"/>
                    <a:pt x="3344" y="1737"/>
                  </a:cubicBezTo>
                  <a:cubicBezTo>
                    <a:pt x="3341" y="1731"/>
                    <a:pt x="3338" y="1726"/>
                    <a:pt x="3334" y="1721"/>
                  </a:cubicBezTo>
                  <a:cubicBezTo>
                    <a:pt x="3320" y="1704"/>
                    <a:pt x="3302" y="1690"/>
                    <a:pt x="3287" y="1674"/>
                  </a:cubicBezTo>
                  <a:cubicBezTo>
                    <a:pt x="3267" y="1613"/>
                    <a:pt x="3257" y="1693"/>
                    <a:pt x="3277" y="1554"/>
                  </a:cubicBezTo>
                  <a:cubicBezTo>
                    <a:pt x="3280" y="1537"/>
                    <a:pt x="3302" y="1527"/>
                    <a:pt x="3313" y="1518"/>
                  </a:cubicBezTo>
                  <a:cubicBezTo>
                    <a:pt x="3322" y="1510"/>
                    <a:pt x="3339" y="1492"/>
                    <a:pt x="3339" y="1492"/>
                  </a:cubicBezTo>
                  <a:cubicBezTo>
                    <a:pt x="3353" y="1448"/>
                    <a:pt x="3377" y="1457"/>
                    <a:pt x="3350" y="1387"/>
                  </a:cubicBezTo>
                  <a:cubicBezTo>
                    <a:pt x="3350" y="1386"/>
                    <a:pt x="3294" y="1345"/>
                    <a:pt x="3282" y="1341"/>
                  </a:cubicBezTo>
                  <a:cubicBezTo>
                    <a:pt x="3270" y="1329"/>
                    <a:pt x="3240" y="1309"/>
                    <a:pt x="3240" y="1309"/>
                  </a:cubicBezTo>
                  <a:cubicBezTo>
                    <a:pt x="3230" y="1293"/>
                    <a:pt x="3220" y="1285"/>
                    <a:pt x="3214" y="1267"/>
                  </a:cubicBezTo>
                  <a:cubicBezTo>
                    <a:pt x="3219" y="1236"/>
                    <a:pt x="3224" y="1215"/>
                    <a:pt x="3256" y="1205"/>
                  </a:cubicBezTo>
                  <a:cubicBezTo>
                    <a:pt x="3258" y="1200"/>
                    <a:pt x="3258" y="1194"/>
                    <a:pt x="3261" y="1189"/>
                  </a:cubicBezTo>
                  <a:cubicBezTo>
                    <a:pt x="3265" y="1181"/>
                    <a:pt x="3273" y="1176"/>
                    <a:pt x="3277" y="1168"/>
                  </a:cubicBezTo>
                  <a:cubicBezTo>
                    <a:pt x="3283" y="1155"/>
                    <a:pt x="3283" y="1140"/>
                    <a:pt x="3287" y="1127"/>
                  </a:cubicBezTo>
                  <a:cubicBezTo>
                    <a:pt x="3285" y="1115"/>
                    <a:pt x="3286" y="1102"/>
                    <a:pt x="3282" y="1090"/>
                  </a:cubicBezTo>
                  <a:cubicBezTo>
                    <a:pt x="3278" y="1078"/>
                    <a:pt x="3253" y="1066"/>
                    <a:pt x="3245" y="1059"/>
                  </a:cubicBezTo>
                  <a:cubicBezTo>
                    <a:pt x="3209" y="1030"/>
                    <a:pt x="3219" y="1025"/>
                    <a:pt x="3167" y="1017"/>
                  </a:cubicBezTo>
                  <a:cubicBezTo>
                    <a:pt x="3137" y="1003"/>
                    <a:pt x="3129" y="996"/>
                    <a:pt x="3094" y="991"/>
                  </a:cubicBezTo>
                  <a:cubicBezTo>
                    <a:pt x="3074" y="985"/>
                    <a:pt x="3065" y="980"/>
                    <a:pt x="3057" y="960"/>
                  </a:cubicBezTo>
                  <a:cubicBezTo>
                    <a:pt x="3061" y="907"/>
                    <a:pt x="3051" y="891"/>
                    <a:pt x="3084" y="861"/>
                  </a:cubicBezTo>
                  <a:cubicBezTo>
                    <a:pt x="3091" y="838"/>
                    <a:pt x="3098" y="816"/>
                    <a:pt x="3104" y="793"/>
                  </a:cubicBezTo>
                  <a:cubicBezTo>
                    <a:pt x="3102" y="767"/>
                    <a:pt x="3104" y="740"/>
                    <a:pt x="3099" y="714"/>
                  </a:cubicBezTo>
                  <a:cubicBezTo>
                    <a:pt x="3094" y="691"/>
                    <a:pt x="3028" y="686"/>
                    <a:pt x="3010" y="683"/>
                  </a:cubicBezTo>
                  <a:cubicBezTo>
                    <a:pt x="2963" y="687"/>
                    <a:pt x="2928" y="698"/>
                    <a:pt x="2896" y="662"/>
                  </a:cubicBezTo>
                  <a:cubicBezTo>
                    <a:pt x="2892" y="653"/>
                    <a:pt x="2881" y="646"/>
                    <a:pt x="2880" y="636"/>
                  </a:cubicBezTo>
                  <a:cubicBezTo>
                    <a:pt x="2877" y="598"/>
                    <a:pt x="2884" y="574"/>
                    <a:pt x="2896" y="542"/>
                  </a:cubicBezTo>
                  <a:cubicBezTo>
                    <a:pt x="2898" y="530"/>
                    <a:pt x="2901" y="518"/>
                    <a:pt x="2901" y="506"/>
                  </a:cubicBezTo>
                  <a:cubicBezTo>
                    <a:pt x="2901" y="435"/>
                    <a:pt x="2877" y="440"/>
                    <a:pt x="2823" y="422"/>
                  </a:cubicBezTo>
                  <a:cubicBezTo>
                    <a:pt x="2800" y="424"/>
                    <a:pt x="2777" y="424"/>
                    <a:pt x="2755" y="427"/>
                  </a:cubicBezTo>
                  <a:cubicBezTo>
                    <a:pt x="2742" y="429"/>
                    <a:pt x="2718" y="438"/>
                    <a:pt x="2718" y="438"/>
                  </a:cubicBezTo>
                  <a:cubicBezTo>
                    <a:pt x="2690" y="429"/>
                    <a:pt x="2664" y="422"/>
                    <a:pt x="2635" y="417"/>
                  </a:cubicBezTo>
                  <a:cubicBezTo>
                    <a:pt x="2604" y="389"/>
                    <a:pt x="2605" y="315"/>
                    <a:pt x="2588" y="276"/>
                  </a:cubicBezTo>
                  <a:cubicBezTo>
                    <a:pt x="2575" y="248"/>
                    <a:pt x="2530" y="233"/>
                    <a:pt x="2504" y="229"/>
                  </a:cubicBezTo>
                  <a:cubicBezTo>
                    <a:pt x="2488" y="231"/>
                    <a:pt x="2472" y="230"/>
                    <a:pt x="2457" y="234"/>
                  </a:cubicBezTo>
                  <a:cubicBezTo>
                    <a:pt x="2447" y="237"/>
                    <a:pt x="2439" y="250"/>
                    <a:pt x="2431" y="255"/>
                  </a:cubicBezTo>
                  <a:cubicBezTo>
                    <a:pt x="2425" y="259"/>
                    <a:pt x="2406" y="264"/>
                    <a:pt x="2400" y="266"/>
                  </a:cubicBezTo>
                  <a:cubicBezTo>
                    <a:pt x="2379" y="298"/>
                    <a:pt x="2343" y="281"/>
                    <a:pt x="2311" y="271"/>
                  </a:cubicBezTo>
                  <a:cubicBezTo>
                    <a:pt x="2279" y="236"/>
                    <a:pt x="2276" y="185"/>
                    <a:pt x="2264" y="141"/>
                  </a:cubicBezTo>
                  <a:cubicBezTo>
                    <a:pt x="2260" y="125"/>
                    <a:pt x="2261" y="106"/>
                    <a:pt x="2249" y="94"/>
                  </a:cubicBezTo>
                  <a:cubicBezTo>
                    <a:pt x="2231" y="76"/>
                    <a:pt x="2200" y="70"/>
                    <a:pt x="2176" y="62"/>
                  </a:cubicBezTo>
                  <a:cubicBezTo>
                    <a:pt x="2129" y="73"/>
                    <a:pt x="2095" y="112"/>
                    <a:pt x="2056" y="141"/>
                  </a:cubicBezTo>
                  <a:cubicBezTo>
                    <a:pt x="2028" y="137"/>
                    <a:pt x="2004" y="133"/>
                    <a:pt x="1977" y="125"/>
                  </a:cubicBezTo>
                  <a:cubicBezTo>
                    <a:pt x="1974" y="121"/>
                    <a:pt x="1971" y="117"/>
                    <a:pt x="1967" y="114"/>
                  </a:cubicBezTo>
                  <a:cubicBezTo>
                    <a:pt x="1962" y="111"/>
                    <a:pt x="1954" y="114"/>
                    <a:pt x="1951" y="109"/>
                  </a:cubicBezTo>
                  <a:cubicBezTo>
                    <a:pt x="1945" y="100"/>
                    <a:pt x="1949" y="86"/>
                    <a:pt x="1941" y="78"/>
                  </a:cubicBezTo>
                  <a:cubicBezTo>
                    <a:pt x="1937" y="74"/>
                    <a:pt x="1934" y="71"/>
                    <a:pt x="1930" y="67"/>
                  </a:cubicBezTo>
                  <a:cubicBezTo>
                    <a:pt x="1922" y="43"/>
                    <a:pt x="1909" y="27"/>
                    <a:pt x="1884" y="21"/>
                  </a:cubicBezTo>
                  <a:cubicBezTo>
                    <a:pt x="1873" y="10"/>
                    <a:pt x="1842" y="0"/>
                    <a:pt x="1842" y="0"/>
                  </a:cubicBezTo>
                  <a:cubicBezTo>
                    <a:pt x="1814" y="2"/>
                    <a:pt x="1786" y="1"/>
                    <a:pt x="1758" y="5"/>
                  </a:cubicBezTo>
                  <a:cubicBezTo>
                    <a:pt x="1743" y="7"/>
                    <a:pt x="1741" y="22"/>
                    <a:pt x="1732" y="31"/>
                  </a:cubicBezTo>
                  <a:cubicBezTo>
                    <a:pt x="1720" y="43"/>
                    <a:pt x="1705" y="52"/>
                    <a:pt x="1690" y="57"/>
                  </a:cubicBezTo>
                  <a:cubicBezTo>
                    <a:pt x="1667" y="72"/>
                    <a:pt x="1649" y="95"/>
                    <a:pt x="1623" y="104"/>
                  </a:cubicBezTo>
                  <a:cubicBezTo>
                    <a:pt x="1602" y="91"/>
                    <a:pt x="1589" y="76"/>
                    <a:pt x="1565" y="67"/>
                  </a:cubicBezTo>
                  <a:cubicBezTo>
                    <a:pt x="1547" y="39"/>
                    <a:pt x="1522" y="26"/>
                    <a:pt x="1492" y="15"/>
                  </a:cubicBezTo>
                  <a:cubicBezTo>
                    <a:pt x="1430" y="22"/>
                    <a:pt x="1446" y="16"/>
                    <a:pt x="1409" y="41"/>
                  </a:cubicBezTo>
                  <a:cubicBezTo>
                    <a:pt x="1392" y="66"/>
                    <a:pt x="1389" y="93"/>
                    <a:pt x="1357" y="104"/>
                  </a:cubicBezTo>
                  <a:cubicBezTo>
                    <a:pt x="1319" y="139"/>
                    <a:pt x="1270" y="92"/>
                    <a:pt x="1247" y="62"/>
                  </a:cubicBezTo>
                  <a:cubicBezTo>
                    <a:pt x="1243" y="57"/>
                    <a:pt x="1242" y="51"/>
                    <a:pt x="1237" y="47"/>
                  </a:cubicBezTo>
                  <a:cubicBezTo>
                    <a:pt x="1233" y="43"/>
                    <a:pt x="1226" y="43"/>
                    <a:pt x="1221" y="41"/>
                  </a:cubicBezTo>
                  <a:cubicBezTo>
                    <a:pt x="1201" y="14"/>
                    <a:pt x="1190" y="31"/>
                    <a:pt x="1174" y="15"/>
                  </a:cubicBezTo>
                  <a:cubicBezTo>
                    <a:pt x="1171" y="12"/>
                    <a:pt x="1177" y="8"/>
                    <a:pt x="1179" y="5"/>
                  </a:cubicBezTo>
                  <a:close/>
                </a:path>
              </a:pathLst>
            </a:cu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8" name="Google Shape;108;p13"/>
          <p:cNvSpPr/>
          <p:nvPr/>
        </p:nvSpPr>
        <p:spPr>
          <a:xfrm>
            <a:off x="5809019" y="2819294"/>
            <a:ext cx="3155469" cy="3850408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3"/>
          <p:cNvSpPr txBox="1"/>
          <p:nvPr/>
        </p:nvSpPr>
        <p:spPr>
          <a:xfrm>
            <a:off x="5974090" y="2882172"/>
            <a:ext cx="2592288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these blood vessels? Why do  they have such structures?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0" name="Google Shape;110;p1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23528" y="3600132"/>
            <a:ext cx="2268662" cy="1736944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3"/>
          <p:cNvSpPr txBox="1"/>
          <p:nvPr/>
        </p:nvSpPr>
        <p:spPr>
          <a:xfrm>
            <a:off x="177799" y="102459"/>
            <a:ext cx="2592288" cy="2616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Label the structures of the heart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3"/>
          <p:cNvSpPr txBox="1"/>
          <p:nvPr/>
        </p:nvSpPr>
        <p:spPr>
          <a:xfrm>
            <a:off x="177799" y="2904185"/>
            <a:ext cx="2774432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Label the structures of the heart which are involved in making the heart beat.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3"/>
          <p:cNvSpPr/>
          <p:nvPr/>
        </p:nvSpPr>
        <p:spPr>
          <a:xfrm>
            <a:off x="2949725" y="2852936"/>
            <a:ext cx="2844727" cy="1951170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3"/>
          <p:cNvSpPr txBox="1"/>
          <p:nvPr/>
        </p:nvSpPr>
        <p:spPr>
          <a:xfrm>
            <a:off x="3034587" y="2918308"/>
            <a:ext cx="2774432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the journey of the impulse through the heart.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3"/>
          <p:cNvSpPr/>
          <p:nvPr/>
        </p:nvSpPr>
        <p:spPr>
          <a:xfrm>
            <a:off x="107504" y="5616508"/>
            <a:ext cx="5686948" cy="1053194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3"/>
          <p:cNvSpPr txBox="1"/>
          <p:nvPr/>
        </p:nvSpPr>
        <p:spPr>
          <a:xfrm>
            <a:off x="290782" y="5602335"/>
            <a:ext cx="2592288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the flow of blood through the heart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7" name="Google Shape;117;p13"/>
          <p:cNvGrpSpPr/>
          <p:nvPr/>
        </p:nvGrpSpPr>
        <p:grpSpPr>
          <a:xfrm>
            <a:off x="5231948" y="714418"/>
            <a:ext cx="2806599" cy="1694550"/>
            <a:chOff x="220009" y="1048997"/>
            <a:chExt cx="7054738" cy="3933712"/>
          </a:xfrm>
        </p:grpSpPr>
        <p:pic>
          <p:nvPicPr>
            <p:cNvPr descr="http://philschatz.com/anatomy-book/resources/2029_Cardiac_Cycle_vs_Heart_Sounds.jpg" id="118" name="Google Shape;118;p13"/>
            <p:cNvPicPr preferRelativeResize="0"/>
            <p:nvPr/>
          </p:nvPicPr>
          <p:blipFill rotWithShape="1">
            <a:blip r:embed="rId8">
              <a:alphaModFix/>
            </a:blip>
            <a:srcRect b="26262" l="0" r="0" t="0"/>
            <a:stretch/>
          </p:blipFill>
          <p:spPr>
            <a:xfrm>
              <a:off x="220009" y="1048997"/>
              <a:ext cx="7054738" cy="393371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9" name="Google Shape;119;p13"/>
            <p:cNvSpPr/>
            <p:nvPr/>
          </p:nvSpPr>
          <p:spPr>
            <a:xfrm>
              <a:off x="1710532" y="3767005"/>
              <a:ext cx="884619" cy="460806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75">
                  <a:solidFill>
                    <a:srgbClr val="FFFFFF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A</a:t>
              </a:r>
              <a:endParaRPr/>
            </a:p>
          </p:txBody>
        </p:sp>
        <p:sp>
          <p:nvSpPr>
            <p:cNvPr id="120" name="Google Shape;120;p13"/>
            <p:cNvSpPr/>
            <p:nvPr/>
          </p:nvSpPr>
          <p:spPr>
            <a:xfrm>
              <a:off x="1591371" y="1682137"/>
              <a:ext cx="1122941" cy="447694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75">
                  <a:solidFill>
                    <a:srgbClr val="FFFFFF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B</a:t>
              </a:r>
              <a:endParaRPr/>
            </a:p>
          </p:txBody>
        </p:sp>
        <p:sp>
          <p:nvSpPr>
            <p:cNvPr id="121" name="Google Shape;121;p13"/>
            <p:cNvSpPr/>
            <p:nvPr/>
          </p:nvSpPr>
          <p:spPr>
            <a:xfrm>
              <a:off x="4235130" y="1155770"/>
              <a:ext cx="1120922" cy="402737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75">
                  <a:solidFill>
                    <a:srgbClr val="FFFFFF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C</a:t>
              </a:r>
              <a:endParaRPr/>
            </a:p>
          </p:txBody>
        </p:sp>
        <p:sp>
          <p:nvSpPr>
            <p:cNvPr id="122" name="Google Shape;122;p13"/>
            <p:cNvSpPr/>
            <p:nvPr/>
          </p:nvSpPr>
          <p:spPr>
            <a:xfrm>
              <a:off x="4513846" y="3515997"/>
              <a:ext cx="842207" cy="500143"/>
            </a:xfrm>
            <a:prstGeom prst="roundRect">
              <a:avLst>
                <a:gd fmla="val 50000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275">
                  <a:solidFill>
                    <a:srgbClr val="FFFFFF"/>
                  </a:solidFill>
                  <a:latin typeface="Comic Sans MS"/>
                  <a:ea typeface="Comic Sans MS"/>
                  <a:cs typeface="Comic Sans MS"/>
                  <a:sym typeface="Comic Sans MS"/>
                </a:rPr>
                <a:t>D</a:t>
              </a:r>
              <a:endParaRPr/>
            </a:p>
          </p:txBody>
        </p:sp>
      </p:grpSp>
      <p:sp>
        <p:nvSpPr>
          <p:cNvPr id="123" name="Google Shape;123;p13"/>
          <p:cNvSpPr/>
          <p:nvPr/>
        </p:nvSpPr>
        <p:spPr>
          <a:xfrm>
            <a:off x="4226526" y="116632"/>
            <a:ext cx="4737961" cy="2717628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13"/>
          <p:cNvSpPr txBox="1"/>
          <p:nvPr/>
        </p:nvSpPr>
        <p:spPr>
          <a:xfrm>
            <a:off x="4355976" y="116632"/>
            <a:ext cx="4032448" cy="2616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Annotate what is happening on this graph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536" y="404664"/>
            <a:ext cx="3600400" cy="3208815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4"/>
          <p:cNvSpPr/>
          <p:nvPr/>
        </p:nvSpPr>
        <p:spPr>
          <a:xfrm>
            <a:off x="1835696" y="1916832"/>
            <a:ext cx="576064" cy="432048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4"/>
          <p:cNvSpPr/>
          <p:nvPr/>
        </p:nvSpPr>
        <p:spPr>
          <a:xfrm>
            <a:off x="2627784" y="1921241"/>
            <a:ext cx="576064" cy="432048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4"/>
          <p:cNvSpPr/>
          <p:nvPr/>
        </p:nvSpPr>
        <p:spPr>
          <a:xfrm>
            <a:off x="3339486" y="1916832"/>
            <a:ext cx="576064" cy="432048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4"/>
          <p:cNvSpPr/>
          <p:nvPr/>
        </p:nvSpPr>
        <p:spPr>
          <a:xfrm>
            <a:off x="1835696" y="2544722"/>
            <a:ext cx="576064" cy="432048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4"/>
          <p:cNvSpPr/>
          <p:nvPr/>
        </p:nvSpPr>
        <p:spPr>
          <a:xfrm>
            <a:off x="2627784" y="2549131"/>
            <a:ext cx="576064" cy="432048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4"/>
          <p:cNvSpPr/>
          <p:nvPr/>
        </p:nvSpPr>
        <p:spPr>
          <a:xfrm>
            <a:off x="3339486" y="2544722"/>
            <a:ext cx="576064" cy="432048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4"/>
          <p:cNvSpPr/>
          <p:nvPr/>
        </p:nvSpPr>
        <p:spPr>
          <a:xfrm>
            <a:off x="1835696" y="3119595"/>
            <a:ext cx="576064" cy="432048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4"/>
          <p:cNvSpPr/>
          <p:nvPr/>
        </p:nvSpPr>
        <p:spPr>
          <a:xfrm>
            <a:off x="2627784" y="3124004"/>
            <a:ext cx="576064" cy="432048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4"/>
          <p:cNvSpPr/>
          <p:nvPr/>
        </p:nvSpPr>
        <p:spPr>
          <a:xfrm>
            <a:off x="3339486" y="3119595"/>
            <a:ext cx="576064" cy="432048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14"/>
          <p:cNvSpPr/>
          <p:nvPr/>
        </p:nvSpPr>
        <p:spPr>
          <a:xfrm>
            <a:off x="107504" y="116632"/>
            <a:ext cx="4104456" cy="3672408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14"/>
          <p:cNvSpPr/>
          <p:nvPr/>
        </p:nvSpPr>
        <p:spPr>
          <a:xfrm>
            <a:off x="4211960" y="109911"/>
            <a:ext cx="4680520" cy="6415433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4"/>
          <p:cNvSpPr txBox="1"/>
          <p:nvPr/>
        </p:nvSpPr>
        <p:spPr>
          <a:xfrm>
            <a:off x="4391123" y="189220"/>
            <a:ext cx="4322193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 an investigation into how caffeine affects the heart rate of </a:t>
            </a:r>
            <a:r>
              <a:rPr i="1"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Daphnia. </a:t>
            </a: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Include, the IV, DV, controlled variables, etc.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2" name="Google Shape;142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7535" y="3814827"/>
            <a:ext cx="4024426" cy="22576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5"/>
          <p:cNvSpPr/>
          <p:nvPr/>
        </p:nvSpPr>
        <p:spPr>
          <a:xfrm>
            <a:off x="107504" y="116632"/>
            <a:ext cx="4104456" cy="3672408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8" name="Google Shape;148;p15"/>
          <p:cNvPicPr preferRelativeResize="0"/>
          <p:nvPr/>
        </p:nvPicPr>
        <p:blipFill rotWithShape="1">
          <a:blip r:embed="rId3">
            <a:alphaModFix/>
          </a:blip>
          <a:srcRect b="20852" l="17623" r="64889" t="45873"/>
          <a:stretch/>
        </p:blipFill>
        <p:spPr>
          <a:xfrm>
            <a:off x="1152674" y="875518"/>
            <a:ext cx="2014115" cy="215463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5"/>
          <p:cNvSpPr txBox="1"/>
          <p:nvPr/>
        </p:nvSpPr>
        <p:spPr>
          <a:xfrm>
            <a:off x="177799" y="102459"/>
            <a:ext cx="2592288" cy="2616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Annotate these: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5"/>
          <p:cNvSpPr/>
          <p:nvPr/>
        </p:nvSpPr>
        <p:spPr>
          <a:xfrm>
            <a:off x="1619672" y="1988839"/>
            <a:ext cx="144016" cy="14401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5"/>
          <p:cNvSpPr/>
          <p:nvPr/>
        </p:nvSpPr>
        <p:spPr>
          <a:xfrm>
            <a:off x="2015715" y="1048188"/>
            <a:ext cx="144016" cy="14401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15"/>
          <p:cNvSpPr/>
          <p:nvPr/>
        </p:nvSpPr>
        <p:spPr>
          <a:xfrm>
            <a:off x="1943707" y="2492896"/>
            <a:ext cx="144016" cy="14401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15"/>
          <p:cNvSpPr/>
          <p:nvPr/>
        </p:nvSpPr>
        <p:spPr>
          <a:xfrm>
            <a:off x="2555776" y="1796411"/>
            <a:ext cx="144016" cy="14401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5"/>
          <p:cNvSpPr/>
          <p:nvPr/>
        </p:nvSpPr>
        <p:spPr>
          <a:xfrm>
            <a:off x="2159731" y="2780928"/>
            <a:ext cx="144016" cy="144017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5"/>
          <p:cNvSpPr/>
          <p:nvPr/>
        </p:nvSpPr>
        <p:spPr>
          <a:xfrm>
            <a:off x="4232718" y="102459"/>
            <a:ext cx="4731770" cy="1238309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5"/>
          <p:cNvSpPr txBox="1"/>
          <p:nvPr/>
        </p:nvSpPr>
        <p:spPr>
          <a:xfrm>
            <a:off x="4303014" y="88286"/>
            <a:ext cx="2592288" cy="2616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a spirometer works: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5"/>
          <p:cNvSpPr/>
          <p:nvPr/>
        </p:nvSpPr>
        <p:spPr>
          <a:xfrm>
            <a:off x="4206296" y="1363874"/>
            <a:ext cx="2376265" cy="1072884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15"/>
          <p:cNvSpPr txBox="1"/>
          <p:nvPr/>
        </p:nvSpPr>
        <p:spPr>
          <a:xfrm>
            <a:off x="4276591" y="1349700"/>
            <a:ext cx="1945930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purpose of soda lime in a spirometer?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59" name="Google Shape;159;p15"/>
          <p:cNvGraphicFramePr/>
          <p:nvPr/>
        </p:nvGraphicFramePr>
        <p:xfrm>
          <a:off x="177799" y="378903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{05D6FDC4-89BC-4B53-9928-3ADBFA2DF7A1}</a:tableStyleId>
              </a:tblPr>
              <a:tblGrid>
                <a:gridCol w="1638875"/>
                <a:gridCol w="2776075"/>
              </a:tblGrid>
              <a:tr h="3061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>
                          <a:solidFill>
                            <a:srgbClr val="000000"/>
                          </a:solidFill>
                        </a:rPr>
                        <a:t>Definition</a:t>
                      </a:r>
                      <a:endParaRPr sz="1200" u="none" cap="none" strike="noStrike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859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>
                          <a:solidFill>
                            <a:srgbClr val="000000"/>
                          </a:solidFill>
                        </a:rPr>
                        <a:t>Respiratory minute ventilation</a:t>
                      </a:r>
                      <a:endParaRPr sz="1200" u="none" cap="none" strike="noStrike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859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>
                          <a:solidFill>
                            <a:srgbClr val="000000"/>
                          </a:solidFill>
                        </a:rPr>
                        <a:t>Forced expiratory volume (FEV1)</a:t>
                      </a:r>
                      <a:endParaRPr sz="1200" u="none" cap="none" strike="noStrike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859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>
                          <a:solidFill>
                            <a:srgbClr val="000000"/>
                          </a:solidFill>
                        </a:rPr>
                        <a:t>Forced vital capacity (FVC)</a:t>
                      </a:r>
                      <a:endParaRPr sz="1200" u="none" cap="none" strike="noStrike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60" name="Google Shape;160;p15"/>
          <p:cNvSpPr/>
          <p:nvPr/>
        </p:nvSpPr>
        <p:spPr>
          <a:xfrm>
            <a:off x="177799" y="5615411"/>
            <a:ext cx="3059285" cy="1049306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5"/>
          <p:cNvSpPr txBox="1"/>
          <p:nvPr/>
        </p:nvSpPr>
        <p:spPr>
          <a:xfrm>
            <a:off x="248095" y="5601238"/>
            <a:ext cx="2592288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equation for calculating percentage change?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5"/>
          <p:cNvSpPr/>
          <p:nvPr/>
        </p:nvSpPr>
        <p:spPr>
          <a:xfrm>
            <a:off x="3237084" y="5615411"/>
            <a:ext cx="5727404" cy="1049306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15"/>
          <p:cNvSpPr txBox="1"/>
          <p:nvPr/>
        </p:nvSpPr>
        <p:spPr>
          <a:xfrm>
            <a:off x="3307380" y="5601238"/>
            <a:ext cx="5836620" cy="2616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woman’s heart rate is 75 at rest but after exercise it is 100. Calculate the percentage change.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15"/>
          <p:cNvSpPr/>
          <p:nvPr/>
        </p:nvSpPr>
        <p:spPr>
          <a:xfrm>
            <a:off x="6603320" y="1355567"/>
            <a:ext cx="2376264" cy="1081191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15"/>
          <p:cNvSpPr txBox="1"/>
          <p:nvPr/>
        </p:nvSpPr>
        <p:spPr>
          <a:xfrm>
            <a:off x="6673615" y="1341395"/>
            <a:ext cx="2069186" cy="4391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heart rate calculated using a graph?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66" name="Google Shape;166;p15"/>
          <p:cNvGraphicFramePr/>
          <p:nvPr/>
        </p:nvGraphicFramePr>
        <p:xfrm>
          <a:off x="4569991" y="251173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{05D6FDC4-89BC-4B53-9928-3ADBFA2DF7A1}</a:tableStyleId>
              </a:tblPr>
              <a:tblGrid>
                <a:gridCol w="1143225"/>
                <a:gridCol w="3266375"/>
              </a:tblGrid>
              <a:tr h="430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ECG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Description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30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Normal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t/>
                      </a:r>
                      <a:endParaRPr sz="11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30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Tachycardia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t/>
                      </a:r>
                      <a:endParaRPr sz="11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30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Bradycardia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454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Sinus arrhythmia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454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Ventricular fibrillation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30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Flat line</a:t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1" name="Google Shape;171;p16"/>
          <p:cNvGraphicFramePr/>
          <p:nvPr/>
        </p:nvGraphicFramePr>
        <p:xfrm>
          <a:off x="179513" y="443711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{05D6FDC4-89BC-4B53-9928-3ADBFA2DF7A1}</a:tableStyleId>
              </a:tblPr>
              <a:tblGrid>
                <a:gridCol w="1022525"/>
                <a:gridCol w="1022525"/>
                <a:gridCol w="1022525"/>
                <a:gridCol w="1022525"/>
                <a:gridCol w="1022525"/>
              </a:tblGrid>
              <a:tr h="8427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Movement of air?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Diaphragm and intercostal muscles?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Volume in lungs?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Pressure in lungs?</a:t>
                      </a:r>
                      <a:endParaRPr sz="1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6947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Inspiration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  <a:tr h="6947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Expiration</a:t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72" name="Google Shape;172;p16"/>
          <p:cNvSpPr txBox="1"/>
          <p:nvPr/>
        </p:nvSpPr>
        <p:spPr>
          <a:xfrm>
            <a:off x="-137171" y="3519126"/>
            <a:ext cx="3726281" cy="7481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choolbell"/>
              <a:buNone/>
            </a:pPr>
            <a:r>
              <a:rPr lang="en-GB" sz="4800">
                <a:solidFill>
                  <a:schemeClr val="dk1"/>
                </a:solidFill>
                <a:latin typeface="Schoolbell"/>
                <a:ea typeface="Schoolbell"/>
                <a:cs typeface="Schoolbell"/>
                <a:sym typeface="Schoolbell"/>
              </a:rPr>
              <a:t>The lungs</a:t>
            </a:r>
            <a:endParaRPr sz="4800">
              <a:solidFill>
                <a:schemeClr val="dk1"/>
              </a:solidFill>
              <a:latin typeface="Schoolbell"/>
              <a:ea typeface="Schoolbell"/>
              <a:cs typeface="Schoolbell"/>
              <a:sym typeface="Schoolbell"/>
            </a:endParaRPr>
          </a:p>
        </p:txBody>
      </p:sp>
      <p:pic>
        <p:nvPicPr>
          <p:cNvPr id="173" name="Google Shape;173;p16"/>
          <p:cNvPicPr preferRelativeResize="0"/>
          <p:nvPr/>
        </p:nvPicPr>
        <p:blipFill rotWithShape="1">
          <a:blip r:embed="rId3">
            <a:alphaModFix/>
          </a:blip>
          <a:srcRect b="0" l="14398" r="38801" t="0"/>
          <a:stretch/>
        </p:blipFill>
        <p:spPr>
          <a:xfrm>
            <a:off x="393822" y="322561"/>
            <a:ext cx="2808312" cy="3000375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6"/>
          <p:cNvSpPr/>
          <p:nvPr/>
        </p:nvSpPr>
        <p:spPr>
          <a:xfrm>
            <a:off x="107504" y="116632"/>
            <a:ext cx="3384376" cy="3216399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5" name="Google Shape;175;p16"/>
          <p:cNvCxnSpPr/>
          <p:nvPr/>
        </p:nvCxnSpPr>
        <p:spPr>
          <a:xfrm>
            <a:off x="1051977" y="671511"/>
            <a:ext cx="503573" cy="83098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6" name="Google Shape;176;p16"/>
          <p:cNvCxnSpPr/>
          <p:nvPr/>
        </p:nvCxnSpPr>
        <p:spPr>
          <a:xfrm rot="10800000">
            <a:off x="1565794" y="2026066"/>
            <a:ext cx="160176" cy="1071798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7" name="Google Shape;177;p16"/>
          <p:cNvCxnSpPr/>
          <p:nvPr/>
        </p:nvCxnSpPr>
        <p:spPr>
          <a:xfrm flipH="1">
            <a:off x="2194022" y="754609"/>
            <a:ext cx="144016" cy="1409619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8" name="Google Shape;178;p16"/>
          <p:cNvCxnSpPr/>
          <p:nvPr/>
        </p:nvCxnSpPr>
        <p:spPr>
          <a:xfrm flipH="1">
            <a:off x="2662074" y="1870733"/>
            <a:ext cx="306034" cy="653535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9" name="Google Shape;179;p16"/>
          <p:cNvCxnSpPr/>
          <p:nvPr/>
        </p:nvCxnSpPr>
        <p:spPr>
          <a:xfrm flipH="1" rot="10800000">
            <a:off x="944406" y="1056805"/>
            <a:ext cx="575376" cy="5246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80" name="Google Shape;180;p16"/>
          <p:cNvSpPr/>
          <p:nvPr/>
        </p:nvSpPr>
        <p:spPr>
          <a:xfrm>
            <a:off x="1520469" y="837630"/>
            <a:ext cx="241505" cy="1133324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6"/>
          <p:cNvSpPr txBox="1"/>
          <p:nvPr/>
        </p:nvSpPr>
        <p:spPr>
          <a:xfrm>
            <a:off x="177799" y="102459"/>
            <a:ext cx="2592288" cy="2616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Label the structures of the lungs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2" name="Google Shape;182;p16"/>
          <p:cNvPicPr preferRelativeResize="0"/>
          <p:nvPr/>
        </p:nvPicPr>
        <p:blipFill rotWithShape="1">
          <a:blip r:embed="rId4">
            <a:alphaModFix/>
          </a:blip>
          <a:srcRect b="23334" l="13750" r="48750" t="32222"/>
          <a:stretch/>
        </p:blipFill>
        <p:spPr>
          <a:xfrm>
            <a:off x="3536574" y="260511"/>
            <a:ext cx="3523880" cy="2349253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6"/>
          <p:cNvSpPr/>
          <p:nvPr/>
        </p:nvSpPr>
        <p:spPr>
          <a:xfrm>
            <a:off x="3610295" y="2139948"/>
            <a:ext cx="595908" cy="36004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6"/>
          <p:cNvSpPr/>
          <p:nvPr/>
        </p:nvSpPr>
        <p:spPr>
          <a:xfrm>
            <a:off x="4920087" y="1032525"/>
            <a:ext cx="490408" cy="36004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6"/>
          <p:cNvSpPr/>
          <p:nvPr/>
        </p:nvSpPr>
        <p:spPr>
          <a:xfrm>
            <a:off x="5298514" y="1443336"/>
            <a:ext cx="472021" cy="36004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6"/>
          <p:cNvSpPr/>
          <p:nvPr/>
        </p:nvSpPr>
        <p:spPr>
          <a:xfrm>
            <a:off x="5043003" y="226136"/>
            <a:ext cx="727532" cy="2019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6"/>
          <p:cNvSpPr/>
          <p:nvPr/>
        </p:nvSpPr>
        <p:spPr>
          <a:xfrm>
            <a:off x="3536575" y="2644139"/>
            <a:ext cx="5385754" cy="1769661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6"/>
          <p:cNvSpPr txBox="1"/>
          <p:nvPr/>
        </p:nvSpPr>
        <p:spPr>
          <a:xfrm>
            <a:off x="3607801" y="2667924"/>
            <a:ext cx="3544593" cy="12772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lungs are adapted for efficient gas exchange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89" name="Google Shape;189;p16"/>
          <p:cNvGraphicFramePr/>
          <p:nvPr/>
        </p:nvGraphicFramePr>
        <p:xfrm>
          <a:off x="5298514" y="446296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{05D6FDC4-89BC-4B53-9928-3ADBFA2DF7A1}</a:tableStyleId>
              </a:tblPr>
              <a:tblGrid>
                <a:gridCol w="1345200"/>
                <a:gridCol w="2278625"/>
              </a:tblGrid>
              <a:tr h="3829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rgbClr val="000000"/>
                          </a:solidFill>
                        </a:rPr>
                        <a:t>Definition</a:t>
                      </a:r>
                      <a:endParaRPr sz="12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6078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rgbClr val="000000"/>
                          </a:solidFill>
                        </a:rPr>
                        <a:t>Respiratory</a:t>
                      </a:r>
                      <a:r>
                        <a:rPr lang="en-GB" sz="1200">
                          <a:solidFill>
                            <a:srgbClr val="000000"/>
                          </a:solidFill>
                        </a:rPr>
                        <a:t> minute ventilation</a:t>
                      </a:r>
                      <a:endParaRPr sz="12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6078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rgbClr val="000000"/>
                          </a:solidFill>
                        </a:rPr>
                        <a:t>Forced expiratory</a:t>
                      </a:r>
                      <a:r>
                        <a:rPr lang="en-GB" sz="1200">
                          <a:solidFill>
                            <a:srgbClr val="000000"/>
                          </a:solidFill>
                        </a:rPr>
                        <a:t> volume (FEV1)</a:t>
                      </a:r>
                      <a:endParaRPr sz="12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6078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rgbClr val="000000"/>
                          </a:solidFill>
                        </a:rPr>
                        <a:t>Forced vital capacity (FVC)</a:t>
                      </a:r>
                      <a:endParaRPr sz="12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rgbClr val="0000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7"/>
          <p:cNvSpPr/>
          <p:nvPr/>
        </p:nvSpPr>
        <p:spPr>
          <a:xfrm>
            <a:off x="136264" y="152402"/>
            <a:ext cx="8852700" cy="4518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Structure &amp; Function of Gas Exchange System</a:t>
            </a:r>
            <a:endParaRPr b="1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17"/>
          <p:cNvSpPr/>
          <p:nvPr/>
        </p:nvSpPr>
        <p:spPr>
          <a:xfrm>
            <a:off x="136264" y="772313"/>
            <a:ext cx="8852700" cy="58026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you describe and explain the functions of the main parts of the system? Include glandular tissue, smooth muscle, and elastic tissue found in the trachea. </a:t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6" name="Google Shape;196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58214" y="2587188"/>
            <a:ext cx="3386138" cy="18145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8"/>
          <p:cNvSpPr/>
          <p:nvPr/>
        </p:nvSpPr>
        <p:spPr>
          <a:xfrm>
            <a:off x="136264" y="152402"/>
            <a:ext cx="8852700" cy="4518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Alveoli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8"/>
          <p:cNvSpPr/>
          <p:nvPr/>
        </p:nvSpPr>
        <p:spPr>
          <a:xfrm>
            <a:off x="136264" y="772313"/>
            <a:ext cx="4566300" cy="58026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the alveoli adapted for efficient gas exchange?</a:t>
            </a:r>
            <a:endParaRPr/>
          </a:p>
        </p:txBody>
      </p:sp>
      <p:sp>
        <p:nvSpPr>
          <p:cNvPr id="203" name="Google Shape;203;p18"/>
          <p:cNvSpPr/>
          <p:nvPr/>
        </p:nvSpPr>
        <p:spPr>
          <a:xfrm>
            <a:off x="4816928" y="772313"/>
            <a:ext cx="4172100" cy="13830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pleural membrane? </a:t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4" name="Google Shape;20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88827" y="2894220"/>
            <a:ext cx="1396264" cy="1371951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18"/>
          <p:cNvSpPr/>
          <p:nvPr/>
        </p:nvSpPr>
        <p:spPr>
          <a:xfrm>
            <a:off x="4816928" y="2290584"/>
            <a:ext cx="4172100" cy="13830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some risk factors for lung disease?</a:t>
            </a:r>
            <a:endParaRPr/>
          </a:p>
        </p:txBody>
      </p:sp>
      <p:sp>
        <p:nvSpPr>
          <p:cNvPr id="206" name="Google Shape;206;p18"/>
          <p:cNvSpPr/>
          <p:nvPr/>
        </p:nvSpPr>
        <p:spPr>
          <a:xfrm>
            <a:off x="4816928" y="3808854"/>
            <a:ext cx="4172100" cy="27660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Could you interpret information relating to the effects of lung disease on gas exchange and/or ventilation?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E.g. Pulmonary fibrosis is a lung disease that causes the epithelium of the lungs to become irreversibly thickened and leads to reduced elasticity of the lungs. Suggest what symptoms would arise and why.</a:t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9"/>
          <p:cNvSpPr/>
          <p:nvPr/>
        </p:nvSpPr>
        <p:spPr>
          <a:xfrm>
            <a:off x="227335" y="152402"/>
            <a:ext cx="8852700" cy="4518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Gas exchange in lungs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19"/>
          <p:cNvSpPr/>
          <p:nvPr/>
        </p:nvSpPr>
        <p:spPr>
          <a:xfrm>
            <a:off x="136263" y="772313"/>
            <a:ext cx="6382800" cy="58026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you describe what happens during inhalation?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you describe what happens during exhalation?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3" name="Google Shape;213;p19"/>
          <p:cNvPicPr preferRelativeResize="0"/>
          <p:nvPr/>
        </p:nvPicPr>
        <p:blipFill rotWithShape="1">
          <a:blip r:embed="rId3">
            <a:alphaModFix/>
          </a:blip>
          <a:srcRect b="0" l="57299" r="0" t="0"/>
          <a:stretch/>
        </p:blipFill>
        <p:spPr>
          <a:xfrm>
            <a:off x="5068614" y="936322"/>
            <a:ext cx="1135117" cy="5474640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9"/>
          <p:cNvSpPr/>
          <p:nvPr/>
        </p:nvSpPr>
        <p:spPr>
          <a:xfrm>
            <a:off x="6708227" y="772312"/>
            <a:ext cx="2280600" cy="57810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can you use a kymograph to calculate the following? What units would you use?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Tidal Volume</a:t>
            </a:r>
            <a:endParaRPr/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Breathing Rate </a:t>
            </a:r>
            <a:endParaRPr/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Respiratory minute Ventilation</a:t>
            </a:r>
            <a:endParaRPr/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968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Oxygen Consumption</a:t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0"/>
          <p:cNvSpPr/>
          <p:nvPr/>
        </p:nvSpPr>
        <p:spPr>
          <a:xfrm>
            <a:off x="136264" y="802280"/>
            <a:ext cx="2841000" cy="56901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Outline the gross structure of the kidney, and link to its function.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0"/>
          <p:cNvSpPr/>
          <p:nvPr/>
        </p:nvSpPr>
        <p:spPr>
          <a:xfrm>
            <a:off x="136264" y="152402"/>
            <a:ext cx="8852700" cy="4518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Structure &amp; Function of the Kidney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0"/>
          <p:cNvSpPr/>
          <p:nvPr/>
        </p:nvSpPr>
        <p:spPr>
          <a:xfrm>
            <a:off x="3106271" y="802280"/>
            <a:ext cx="5882700" cy="56901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Outline, in detail, the gross structure of the nephron, and explain its function.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22" name="Google Shape;222;p20"/>
          <p:cNvGrpSpPr/>
          <p:nvPr/>
        </p:nvGrpSpPr>
        <p:grpSpPr>
          <a:xfrm>
            <a:off x="5181060" y="2320119"/>
            <a:ext cx="1864110" cy="2653967"/>
            <a:chOff x="6722989" y="1159436"/>
            <a:chExt cx="5013744" cy="4196659"/>
          </a:xfrm>
        </p:grpSpPr>
        <p:pic>
          <p:nvPicPr>
            <p:cNvPr id="223" name="Google Shape;223;p20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6722989" y="1298406"/>
              <a:ext cx="4765520" cy="405768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4" name="Google Shape;224;p20"/>
            <p:cNvSpPr/>
            <p:nvPr/>
          </p:nvSpPr>
          <p:spPr>
            <a:xfrm>
              <a:off x="6761088" y="1651383"/>
              <a:ext cx="679500" cy="5964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5" name="Google Shape;225;p20"/>
            <p:cNvSpPr/>
            <p:nvPr/>
          </p:nvSpPr>
          <p:spPr>
            <a:xfrm>
              <a:off x="7332892" y="1159436"/>
              <a:ext cx="756900" cy="2778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6" name="Google Shape;226;p20"/>
            <p:cNvSpPr/>
            <p:nvPr/>
          </p:nvSpPr>
          <p:spPr>
            <a:xfrm>
              <a:off x="9032197" y="1159436"/>
              <a:ext cx="756900" cy="2778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7" name="Google Shape;227;p20"/>
            <p:cNvSpPr/>
            <p:nvPr/>
          </p:nvSpPr>
          <p:spPr>
            <a:xfrm>
              <a:off x="10508684" y="1237139"/>
              <a:ext cx="680100" cy="3123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8" name="Google Shape;228;p20"/>
            <p:cNvSpPr/>
            <p:nvPr/>
          </p:nvSpPr>
          <p:spPr>
            <a:xfrm>
              <a:off x="7113485" y="3188280"/>
              <a:ext cx="1113000" cy="4947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9" name="Google Shape;229;p20"/>
            <p:cNvSpPr/>
            <p:nvPr/>
          </p:nvSpPr>
          <p:spPr>
            <a:xfrm>
              <a:off x="7291500" y="4495844"/>
              <a:ext cx="756900" cy="2778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0" name="Google Shape;230;p20"/>
            <p:cNvSpPr/>
            <p:nvPr/>
          </p:nvSpPr>
          <p:spPr>
            <a:xfrm>
              <a:off x="10979833" y="3174808"/>
              <a:ext cx="756900" cy="2778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1" name="Google Shape;231;p20"/>
            <p:cNvSpPr/>
            <p:nvPr/>
          </p:nvSpPr>
          <p:spPr>
            <a:xfrm>
              <a:off x="8493332" y="3420964"/>
              <a:ext cx="490200" cy="2619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2" name="Google Shape;232;p20"/>
            <p:cNvSpPr/>
            <p:nvPr/>
          </p:nvSpPr>
          <p:spPr>
            <a:xfrm>
              <a:off x="10118933" y="3817620"/>
              <a:ext cx="389700" cy="421200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33" name="Google Shape;233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8436" y="2786231"/>
            <a:ext cx="1269811" cy="15437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1"/>
          <p:cNvSpPr/>
          <p:nvPr/>
        </p:nvSpPr>
        <p:spPr>
          <a:xfrm>
            <a:off x="136264" y="802280"/>
            <a:ext cx="4287300" cy="58956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the water potential of the blood regulated?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1"/>
          <p:cNvSpPr/>
          <p:nvPr/>
        </p:nvSpPr>
        <p:spPr>
          <a:xfrm>
            <a:off x="136264" y="152402"/>
            <a:ext cx="8852700" cy="4518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Osmoregulation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1"/>
          <p:cNvSpPr/>
          <p:nvPr/>
        </p:nvSpPr>
        <p:spPr>
          <a:xfrm>
            <a:off x="4562570" y="802280"/>
            <a:ext cx="4426200" cy="27585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role of the hypothalamus, posterior pituitary and antidiuretic hormone (ADH) in osmoregulation? </a:t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Hypothalamus: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Posterior pituitary: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Antidiuretic hormone (ADH):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21"/>
          <p:cNvSpPr/>
          <p:nvPr/>
        </p:nvSpPr>
        <p:spPr>
          <a:xfrm>
            <a:off x="4562570" y="3758903"/>
            <a:ext cx="4426200" cy="29391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 diagram to summarise how water potential of the blood is regulated: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01" id="242" name="Google Shape;242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8605" y="4259584"/>
            <a:ext cx="4042105" cy="23000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2"/>
          <p:cNvSpPr/>
          <p:nvPr/>
        </p:nvSpPr>
        <p:spPr>
          <a:xfrm>
            <a:off x="136264" y="802280"/>
            <a:ext cx="5100000" cy="38019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Annotate the diagram to explain the steps taken in dialysis.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2"/>
          <p:cNvSpPr/>
          <p:nvPr/>
        </p:nvSpPr>
        <p:spPr>
          <a:xfrm>
            <a:off x="136264" y="152402"/>
            <a:ext cx="8852700" cy="4518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Treating Kidney Disease &amp; Aldosterone-Angiotensin-Renin System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22"/>
          <p:cNvSpPr/>
          <p:nvPr/>
        </p:nvSpPr>
        <p:spPr>
          <a:xfrm>
            <a:off x="5446058" y="802280"/>
            <a:ext cx="3543000" cy="56901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 diagram to summaries the Angiotensin – Aldosterone – Renin System and explain how it brings about changes in water levels.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0" name="Google Shape;25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50482" y="1833008"/>
            <a:ext cx="1513631" cy="1814253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22"/>
          <p:cNvSpPr/>
          <p:nvPr/>
        </p:nvSpPr>
        <p:spPr>
          <a:xfrm>
            <a:off x="136264" y="4802395"/>
            <a:ext cx="5100000" cy="17028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advantages and disadvantages of kidney transplants?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+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3"/>
          <p:cNvSpPr/>
          <p:nvPr/>
        </p:nvSpPr>
        <p:spPr>
          <a:xfrm>
            <a:off x="136264" y="152402"/>
            <a:ext cx="8852700" cy="4518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Measuring Lung Function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23"/>
          <p:cNvSpPr/>
          <p:nvPr/>
        </p:nvSpPr>
        <p:spPr>
          <a:xfrm>
            <a:off x="136264" y="772312"/>
            <a:ext cx="5153100" cy="35580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a spirometer is used to measure lung function.</a:t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23"/>
          <p:cNvSpPr/>
          <p:nvPr/>
        </p:nvSpPr>
        <p:spPr>
          <a:xfrm>
            <a:off x="5454870" y="772312"/>
            <a:ext cx="3534000" cy="57810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Annotate and label the a kymograph to show the 6 elements of lung volume.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23"/>
          <p:cNvSpPr/>
          <p:nvPr/>
        </p:nvSpPr>
        <p:spPr>
          <a:xfrm>
            <a:off x="136264" y="4519448"/>
            <a:ext cx="5153100" cy="2112600"/>
          </a:xfrm>
          <a:prstGeom prst="roundRect">
            <a:avLst>
              <a:gd fmla="val 3493" name="adj"/>
            </a:avLst>
          </a:prstGeom>
          <a:noFill/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medics use results from peak expiratory flow and forced vital capacity to detect for diseases? </a:t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0" name="Google Shape;260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24048" y="1376855"/>
            <a:ext cx="1742846" cy="27852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266;p24"/>
          <p:cNvPicPr preferRelativeResize="0"/>
          <p:nvPr/>
        </p:nvPicPr>
        <p:blipFill rotWithShape="1">
          <a:blip r:embed="rId3">
            <a:alphaModFix/>
          </a:blip>
          <a:srcRect b="16532" l="33951" r="20114" t="33266"/>
          <a:stretch/>
        </p:blipFill>
        <p:spPr>
          <a:xfrm>
            <a:off x="323528" y="332656"/>
            <a:ext cx="3024337" cy="185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24"/>
          <p:cNvPicPr preferRelativeResize="0"/>
          <p:nvPr/>
        </p:nvPicPr>
        <p:blipFill rotWithShape="1">
          <a:blip r:embed="rId4">
            <a:alphaModFix/>
          </a:blip>
          <a:srcRect b="17515" l="38378" r="25095" t="24406"/>
          <a:stretch/>
        </p:blipFill>
        <p:spPr>
          <a:xfrm>
            <a:off x="5360566" y="224644"/>
            <a:ext cx="3358408" cy="3002213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24"/>
          <p:cNvSpPr/>
          <p:nvPr/>
        </p:nvSpPr>
        <p:spPr>
          <a:xfrm>
            <a:off x="107504" y="116633"/>
            <a:ext cx="3384376" cy="2160240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24"/>
          <p:cNvSpPr/>
          <p:nvPr/>
        </p:nvSpPr>
        <p:spPr>
          <a:xfrm>
            <a:off x="5220072" y="116633"/>
            <a:ext cx="3639396" cy="3110224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24"/>
          <p:cNvSpPr/>
          <p:nvPr/>
        </p:nvSpPr>
        <p:spPr>
          <a:xfrm>
            <a:off x="3488359" y="116633"/>
            <a:ext cx="1731713" cy="3110224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24"/>
          <p:cNvSpPr txBox="1"/>
          <p:nvPr/>
        </p:nvSpPr>
        <p:spPr>
          <a:xfrm>
            <a:off x="3491486" y="116632"/>
            <a:ext cx="1728586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the process of ultrafiltration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24"/>
          <p:cNvSpPr/>
          <p:nvPr/>
        </p:nvSpPr>
        <p:spPr>
          <a:xfrm>
            <a:off x="107503" y="2276873"/>
            <a:ext cx="3380855" cy="3218235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24"/>
          <p:cNvSpPr txBox="1"/>
          <p:nvPr/>
        </p:nvSpPr>
        <p:spPr>
          <a:xfrm>
            <a:off x="157509" y="2296022"/>
            <a:ext cx="3380854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the function of the loop of Henle in regulating water balance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24"/>
          <p:cNvSpPr txBox="1"/>
          <p:nvPr/>
        </p:nvSpPr>
        <p:spPr>
          <a:xfrm>
            <a:off x="127778" y="5733256"/>
            <a:ext cx="3726281" cy="7481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choolbell"/>
              <a:buNone/>
            </a:pPr>
            <a:r>
              <a:rPr lang="en-GB" sz="4800">
                <a:solidFill>
                  <a:schemeClr val="dk1"/>
                </a:solidFill>
                <a:latin typeface="Schoolbell"/>
                <a:ea typeface="Schoolbell"/>
                <a:cs typeface="Schoolbell"/>
                <a:sym typeface="Schoolbell"/>
              </a:rPr>
              <a:t>The kidneys</a:t>
            </a:r>
            <a:endParaRPr sz="4800">
              <a:solidFill>
                <a:schemeClr val="dk1"/>
              </a:solidFill>
              <a:latin typeface="Schoolbell"/>
              <a:ea typeface="Schoolbell"/>
              <a:cs typeface="Schoolbell"/>
              <a:sym typeface="Schoolbell"/>
            </a:endParaRPr>
          </a:p>
        </p:txBody>
      </p:sp>
      <p:graphicFrame>
        <p:nvGraphicFramePr>
          <p:cNvPr id="275" name="Google Shape;275;p24"/>
          <p:cNvGraphicFramePr/>
          <p:nvPr/>
        </p:nvGraphicFramePr>
        <p:xfrm>
          <a:off x="3563888" y="324588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{05D6FDC4-89BC-4B53-9928-3ADBFA2DF7A1}</a:tableStyleId>
              </a:tblPr>
              <a:tblGrid>
                <a:gridCol w="1584175"/>
                <a:gridCol w="1656175"/>
                <a:gridCol w="2055225"/>
              </a:tblGrid>
              <a:tr h="3307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Too much water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Too little water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307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Detected</a:t>
                      </a: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 by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190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How</a:t>
                      </a: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 much ADH released?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190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How does</a:t>
                      </a: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 ADH affect collecting duct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190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Amount of water reabsorbed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3072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</a:rPr>
                        <a:t>Concentration of urine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276" name="Google Shape;276;p24"/>
          <p:cNvSpPr/>
          <p:nvPr/>
        </p:nvSpPr>
        <p:spPr>
          <a:xfrm>
            <a:off x="4089946" y="5610735"/>
            <a:ext cx="4769521" cy="986618"/>
          </a:xfrm>
          <a:prstGeom prst="roundRect">
            <a:avLst>
              <a:gd fmla="val 10053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24"/>
          <p:cNvSpPr txBox="1"/>
          <p:nvPr/>
        </p:nvSpPr>
        <p:spPr>
          <a:xfrm>
            <a:off x="4139952" y="5629883"/>
            <a:ext cx="5004048" cy="2616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the collecting duct can be made more permeable to water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Google Shape;282;p25"/>
          <p:cNvPicPr preferRelativeResize="0"/>
          <p:nvPr/>
        </p:nvPicPr>
        <p:blipFill rotWithShape="1">
          <a:blip r:embed="rId3">
            <a:alphaModFix/>
          </a:blip>
          <a:srcRect b="27386" l="0" r="34521" t="8737"/>
          <a:stretch/>
        </p:blipFill>
        <p:spPr>
          <a:xfrm>
            <a:off x="285751" y="209549"/>
            <a:ext cx="1680211" cy="1104901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5"/>
          <p:cNvSpPr/>
          <p:nvPr/>
        </p:nvSpPr>
        <p:spPr>
          <a:xfrm>
            <a:off x="152400" y="95251"/>
            <a:ext cx="1971675" cy="1638300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5"/>
          <p:cNvSpPr/>
          <p:nvPr/>
        </p:nvSpPr>
        <p:spPr>
          <a:xfrm>
            <a:off x="2124075" y="95250"/>
            <a:ext cx="2343150" cy="2823776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25"/>
          <p:cNvSpPr txBox="1"/>
          <p:nvPr/>
        </p:nvSpPr>
        <p:spPr>
          <a:xfrm>
            <a:off x="2219324" y="95250"/>
            <a:ext cx="2409826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the fluid mosaic model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mage result for cell membrane to label" id="286" name="Google Shape;286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62502" y="95249"/>
            <a:ext cx="4032074" cy="2933701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25"/>
          <p:cNvSpPr/>
          <p:nvPr/>
        </p:nvSpPr>
        <p:spPr>
          <a:xfrm>
            <a:off x="4467225" y="95250"/>
            <a:ext cx="4576764" cy="3143251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25"/>
          <p:cNvSpPr/>
          <p:nvPr/>
        </p:nvSpPr>
        <p:spPr>
          <a:xfrm>
            <a:off x="152400" y="1729117"/>
            <a:ext cx="1971675" cy="590550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25"/>
          <p:cNvSpPr txBox="1"/>
          <p:nvPr/>
        </p:nvSpPr>
        <p:spPr>
          <a:xfrm>
            <a:off x="152400" y="1716164"/>
            <a:ext cx="2409826" cy="2616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saturated fatty acid?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25"/>
          <p:cNvSpPr/>
          <p:nvPr/>
        </p:nvSpPr>
        <p:spPr>
          <a:xfrm>
            <a:off x="140187" y="2919026"/>
            <a:ext cx="2025347" cy="1466850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25"/>
          <p:cNvSpPr txBox="1"/>
          <p:nvPr/>
        </p:nvSpPr>
        <p:spPr>
          <a:xfrm>
            <a:off x="152400" y="2912433"/>
            <a:ext cx="195394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the type of fatty acid affect fluidity of the membrane?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25"/>
          <p:cNvSpPr/>
          <p:nvPr/>
        </p:nvSpPr>
        <p:spPr>
          <a:xfrm>
            <a:off x="152400" y="2324101"/>
            <a:ext cx="1971675" cy="590550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25"/>
          <p:cNvSpPr txBox="1"/>
          <p:nvPr/>
        </p:nvSpPr>
        <p:spPr>
          <a:xfrm>
            <a:off x="104775" y="2298740"/>
            <a:ext cx="2409826" cy="2616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an unsaturated fatty acid?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25"/>
          <p:cNvSpPr/>
          <p:nvPr/>
        </p:nvSpPr>
        <p:spPr>
          <a:xfrm>
            <a:off x="152400" y="4385876"/>
            <a:ext cx="1777693" cy="1350334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p25"/>
          <p:cNvSpPr/>
          <p:nvPr/>
        </p:nvSpPr>
        <p:spPr>
          <a:xfrm>
            <a:off x="1930093" y="4379272"/>
            <a:ext cx="1777693" cy="1350334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25"/>
          <p:cNvSpPr/>
          <p:nvPr/>
        </p:nvSpPr>
        <p:spPr>
          <a:xfrm>
            <a:off x="3707786" y="4379272"/>
            <a:ext cx="1777693" cy="1350334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25"/>
          <p:cNvSpPr/>
          <p:nvPr/>
        </p:nvSpPr>
        <p:spPr>
          <a:xfrm>
            <a:off x="5485479" y="4379272"/>
            <a:ext cx="1777693" cy="1350334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25"/>
          <p:cNvSpPr/>
          <p:nvPr/>
        </p:nvSpPr>
        <p:spPr>
          <a:xfrm>
            <a:off x="7263172" y="4385876"/>
            <a:ext cx="1777693" cy="1350334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25"/>
          <p:cNvSpPr txBox="1"/>
          <p:nvPr/>
        </p:nvSpPr>
        <p:spPr>
          <a:xfrm>
            <a:off x="217754" y="4385875"/>
            <a:ext cx="1064636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diffusion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25"/>
          <p:cNvSpPr txBox="1"/>
          <p:nvPr/>
        </p:nvSpPr>
        <p:spPr>
          <a:xfrm>
            <a:off x="1982282" y="4381250"/>
            <a:ext cx="1725503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facilitated diffusion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25"/>
          <p:cNvSpPr txBox="1"/>
          <p:nvPr/>
        </p:nvSpPr>
        <p:spPr>
          <a:xfrm>
            <a:off x="3759974" y="4392469"/>
            <a:ext cx="1725504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active transport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25"/>
          <p:cNvSpPr txBox="1"/>
          <p:nvPr/>
        </p:nvSpPr>
        <p:spPr>
          <a:xfrm>
            <a:off x="5529311" y="4379272"/>
            <a:ext cx="1652074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exocytosis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25"/>
          <p:cNvSpPr txBox="1"/>
          <p:nvPr/>
        </p:nvSpPr>
        <p:spPr>
          <a:xfrm>
            <a:off x="7303436" y="4379272"/>
            <a:ext cx="1655642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endocytosis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25"/>
          <p:cNvSpPr/>
          <p:nvPr/>
        </p:nvSpPr>
        <p:spPr>
          <a:xfrm>
            <a:off x="152400" y="5729606"/>
            <a:ext cx="1777693" cy="1005731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25"/>
          <p:cNvSpPr txBox="1"/>
          <p:nvPr/>
        </p:nvSpPr>
        <p:spPr>
          <a:xfrm>
            <a:off x="104775" y="5724981"/>
            <a:ext cx="200157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Examples of molecules crossing membranes in this way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25"/>
          <p:cNvSpPr/>
          <p:nvPr/>
        </p:nvSpPr>
        <p:spPr>
          <a:xfrm>
            <a:off x="1930093" y="5736199"/>
            <a:ext cx="1777693" cy="1005731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25"/>
          <p:cNvSpPr txBox="1"/>
          <p:nvPr/>
        </p:nvSpPr>
        <p:spPr>
          <a:xfrm>
            <a:off x="1882468" y="5731574"/>
            <a:ext cx="200157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Examples of molecules crossing membranes in this way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25"/>
          <p:cNvSpPr/>
          <p:nvPr/>
        </p:nvSpPr>
        <p:spPr>
          <a:xfrm>
            <a:off x="3719869" y="5736199"/>
            <a:ext cx="1777693" cy="1005731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25"/>
          <p:cNvSpPr txBox="1"/>
          <p:nvPr/>
        </p:nvSpPr>
        <p:spPr>
          <a:xfrm>
            <a:off x="3672244" y="5731574"/>
            <a:ext cx="200157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Examples of molecules crossing membranes in this way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25"/>
          <p:cNvSpPr/>
          <p:nvPr/>
        </p:nvSpPr>
        <p:spPr>
          <a:xfrm>
            <a:off x="5503025" y="5736199"/>
            <a:ext cx="1777693" cy="1005731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5"/>
          <p:cNvSpPr txBox="1"/>
          <p:nvPr/>
        </p:nvSpPr>
        <p:spPr>
          <a:xfrm>
            <a:off x="5455400" y="5731574"/>
            <a:ext cx="200157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Examples of molecules crossing membranes in this way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25"/>
          <p:cNvSpPr/>
          <p:nvPr/>
        </p:nvSpPr>
        <p:spPr>
          <a:xfrm>
            <a:off x="7273694" y="5736199"/>
            <a:ext cx="1777693" cy="1005731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25"/>
          <p:cNvSpPr txBox="1"/>
          <p:nvPr/>
        </p:nvSpPr>
        <p:spPr>
          <a:xfrm>
            <a:off x="7226069" y="5731574"/>
            <a:ext cx="2001570" cy="4154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Examples of molecules crossing membranes in this way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25"/>
          <p:cNvSpPr/>
          <p:nvPr/>
        </p:nvSpPr>
        <p:spPr>
          <a:xfrm>
            <a:off x="2176057" y="2932222"/>
            <a:ext cx="2337032" cy="1445081"/>
          </a:xfrm>
          <a:prstGeom prst="roundRect">
            <a:avLst>
              <a:gd fmla="val 11734" name="adj"/>
            </a:avLst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25"/>
          <p:cNvSpPr txBox="1"/>
          <p:nvPr/>
        </p:nvSpPr>
        <p:spPr>
          <a:xfrm>
            <a:off x="2183496" y="2930255"/>
            <a:ext cx="1655642" cy="253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osmosis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25"/>
          <p:cNvSpPr txBox="1"/>
          <p:nvPr/>
        </p:nvSpPr>
        <p:spPr>
          <a:xfrm>
            <a:off x="4539349" y="3186546"/>
            <a:ext cx="4393801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rben"/>
                <a:ea typeface="Corben"/>
                <a:cs typeface="Corben"/>
                <a:sym typeface="Corben"/>
              </a:rPr>
              <a:t>Plasma membrane and transport across the membrane </a:t>
            </a:r>
            <a:endParaRPr sz="2400">
              <a:solidFill>
                <a:schemeClr val="dk1"/>
              </a:solidFill>
              <a:latin typeface="Corben"/>
              <a:ea typeface="Corben"/>
              <a:cs typeface="Corben"/>
              <a:sym typeface="Corbe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otyw pakietu Office">
  <a:themeElements>
    <a:clrScheme name="Pakiet 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