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072920" y="-25683"/>
            <a:ext cx="4238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dirty="0"/>
              <a:t>Parliament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88B8D7C7-0FDA-4BF7-8972-2BFF21097A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496325"/>
              </p:ext>
            </p:extLst>
          </p:nvPr>
        </p:nvGraphicFramePr>
        <p:xfrm>
          <a:off x="110435" y="110065"/>
          <a:ext cx="4238368" cy="3083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9184">
                  <a:extLst>
                    <a:ext uri="{9D8B030D-6E8A-4147-A177-3AD203B41FA5}">
                      <a16:colId xmlns:a16="http://schemas.microsoft.com/office/drawing/2014/main" val="1622873942"/>
                    </a:ext>
                  </a:extLst>
                </a:gridCol>
                <a:gridCol w="2119184">
                  <a:extLst>
                    <a:ext uri="{9D8B030D-6E8A-4147-A177-3AD203B41FA5}">
                      <a16:colId xmlns:a16="http://schemas.microsoft.com/office/drawing/2014/main" val="2490121115"/>
                    </a:ext>
                  </a:extLst>
                </a:gridCol>
              </a:tblGrid>
              <a:tr h="491603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Political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685781"/>
                  </a:ext>
                </a:extLst>
              </a:tr>
              <a:tr h="491603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Conservative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Boris Johnson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5838872"/>
                  </a:ext>
                </a:extLst>
              </a:tr>
              <a:tr h="491603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Labour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Keir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Starmer</a:t>
                      </a:r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230512"/>
                  </a:ext>
                </a:extLst>
              </a:tr>
              <a:tr h="491603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Liberal Democrats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 Davey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8320146"/>
                  </a:ext>
                </a:extLst>
              </a:tr>
              <a:tr h="491603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Green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Caroline Lucas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1518328"/>
                  </a:ext>
                </a:extLst>
              </a:tr>
              <a:tr h="62569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 Independent (UKIP)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Richard Braine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6651865"/>
                  </a:ext>
                </a:extLst>
              </a:tr>
            </a:tbl>
          </a:graphicData>
        </a:graphic>
      </p:graphicFrame>
      <p:pic>
        <p:nvPicPr>
          <p:cNvPr id="1026" name="Picture 2" descr="How Parliament works - UK Parliament">
            <a:extLst>
              <a:ext uri="{FF2B5EF4-FFF2-40B4-BE49-F238E27FC236}">
                <a16:creationId xmlns:a16="http://schemas.microsoft.com/office/drawing/2014/main" id="{3C714930-75A5-46B6-A7DA-AECFD527F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792" y="627805"/>
            <a:ext cx="2448426" cy="122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6782C9A-0097-44A1-B526-CD3341724A1E}"/>
              </a:ext>
            </a:extLst>
          </p:cNvPr>
          <p:cNvSpPr txBox="1"/>
          <p:nvPr/>
        </p:nvSpPr>
        <p:spPr>
          <a:xfrm>
            <a:off x="4441661" y="1908636"/>
            <a:ext cx="352289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>
                <a:latin typeface="Arial" panose="020B0604020202020204" pitchFamily="34" charset="0"/>
                <a:cs typeface="Arial" panose="020B0604020202020204" pitchFamily="34" charset="0"/>
              </a:rPr>
              <a:t>What is Brexit?</a:t>
            </a:r>
          </a:p>
          <a:p>
            <a:pPr algn="ctr"/>
            <a:r>
              <a:rPr lang="en-GB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Brexit = Britain’s exit </a:t>
            </a:r>
            <a:endParaRPr lang="en-GB" sz="1200" b="1" i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On 23</a:t>
            </a:r>
            <a:r>
              <a:rPr lang="en-GB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rd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June, 52% of UK adults voted in the referendum for the UK to leave the EU. No country has ever left the EU before, so this was an important moment in history. 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264ECDE-BEFD-4A25-80C1-6853B26C0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939919"/>
              </p:ext>
            </p:extLst>
          </p:nvPr>
        </p:nvGraphicFramePr>
        <p:xfrm>
          <a:off x="8069139" y="110065"/>
          <a:ext cx="4064001" cy="5789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4704">
                  <a:extLst>
                    <a:ext uri="{9D8B030D-6E8A-4147-A177-3AD203B41FA5}">
                      <a16:colId xmlns:a16="http://schemas.microsoft.com/office/drawing/2014/main" val="3122047155"/>
                    </a:ext>
                  </a:extLst>
                </a:gridCol>
                <a:gridCol w="2419297">
                  <a:extLst>
                    <a:ext uri="{9D8B030D-6E8A-4147-A177-3AD203B41FA5}">
                      <a16:colId xmlns:a16="http://schemas.microsoft.com/office/drawing/2014/main" val="3839234217"/>
                    </a:ext>
                  </a:extLst>
                </a:gridCol>
              </a:tblGrid>
              <a:tr h="293648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Definition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834862"/>
                  </a:ext>
                </a:extLst>
              </a:tr>
              <a:tr h="91031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Parliament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legislative body of government – House of Lords, House of Commons, Monarch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240642"/>
                  </a:ext>
                </a:extLst>
              </a:tr>
              <a:tr h="111586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Government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political party who has been voted by the majority of the country into power, and makes laws, runs the country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4612674"/>
                  </a:ext>
                </a:extLst>
              </a:tr>
              <a:tr h="56853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Monarch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sovereign head of State – the Queen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753334"/>
                  </a:ext>
                </a:extLst>
              </a:tr>
              <a:tr h="91031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Election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formal decision-making process where the country votes a party into office to run as government.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362523"/>
                  </a:ext>
                </a:extLst>
              </a:tr>
              <a:tr h="70475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Democracy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system of government that is run by members elected by the public.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5688743"/>
                  </a:ext>
                </a:extLst>
              </a:tr>
              <a:tr h="56853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European Union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671433"/>
                  </a:ext>
                </a:extLst>
              </a:tr>
              <a:tr h="56853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Brexit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Britain’s exit (from the EU)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61735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36751080-9E7F-481B-B418-2AD62D49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791"/>
              </p:ext>
            </p:extLst>
          </p:nvPr>
        </p:nvGraphicFramePr>
        <p:xfrm>
          <a:off x="8063064" y="5897119"/>
          <a:ext cx="4070076" cy="850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4032">
                  <a:extLst>
                    <a:ext uri="{9D8B030D-6E8A-4147-A177-3AD203B41FA5}">
                      <a16:colId xmlns:a16="http://schemas.microsoft.com/office/drawing/2014/main" val="2788103249"/>
                    </a:ext>
                  </a:extLst>
                </a:gridCol>
                <a:gridCol w="2406044">
                  <a:extLst>
                    <a:ext uri="{9D8B030D-6E8A-4147-A177-3AD203B41FA5}">
                      <a16:colId xmlns:a16="http://schemas.microsoft.com/office/drawing/2014/main" val="2816641752"/>
                    </a:ext>
                  </a:extLst>
                </a:gridCol>
              </a:tblGrid>
              <a:tr h="850815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Referendum 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general vote by the public on a political question posed by the government. 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065556"/>
                  </a:ext>
                </a:extLst>
              </a:tr>
            </a:tbl>
          </a:graphicData>
        </a:graphic>
      </p:graphicFrame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0C979045-E583-4A8D-ABDC-38C4FD0F0C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708952"/>
              </p:ext>
            </p:extLst>
          </p:nvPr>
        </p:nvGraphicFramePr>
        <p:xfrm>
          <a:off x="110435" y="3272590"/>
          <a:ext cx="4238368" cy="3525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7965">
                  <a:extLst>
                    <a:ext uri="{9D8B030D-6E8A-4147-A177-3AD203B41FA5}">
                      <a16:colId xmlns:a16="http://schemas.microsoft.com/office/drawing/2014/main" val="2317052623"/>
                    </a:ext>
                  </a:extLst>
                </a:gridCol>
                <a:gridCol w="1910403">
                  <a:extLst>
                    <a:ext uri="{9D8B030D-6E8A-4147-A177-3AD203B41FA5}">
                      <a16:colId xmlns:a16="http://schemas.microsoft.com/office/drawing/2014/main" val="2626845111"/>
                    </a:ext>
                  </a:extLst>
                </a:gridCol>
              </a:tblGrid>
              <a:tr h="55395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Cabinet Member Position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6787050"/>
                  </a:ext>
                </a:extLst>
              </a:tr>
              <a:tr h="39457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Prime minister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Boris Johnson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181167"/>
                  </a:ext>
                </a:extLst>
              </a:tr>
              <a:tr h="55395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Chancellor of the Exchequer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Rishi Sunak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679597"/>
                  </a:ext>
                </a:extLst>
              </a:tr>
              <a:tr h="39457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Foreign Secretary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Dominic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Raab</a:t>
                      </a:r>
                      <a:endParaRPr lang="en-GB" sz="16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4757494"/>
                  </a:ext>
                </a:extLst>
              </a:tr>
              <a:tr h="39457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 Secretary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Priti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Patel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76403"/>
                  </a:ext>
                </a:extLst>
              </a:tr>
              <a:tr h="39457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Defence Secretary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 Wallace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574427"/>
                  </a:ext>
                </a:extLst>
              </a:tr>
              <a:tr h="39457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Health Secretary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Matt Hancock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1974132"/>
                  </a:ext>
                </a:extLst>
              </a:tr>
              <a:tr h="394574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Education Secretary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Gavin Williamson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4779902"/>
                  </a:ext>
                </a:extLst>
              </a:tr>
            </a:tbl>
          </a:graphicData>
        </a:graphic>
      </p:graphicFrame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8B7F65A3-FBC2-45FA-A60C-000BE6B768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401475"/>
              </p:ext>
            </p:extLst>
          </p:nvPr>
        </p:nvGraphicFramePr>
        <p:xfrm>
          <a:off x="4430656" y="3193772"/>
          <a:ext cx="3522896" cy="3600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8753">
                  <a:extLst>
                    <a:ext uri="{9D8B030D-6E8A-4147-A177-3AD203B41FA5}">
                      <a16:colId xmlns:a16="http://schemas.microsoft.com/office/drawing/2014/main" val="1983594160"/>
                    </a:ext>
                  </a:extLst>
                </a:gridCol>
                <a:gridCol w="2414143">
                  <a:extLst>
                    <a:ext uri="{9D8B030D-6E8A-4147-A177-3AD203B41FA5}">
                      <a16:colId xmlns:a16="http://schemas.microsoft.com/office/drawing/2014/main" val="268088843"/>
                    </a:ext>
                  </a:extLst>
                </a:gridCol>
              </a:tblGrid>
              <a:tr h="339435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Homework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What to do…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1548672"/>
                  </a:ext>
                </a:extLst>
              </a:tr>
              <a:tr h="1237623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Political parties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your own political party including where the party would be on the political spectrum and what the aims of the party would be. </a:t>
                      </a:r>
                      <a:endParaRPr lang="en-GB" sz="14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197991"/>
                  </a:ext>
                </a:extLst>
              </a:tr>
              <a:tr h="84149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Voting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Research 3 different voting systems that exist and create a poster with information about all 3. </a:t>
                      </a:r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1155675"/>
                  </a:ext>
                </a:extLst>
              </a:tr>
              <a:tr h="841490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Brexit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Create a referendum question that you would ask the public to vote on, and write a justification for it. </a:t>
                      </a:r>
                      <a:endParaRPr lang="en-GB" sz="14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62408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1425</TotalTime>
  <Words>295</Words>
  <Application>Microsoft Office PowerPoint</Application>
  <PresentationFormat>Widescreen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Hena</cp:lastModifiedBy>
  <cp:revision>26</cp:revision>
  <dcterms:created xsi:type="dcterms:W3CDTF">2019-11-21T11:10:10Z</dcterms:created>
  <dcterms:modified xsi:type="dcterms:W3CDTF">2020-07-19T20:42:23Z</dcterms:modified>
</cp:coreProperties>
</file>