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5"/>
  </p:notesMasterIdLst>
  <p:sldIdLst>
    <p:sldId id="256" r:id="rId2"/>
    <p:sldId id="257" r:id="rId3"/>
    <p:sldId id="258" r:id="rId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94C6DF9-65DC-4330-BF7F-3CB19C119DDC}">
  <a:tblStyle styleId="{B94C6DF9-65DC-4330-BF7F-3CB19C119DDC}"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4" d="100"/>
          <a:sy n="114" d="100"/>
        </p:scale>
        <p:origin x="312"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bfb3cfc9ff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bfb3cfc9ff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bfb3cfc9f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bfb3cfc9ff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barclayslifeskills.com/i-want-virtual-work-experience/school/virtual-work-experience/"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barclayslifeskills.com/i-want-virtual-work-experience/school/virtual-work-experience/"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hyperlink" Target="https://www.ncw2021.co.uk/" TargetMode="External"/><Relationship Id="rId4" Type="http://schemas.openxmlformats.org/officeDocument/2006/relationships/hyperlink" Target="https://meet.google.com/ftu-mhko-gtd"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meet.google.com/vwt-cqqk-mgq"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hyperlink" Target="https://www.ncw2021.co.uk/" TargetMode="External"/><Relationship Id="rId4" Type="http://schemas.openxmlformats.org/officeDocument/2006/relationships/hyperlink" Target="https://barclayslifeskills.com/i-want-virtual-work-experience/school/virtual-work-experie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54" name="Google Shape;54;p13"/>
          <p:cNvGraphicFramePr/>
          <p:nvPr/>
        </p:nvGraphicFramePr>
        <p:xfrm>
          <a:off x="137650" y="1005650"/>
          <a:ext cx="9006350" cy="3995420"/>
        </p:xfrm>
        <a:graphic>
          <a:graphicData uri="http://schemas.openxmlformats.org/drawingml/2006/table">
            <a:tbl>
              <a:tblPr>
                <a:noFill/>
                <a:tableStyleId>{B94C6DF9-65DC-4330-BF7F-3CB19C119DDC}</a:tableStyleId>
              </a:tblPr>
              <a:tblGrid>
                <a:gridCol w="684150">
                  <a:extLst>
                    <a:ext uri="{9D8B030D-6E8A-4147-A177-3AD203B41FA5}">
                      <a16:colId xmlns:a16="http://schemas.microsoft.com/office/drawing/2014/main" val="20000"/>
                    </a:ext>
                  </a:extLst>
                </a:gridCol>
                <a:gridCol w="2314850">
                  <a:extLst>
                    <a:ext uri="{9D8B030D-6E8A-4147-A177-3AD203B41FA5}">
                      <a16:colId xmlns:a16="http://schemas.microsoft.com/office/drawing/2014/main" val="20001"/>
                    </a:ext>
                  </a:extLst>
                </a:gridCol>
                <a:gridCol w="1508875">
                  <a:extLst>
                    <a:ext uri="{9D8B030D-6E8A-4147-A177-3AD203B41FA5}">
                      <a16:colId xmlns:a16="http://schemas.microsoft.com/office/drawing/2014/main" val="20002"/>
                    </a:ext>
                  </a:extLst>
                </a:gridCol>
                <a:gridCol w="1799400">
                  <a:extLst>
                    <a:ext uri="{9D8B030D-6E8A-4147-A177-3AD203B41FA5}">
                      <a16:colId xmlns:a16="http://schemas.microsoft.com/office/drawing/2014/main" val="20003"/>
                    </a:ext>
                  </a:extLst>
                </a:gridCol>
                <a:gridCol w="1368275">
                  <a:extLst>
                    <a:ext uri="{9D8B030D-6E8A-4147-A177-3AD203B41FA5}">
                      <a16:colId xmlns:a16="http://schemas.microsoft.com/office/drawing/2014/main" val="20004"/>
                    </a:ext>
                  </a:extLst>
                </a:gridCol>
                <a:gridCol w="1330800">
                  <a:extLst>
                    <a:ext uri="{9D8B030D-6E8A-4147-A177-3AD203B41FA5}">
                      <a16:colId xmlns:a16="http://schemas.microsoft.com/office/drawing/2014/main" val="20005"/>
                    </a:ext>
                  </a:extLst>
                </a:gridCol>
              </a:tblGrid>
              <a:tr h="100000">
                <a:tc>
                  <a:txBody>
                    <a:bodyPr/>
                    <a:lstStyle/>
                    <a:p>
                      <a:pPr marL="0" lvl="0" indent="0" algn="l" rtl="0">
                        <a:spcBef>
                          <a:spcPts val="0"/>
                        </a:spcBef>
                        <a:spcAft>
                          <a:spcPts val="0"/>
                        </a:spcAft>
                        <a:buNone/>
                      </a:pPr>
                      <a:endParaRPr sz="800"/>
                    </a:p>
                  </a:txBody>
                  <a:tcPr marL="28575" marR="28575" marT="19050" marB="1905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Monday</a:t>
                      </a:r>
                      <a:endParaRPr sz="800"/>
                    </a:p>
                  </a:txBody>
                  <a:tcPr marL="28575" marR="28575" marT="19050" marB="1905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Tuesday</a:t>
                      </a:r>
                      <a:endParaRPr sz="800"/>
                    </a:p>
                  </a:txBody>
                  <a:tcPr marL="28575" marR="28575" marT="19050" marB="1905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Wednesday</a:t>
                      </a:r>
                      <a:endParaRPr sz="800"/>
                    </a:p>
                  </a:txBody>
                  <a:tcPr marL="28575" marR="28575" marT="19050" marB="1905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Thursday</a:t>
                      </a:r>
                      <a:endParaRPr sz="800"/>
                    </a:p>
                  </a:txBody>
                  <a:tcPr marL="28575" marR="28575" marT="19050" marB="1905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Friday</a:t>
                      </a:r>
                      <a:endParaRPr sz="800"/>
                    </a:p>
                  </a:txBody>
                  <a:tcPr marL="28575" marR="28575" marT="19050" marB="1905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914525">
                <a:tc>
                  <a:txBody>
                    <a:bodyPr/>
                    <a:lstStyle/>
                    <a:p>
                      <a:pPr marL="0" lvl="0" indent="0" algn="l" rtl="0">
                        <a:lnSpc>
                          <a:spcPct val="115000"/>
                        </a:lnSpc>
                        <a:spcBef>
                          <a:spcPts val="0"/>
                        </a:spcBef>
                        <a:spcAft>
                          <a:spcPts val="0"/>
                        </a:spcAft>
                        <a:buNone/>
                      </a:pPr>
                      <a:r>
                        <a:rPr lang="en" sz="800"/>
                        <a:t>Year 7</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NCW Assembly</a:t>
                      </a:r>
                      <a:r>
                        <a:rPr lang="en" sz="800">
                          <a:solidFill>
                            <a:srgbClr val="0000FF"/>
                          </a:solidFill>
                        </a:rPr>
                        <a:t> </a:t>
                      </a:r>
                      <a:endParaRPr sz="800">
                        <a:solidFill>
                          <a:srgbClr val="0000FF"/>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solidFill>
                            <a:srgbClr val="1E2543"/>
                          </a:solidFill>
                        </a:rPr>
                        <a:t>Introduction to NCW 2021 Assembly NCW is about ensuring each pupil receives high quality career advice and guidance. This is vital to their future and could drive change within society through well-informed life choices empowering young people to take control of their future.</a:t>
                      </a:r>
                      <a:endParaRPr sz="800">
                        <a:solidFill>
                          <a:srgbClr val="1E2543"/>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Apprenticeship Presentations - </a:t>
                      </a: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endParaRPr sz="800">
                        <a:solidFill>
                          <a:srgbClr val="0000FF"/>
                        </a:solidFill>
                      </a:endParaRPr>
                    </a:p>
                    <a:p>
                      <a:pPr marL="0" lvl="0" indent="0" algn="l" rtl="0">
                        <a:lnSpc>
                          <a:spcPct val="115000"/>
                        </a:lnSpc>
                        <a:spcBef>
                          <a:spcPts val="0"/>
                        </a:spcBef>
                        <a:spcAft>
                          <a:spcPts val="0"/>
                        </a:spcAft>
                        <a:buNone/>
                      </a:pPr>
                      <a:r>
                        <a:rPr lang="en" sz="800">
                          <a:solidFill>
                            <a:srgbClr val="FF0000"/>
                          </a:solidFill>
                        </a:rPr>
                        <a:t>Middlesex University virtual visit</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Period 1 &amp; 2</a:t>
                      </a:r>
                      <a:r>
                        <a:rPr lang="en" sz="800"/>
                        <a:t> </a:t>
                      </a:r>
                      <a:endParaRPr sz="800"/>
                    </a:p>
                    <a:p>
                      <a:pPr marL="0" lvl="0" indent="0" algn="l" rtl="0">
                        <a:lnSpc>
                          <a:spcPct val="115000"/>
                        </a:lnSpc>
                        <a:spcBef>
                          <a:spcPts val="0"/>
                        </a:spcBef>
                        <a:spcAft>
                          <a:spcPts val="0"/>
                        </a:spcAft>
                        <a:buNone/>
                      </a:pPr>
                      <a:r>
                        <a:rPr lang="en" sz="800"/>
                        <a:t>Learners will take part in two sessions, Build a university and Incredible inventions</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STEM Presentation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Barclays Virtual work experience</a:t>
                      </a:r>
                      <a:r>
                        <a:rPr lang="en" sz="800"/>
                        <a:t> </a:t>
                      </a:r>
                      <a:endParaRPr sz="800"/>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t>Learners will get to see the inner workings of a ‘digital transformation’ agency, and actively work with different departments on one exciting project, helping them solve problems and complete real-life tasks.</a:t>
                      </a:r>
                      <a:r>
                        <a:rPr lang="en" sz="800">
                          <a:uFill>
                            <a:noFill/>
                          </a:uFill>
                          <a:hlinkClick r:id="rId3"/>
                        </a:rPr>
                        <a:t> </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Introduction to CV writing Presentation</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1914525">
                <a:tc>
                  <a:txBody>
                    <a:bodyPr/>
                    <a:lstStyle/>
                    <a:p>
                      <a:pPr marL="0" lvl="0" indent="0" algn="l" rtl="0">
                        <a:lnSpc>
                          <a:spcPct val="115000"/>
                        </a:lnSpc>
                        <a:spcBef>
                          <a:spcPts val="0"/>
                        </a:spcBef>
                        <a:spcAft>
                          <a:spcPts val="0"/>
                        </a:spcAft>
                        <a:buNone/>
                      </a:pPr>
                      <a:r>
                        <a:rPr lang="en" sz="800"/>
                        <a:t>Year 8</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NCW Assembly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solidFill>
                            <a:srgbClr val="1E2543"/>
                          </a:solidFill>
                        </a:rPr>
                        <a:t>Introduction to NCW 2021 Assembly NCW is about ensuring each pupil receives high quality career advice and guidance. This is vital to their future and could drive change within society through well-informed life choices empowering young people to take control of their future.</a:t>
                      </a:r>
                      <a:endParaRPr sz="800">
                        <a:solidFill>
                          <a:srgbClr val="1E2543"/>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Apprenticeship Presentations </a:t>
                      </a:r>
                      <a:r>
                        <a:rPr lang="en" sz="800">
                          <a:solidFill>
                            <a:srgbClr val="0000FF"/>
                          </a:solidFill>
                        </a:rPr>
                        <a:t>Tutor time </a:t>
                      </a:r>
                      <a:endParaRPr sz="800">
                        <a:solidFill>
                          <a:srgbClr val="0000FF"/>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STEM Presentation </a:t>
                      </a:r>
                      <a:endParaRPr sz="800">
                        <a:solidFill>
                          <a:srgbClr val="FF0000"/>
                        </a:solidFill>
                      </a:endParaRPr>
                    </a:p>
                    <a:p>
                      <a:pPr marL="0" lvl="0" indent="0" algn="l" rtl="0">
                        <a:lnSpc>
                          <a:spcPct val="115000"/>
                        </a:lnSpc>
                        <a:spcBef>
                          <a:spcPts val="0"/>
                        </a:spcBef>
                        <a:spcAft>
                          <a:spcPts val="0"/>
                        </a:spcAft>
                        <a:buNone/>
                      </a:pPr>
                      <a:r>
                        <a:rPr lang="en" sz="800">
                          <a:solidFill>
                            <a:srgbClr val="FF0000"/>
                          </a:solidFill>
                        </a:rPr>
                        <a:t> </a:t>
                      </a: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endParaRPr sz="800">
                        <a:solidFill>
                          <a:srgbClr val="0000FF"/>
                        </a:solidFill>
                      </a:endParaRPr>
                    </a:p>
                    <a:p>
                      <a:pPr marL="0" lvl="0" indent="0" algn="l" rtl="0">
                        <a:lnSpc>
                          <a:spcPct val="115000"/>
                        </a:lnSpc>
                        <a:spcBef>
                          <a:spcPts val="0"/>
                        </a:spcBef>
                        <a:spcAft>
                          <a:spcPts val="0"/>
                        </a:spcAft>
                        <a:buNone/>
                      </a:pPr>
                      <a:r>
                        <a:rPr lang="en" sz="800">
                          <a:solidFill>
                            <a:srgbClr val="FF0000"/>
                          </a:solidFill>
                        </a:rPr>
                        <a:t>Brunel University virtual visit</a:t>
                      </a:r>
                      <a:r>
                        <a:rPr lang="en" sz="800"/>
                        <a:t> </a:t>
                      </a:r>
                      <a:endParaRPr sz="800"/>
                    </a:p>
                    <a:p>
                      <a:pPr marL="0" lvl="0" indent="0" algn="l" rtl="0">
                        <a:lnSpc>
                          <a:spcPct val="115000"/>
                        </a:lnSpc>
                        <a:spcBef>
                          <a:spcPts val="0"/>
                        </a:spcBef>
                        <a:spcAft>
                          <a:spcPts val="0"/>
                        </a:spcAft>
                        <a:buNone/>
                      </a:pPr>
                      <a:r>
                        <a:rPr lang="en" sz="800">
                          <a:solidFill>
                            <a:srgbClr val="0000FF"/>
                          </a:solidFill>
                        </a:rPr>
                        <a:t>Period 1&amp;2</a:t>
                      </a:r>
                      <a:endParaRPr sz="800">
                        <a:solidFill>
                          <a:srgbClr val="0000FF"/>
                        </a:solidFill>
                      </a:endParaRPr>
                    </a:p>
                    <a:p>
                      <a:pPr marL="0" lvl="0" indent="0" algn="l" rtl="0">
                        <a:lnSpc>
                          <a:spcPct val="115000"/>
                        </a:lnSpc>
                        <a:spcBef>
                          <a:spcPts val="0"/>
                        </a:spcBef>
                        <a:spcAft>
                          <a:spcPts val="0"/>
                        </a:spcAft>
                        <a:buNone/>
                      </a:pPr>
                      <a:r>
                        <a:rPr lang="en" sz="800"/>
                        <a:t>Learners will take part in two sessions, why go to university and a STEM panel. </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Barclays Virtual work experience</a:t>
                      </a:r>
                      <a:r>
                        <a:rPr lang="en" sz="800"/>
                        <a:t> </a:t>
                      </a:r>
                      <a:endParaRPr sz="800"/>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t> Learners will get to see the inner workings of a ‘digital transformation’ agency, and actively work with different departments on one exciting project, helping them solve problems and complete real-life tasks.</a:t>
                      </a:r>
                      <a:r>
                        <a:rPr lang="en" sz="800">
                          <a:uFill>
                            <a:noFill/>
                          </a:uFill>
                          <a:hlinkClick r:id="rId3"/>
                        </a:rPr>
                        <a:t> </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Introduction to CV writing Presentation</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55" name="Google Shape;55;p13"/>
          <p:cNvSpPr txBox="1"/>
          <p:nvPr/>
        </p:nvSpPr>
        <p:spPr>
          <a:xfrm>
            <a:off x="197975" y="156150"/>
            <a:ext cx="81471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200" b="1" u="sng"/>
              <a:t>National Careers Week 2021</a:t>
            </a:r>
            <a:endParaRPr sz="2200" b="1" u="sng"/>
          </a:p>
        </p:txBody>
      </p:sp>
      <p:pic>
        <p:nvPicPr>
          <p:cNvPr id="56" name="Google Shape;56;p13"/>
          <p:cNvPicPr preferRelativeResize="0"/>
          <p:nvPr/>
        </p:nvPicPr>
        <p:blipFill rotWithShape="1">
          <a:blip r:embed="rId4">
            <a:alphaModFix/>
          </a:blip>
          <a:srcRect l="25574" t="1423" r="5602" b="74110"/>
          <a:stretch/>
        </p:blipFill>
        <p:spPr>
          <a:xfrm>
            <a:off x="8436775" y="82650"/>
            <a:ext cx="620775" cy="8559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graphicFrame>
        <p:nvGraphicFramePr>
          <p:cNvPr id="61" name="Google Shape;61;p14"/>
          <p:cNvGraphicFramePr/>
          <p:nvPr/>
        </p:nvGraphicFramePr>
        <p:xfrm>
          <a:off x="76200" y="102400"/>
          <a:ext cx="3000000" cy="3000000"/>
        </p:xfrm>
        <a:graphic>
          <a:graphicData uri="http://schemas.openxmlformats.org/drawingml/2006/table">
            <a:tbl>
              <a:tblPr>
                <a:noFill/>
                <a:tableStyleId>{B94C6DF9-65DC-4330-BF7F-3CB19C119DDC}</a:tableStyleId>
              </a:tblPr>
              <a:tblGrid>
                <a:gridCol w="683025">
                  <a:extLst>
                    <a:ext uri="{9D8B030D-6E8A-4147-A177-3AD203B41FA5}">
                      <a16:colId xmlns:a16="http://schemas.microsoft.com/office/drawing/2014/main" val="20000"/>
                    </a:ext>
                  </a:extLst>
                </a:gridCol>
                <a:gridCol w="2311050">
                  <a:extLst>
                    <a:ext uri="{9D8B030D-6E8A-4147-A177-3AD203B41FA5}">
                      <a16:colId xmlns:a16="http://schemas.microsoft.com/office/drawing/2014/main" val="20001"/>
                    </a:ext>
                  </a:extLst>
                </a:gridCol>
                <a:gridCol w="1506400">
                  <a:extLst>
                    <a:ext uri="{9D8B030D-6E8A-4147-A177-3AD203B41FA5}">
                      <a16:colId xmlns:a16="http://schemas.microsoft.com/office/drawing/2014/main" val="20002"/>
                    </a:ext>
                  </a:extLst>
                </a:gridCol>
                <a:gridCol w="1796450">
                  <a:extLst>
                    <a:ext uri="{9D8B030D-6E8A-4147-A177-3AD203B41FA5}">
                      <a16:colId xmlns:a16="http://schemas.microsoft.com/office/drawing/2014/main" val="20003"/>
                    </a:ext>
                  </a:extLst>
                </a:gridCol>
                <a:gridCol w="1366050">
                  <a:extLst>
                    <a:ext uri="{9D8B030D-6E8A-4147-A177-3AD203B41FA5}">
                      <a16:colId xmlns:a16="http://schemas.microsoft.com/office/drawing/2014/main" val="20004"/>
                    </a:ext>
                  </a:extLst>
                </a:gridCol>
                <a:gridCol w="1328625">
                  <a:extLst>
                    <a:ext uri="{9D8B030D-6E8A-4147-A177-3AD203B41FA5}">
                      <a16:colId xmlns:a16="http://schemas.microsoft.com/office/drawing/2014/main" val="20005"/>
                    </a:ext>
                  </a:extLst>
                </a:gridCol>
              </a:tblGrid>
              <a:tr h="242875">
                <a:tc>
                  <a:txBody>
                    <a:bodyPr/>
                    <a:lstStyle/>
                    <a:p>
                      <a:pPr marL="0" lvl="0" indent="0" algn="l" rtl="0">
                        <a:lnSpc>
                          <a:spcPct val="115000"/>
                        </a:lnSpc>
                        <a:spcBef>
                          <a:spcPts val="0"/>
                        </a:spcBef>
                        <a:spcAft>
                          <a:spcPts val="0"/>
                        </a:spcAft>
                        <a:buNone/>
                      </a:pP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Monday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lnSpc>
                          <a:spcPct val="115000"/>
                        </a:lnSpc>
                        <a:spcBef>
                          <a:spcPts val="0"/>
                        </a:spcBef>
                        <a:spcAft>
                          <a:spcPts val="0"/>
                        </a:spcAft>
                        <a:buNone/>
                      </a:pPr>
                      <a:r>
                        <a:rPr lang="en" sz="800"/>
                        <a:t>Tuesday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Wednesday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Thursday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Friday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501200">
                <a:tc>
                  <a:txBody>
                    <a:bodyPr/>
                    <a:lstStyle/>
                    <a:p>
                      <a:pPr marL="0" lvl="0" indent="0" algn="l" rtl="0">
                        <a:lnSpc>
                          <a:spcPct val="115000"/>
                        </a:lnSpc>
                        <a:spcBef>
                          <a:spcPts val="0"/>
                        </a:spcBef>
                        <a:spcAft>
                          <a:spcPts val="0"/>
                        </a:spcAft>
                        <a:buNone/>
                      </a:pPr>
                      <a:r>
                        <a:rPr lang="en" sz="800"/>
                        <a:t>Year 9</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NCW Assembly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solidFill>
                            <a:srgbClr val="0000FF"/>
                          </a:solidFill>
                        </a:rPr>
                        <a:t> </a:t>
                      </a:r>
                      <a:r>
                        <a:rPr lang="en" sz="800">
                          <a:solidFill>
                            <a:srgbClr val="1E2543"/>
                          </a:solidFill>
                        </a:rPr>
                        <a:t>Introduction to NCW 2021 Assembly NCW is about ensuring each pupil receives high quality career advice and guidance. This is vital to their future and could drive change within society through well-informed life choices empowering young people to take control of their future.</a:t>
                      </a:r>
                      <a:endParaRPr sz="800">
                        <a:solidFill>
                          <a:srgbClr val="1E2543"/>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lnSpc>
                          <a:spcPct val="115000"/>
                        </a:lnSpc>
                        <a:spcBef>
                          <a:spcPts val="0"/>
                        </a:spcBef>
                        <a:spcAft>
                          <a:spcPts val="0"/>
                        </a:spcAft>
                        <a:buNone/>
                      </a:pPr>
                      <a:r>
                        <a:rPr lang="en" sz="800">
                          <a:solidFill>
                            <a:srgbClr val="FF0000"/>
                          </a:solidFill>
                        </a:rPr>
                        <a:t>Apprenticeship Presentations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STEM Talk</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solidFill>
                            <a:srgbClr val="0000FF"/>
                          </a:solidFill>
                        </a:rPr>
                        <a:t> </a:t>
                      </a:r>
                      <a:r>
                        <a:rPr lang="en" sz="800"/>
                        <a:t>STEM Ambassador will deliver a talk and showcase different roles and pathways into industry, raising awareness of important skills in the workplace.</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Barclays Virtual work experience</a:t>
                      </a:r>
                      <a:r>
                        <a:rPr lang="en" sz="800"/>
                        <a:t> </a:t>
                      </a:r>
                      <a:endParaRPr sz="800"/>
                    </a:p>
                    <a:p>
                      <a:pPr marL="0" lvl="0" indent="0" algn="l" rtl="0">
                        <a:lnSpc>
                          <a:spcPct val="115000"/>
                        </a:lnSpc>
                        <a:spcBef>
                          <a:spcPts val="0"/>
                        </a:spcBef>
                        <a:spcAft>
                          <a:spcPts val="0"/>
                        </a:spcAft>
                        <a:buNone/>
                      </a:pPr>
                      <a:r>
                        <a:rPr lang="en" sz="800">
                          <a:solidFill>
                            <a:srgbClr val="0000FF"/>
                          </a:solidFill>
                        </a:rPr>
                        <a:t>Tutor time </a:t>
                      </a:r>
                      <a:r>
                        <a:rPr lang="en" sz="800"/>
                        <a:t> </a:t>
                      </a:r>
                      <a:endParaRPr sz="800"/>
                    </a:p>
                    <a:p>
                      <a:pPr marL="0" lvl="0" indent="0" algn="l" rtl="0">
                        <a:lnSpc>
                          <a:spcPct val="115000"/>
                        </a:lnSpc>
                        <a:spcBef>
                          <a:spcPts val="0"/>
                        </a:spcBef>
                        <a:spcAft>
                          <a:spcPts val="0"/>
                        </a:spcAft>
                        <a:buNone/>
                      </a:pPr>
                      <a:r>
                        <a:rPr lang="en" sz="800"/>
                        <a:t>Learners will get to see the inner workings of a ‘digital transformation’ agency, and actively work with different departments on one exciting project, helping them solve problems and complete real-life tasks.</a:t>
                      </a:r>
                      <a:r>
                        <a:rPr lang="en" sz="800">
                          <a:uFill>
                            <a:noFill/>
                          </a:uFill>
                          <a:hlinkClick r:id="rId3"/>
                        </a:rPr>
                        <a:t> </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Introduction to CV writing Presentation</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2781300">
                <a:tc>
                  <a:txBody>
                    <a:bodyPr/>
                    <a:lstStyle/>
                    <a:p>
                      <a:pPr marL="0" lvl="0" indent="0" algn="l" rtl="0">
                        <a:lnSpc>
                          <a:spcPct val="115000"/>
                        </a:lnSpc>
                        <a:spcBef>
                          <a:spcPts val="0"/>
                        </a:spcBef>
                        <a:spcAft>
                          <a:spcPts val="0"/>
                        </a:spcAft>
                        <a:buNone/>
                      </a:pPr>
                      <a:r>
                        <a:rPr lang="en" sz="800"/>
                        <a:t>Year 10</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NCW Assembly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a:t>
                      </a:r>
                      <a:endParaRPr sz="800">
                        <a:solidFill>
                          <a:srgbClr val="0000FF"/>
                        </a:solidFill>
                      </a:endParaRPr>
                    </a:p>
                    <a:p>
                      <a:pPr marL="0" lvl="0" indent="0" algn="l" rtl="0">
                        <a:lnSpc>
                          <a:spcPct val="115000"/>
                        </a:lnSpc>
                        <a:spcBef>
                          <a:spcPts val="0"/>
                        </a:spcBef>
                        <a:spcAft>
                          <a:spcPts val="0"/>
                        </a:spcAft>
                        <a:buNone/>
                      </a:pPr>
                      <a:r>
                        <a:rPr lang="en" sz="800">
                          <a:solidFill>
                            <a:srgbClr val="0000FF"/>
                          </a:solidFill>
                        </a:rPr>
                        <a:t> </a:t>
                      </a:r>
                      <a:r>
                        <a:rPr lang="en" sz="800">
                          <a:solidFill>
                            <a:srgbClr val="1E2543"/>
                          </a:solidFill>
                        </a:rPr>
                        <a:t>Introduction to NCW 2021 Assembly NCW is about ensuring each pupil receives high quality career advice and guidance. This is vital to their future and could drive change within society through well-informed life choices empowering young people to take control of their future.</a:t>
                      </a:r>
                      <a:endParaRPr sz="800">
                        <a:solidFill>
                          <a:srgbClr val="1E2543"/>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lnSpc>
                          <a:spcPct val="115000"/>
                        </a:lnSpc>
                        <a:spcBef>
                          <a:spcPts val="0"/>
                        </a:spcBef>
                        <a:spcAft>
                          <a:spcPts val="0"/>
                        </a:spcAft>
                        <a:buNone/>
                      </a:pPr>
                      <a:r>
                        <a:rPr lang="en" sz="800">
                          <a:solidFill>
                            <a:srgbClr val="FF0000"/>
                          </a:solidFill>
                        </a:rPr>
                        <a:t>Apprenticeship Presentations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a:t>
                      </a:r>
                      <a:endParaRPr sz="800">
                        <a:solidFill>
                          <a:srgbClr val="0000FF"/>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STEM Talk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solidFill>
                            <a:srgbClr val="0000FF"/>
                          </a:solidFill>
                        </a:rPr>
                        <a:t> </a:t>
                      </a:r>
                      <a:r>
                        <a:rPr lang="en" sz="800"/>
                        <a:t>STEM Ambassador will deliver a talk and showcase different roles and pathways into industry, raising awareness of important skills in the workplace. Cathy Sinclair - Risk Engineer</a:t>
                      </a:r>
                      <a:r>
                        <a:rPr lang="en" sz="800">
                          <a:uFill>
                            <a:noFill/>
                          </a:uFill>
                          <a:hlinkClick r:id="rId4"/>
                        </a:rPr>
                        <a:t> </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Barclays Virtual work experience</a:t>
                      </a:r>
                      <a:r>
                        <a:rPr lang="en" sz="800"/>
                        <a:t> </a:t>
                      </a:r>
                      <a:endParaRPr sz="800"/>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t>Learners will get to see the inner workings of a ‘digital transformation’ agency, and actively work with different departments on one exciting project, helping them solve problems and complete real-life tasks.</a:t>
                      </a:r>
                      <a:r>
                        <a:rPr lang="en" sz="800">
                          <a:uFill>
                            <a:noFill/>
                          </a:uFill>
                          <a:hlinkClick r:id="rId3"/>
                        </a:rPr>
                        <a:t> </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STEM Ambassadors Illuminating careers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t>The STEM Ambassador Programme is running an online virtual careers fair in partnership with AECOM and the STEM Ambassador Hub at the Science and Industry Museum.</a:t>
                      </a:r>
                      <a:r>
                        <a:rPr lang="en" sz="800">
                          <a:solidFill>
                            <a:srgbClr val="FF0000"/>
                          </a:solidFill>
                        </a:rPr>
                        <a:t> </a:t>
                      </a:r>
                      <a:endParaRPr sz="800">
                        <a:solidFill>
                          <a:srgbClr val="FF0000"/>
                        </a:solidFill>
                      </a:endParaRPr>
                    </a:p>
                    <a:p>
                      <a:pPr marL="0" lvl="0" indent="0" algn="l" rtl="0">
                        <a:lnSpc>
                          <a:spcPct val="115000"/>
                        </a:lnSpc>
                        <a:spcBef>
                          <a:spcPts val="0"/>
                        </a:spcBef>
                        <a:spcAft>
                          <a:spcPts val="0"/>
                        </a:spcAft>
                        <a:buNone/>
                      </a:pPr>
                      <a:endParaRPr sz="800">
                        <a:solidFill>
                          <a:srgbClr val="FF0000"/>
                        </a:solidFill>
                      </a:endParaRPr>
                    </a:p>
                    <a:p>
                      <a:pPr marL="0" lvl="0" indent="0" algn="l" rtl="0">
                        <a:lnSpc>
                          <a:spcPct val="115000"/>
                        </a:lnSpc>
                        <a:spcBef>
                          <a:spcPts val="0"/>
                        </a:spcBef>
                        <a:spcAft>
                          <a:spcPts val="0"/>
                        </a:spcAft>
                        <a:buNone/>
                      </a:pPr>
                      <a:r>
                        <a:rPr lang="en" sz="800">
                          <a:solidFill>
                            <a:srgbClr val="FF0000"/>
                          </a:solidFill>
                        </a:rPr>
                        <a:t>Virtual Careers Fair </a:t>
                      </a:r>
                      <a:endParaRPr sz="800">
                        <a:solidFill>
                          <a:srgbClr val="0000FF"/>
                        </a:solidFill>
                      </a:endParaRPr>
                    </a:p>
                    <a:p>
                      <a:pPr marL="0" lvl="0" indent="0" algn="l" rtl="0">
                        <a:lnSpc>
                          <a:spcPct val="115000"/>
                        </a:lnSpc>
                        <a:spcBef>
                          <a:spcPts val="0"/>
                        </a:spcBef>
                        <a:spcAft>
                          <a:spcPts val="0"/>
                        </a:spcAft>
                        <a:buNone/>
                      </a:pPr>
                      <a:r>
                        <a:rPr lang="en" sz="800">
                          <a:solidFill>
                            <a:srgbClr val="0000FF"/>
                          </a:solidFill>
                        </a:rPr>
                        <a:t>Tutor time</a:t>
                      </a:r>
                      <a:endParaRPr sz="800">
                        <a:solidFill>
                          <a:srgbClr val="0000FF"/>
                        </a:solidFill>
                      </a:endParaRPr>
                    </a:p>
                    <a:p>
                      <a:pPr marL="0" lvl="0" indent="0" algn="l" rtl="0">
                        <a:lnSpc>
                          <a:spcPct val="115000"/>
                        </a:lnSpc>
                        <a:spcBef>
                          <a:spcPts val="0"/>
                        </a:spcBef>
                        <a:spcAft>
                          <a:spcPts val="0"/>
                        </a:spcAft>
                        <a:buNone/>
                      </a:pPr>
                      <a:r>
                        <a:rPr lang="en" sz="800"/>
                        <a:t>Learners will visit NCW first ever virtual careers fair. There are over 5 floors , with global employers across key sectors providing insight into life with the organisation and career opportunities.</a:t>
                      </a:r>
                      <a:r>
                        <a:rPr lang="en" sz="800">
                          <a:uFill>
                            <a:noFill/>
                          </a:uFill>
                          <a:hlinkClick r:id="rId5"/>
                        </a:rPr>
                        <a:t> </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graphicFrame>
        <p:nvGraphicFramePr>
          <p:cNvPr id="66" name="Google Shape;66;p15"/>
          <p:cNvGraphicFramePr/>
          <p:nvPr/>
        </p:nvGraphicFramePr>
        <p:xfrm>
          <a:off x="152400" y="152400"/>
          <a:ext cx="3000000" cy="3000000"/>
        </p:xfrm>
        <a:graphic>
          <a:graphicData uri="http://schemas.openxmlformats.org/drawingml/2006/table">
            <a:tbl>
              <a:tblPr>
                <a:noFill/>
                <a:tableStyleId>{B94C6DF9-65DC-4330-BF7F-3CB19C119DDC}</a:tableStyleId>
              </a:tblPr>
              <a:tblGrid>
                <a:gridCol w="548625">
                  <a:extLst>
                    <a:ext uri="{9D8B030D-6E8A-4147-A177-3AD203B41FA5}">
                      <a16:colId xmlns:a16="http://schemas.microsoft.com/office/drawing/2014/main" val="20000"/>
                    </a:ext>
                  </a:extLst>
                </a:gridCol>
                <a:gridCol w="2499375">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gridCol w="1743175">
                  <a:extLst>
                    <a:ext uri="{9D8B030D-6E8A-4147-A177-3AD203B41FA5}">
                      <a16:colId xmlns:a16="http://schemas.microsoft.com/office/drawing/2014/main" val="20003"/>
                    </a:ext>
                  </a:extLst>
                </a:gridCol>
                <a:gridCol w="1619875">
                  <a:extLst>
                    <a:ext uri="{9D8B030D-6E8A-4147-A177-3AD203B41FA5}">
                      <a16:colId xmlns:a16="http://schemas.microsoft.com/office/drawing/2014/main" val="20004"/>
                    </a:ext>
                  </a:extLst>
                </a:gridCol>
                <a:gridCol w="1169175">
                  <a:extLst>
                    <a:ext uri="{9D8B030D-6E8A-4147-A177-3AD203B41FA5}">
                      <a16:colId xmlns:a16="http://schemas.microsoft.com/office/drawing/2014/main" val="20005"/>
                    </a:ext>
                  </a:extLst>
                </a:gridCol>
              </a:tblGrid>
              <a:tr h="321875">
                <a:tc>
                  <a:txBody>
                    <a:bodyPr/>
                    <a:lstStyle/>
                    <a:p>
                      <a:pPr marL="0" lvl="0" indent="0" algn="l" rtl="0">
                        <a:lnSpc>
                          <a:spcPct val="115000"/>
                        </a:lnSpc>
                        <a:spcBef>
                          <a:spcPts val="0"/>
                        </a:spcBef>
                        <a:spcAft>
                          <a:spcPts val="0"/>
                        </a:spcAft>
                        <a:buNone/>
                      </a:pPr>
                      <a:endParaRPr sz="10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Monday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lnSpc>
                          <a:spcPct val="115000"/>
                        </a:lnSpc>
                        <a:spcBef>
                          <a:spcPts val="0"/>
                        </a:spcBef>
                        <a:spcAft>
                          <a:spcPts val="0"/>
                        </a:spcAft>
                        <a:buNone/>
                      </a:pPr>
                      <a:r>
                        <a:rPr lang="en" sz="800"/>
                        <a:t>Tuesday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Wednesday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Thursday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t>Friday</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209925">
                <a:tc>
                  <a:txBody>
                    <a:bodyPr/>
                    <a:lstStyle/>
                    <a:p>
                      <a:pPr marL="0" lvl="0" indent="0" algn="l" rtl="0">
                        <a:lnSpc>
                          <a:spcPct val="115000"/>
                        </a:lnSpc>
                        <a:spcBef>
                          <a:spcPts val="0"/>
                        </a:spcBef>
                        <a:spcAft>
                          <a:spcPts val="0"/>
                        </a:spcAft>
                        <a:buNone/>
                      </a:pPr>
                      <a:r>
                        <a:rPr lang="en" sz="800"/>
                        <a:t>Year 11</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NCW Assembly </a:t>
                      </a:r>
                      <a:r>
                        <a:rPr lang="en" sz="800">
                          <a:solidFill>
                            <a:srgbClr val="0000FF"/>
                          </a:solidFill>
                        </a:rPr>
                        <a:t> </a:t>
                      </a:r>
                      <a:endParaRPr sz="800">
                        <a:solidFill>
                          <a:srgbClr val="0000FF"/>
                        </a:solidFill>
                      </a:endParaRPr>
                    </a:p>
                    <a:p>
                      <a:pPr marL="0" lvl="0" indent="0" algn="l" rtl="0">
                        <a:lnSpc>
                          <a:spcPct val="115000"/>
                        </a:lnSpc>
                        <a:spcBef>
                          <a:spcPts val="0"/>
                        </a:spcBef>
                        <a:spcAft>
                          <a:spcPts val="0"/>
                        </a:spcAft>
                        <a:buNone/>
                      </a:pPr>
                      <a:r>
                        <a:rPr lang="en" sz="800">
                          <a:solidFill>
                            <a:srgbClr val="0000FF"/>
                          </a:solidFill>
                        </a:rPr>
                        <a:t>Tutor time</a:t>
                      </a:r>
                      <a:endParaRPr sz="800">
                        <a:solidFill>
                          <a:srgbClr val="0000FF"/>
                        </a:solidFill>
                      </a:endParaRPr>
                    </a:p>
                    <a:p>
                      <a:pPr marL="0" lvl="0" indent="0" algn="l" rtl="0">
                        <a:lnSpc>
                          <a:spcPct val="115000"/>
                        </a:lnSpc>
                        <a:spcBef>
                          <a:spcPts val="0"/>
                        </a:spcBef>
                        <a:spcAft>
                          <a:spcPts val="0"/>
                        </a:spcAft>
                        <a:buNone/>
                      </a:pPr>
                      <a:r>
                        <a:rPr lang="en" sz="800">
                          <a:solidFill>
                            <a:srgbClr val="1E2543"/>
                          </a:solidFill>
                        </a:rPr>
                        <a:t>Introduction to NCW 2021 Assembly NCW is about ensuring each pupil receives high quality career advice and guidance. This is vital to their future and could drive change within society through well-informed life choices empowering young people to take control of their future.</a:t>
                      </a:r>
                      <a:endParaRPr sz="800">
                        <a:solidFill>
                          <a:srgbClr val="1E2543"/>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lnSpc>
                          <a:spcPct val="115000"/>
                        </a:lnSpc>
                        <a:spcBef>
                          <a:spcPts val="0"/>
                        </a:spcBef>
                        <a:spcAft>
                          <a:spcPts val="0"/>
                        </a:spcAft>
                        <a:buNone/>
                      </a:pPr>
                      <a:r>
                        <a:rPr lang="en" sz="800">
                          <a:solidFill>
                            <a:srgbClr val="FF0000"/>
                          </a:solidFill>
                        </a:rPr>
                        <a:t>Apprenticeship Presentations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STEM Talk</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t>STEM Ambassador will deliver a talk and showcase different roles and pathways into industry, raising awareness of important skills in the workplace. Lt Andrew Carter - RAF</a:t>
                      </a:r>
                      <a:r>
                        <a:rPr lang="en" sz="800">
                          <a:uFill>
                            <a:noFill/>
                          </a:uFill>
                          <a:hlinkClick r:id="rId3"/>
                        </a:rPr>
                        <a:t> </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Barclays Virtual work experience</a:t>
                      </a:r>
                      <a:r>
                        <a:rPr lang="en" sz="800"/>
                        <a:t> </a:t>
                      </a:r>
                      <a:endParaRPr sz="800"/>
                    </a:p>
                    <a:p>
                      <a:pPr marL="0" lvl="0" indent="0" algn="l" rtl="0">
                        <a:lnSpc>
                          <a:spcPct val="115000"/>
                        </a:lnSpc>
                        <a:spcBef>
                          <a:spcPts val="0"/>
                        </a:spcBef>
                        <a:spcAft>
                          <a:spcPts val="0"/>
                        </a:spcAft>
                        <a:buNone/>
                      </a:pP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t>Learners will get to see the inner workings of a ‘digital transformation’ agency, and actively work with different departments on one exciting project, helping them solve problems and complete real-life tasks.</a:t>
                      </a:r>
                      <a:r>
                        <a:rPr lang="en" sz="800">
                          <a:uFill>
                            <a:noFill/>
                          </a:uFill>
                          <a:hlinkClick r:id="rId4"/>
                        </a:rPr>
                        <a:t> </a:t>
                      </a:r>
                      <a:endParaRPr sz="800">
                        <a:solidFill>
                          <a:srgbClr val="FF0000"/>
                        </a:solidFill>
                      </a:endParaRPr>
                    </a:p>
                    <a:p>
                      <a:pPr marL="0" lvl="0" indent="0" algn="l" rtl="0">
                        <a:lnSpc>
                          <a:spcPct val="115000"/>
                        </a:lnSpc>
                        <a:spcBef>
                          <a:spcPts val="0"/>
                        </a:spcBef>
                        <a:spcAft>
                          <a:spcPts val="0"/>
                        </a:spcAft>
                        <a:buNone/>
                      </a:pPr>
                      <a:endParaRPr sz="800">
                        <a:solidFill>
                          <a:srgbClr val="FF0000"/>
                        </a:solidFill>
                      </a:endParaRPr>
                    </a:p>
                    <a:p>
                      <a:pPr marL="0" lvl="0" indent="0" algn="l" rtl="0">
                        <a:lnSpc>
                          <a:spcPct val="115000"/>
                        </a:lnSpc>
                        <a:spcBef>
                          <a:spcPts val="0"/>
                        </a:spcBef>
                        <a:spcAft>
                          <a:spcPts val="0"/>
                        </a:spcAft>
                        <a:buNone/>
                      </a:pPr>
                      <a:r>
                        <a:rPr lang="en" sz="800">
                          <a:solidFill>
                            <a:srgbClr val="FF0000"/>
                          </a:solidFill>
                        </a:rPr>
                        <a:t>Virtual Careers Fair </a:t>
                      </a:r>
                      <a:endParaRPr sz="800">
                        <a:solidFill>
                          <a:srgbClr val="FF0000"/>
                        </a:solidFill>
                      </a:endParaRPr>
                    </a:p>
                    <a:p>
                      <a:pPr marL="0" lvl="0" indent="0" algn="l" rtl="0">
                        <a:lnSpc>
                          <a:spcPct val="115000"/>
                        </a:lnSpc>
                        <a:spcBef>
                          <a:spcPts val="0"/>
                        </a:spcBef>
                        <a:spcAft>
                          <a:spcPts val="0"/>
                        </a:spcAft>
                        <a:buNone/>
                      </a:pPr>
                      <a:r>
                        <a:rPr lang="en" sz="800">
                          <a:solidFill>
                            <a:srgbClr val="0000FF"/>
                          </a:solidFill>
                        </a:rPr>
                        <a:t>Period 6 </a:t>
                      </a:r>
                      <a:endParaRPr sz="800">
                        <a:solidFill>
                          <a:srgbClr val="0000FF"/>
                        </a:solidFill>
                      </a:endParaRPr>
                    </a:p>
                    <a:p>
                      <a:pPr marL="0" lvl="0" indent="0" algn="l" rtl="0">
                        <a:lnSpc>
                          <a:spcPct val="115000"/>
                        </a:lnSpc>
                        <a:spcBef>
                          <a:spcPts val="0"/>
                        </a:spcBef>
                        <a:spcAft>
                          <a:spcPts val="0"/>
                        </a:spcAft>
                        <a:buNone/>
                      </a:pPr>
                      <a:r>
                        <a:rPr lang="en" sz="800"/>
                        <a:t>Learners will visit NCW first ever virtual careers fair. There are over 5 floors , with global employers across key sectors providing insight into life with the organisation and career opportunities.</a:t>
                      </a:r>
                      <a:r>
                        <a:rPr lang="en" sz="800">
                          <a:uFill>
                            <a:noFill/>
                          </a:uFill>
                          <a:hlinkClick r:id="rId5"/>
                        </a:rPr>
                        <a:t> </a:t>
                      </a:r>
                      <a:endParaRPr sz="800" u="sng">
                        <a:solidFill>
                          <a:schemeClr val="hlink"/>
                        </a:solidFill>
                      </a:endParaRPr>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 sz="800">
                          <a:solidFill>
                            <a:srgbClr val="FF0000"/>
                          </a:solidFill>
                        </a:rPr>
                        <a:t>STEM Ambassadors Illuminating careers</a:t>
                      </a:r>
                      <a:r>
                        <a:rPr lang="en" sz="800"/>
                        <a:t> </a:t>
                      </a:r>
                      <a:r>
                        <a:rPr lang="en" sz="800">
                          <a:solidFill>
                            <a:srgbClr val="0000FF"/>
                          </a:solidFill>
                        </a:rPr>
                        <a:t>Tutor time </a:t>
                      </a:r>
                      <a:endParaRPr sz="800">
                        <a:solidFill>
                          <a:srgbClr val="0000FF"/>
                        </a:solidFill>
                      </a:endParaRPr>
                    </a:p>
                    <a:p>
                      <a:pPr marL="0" lvl="0" indent="0" algn="l" rtl="0">
                        <a:lnSpc>
                          <a:spcPct val="115000"/>
                        </a:lnSpc>
                        <a:spcBef>
                          <a:spcPts val="0"/>
                        </a:spcBef>
                        <a:spcAft>
                          <a:spcPts val="0"/>
                        </a:spcAft>
                        <a:buNone/>
                      </a:pPr>
                      <a:r>
                        <a:rPr lang="en" sz="800"/>
                        <a:t>The STEM Ambassador Programme is running an online virtual careers fair in partnership with AECOM and the STEM Ambassador Hub at the Science and Industry Museum.</a:t>
                      </a:r>
                      <a:endParaRPr sz="800"/>
                    </a:p>
                  </a:txBody>
                  <a:tcPr marL="28575" marR="28575" marT="19050" marB="1905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822</Words>
  <Application>Microsoft Office PowerPoint</Application>
  <PresentationFormat>On-screen Show (16:9)</PresentationFormat>
  <Paragraphs>99</Paragraphs>
  <Slides>3</Slides>
  <Notes>3</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3</vt:i4>
      </vt:variant>
    </vt:vector>
  </HeadingPairs>
  <TitlesOfParts>
    <vt:vector size="5" baseType="lpstr">
      <vt:lpstr>Arial</vt:lpstr>
      <vt:lpstr>Simple Light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Sidoli Lisa</dc:creator>
  <cp:lastModifiedBy>Sidoli Lisa</cp:lastModifiedBy>
  <cp:revision>1</cp:revision>
  <dcterms:modified xsi:type="dcterms:W3CDTF">2021-02-23T13:01:36Z</dcterms:modified>
</cp:coreProperties>
</file>