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BEF"/>
    <a:srgbClr val="FF66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5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6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97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103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95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0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91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80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43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01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5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2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97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0E62E-CE64-4D21-91CD-9DB239F4F4FD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4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8"/>
          <p:cNvSpPr txBox="1"/>
          <p:nvPr/>
        </p:nvSpPr>
        <p:spPr>
          <a:xfrm>
            <a:off x="318604" y="136481"/>
            <a:ext cx="5430843" cy="317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62" dirty="0">
                <a:solidFill>
                  <a:srgbClr val="002060"/>
                </a:solidFill>
              </a:rPr>
              <a:t>    DESIGN AND TECHNOLOGY  </a:t>
            </a:r>
            <a:r>
              <a:rPr lang="en-GB" sz="1462" dirty="0" smtClean="0">
                <a:solidFill>
                  <a:srgbClr val="002060"/>
                </a:solidFill>
              </a:rPr>
              <a:t> </a:t>
            </a:r>
            <a:r>
              <a:rPr lang="en-GB" sz="1462" dirty="0">
                <a:solidFill>
                  <a:srgbClr val="002060"/>
                </a:solidFill>
              </a:rPr>
              <a:t>Year </a:t>
            </a:r>
            <a:r>
              <a:rPr lang="en-GB" sz="1462" dirty="0" smtClean="0">
                <a:solidFill>
                  <a:srgbClr val="002060"/>
                </a:solidFill>
              </a:rPr>
              <a:t>9  Functionality  and Aesthetics</a:t>
            </a:r>
            <a:endParaRPr lang="en-GB" sz="1462" dirty="0">
              <a:solidFill>
                <a:srgbClr val="002060"/>
              </a:solidFill>
            </a:endParaRPr>
          </a:p>
        </p:txBody>
      </p:sp>
      <p:pic>
        <p:nvPicPr>
          <p:cNvPr id="5" name="Picture 4" descr="Harrow High School 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02" y="162053"/>
            <a:ext cx="247805" cy="260335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3" name="TextBox 42"/>
          <p:cNvSpPr txBox="1"/>
          <p:nvPr/>
        </p:nvSpPr>
        <p:spPr>
          <a:xfrm>
            <a:off x="184016" y="4985010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3.</a:t>
            </a:r>
            <a:endParaRPr lang="en-GB" sz="1351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086725"/>
              </p:ext>
            </p:extLst>
          </p:nvPr>
        </p:nvGraphicFramePr>
        <p:xfrm>
          <a:off x="194701" y="509830"/>
          <a:ext cx="5291699" cy="60738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5163">
                  <a:extLst>
                    <a:ext uri="{9D8B030D-6E8A-4147-A177-3AD203B41FA5}">
                      <a16:colId xmlns:a16="http://schemas.microsoft.com/office/drawing/2014/main" val="203472201"/>
                    </a:ext>
                  </a:extLst>
                </a:gridCol>
                <a:gridCol w="3516536">
                  <a:extLst>
                    <a:ext uri="{9D8B030D-6E8A-4147-A177-3AD203B41FA5}">
                      <a16:colId xmlns:a16="http://schemas.microsoft.com/office/drawing/2014/main" val="4273087088"/>
                    </a:ext>
                  </a:extLst>
                </a:gridCol>
              </a:tblGrid>
              <a:tr h="29781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1. Key</a:t>
                      </a:r>
                      <a:r>
                        <a:rPr lang="en-GB" sz="1100" baseline="0" dirty="0" smtClean="0"/>
                        <a:t> Words/Terms</a:t>
                      </a:r>
                      <a:endParaRPr lang="en-GB" sz="1100" dirty="0"/>
                    </a:p>
                  </a:txBody>
                  <a:tcPr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Meaning</a:t>
                      </a:r>
                      <a:endParaRPr lang="en-GB" sz="1100" dirty="0"/>
                    </a:p>
                  </a:txBody>
                  <a:tcPr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0987375"/>
                  </a:ext>
                </a:extLst>
              </a:tr>
              <a:tr h="2873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Form 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</a:t>
                      </a:r>
                      <a:r>
                        <a:rPr lang="en-GB" sz="105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the</a:t>
                      </a:r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shape and style of the product.</a:t>
                      </a:r>
                      <a:endParaRPr lang="en-GB" sz="1050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466301"/>
                  </a:ext>
                </a:extLst>
              </a:tr>
              <a:tr h="2978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Function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What the product is made to do. 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727196"/>
                  </a:ext>
                </a:extLst>
              </a:tr>
              <a:tr h="2873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Aesthetics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/>
                        <a:t>How a product feels and looks.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2695305"/>
                  </a:ext>
                </a:extLst>
              </a:tr>
              <a:tr h="470154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Fibonacci sequence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A mathematical sequence</a:t>
                      </a:r>
                      <a:r>
                        <a:rPr lang="en-GB" sz="1050" baseline="0" dirty="0" smtClean="0"/>
                        <a:t> of numbers which exist to create a form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24921"/>
                  </a:ext>
                </a:extLst>
              </a:tr>
              <a:tr h="2978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Inspirational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To be motivated by </a:t>
                      </a:r>
                      <a:r>
                        <a:rPr lang="en-GB" sz="1050" baseline="0" dirty="0" smtClean="0"/>
                        <a:t> idea to create new ideas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087198"/>
                  </a:ext>
                </a:extLst>
              </a:tr>
              <a:tr h="2978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Biomimicry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To copy nature.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971839"/>
                  </a:ext>
                </a:extLst>
              </a:tr>
              <a:tr h="445416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Anthropomorphic 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A</a:t>
                      </a:r>
                      <a:r>
                        <a:rPr lang="en-GB" sz="1050" baseline="0" dirty="0" smtClean="0"/>
                        <a:t> design that has</a:t>
                      </a:r>
                      <a:r>
                        <a:rPr lang="en-GB" sz="1050" dirty="0" smtClean="0"/>
                        <a:t> human or animal  features</a:t>
                      </a:r>
                      <a:r>
                        <a:rPr lang="en-GB" sz="1050" baseline="0" dirty="0" smtClean="0"/>
                        <a:t> or </a:t>
                      </a:r>
                      <a:r>
                        <a:rPr lang="en-GB" sz="1050" dirty="0" smtClean="0"/>
                        <a:t>attributes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449436"/>
                  </a:ext>
                </a:extLst>
              </a:tr>
              <a:tr h="2978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Harmony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A balance and  pleasing arrangement of parts in design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696746"/>
                  </a:ext>
                </a:extLst>
              </a:tr>
              <a:tr h="297817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Asymmetrical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/>
                        <a:t>Uneven or irregular shapes</a:t>
                      </a:r>
                      <a:r>
                        <a:rPr lang="en-GB" sz="1050" baseline="0" dirty="0" smtClean="0"/>
                        <a:t> 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452304"/>
                  </a:ext>
                </a:extLst>
              </a:tr>
              <a:tr h="319516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3.</a:t>
                      </a:r>
                      <a:r>
                        <a:rPr lang="en-GB" sz="1100" b="1" baseline="0" dirty="0" smtClean="0"/>
                        <a:t> Key Terms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841259"/>
                  </a:ext>
                </a:extLst>
              </a:tr>
              <a:tr h="470154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Circular economy 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circular economy is an economic system aimed at eliminating waste and the continual use of resources.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683135"/>
                  </a:ext>
                </a:extLst>
              </a:tr>
              <a:tr h="6529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smtClean="0"/>
                        <a:t>Geometric</a:t>
                      </a:r>
                      <a:r>
                        <a:rPr lang="en-GB" sz="1050" b="1" baseline="0" dirty="0" smtClean="0"/>
                        <a:t> forms</a:t>
                      </a:r>
                      <a:endParaRPr lang="en-GB" sz="1050" b="1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 smtClean="0">
                          <a:effectLst/>
                        </a:rPr>
                        <a:t>Geometric</a:t>
                      </a:r>
                      <a:r>
                        <a:rPr lang="en-GB" sz="1050" dirty="0" smtClean="0">
                          <a:effectLst/>
                        </a:rPr>
                        <a:t> shapes are defined as shapes that have regular appearance and are typically man made using machines. Examples are circles, squares, triangles, rectangles, ovals etc.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986120"/>
                  </a:ext>
                </a:extLst>
              </a:tr>
              <a:tr h="835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smtClean="0"/>
                        <a:t>Organic forms</a:t>
                      </a:r>
                    </a:p>
                    <a:p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 smtClean="0">
                          <a:effectLst/>
                        </a:rPr>
                        <a:t>Organic</a:t>
                      </a:r>
                      <a:r>
                        <a:rPr lang="en-GB" sz="1050" dirty="0" smtClean="0">
                          <a:effectLst/>
                        </a:rPr>
                        <a:t> shapes are defined as shapes that are irregular or asymmetrical in appearance and tend to have a curvy flow to them. Nearly all shapes found in nature are organic in appearance. Examples are leaves, flowers </a:t>
                      </a:r>
                      <a:r>
                        <a:rPr lang="en-GB" sz="1050" dirty="0" err="1" smtClean="0">
                          <a:effectLst/>
                        </a:rPr>
                        <a:t>etc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311000"/>
                  </a:ext>
                </a:extLst>
              </a:tr>
              <a:tr h="518253">
                <a:tc>
                  <a:txBody>
                    <a:bodyPr/>
                    <a:lstStyle/>
                    <a:p>
                      <a:r>
                        <a:rPr lang="en-GB" sz="1050" b="1" dirty="0" smtClean="0"/>
                        <a:t>Life cycle</a:t>
                      </a:r>
                      <a:endParaRPr lang="en-GB" sz="105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series of changes that a living thing goes through from the beginning of its life until death.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75650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796498"/>
              </p:ext>
            </p:extLst>
          </p:nvPr>
        </p:nvGraphicFramePr>
        <p:xfrm>
          <a:off x="5610302" y="130901"/>
          <a:ext cx="4209839" cy="3374514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520687">
                  <a:extLst>
                    <a:ext uri="{9D8B030D-6E8A-4147-A177-3AD203B41FA5}">
                      <a16:colId xmlns:a16="http://schemas.microsoft.com/office/drawing/2014/main" val="90102917"/>
                    </a:ext>
                  </a:extLst>
                </a:gridCol>
                <a:gridCol w="2689152">
                  <a:extLst>
                    <a:ext uri="{9D8B030D-6E8A-4147-A177-3AD203B41FA5}">
                      <a16:colId xmlns:a16="http://schemas.microsoft.com/office/drawing/2014/main" val="272856198"/>
                    </a:ext>
                  </a:extLst>
                </a:gridCol>
              </a:tblGrid>
              <a:tr h="365668">
                <a:tc gridSpan="2">
                  <a:txBody>
                    <a:bodyPr/>
                    <a:lstStyle/>
                    <a:p>
                      <a:r>
                        <a:rPr lang="en-GB" sz="1100" dirty="0" smtClean="0">
                          <a:latin typeface="+mn-lt"/>
                        </a:rPr>
                        <a:t>2. Engineers in nature ;</a:t>
                      </a:r>
                      <a:r>
                        <a:rPr lang="en-GB" sz="1100" dirty="0" smtClean="0"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000" b="0" dirty="0" smtClean="0">
                          <a:latin typeface="+mj-lt"/>
                          <a:ea typeface="Times New Roman" panose="02020603050405020304" pitchFamily="18" charset="0"/>
                        </a:rPr>
                        <a:t>Examples of natural structures that have inspired manmade products </a:t>
                      </a:r>
                      <a:endParaRPr lang="en-GB" sz="1000" b="0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471022"/>
                  </a:ext>
                </a:extLst>
              </a:tr>
              <a:tr h="26381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Times New Roman" panose="02020603050405020304" pitchFamily="18" charset="0"/>
                          <a:cs typeface="+mn-cs"/>
                        </a:rPr>
                        <a:t>Natural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Times New Roman" panose="02020603050405020304" pitchFamily="18" charset="0"/>
                          <a:cs typeface="+mn-cs"/>
                        </a:rPr>
                        <a:t>Man made Products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509488"/>
                  </a:ext>
                </a:extLst>
              </a:tr>
              <a:tr h="50630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Times New Roman" panose="02020603050405020304" pitchFamily="18" charset="0"/>
                          <a:cs typeface="+mn-cs"/>
                        </a:rPr>
                        <a:t>Spiders silk 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Times New Roman" panose="02020603050405020304" pitchFamily="18" charset="0"/>
                          <a:cs typeface="+mn-cs"/>
                        </a:rPr>
                        <a:t>Spiders silk – extra-long/strong fibres, clothing, bulletproof vests, wound/bone healing and strong adhesives</a:t>
                      </a:r>
                      <a:endParaRPr kumimoji="0" lang="en-GB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736664"/>
                  </a:ext>
                </a:extLst>
              </a:tr>
              <a:tr h="225026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Whale fins 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wind turbine blades, fan blades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404865"/>
                  </a:ext>
                </a:extLst>
              </a:tr>
              <a:tr h="258046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Sharks and box fish 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Cars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634054"/>
                  </a:ext>
                </a:extLst>
              </a:tr>
              <a:tr h="21034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Geckos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Gripping climbing systems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257554"/>
                  </a:ext>
                </a:extLst>
              </a:tr>
              <a:tr h="23154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Dragonflies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helicopters, flying robots/drones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669391"/>
                  </a:ext>
                </a:extLst>
              </a:tr>
              <a:tr h="383518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Sharkskin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Protective coatings (hygienic), and sports swimwear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363596"/>
                  </a:ext>
                </a:extLst>
              </a:tr>
              <a:tr h="181185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</a:rPr>
                        <a:t>Bats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echolocation canes for visually the impaired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8689818"/>
                  </a:ext>
                </a:extLst>
              </a:tr>
              <a:tr h="277095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Termite mounds 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ventilation systems in energy efficient homes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6231833"/>
                  </a:ext>
                </a:extLst>
              </a:tr>
              <a:tr h="23826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+mj-lt"/>
                          <a:ea typeface="Times New Roman" panose="02020603050405020304" pitchFamily="18" charset="0"/>
                        </a:rPr>
                        <a:t>Sharkskin</a:t>
                      </a:r>
                      <a:endParaRPr lang="en-GB" sz="10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+mj-lt"/>
                          <a:ea typeface="Times New Roman" panose="02020603050405020304" pitchFamily="18" charset="0"/>
                        </a:rPr>
                        <a:t>Lotus leaves and self-cleaning paint and coatings</a:t>
                      </a:r>
                      <a:endParaRPr lang="en-GB" sz="1000" b="1" dirty="0" smtClean="0"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81455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158480"/>
              </p:ext>
            </p:extLst>
          </p:nvPr>
        </p:nvGraphicFramePr>
        <p:xfrm>
          <a:off x="5610302" y="3550615"/>
          <a:ext cx="4209839" cy="311501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983681">
                  <a:extLst>
                    <a:ext uri="{9D8B030D-6E8A-4147-A177-3AD203B41FA5}">
                      <a16:colId xmlns:a16="http://schemas.microsoft.com/office/drawing/2014/main" val="90102917"/>
                    </a:ext>
                  </a:extLst>
                </a:gridCol>
                <a:gridCol w="3226158">
                  <a:extLst>
                    <a:ext uri="{9D8B030D-6E8A-4147-A177-3AD203B41FA5}">
                      <a16:colId xmlns:a16="http://schemas.microsoft.com/office/drawing/2014/main" val="272856198"/>
                    </a:ext>
                  </a:extLst>
                </a:gridCol>
              </a:tblGrid>
              <a:tr h="271370">
                <a:tc gridSpan="2"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4. </a:t>
                      </a:r>
                      <a:r>
                        <a:rPr lang="en-GB" sz="1100" b="1" dirty="0" smtClean="0">
                          <a:latin typeface="+mn-lt"/>
                        </a:rPr>
                        <a:t>Tessellation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DB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471022"/>
                  </a:ext>
                </a:extLst>
              </a:tr>
              <a:tr h="531574">
                <a:tc grid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tessellation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pattern is made up of geometric shapes tightly arranged to cover a surface without overlapping each other.</a:t>
                      </a:r>
                      <a:endParaRPr kumimoji="0" lang="en-GB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736664"/>
                  </a:ext>
                </a:extLst>
              </a:tr>
              <a:tr h="576017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hexagon</a:t>
                      </a:r>
                    </a:p>
                    <a:p>
                      <a:r>
                        <a:rPr lang="en-GB" sz="1000" dirty="0" smtClean="0"/>
                        <a:t>As seen in a beehive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 smtClean="0"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404865"/>
                  </a:ext>
                </a:extLst>
              </a:tr>
              <a:tr h="800024">
                <a:tc gridSpan="2">
                  <a:txBody>
                    <a:bodyPr/>
                    <a:lstStyle/>
                    <a:p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Tessellations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be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found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many areas of life. Art, architecture, hobbies, and many other areas hold examples of </a:t>
                      </a:r>
                      <a:r>
                        <a:rPr lang="en-GB" sz="1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tessellations found</a:t>
                      </a:r>
                      <a:r>
                        <a:rPr lang="en-GB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our everyday surroundings. Specific examples include oriental carpets, quilts, origami, Islamic architecture, and the are of M. C. Escher.</a:t>
                      </a:r>
                      <a:endParaRPr lang="en-GB" sz="11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 smtClean="0"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257554"/>
                  </a:ext>
                </a:extLst>
              </a:tr>
              <a:tr h="936028">
                <a:tc gridSpan="2">
                  <a:txBody>
                    <a:bodyPr/>
                    <a:lstStyle/>
                    <a:p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Shapes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that do not </a:t>
                      </a:r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Tessellate</a:t>
                      </a:r>
                      <a:endParaRPr lang="en-GB" sz="105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</a:t>
                      </a:r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shapes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that are </a:t>
                      </a:r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unable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tessellate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themselves. Circles, for example, </a:t>
                      </a:r>
                      <a:r>
                        <a:rPr lang="en-GB" sz="10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cannot tessellate</a:t>
                      </a:r>
                      <a:r>
                        <a:rPr lang="en-GB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Not only do they not have angles, but you can clearly see that it is impossible to put a series of circles next to each other without a gap.</a:t>
                      </a:r>
                      <a:endParaRPr lang="en-GB" sz="105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 smtClean="0"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669391"/>
                  </a:ext>
                </a:extLst>
              </a:tr>
            </a:tbl>
          </a:graphicData>
        </a:graphic>
      </p:graphicFrame>
      <p:sp>
        <p:nvSpPr>
          <p:cNvPr id="6" name="Hexagon 5"/>
          <p:cNvSpPr/>
          <p:nvPr/>
        </p:nvSpPr>
        <p:spPr>
          <a:xfrm>
            <a:off x="6966574" y="4409476"/>
            <a:ext cx="521593" cy="450761"/>
          </a:xfrm>
          <a:prstGeom prst="hex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61492"/>
          <a:stretch/>
        </p:blipFill>
        <p:spPr>
          <a:xfrm>
            <a:off x="7804190" y="4416207"/>
            <a:ext cx="1726534" cy="45411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4092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999</TotalTime>
  <Words>448</Words>
  <Application>Microsoft Office PowerPoint</Application>
  <PresentationFormat>A4 Paper (210x297 mm)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Onyenuchie Rita</dc:creator>
  <cp:lastModifiedBy>Administrator</cp:lastModifiedBy>
  <cp:revision>47</cp:revision>
  <cp:lastPrinted>2019-12-02T15:06:49Z</cp:lastPrinted>
  <dcterms:created xsi:type="dcterms:W3CDTF">2019-12-02T15:05:14Z</dcterms:created>
  <dcterms:modified xsi:type="dcterms:W3CDTF">2020-09-07T20:40:10Z</dcterms:modified>
</cp:coreProperties>
</file>