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73" d="100"/>
          <a:sy n="73" d="100"/>
        </p:scale>
        <p:origin x="1134" y="72"/>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03/10/2019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672377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03/10/2019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75816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DC1290-F901-4454-9054-162EEA91BBA2}" type="datetimeFigureOut">
              <a:rPr lang="en-GB" smtClean="0"/>
              <a:t>03/10/2019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008137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DC1290-F901-4454-9054-162EEA91BBA2}" type="datetimeFigureOut">
              <a:rPr lang="en-GB" smtClean="0"/>
              <a:t>03/10/2019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744125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DC1290-F901-4454-9054-162EEA91BBA2}" type="datetimeFigureOut">
              <a:rPr lang="en-GB" smtClean="0"/>
              <a:t>03/10/2019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009793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DC1290-F901-4454-9054-162EEA91BBA2}" type="datetimeFigureOut">
              <a:rPr lang="en-GB" smtClean="0"/>
              <a:t>03/10/2019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808857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DC1290-F901-4454-9054-162EEA91BBA2}" type="datetimeFigureOut">
              <a:rPr lang="en-GB" smtClean="0"/>
              <a:t>03/10/2019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062767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03/10/2019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43652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03/10/2019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9628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03/10/2019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137439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03/10/2019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7816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DC1290-F901-4454-9054-162EEA91BBA2}" type="datetimeFigureOut">
              <a:rPr lang="en-GB" smtClean="0"/>
              <a:t>03/10/2019</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92C8D3-0049-4EDD-98BD-E497F3A9EEC7}" type="slidenum">
              <a:rPr lang="en-GB" smtClean="0"/>
              <a:t>‹#›</a:t>
            </a:fld>
            <a:endParaRPr lang="en-GB"/>
          </a:p>
        </p:txBody>
      </p:sp>
    </p:spTree>
    <p:extLst>
      <p:ext uri="{BB962C8B-B14F-4D97-AF65-F5344CB8AC3E}">
        <p14:creationId xmlns:p14="http://schemas.microsoft.com/office/powerpoint/2010/main" val="1172253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0" y="0"/>
            <a:ext cx="4549800" cy="646331"/>
          </a:xfrm>
          <a:prstGeom prst="rect">
            <a:avLst/>
          </a:prstGeom>
          <a:solidFill>
            <a:schemeClr val="bg1"/>
          </a:solidFill>
        </p:spPr>
        <p:txBody>
          <a:bodyPr wrap="square" rtlCol="0">
            <a:spAutoFit/>
          </a:bodyPr>
          <a:lstStyle/>
          <a:p>
            <a:pPr algn="ctr"/>
            <a:r>
              <a:rPr lang="en-GB" b="1" dirty="0" smtClean="0">
                <a:effectLst>
                  <a:outerShdw blurRad="38100" dist="38100" dir="2700000" algn="tl">
                    <a:srgbClr val="000000">
                      <a:alpha val="43137"/>
                    </a:srgbClr>
                  </a:outerShdw>
                </a:effectLst>
              </a:rPr>
              <a:t>Geography: </a:t>
            </a:r>
          </a:p>
          <a:p>
            <a:pPr algn="ctr"/>
            <a:r>
              <a:rPr lang="en-GB" b="1" dirty="0" smtClean="0">
                <a:effectLst>
                  <a:outerShdw blurRad="38100" dist="38100" dir="2700000" algn="tl">
                    <a:srgbClr val="000000">
                      <a:alpha val="43137"/>
                    </a:srgbClr>
                  </a:outerShdw>
                </a:effectLst>
              </a:rPr>
              <a:t>Cities </a:t>
            </a:r>
            <a:r>
              <a:rPr lang="en-GB" b="1" dirty="0">
                <a:effectLst>
                  <a:outerShdw blurRad="38100" dist="38100" dir="2700000" algn="tl">
                    <a:srgbClr val="000000">
                      <a:alpha val="43137"/>
                    </a:srgbClr>
                  </a:outerShdw>
                </a:effectLst>
              </a:rPr>
              <a:t>in the 21</a:t>
            </a:r>
            <a:r>
              <a:rPr lang="en-GB" b="1" baseline="30000" dirty="0">
                <a:effectLst>
                  <a:outerShdw blurRad="38100" dist="38100" dir="2700000" algn="tl">
                    <a:srgbClr val="000000">
                      <a:alpha val="43137"/>
                    </a:srgbClr>
                  </a:outerShdw>
                </a:effectLst>
              </a:rPr>
              <a:t>st</a:t>
            </a:r>
            <a:r>
              <a:rPr lang="en-GB" b="1" dirty="0">
                <a:effectLst>
                  <a:outerShdw blurRad="38100" dist="38100" dir="2700000" algn="tl">
                    <a:srgbClr val="000000">
                      <a:alpha val="43137"/>
                    </a:srgbClr>
                  </a:outerShdw>
                </a:effectLst>
              </a:rPr>
              <a:t> Century</a:t>
            </a:r>
          </a:p>
        </p:txBody>
      </p:sp>
      <p:sp>
        <p:nvSpPr>
          <p:cNvPr id="6" name="Rectangle 5">
            <a:extLst>
              <a:ext uri="{FF2B5EF4-FFF2-40B4-BE49-F238E27FC236}">
                <a16:creationId xmlns:a16="http://schemas.microsoft.com/office/drawing/2014/main" id="{5E94C006-58AD-4D2F-963A-19A363D81041}"/>
              </a:ext>
            </a:extLst>
          </p:cNvPr>
          <p:cNvSpPr/>
          <p:nvPr/>
        </p:nvSpPr>
        <p:spPr>
          <a:xfrm>
            <a:off x="5721530" y="4380856"/>
            <a:ext cx="4170395" cy="2477144"/>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u="sng" dirty="0" smtClean="0">
                <a:solidFill>
                  <a:schemeClr val="tx1"/>
                </a:solidFill>
              </a:rPr>
              <a:t>Homework</a:t>
            </a:r>
          </a:p>
          <a:p>
            <a:pPr algn="ctr"/>
            <a:endParaRPr lang="en-GB" sz="1200" dirty="0">
              <a:solidFill>
                <a:schemeClr val="tx1"/>
              </a:solidFill>
            </a:endParaRPr>
          </a:p>
          <a:p>
            <a:pPr algn="ctr"/>
            <a:r>
              <a:rPr lang="en-GB" sz="1200" dirty="0" smtClean="0">
                <a:solidFill>
                  <a:schemeClr val="tx1"/>
                </a:solidFill>
              </a:rPr>
              <a:t>Task </a:t>
            </a:r>
            <a:r>
              <a:rPr lang="en-GB" sz="1200" dirty="0">
                <a:solidFill>
                  <a:schemeClr val="tx1"/>
                </a:solidFill>
              </a:rPr>
              <a:t>1: </a:t>
            </a:r>
            <a:r>
              <a:rPr lang="en-GB" sz="1200" dirty="0" smtClean="0">
                <a:solidFill>
                  <a:schemeClr val="tx1"/>
                </a:solidFill>
              </a:rPr>
              <a:t>read / cover / write  </a:t>
            </a:r>
            <a:r>
              <a:rPr lang="en-GB" sz="1200" dirty="0">
                <a:solidFill>
                  <a:schemeClr val="tx1"/>
                </a:solidFill>
              </a:rPr>
              <a:t>the information from section </a:t>
            </a:r>
            <a:r>
              <a:rPr lang="en-GB" sz="1200" dirty="0">
                <a:solidFill>
                  <a:schemeClr val="tx1"/>
                </a:solidFill>
              </a:rPr>
              <a:t>1</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2: read / cover / write  the information from section </a:t>
            </a:r>
            <a:r>
              <a:rPr lang="en-GB" sz="1200" dirty="0">
                <a:solidFill>
                  <a:schemeClr val="tx1"/>
                </a:solidFill>
              </a:rPr>
              <a:t>2</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3: read / cover / write  the information from </a:t>
            </a:r>
            <a:r>
              <a:rPr lang="en-GB" sz="1200">
                <a:solidFill>
                  <a:schemeClr val="tx1"/>
                </a:solidFill>
              </a:rPr>
              <a:t>section </a:t>
            </a:r>
            <a:r>
              <a:rPr lang="en-GB" sz="1200" smtClean="0">
                <a:solidFill>
                  <a:schemeClr val="tx1"/>
                </a:solidFill>
              </a:rPr>
              <a:t>3</a:t>
            </a:r>
            <a:endParaRPr lang="en-GB" sz="1200" dirty="0">
              <a:solidFill>
                <a:schemeClr val="tx1"/>
              </a:solidFill>
            </a:endParaRPr>
          </a:p>
        </p:txBody>
      </p:sp>
      <p:sp>
        <p:nvSpPr>
          <p:cNvPr id="3" name="Rectangle 2"/>
          <p:cNvSpPr/>
          <p:nvPr/>
        </p:nvSpPr>
        <p:spPr>
          <a:xfrm>
            <a:off x="-1989" y="733926"/>
            <a:ext cx="4537715" cy="377925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n-US" sz="1100" b="1" dirty="0">
                <a:solidFill>
                  <a:schemeClr val="tx1"/>
                </a:solidFill>
              </a:rPr>
              <a:t>1</a:t>
            </a:r>
            <a:r>
              <a:rPr lang="en-US" sz="1100" b="1" dirty="0" smtClean="0">
                <a:solidFill>
                  <a:schemeClr val="tx1"/>
                </a:solidFill>
              </a:rPr>
              <a:t>) </a:t>
            </a:r>
            <a:r>
              <a:rPr lang="en-GB" sz="1100" b="1" u="sng" dirty="0">
                <a:solidFill>
                  <a:schemeClr val="tx1"/>
                </a:solidFill>
              </a:rPr>
              <a:t>Sustainable Living in </a:t>
            </a:r>
            <a:r>
              <a:rPr lang="en-GB" sz="1100" b="1" u="sng" dirty="0" smtClean="0">
                <a:solidFill>
                  <a:schemeClr val="tx1"/>
                </a:solidFill>
              </a:rPr>
              <a:t>the UK: </a:t>
            </a:r>
            <a:r>
              <a:rPr lang="en-GB" sz="1100" b="1" u="sng" dirty="0" err="1" smtClean="0">
                <a:solidFill>
                  <a:schemeClr val="tx1"/>
                </a:solidFill>
              </a:rPr>
              <a:t>BedZed</a:t>
            </a:r>
            <a:r>
              <a:rPr lang="en-GB" sz="1100" b="1" u="sng" dirty="0" smtClean="0">
                <a:solidFill>
                  <a:schemeClr val="tx1"/>
                </a:solidFill>
              </a:rPr>
              <a:t> case study</a:t>
            </a:r>
            <a:endParaRPr lang="en-US" sz="1100" b="1" u="sng" dirty="0" smtClean="0">
              <a:solidFill>
                <a:schemeClr val="tx1"/>
              </a:solidFill>
            </a:endParaRPr>
          </a:p>
          <a:p>
            <a:pPr algn="just"/>
            <a:endParaRPr lang="en-US" sz="1100" dirty="0" smtClean="0">
              <a:solidFill>
                <a:schemeClr val="tx1"/>
              </a:solidFill>
            </a:endParaRPr>
          </a:p>
          <a:p>
            <a:pPr algn="just"/>
            <a:r>
              <a:rPr lang="en-US" sz="1100" dirty="0" smtClean="0">
                <a:solidFill>
                  <a:schemeClr val="tx1"/>
                </a:solidFill>
              </a:rPr>
              <a:t>Sustainable living is where consumers opt to alter their lifestyle including their choice of residence in order to meet sustainability principles like conserving energy &amp; leaving a low carbon footprint. </a:t>
            </a:r>
            <a:r>
              <a:rPr lang="en-US" sz="1100" dirty="0" err="1" smtClean="0">
                <a:solidFill>
                  <a:schemeClr val="tx1"/>
                </a:solidFill>
              </a:rPr>
              <a:t>BedZED</a:t>
            </a:r>
            <a:r>
              <a:rPr lang="en-US" sz="1100" dirty="0" smtClean="0">
                <a:solidFill>
                  <a:schemeClr val="tx1"/>
                </a:solidFill>
              </a:rPr>
              <a:t> in South London shows this through:</a:t>
            </a: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ctr"/>
            <a:endParaRPr lang="en-GB" sz="1200" dirty="0"/>
          </a:p>
        </p:txBody>
      </p:sp>
      <p:sp>
        <p:nvSpPr>
          <p:cNvPr id="12" name="Rectangle 11"/>
          <p:cNvSpPr/>
          <p:nvPr/>
        </p:nvSpPr>
        <p:spPr>
          <a:xfrm>
            <a:off x="7467" y="4198168"/>
            <a:ext cx="5721531" cy="2332334"/>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fontAlgn="t"/>
            <a:r>
              <a:rPr lang="en-GB" sz="1100" b="1" u="sng" dirty="0"/>
              <a:t>3</a:t>
            </a:r>
            <a:r>
              <a:rPr lang="en-GB" sz="1100" b="1" u="sng" dirty="0" smtClean="0"/>
              <a:t>) </a:t>
            </a:r>
            <a:r>
              <a:rPr lang="en-GB" sz="1100" b="1" u="sng" dirty="0"/>
              <a:t>Self-help schemes to help the Urban Poor </a:t>
            </a:r>
            <a:endParaRPr lang="en-GB" sz="1100" b="1" u="sng" dirty="0" smtClean="0"/>
          </a:p>
          <a:p>
            <a:pPr fontAlgn="t"/>
            <a:endParaRPr lang="en-GB" sz="1100" dirty="0"/>
          </a:p>
          <a:p>
            <a:pPr fontAlgn="t"/>
            <a:r>
              <a:rPr lang="en-GB" sz="1100" dirty="0" smtClean="0"/>
              <a:t>In </a:t>
            </a:r>
            <a:r>
              <a:rPr lang="en-GB" sz="1100" dirty="0" err="1"/>
              <a:t>Rocinha</a:t>
            </a:r>
            <a:r>
              <a:rPr lang="en-GB" sz="1100" dirty="0" smtClean="0"/>
              <a:t>, the </a:t>
            </a:r>
            <a:r>
              <a:rPr lang="en-GB" sz="1100" dirty="0" err="1"/>
              <a:t>Bairro</a:t>
            </a:r>
            <a:r>
              <a:rPr lang="en-GB" sz="1100" dirty="0"/>
              <a:t> Project </a:t>
            </a:r>
            <a:r>
              <a:rPr lang="en-GB" sz="1100" dirty="0" smtClean="0"/>
              <a:t>has brought the following improvements</a:t>
            </a:r>
          </a:p>
          <a:p>
            <a:pPr fontAlgn="t"/>
            <a:endParaRPr lang="en-GB" sz="1100" dirty="0"/>
          </a:p>
          <a:p>
            <a:pPr fontAlgn="t"/>
            <a:endParaRPr lang="en-GB" sz="1100" dirty="0" smtClean="0"/>
          </a:p>
          <a:p>
            <a:pPr fontAlgn="ctr"/>
            <a:endParaRPr lang="en-GB" sz="1100" dirty="0" smtClean="0"/>
          </a:p>
          <a:p>
            <a:pPr fontAlgn="ctr"/>
            <a:endParaRPr lang="en-GB" sz="1100" dirty="0"/>
          </a:p>
          <a:p>
            <a:pPr fontAlgn="ctr"/>
            <a:endParaRPr lang="en-GB" sz="1100" dirty="0" smtClean="0"/>
          </a:p>
          <a:p>
            <a:pPr fontAlgn="ctr"/>
            <a:endParaRPr lang="en-GB" sz="1100" dirty="0"/>
          </a:p>
          <a:p>
            <a:pPr fontAlgn="ctr"/>
            <a:endParaRPr lang="en-GB" sz="1100" dirty="0" smtClean="0"/>
          </a:p>
          <a:p>
            <a:pPr fontAlgn="ctr"/>
            <a:endParaRPr lang="en-GB" sz="1100" dirty="0"/>
          </a:p>
          <a:p>
            <a:pPr fontAlgn="ctr"/>
            <a:endParaRPr lang="en-GB" sz="1100" dirty="0" smtClean="0"/>
          </a:p>
          <a:p>
            <a:pPr fontAlgn="ctr"/>
            <a:endParaRPr lang="en-GB" sz="1100" dirty="0" smtClean="0"/>
          </a:p>
        </p:txBody>
      </p:sp>
      <p:sp>
        <p:nvSpPr>
          <p:cNvPr id="10" name="Rectangle 9"/>
          <p:cNvSpPr/>
          <p:nvPr/>
        </p:nvSpPr>
        <p:spPr>
          <a:xfrm>
            <a:off x="4535726" y="0"/>
            <a:ext cx="5389187" cy="4380855"/>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just"/>
            <a:r>
              <a:rPr lang="en-GB" sz="1100" b="1" dirty="0" smtClean="0">
                <a:solidFill>
                  <a:schemeClr val="tx1"/>
                </a:solidFill>
              </a:rPr>
              <a:t>2) </a:t>
            </a:r>
            <a:r>
              <a:rPr lang="en-GB" sz="1100" b="1" u="sng" dirty="0">
                <a:solidFill>
                  <a:schemeClr val="tx1"/>
                </a:solidFill>
              </a:rPr>
              <a:t>The Opportunities and Challenges faced by Rio De </a:t>
            </a:r>
            <a:r>
              <a:rPr lang="en-GB" sz="1100" b="1" u="sng" dirty="0" err="1" smtClean="0">
                <a:solidFill>
                  <a:schemeClr val="tx1"/>
                </a:solidFill>
              </a:rPr>
              <a:t>Janiero</a:t>
            </a:r>
            <a:endParaRPr lang="en-GB" sz="1100" b="1" u="sng" dirty="0" smtClean="0">
              <a:solidFill>
                <a:schemeClr val="tx1"/>
              </a:solidFill>
            </a:endParaRPr>
          </a:p>
          <a:p>
            <a:pPr algn="just"/>
            <a:endParaRPr lang="en-GB" sz="1100" b="1" u="sng" dirty="0">
              <a:solidFill>
                <a:schemeClr val="tx1"/>
              </a:solidFill>
            </a:endParaRPr>
          </a:p>
          <a:p>
            <a:pPr algn="just"/>
            <a:r>
              <a:rPr lang="en-GB" sz="1100" b="1" dirty="0" smtClean="0">
                <a:solidFill>
                  <a:schemeClr val="tx1"/>
                </a:solidFill>
              </a:rPr>
              <a:t>Rio De Janeiro</a:t>
            </a:r>
            <a:r>
              <a:rPr lang="en-GB" sz="1100" dirty="0" smtClean="0">
                <a:solidFill>
                  <a:schemeClr val="tx1"/>
                </a:solidFill>
              </a:rPr>
              <a:t> has </a:t>
            </a:r>
            <a:r>
              <a:rPr lang="en-GB" sz="1100" dirty="0">
                <a:solidFill>
                  <a:schemeClr val="tx1"/>
                </a:solidFill>
              </a:rPr>
              <a:t>the second largest GDP in Brazil It is headquarters to many of Brazil’s main companies, particularly with Oil and Gas sectors. </a:t>
            </a:r>
            <a:r>
              <a:rPr lang="en-GB" sz="1100" dirty="0" smtClean="0">
                <a:solidFill>
                  <a:schemeClr val="tx1"/>
                </a:solidFill>
              </a:rPr>
              <a:t>It faces the following opportunities &amp; challenges</a:t>
            </a: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a:solidFill>
                <a:schemeClr val="tx1"/>
              </a:solidFill>
            </a:endParaRPr>
          </a:p>
          <a:p>
            <a:pPr algn="just"/>
            <a:endParaRPr lang="en-GB" sz="1100" dirty="0" smtClean="0">
              <a:solidFill>
                <a:schemeClr val="tx1"/>
              </a:solidFill>
            </a:endParaRPr>
          </a:p>
          <a:p>
            <a:pPr algn="just"/>
            <a:endParaRPr lang="en-GB" sz="1100" dirty="0" smtClean="0"/>
          </a:p>
        </p:txBody>
      </p:sp>
      <p:graphicFrame>
        <p:nvGraphicFramePr>
          <p:cNvPr id="7" name="Table 6"/>
          <p:cNvGraphicFramePr>
            <a:graphicFrameLocks noGrp="1"/>
          </p:cNvGraphicFramePr>
          <p:nvPr>
            <p:extLst>
              <p:ext uri="{D42A27DB-BD31-4B8C-83A1-F6EECF244321}">
                <p14:modId xmlns:p14="http://schemas.microsoft.com/office/powerpoint/2010/main" val="266916526"/>
              </p:ext>
            </p:extLst>
          </p:nvPr>
        </p:nvGraphicFramePr>
        <p:xfrm>
          <a:off x="7467" y="1893439"/>
          <a:ext cx="4518802" cy="2286000"/>
        </p:xfrm>
        <a:graphic>
          <a:graphicData uri="http://schemas.openxmlformats.org/drawingml/2006/table">
            <a:tbl>
              <a:tblPr firstRow="1" bandRow="1">
                <a:tableStyleId>{5C22544A-7EE6-4342-B048-85BDC9FD1C3A}</a:tableStyleId>
              </a:tblPr>
              <a:tblGrid>
                <a:gridCol w="1480280">
                  <a:extLst>
                    <a:ext uri="{9D8B030D-6E8A-4147-A177-3AD203B41FA5}">
                      <a16:colId xmlns:a16="http://schemas.microsoft.com/office/drawing/2014/main" val="3530290176"/>
                    </a:ext>
                  </a:extLst>
                </a:gridCol>
                <a:gridCol w="3038522">
                  <a:extLst>
                    <a:ext uri="{9D8B030D-6E8A-4147-A177-3AD203B41FA5}">
                      <a16:colId xmlns:a16="http://schemas.microsoft.com/office/drawing/2014/main" val="2317653454"/>
                    </a:ext>
                  </a:extLst>
                </a:gridCol>
              </a:tblGrid>
              <a:tr h="340909">
                <a:tc>
                  <a:txBody>
                    <a:bodyPr/>
                    <a:lstStyle/>
                    <a:p>
                      <a:r>
                        <a:rPr lang="en-US" sz="1100" b="1" dirty="0" smtClean="0">
                          <a:solidFill>
                            <a:schemeClr val="tx1"/>
                          </a:solidFill>
                        </a:rPr>
                        <a:t>Greener construction</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1100" b="0" dirty="0" err="1" smtClean="0">
                          <a:solidFill>
                            <a:schemeClr val="tx1"/>
                          </a:solidFill>
                        </a:rPr>
                        <a:t>Bedzed</a:t>
                      </a:r>
                      <a:r>
                        <a:rPr lang="en-US" sz="1100" b="0" dirty="0" smtClean="0">
                          <a:solidFill>
                            <a:schemeClr val="tx1"/>
                          </a:solidFill>
                        </a:rPr>
                        <a:t> uses local materials; this reduces the emissions from transportation. The bricks for example, come from 20 miles away</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340909">
                <a:tc>
                  <a:txBody>
                    <a:bodyPr/>
                    <a:lstStyle/>
                    <a:p>
                      <a:r>
                        <a:rPr lang="en-US" sz="1100" b="1" dirty="0" smtClean="0">
                          <a:solidFill>
                            <a:schemeClr val="tx1"/>
                          </a:solidFill>
                        </a:rPr>
                        <a:t>Cheaper-to-run homes</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1100" b="0" dirty="0" smtClean="0">
                          <a:solidFill>
                            <a:schemeClr val="tx1"/>
                          </a:solidFill>
                        </a:rPr>
                        <a:t>Warm but ventilated homes mean </a:t>
                      </a:r>
                      <a:r>
                        <a:rPr lang="en-US" sz="1100" b="0" dirty="0" err="1" smtClean="0">
                          <a:solidFill>
                            <a:schemeClr val="tx1"/>
                          </a:solidFill>
                        </a:rPr>
                        <a:t>Bedzed’s</a:t>
                      </a:r>
                      <a:r>
                        <a:rPr lang="en-US" sz="1100" b="0" dirty="0" smtClean="0">
                          <a:solidFill>
                            <a:schemeClr val="tx1"/>
                          </a:solidFill>
                        </a:rPr>
                        <a:t> residents don’t waste money on electricity bills. Houses are built to face the south to gain solar energy</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474837">
                <a:tc>
                  <a:txBody>
                    <a:bodyPr/>
                    <a:lstStyle/>
                    <a:p>
                      <a:pPr algn="just"/>
                      <a:r>
                        <a:rPr lang="en-US" sz="1100" b="1" dirty="0" smtClean="0">
                          <a:solidFill>
                            <a:schemeClr val="tx1"/>
                          </a:solidFill>
                        </a:rPr>
                        <a:t>Abundant green space</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1100" b="0" dirty="0" smtClean="0">
                          <a:solidFill>
                            <a:schemeClr val="tx1"/>
                          </a:solidFill>
                        </a:rPr>
                        <a:t>Even though </a:t>
                      </a:r>
                      <a:r>
                        <a:rPr lang="en-US" sz="1100" b="0" dirty="0" err="1" smtClean="0">
                          <a:solidFill>
                            <a:schemeClr val="tx1"/>
                          </a:solidFill>
                        </a:rPr>
                        <a:t>BedZED</a:t>
                      </a:r>
                      <a:r>
                        <a:rPr lang="en-US" sz="1100" b="0" dirty="0" smtClean="0">
                          <a:solidFill>
                            <a:schemeClr val="tx1"/>
                          </a:solidFill>
                        </a:rPr>
                        <a:t> is a high-density development, most homes have private outdoor space and many have small gardens. Green space allows residents a better quality of life as they are happier</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1104331344"/>
              </p:ext>
            </p:extLst>
          </p:nvPr>
        </p:nvGraphicFramePr>
        <p:xfrm>
          <a:off x="4568713" y="1111498"/>
          <a:ext cx="5356200" cy="3067943"/>
        </p:xfrm>
        <a:graphic>
          <a:graphicData uri="http://schemas.openxmlformats.org/drawingml/2006/table">
            <a:tbl>
              <a:tblPr firstRow="1" bandRow="1">
                <a:tableStyleId>{5C22544A-7EE6-4342-B048-85BDC9FD1C3A}</a:tableStyleId>
              </a:tblPr>
              <a:tblGrid>
                <a:gridCol w="1754597">
                  <a:extLst>
                    <a:ext uri="{9D8B030D-6E8A-4147-A177-3AD203B41FA5}">
                      <a16:colId xmlns:a16="http://schemas.microsoft.com/office/drawing/2014/main" val="3530290176"/>
                    </a:ext>
                  </a:extLst>
                </a:gridCol>
                <a:gridCol w="3601603">
                  <a:extLst>
                    <a:ext uri="{9D8B030D-6E8A-4147-A177-3AD203B41FA5}">
                      <a16:colId xmlns:a16="http://schemas.microsoft.com/office/drawing/2014/main" val="2317653454"/>
                    </a:ext>
                  </a:extLst>
                </a:gridCol>
              </a:tblGrid>
              <a:tr h="326108">
                <a:tc>
                  <a:txBody>
                    <a:bodyPr/>
                    <a:lstStyle/>
                    <a:p>
                      <a:pPr algn="just"/>
                      <a:r>
                        <a:rPr lang="en-GB" sz="1100" b="1" dirty="0" smtClean="0">
                          <a:solidFill>
                            <a:schemeClr val="tx1"/>
                          </a:solidFill>
                        </a:rPr>
                        <a:t>City Challenges </a:t>
                      </a:r>
                      <a:endParaRPr lang="en-GB" sz="11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605213">
                <a:tc>
                  <a:txBody>
                    <a:bodyPr/>
                    <a:lstStyle/>
                    <a:p>
                      <a:pPr algn="just"/>
                      <a:r>
                        <a:rPr lang="en-US" sz="1100" b="1" dirty="0" smtClean="0">
                          <a:solidFill>
                            <a:schemeClr val="tx1"/>
                          </a:solidFill>
                        </a:rPr>
                        <a:t>Social</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There is  a severe shortage of housing, schools and healthcare centres. Quality of life measures like literacy rate and life expectancy are low for this reason.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605213">
                <a:tc>
                  <a:txBody>
                    <a:bodyPr/>
                    <a:lstStyle/>
                    <a:p>
                      <a:pPr algn="just"/>
                      <a:r>
                        <a:rPr lang="en-US" sz="1100" b="1" dirty="0" smtClean="0">
                          <a:solidFill>
                            <a:schemeClr val="tx1"/>
                          </a:solidFill>
                        </a:rPr>
                        <a:t>Environmental</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Shanty towns called Favelas are established around the city, typically on unfavourable land, such as hills. Residents face a greater risk of hazards from fires or landslides.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r h="320983">
                <a:tc>
                  <a:txBody>
                    <a:bodyPr/>
                    <a:lstStyle/>
                    <a:p>
                      <a:pPr algn="just"/>
                      <a:r>
                        <a:rPr lang="en-GB" sz="1100" b="1" dirty="0" smtClean="0">
                          <a:solidFill>
                            <a:schemeClr val="tx1"/>
                          </a:solidFill>
                        </a:rPr>
                        <a:t>City Opportunities</a:t>
                      </a:r>
                      <a:endParaRPr lang="en-GB" sz="11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endParaRPr lang="en-GB" sz="11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5990583"/>
                  </a:ext>
                </a:extLst>
              </a:tr>
              <a:tr h="605213">
                <a:tc>
                  <a:txBody>
                    <a:bodyPr/>
                    <a:lstStyle/>
                    <a:p>
                      <a:pPr algn="just"/>
                      <a:r>
                        <a:rPr lang="en-GB" sz="1100" b="1" dirty="0" smtClean="0"/>
                        <a:t>Economic</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Rio has one of the highest incomes per person in the country. The city has various types of employment including within sectors like oil, retail and manufacturing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86405909"/>
                  </a:ext>
                </a:extLst>
              </a:tr>
              <a:tr h="605213">
                <a:tc>
                  <a:txBody>
                    <a:bodyPr/>
                    <a:lstStyle/>
                    <a:p>
                      <a:pPr algn="just"/>
                      <a:r>
                        <a:rPr lang="en-GB" sz="1100" b="1" dirty="0" smtClean="0"/>
                        <a:t>Environmental</a:t>
                      </a:r>
                      <a:endParaRPr lang="en-GB" sz="11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The hosting of the major sporting events encouraged more investment in sewage works and public transport systems. Access to safe water is now greater than before 2014.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2691332"/>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3995073347"/>
              </p:ext>
            </p:extLst>
          </p:nvPr>
        </p:nvGraphicFramePr>
        <p:xfrm>
          <a:off x="-6717" y="4911383"/>
          <a:ext cx="5723519" cy="1946616"/>
        </p:xfrm>
        <a:graphic>
          <a:graphicData uri="http://schemas.openxmlformats.org/drawingml/2006/table">
            <a:tbl>
              <a:tblPr firstRow="1" bandRow="1">
                <a:tableStyleId>{5C22544A-7EE6-4342-B048-85BDC9FD1C3A}</a:tableStyleId>
              </a:tblPr>
              <a:tblGrid>
                <a:gridCol w="1267779">
                  <a:extLst>
                    <a:ext uri="{9D8B030D-6E8A-4147-A177-3AD203B41FA5}">
                      <a16:colId xmlns:a16="http://schemas.microsoft.com/office/drawing/2014/main" val="3530290176"/>
                    </a:ext>
                  </a:extLst>
                </a:gridCol>
                <a:gridCol w="4455740">
                  <a:extLst>
                    <a:ext uri="{9D8B030D-6E8A-4147-A177-3AD203B41FA5}">
                      <a16:colId xmlns:a16="http://schemas.microsoft.com/office/drawing/2014/main" val="2317653454"/>
                    </a:ext>
                  </a:extLst>
                </a:gridCol>
              </a:tblGrid>
              <a:tr h="648872">
                <a:tc>
                  <a:txBody>
                    <a:bodyPr/>
                    <a:lstStyle/>
                    <a:p>
                      <a:r>
                        <a:rPr lang="en-US" sz="1100" b="1" dirty="0" smtClean="0">
                          <a:solidFill>
                            <a:schemeClr val="tx1"/>
                          </a:solidFill>
                        </a:rPr>
                        <a:t>Safer</a:t>
                      </a:r>
                      <a:r>
                        <a:rPr lang="en-US" sz="1100" b="1" baseline="0" dirty="0" smtClean="0">
                          <a:solidFill>
                            <a:schemeClr val="tx1"/>
                          </a:solidFill>
                        </a:rPr>
                        <a:t> homes</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The authorities have provided basic materials to improve peoples homes with safe electricity and sewage pipes. Less water borne diseases spread with cleaner conditions</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648872">
                <a:tc>
                  <a:txBody>
                    <a:bodyPr/>
                    <a:lstStyle/>
                    <a:p>
                      <a:r>
                        <a:rPr lang="en-US" sz="1100" b="1" dirty="0" smtClean="0">
                          <a:solidFill>
                            <a:schemeClr val="tx1"/>
                          </a:solidFill>
                        </a:rPr>
                        <a:t>Policing</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Community policing has been established, along with a tougher stance on gangs with military backed police. Without gangs in the favelas, residents feel more secure</a:t>
                      </a:r>
                      <a:endParaRPr lang="en-GB" sz="11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648872">
                <a:tc>
                  <a:txBody>
                    <a:bodyPr/>
                    <a:lstStyle/>
                    <a:p>
                      <a:pPr algn="just"/>
                      <a:r>
                        <a:rPr lang="en-US" sz="1100" b="1" dirty="0" smtClean="0">
                          <a:solidFill>
                            <a:schemeClr val="tx1"/>
                          </a:solidFill>
                        </a:rPr>
                        <a:t>Transport</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100" b="0" dirty="0" smtClean="0">
                          <a:solidFill>
                            <a:schemeClr val="tx1"/>
                          </a:solidFill>
                        </a:rPr>
                        <a:t>Free cable car tickets allow the residents of the Favelas to access the centre of the city more easily. This makes staying in the favela more likely for the brightest residents.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spTree>
    <p:extLst>
      <p:ext uri="{BB962C8B-B14F-4D97-AF65-F5344CB8AC3E}">
        <p14:creationId xmlns:p14="http://schemas.microsoft.com/office/powerpoint/2010/main" val="38622392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TotalTime>
  <Words>465</Words>
  <Application>Microsoft Office PowerPoint</Application>
  <PresentationFormat>A4 Paper (210x297 mm)</PresentationFormat>
  <Paragraphs>81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Newbury</dc:creator>
  <cp:lastModifiedBy>Administrator</cp:lastModifiedBy>
  <cp:revision>91</cp:revision>
  <cp:lastPrinted>2017-10-05T15:52:19Z</cp:lastPrinted>
  <dcterms:created xsi:type="dcterms:W3CDTF">2016-08-23T18:34:33Z</dcterms:created>
  <dcterms:modified xsi:type="dcterms:W3CDTF">2019-10-03T21:51:40Z</dcterms:modified>
</cp:coreProperties>
</file>