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377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60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137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125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93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5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76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52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85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439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16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C1290-F901-4454-9054-162EEA91BBA2}" type="datetimeFigureOut">
              <a:rPr lang="en-GB" smtClean="0"/>
              <a:t>19/07/2020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253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8F4F83-65B8-424E-A3C8-9D8CF2F24F89}"/>
              </a:ext>
            </a:extLst>
          </p:cNvPr>
          <p:cNvSpPr txBox="1"/>
          <p:nvPr/>
        </p:nvSpPr>
        <p:spPr>
          <a:xfrm>
            <a:off x="1" y="9395"/>
            <a:ext cx="44936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Geography: Worldwide </a:t>
            </a: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Disasters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5BF304E-500E-494D-94DE-FE691491D8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232467"/>
              </p:ext>
            </p:extLst>
          </p:nvPr>
        </p:nvGraphicFramePr>
        <p:xfrm>
          <a:off x="0" y="427686"/>
          <a:ext cx="6273054" cy="307549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94211">
                  <a:extLst>
                    <a:ext uri="{9D8B030D-6E8A-4147-A177-3AD203B41FA5}">
                      <a16:colId xmlns:a16="http://schemas.microsoft.com/office/drawing/2014/main" val="2912668156"/>
                    </a:ext>
                  </a:extLst>
                </a:gridCol>
                <a:gridCol w="5678843">
                  <a:extLst>
                    <a:ext uri="{9D8B030D-6E8A-4147-A177-3AD203B41FA5}">
                      <a16:colId xmlns:a16="http://schemas.microsoft.com/office/drawing/2014/main" val="2999855432"/>
                    </a:ext>
                  </a:extLst>
                </a:gridCol>
              </a:tblGrid>
              <a:tr h="25816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1)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Formation 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of Tropical Storms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450843"/>
                  </a:ext>
                </a:extLst>
              </a:tr>
              <a:tr h="433214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/>
                        <a:t>1</a:t>
                      </a:r>
                      <a:endParaRPr lang="en-GB" sz="11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The sun’s rays heats large areas of ocean in the summer and autumn. This causes warm, moist air to rise over the particular spots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780000"/>
                  </a:ext>
                </a:extLst>
              </a:tr>
              <a:tr h="511656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/>
                        <a:t>2</a:t>
                      </a:r>
                      <a:endParaRPr lang="en-GB" sz="11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Once the temperature is 27⁰, the rising warm moist air leads to a low pressure. This eventually turns into a thunderstorm. This causes air to be sucked in from the trade winds.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743699"/>
                  </a:ext>
                </a:extLst>
              </a:tr>
              <a:tr h="410521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/>
                        <a:t>3</a:t>
                      </a:r>
                      <a:endParaRPr lang="en-GB" sz="11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With trade winds blowing in the opposite direction and the rotation of earth involved (Coriolis effect),  the thunderstorm  will eventually start to spin.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523311"/>
                  </a:ext>
                </a:extLst>
              </a:tr>
              <a:tr h="419524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/>
                        <a:t>4</a:t>
                      </a:r>
                      <a:endParaRPr lang="en-GB" sz="11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When the storm begins to spin faster than 74mph, a tropical storm (such as a hurricane) is officially born.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6157075"/>
                  </a:ext>
                </a:extLst>
              </a:tr>
              <a:tr h="437224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/>
                        <a:t>5</a:t>
                      </a:r>
                      <a:endParaRPr lang="en-GB" sz="11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With the tropical storm growing in power, more cool air sinks in the centre of the storm, creating calm, clear condition called the eye of the storm.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4932389"/>
                  </a:ext>
                </a:extLst>
              </a:tr>
              <a:tr h="580879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/>
                        <a:t>6</a:t>
                      </a:r>
                      <a:endParaRPr lang="en-GB" sz="1100" b="0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When the tropical storm hits land, it loses its energy source (the warm ocean) and it begins to lose strength. Eventually it will ‘blow itself out’.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594536"/>
                  </a:ext>
                </a:extLst>
              </a:tr>
            </a:tbl>
          </a:graphicData>
        </a:graphic>
      </p:graphicFrame>
      <p:sp>
        <p:nvSpPr>
          <p:cNvPr id="17" name="Rectangle 16">
            <a:extLst>
              <a:ext uri="{FF2B5EF4-FFF2-40B4-BE49-F238E27FC236}">
                <a16:creationId xmlns:a16="http://schemas.microsoft.com/office/drawing/2014/main" id="{5E94C006-58AD-4D2F-963A-19A363D81041}"/>
              </a:ext>
            </a:extLst>
          </p:cNvPr>
          <p:cNvSpPr/>
          <p:nvPr/>
        </p:nvSpPr>
        <p:spPr>
          <a:xfrm>
            <a:off x="6305241" y="4336869"/>
            <a:ext cx="3586684" cy="252113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</a:rPr>
              <a:t>Homework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Task </a:t>
            </a:r>
            <a:r>
              <a:rPr lang="en-GB" sz="1200" dirty="0">
                <a:solidFill>
                  <a:schemeClr val="tx1"/>
                </a:solidFill>
              </a:rPr>
              <a:t>1: </a:t>
            </a:r>
            <a:r>
              <a:rPr lang="en-GB" sz="1200" dirty="0" smtClean="0">
                <a:solidFill>
                  <a:schemeClr val="tx1"/>
                </a:solidFill>
              </a:rPr>
              <a:t>read / cover / write  </a:t>
            </a:r>
            <a:r>
              <a:rPr lang="en-GB" sz="1200" dirty="0">
                <a:solidFill>
                  <a:schemeClr val="tx1"/>
                </a:solidFill>
              </a:rPr>
              <a:t>the information from section 1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2: read / cover / write  the information from section 2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3: read / cover / write  the information from section 3</a:t>
            </a:r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65BF304E-500E-494D-94DE-FE691491D8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935601"/>
              </p:ext>
            </p:extLst>
          </p:nvPr>
        </p:nvGraphicFramePr>
        <p:xfrm>
          <a:off x="0" y="3566406"/>
          <a:ext cx="6273054" cy="228399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44879">
                  <a:extLst>
                    <a:ext uri="{9D8B030D-6E8A-4147-A177-3AD203B41FA5}">
                      <a16:colId xmlns:a16="http://schemas.microsoft.com/office/drawing/2014/main" val="2912668156"/>
                    </a:ext>
                  </a:extLst>
                </a:gridCol>
                <a:gridCol w="5328175">
                  <a:extLst>
                    <a:ext uri="{9D8B030D-6E8A-4147-A177-3AD203B41FA5}">
                      <a16:colId xmlns:a16="http://schemas.microsoft.com/office/drawing/2014/main" val="2999855432"/>
                    </a:ext>
                  </a:extLst>
                </a:gridCol>
              </a:tblGrid>
              <a:tr h="25816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2)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Impacts of </a:t>
                      </a:r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Tropical Storms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450843"/>
                  </a:ext>
                </a:extLst>
              </a:tr>
              <a:tr h="433214">
                <a:tc>
                  <a:txBody>
                    <a:bodyPr/>
                    <a:lstStyle/>
                    <a:p>
                      <a:pPr algn="just"/>
                      <a:r>
                        <a:rPr lang="en-GB" sz="1100" b="1" dirty="0" smtClean="0">
                          <a:solidFill>
                            <a:schemeClr val="dk1"/>
                          </a:solidFill>
                        </a:rPr>
                        <a:t>Primary</a:t>
                      </a:r>
                      <a:r>
                        <a:rPr lang="en-GB" sz="1100" b="1" baseline="0" dirty="0" smtClean="0">
                          <a:solidFill>
                            <a:schemeClr val="dk1"/>
                          </a:solidFill>
                        </a:rPr>
                        <a:t> Impacts</a:t>
                      </a:r>
                      <a:endParaRPr lang="en-GB" sz="11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The intense winds of tropical storms can destroy whole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communities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through damage to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buildings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and communication networks. 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780000"/>
                  </a:ext>
                </a:extLst>
              </a:tr>
              <a:tr h="429943">
                <a:tc>
                  <a:txBody>
                    <a:bodyPr/>
                    <a:lstStyle/>
                    <a:p>
                      <a:pPr algn="just"/>
                      <a:endParaRPr lang="en-GB" sz="11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Sometimes the most destructive elements of a storm are these subsequent high seas and flooding they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inflict on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coastal areas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743699"/>
                  </a:ext>
                </a:extLst>
              </a:tr>
              <a:tr h="580879">
                <a:tc>
                  <a:txBody>
                    <a:bodyPr/>
                    <a:lstStyle/>
                    <a:p>
                      <a:pPr algn="just"/>
                      <a:r>
                        <a:rPr lang="en-GB" sz="1100" b="1" dirty="0" smtClean="0">
                          <a:solidFill>
                            <a:schemeClr val="dk1"/>
                          </a:solidFill>
                        </a:rPr>
                        <a:t>Secondary</a:t>
                      </a:r>
                      <a:r>
                        <a:rPr lang="en-GB" sz="1100" b="1" baseline="0" dirty="0" smtClean="0">
                          <a:solidFill>
                            <a:schemeClr val="dk1"/>
                          </a:solidFill>
                        </a:rPr>
                        <a:t> Impacts</a:t>
                      </a:r>
                      <a:endParaRPr lang="en-GB" sz="11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People are left homeless, which can cause distress, poverty and ill health due to lack of shelter.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8594536"/>
                  </a:ext>
                </a:extLst>
              </a:tr>
              <a:tr h="580879">
                <a:tc>
                  <a:txBody>
                    <a:bodyPr/>
                    <a:lstStyle/>
                    <a:p>
                      <a:pPr algn="just"/>
                      <a:endParaRPr lang="en-GB" sz="11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Shortage of clean water and lack of proper sanitation makes it easier for diseases to spread.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325673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65BF304E-500E-494D-94DE-FE691491D8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5055711"/>
              </p:ext>
            </p:extLst>
          </p:nvPr>
        </p:nvGraphicFramePr>
        <p:xfrm>
          <a:off x="6305241" y="9396"/>
          <a:ext cx="3586684" cy="446598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96896">
                  <a:extLst>
                    <a:ext uri="{9D8B030D-6E8A-4147-A177-3AD203B41FA5}">
                      <a16:colId xmlns:a16="http://schemas.microsoft.com/office/drawing/2014/main" val="2912668156"/>
                    </a:ext>
                  </a:extLst>
                </a:gridCol>
                <a:gridCol w="2589788">
                  <a:extLst>
                    <a:ext uri="{9D8B030D-6E8A-4147-A177-3AD203B41FA5}">
                      <a16:colId xmlns:a16="http://schemas.microsoft.com/office/drawing/2014/main" val="2999855432"/>
                    </a:ext>
                  </a:extLst>
                </a:gridCol>
              </a:tblGrid>
              <a:tr h="53044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3) How to reduce the risk 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of Tropical Storms 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450843"/>
                  </a:ext>
                </a:extLst>
              </a:tr>
              <a:tr h="88696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solidFill>
                            <a:schemeClr val="dk1"/>
                          </a:solidFill>
                        </a:rPr>
                        <a:t>Protection</a:t>
                      </a:r>
                      <a:endParaRPr lang="en-GB" sz="11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Preparing for a tropical storm may involve construction projects that will improve the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strength and design of buildings.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780000"/>
                  </a:ext>
                </a:extLst>
              </a:tr>
              <a:tr h="880268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Planning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Involves getting people and the emergency services ready to deal with the impacts.,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e.g. through quick search and rescue.</a:t>
                      </a: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743699"/>
                  </a:ext>
                </a:extLst>
              </a:tr>
              <a:tr h="840503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Prediction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Constant monitoring can help to give advanced warning of a tropical storm. A typical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storm </a:t>
                      </a: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path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can also be specified to pinpoint the areas under threat.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523311"/>
                  </a:ext>
                </a:extLst>
              </a:tr>
              <a:tr h="1189295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>
                          <a:solidFill>
                            <a:schemeClr val="tx1"/>
                          </a:solidFill>
                        </a:rPr>
                        <a:t>Development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 smtClean="0">
                          <a:solidFill>
                            <a:schemeClr val="tx1"/>
                          </a:solidFill>
                        </a:rPr>
                        <a:t>The scale of the impacts depends on the whether the country has the resources cope with the storm. Greater development increases</a:t>
                      </a:r>
                      <a:r>
                        <a:rPr lang="en-GB" sz="1100" b="0" baseline="0" dirty="0" smtClean="0">
                          <a:solidFill>
                            <a:schemeClr val="tx1"/>
                          </a:solidFill>
                        </a:rPr>
                        <a:t> resilience. 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7733517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5E94C006-58AD-4D2F-963A-19A363D81041}"/>
              </a:ext>
            </a:extLst>
          </p:cNvPr>
          <p:cNvSpPr/>
          <p:nvPr/>
        </p:nvSpPr>
        <p:spPr>
          <a:xfrm>
            <a:off x="0" y="5850401"/>
            <a:ext cx="6305241" cy="10075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</a:rPr>
              <a:t>Keyword Reminders</a:t>
            </a:r>
            <a:endParaRPr lang="en-GB" sz="1200" dirty="0">
              <a:solidFill>
                <a:schemeClr val="tx1"/>
              </a:solidFill>
            </a:endParaRPr>
          </a:p>
          <a:p>
            <a:pPr algn="ctr"/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Primary impacts: Are those which happen during and just after the event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Secondary impacts: Those </a:t>
            </a:r>
            <a:r>
              <a:rPr lang="en-GB" sz="1200" dirty="0" smtClean="0">
                <a:solidFill>
                  <a:schemeClr val="tx1"/>
                </a:solidFill>
              </a:rPr>
              <a:t>which happen in the longer term, months </a:t>
            </a:r>
            <a:r>
              <a:rPr lang="en-GB" sz="1200" smtClean="0">
                <a:solidFill>
                  <a:schemeClr val="tx1"/>
                </a:solidFill>
              </a:rPr>
              <a:t>and years </a:t>
            </a:r>
            <a:r>
              <a:rPr lang="en-GB" sz="1200" dirty="0" smtClean="0">
                <a:solidFill>
                  <a:schemeClr val="tx1"/>
                </a:solidFill>
              </a:rPr>
              <a:t>after the event</a:t>
            </a:r>
            <a:endParaRPr lang="en-GB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621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455</Words>
  <Application>Microsoft Office PowerPoint</Application>
  <PresentationFormat>A4 Paper (210x297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Newbury</dc:creator>
  <cp:lastModifiedBy>Administrator</cp:lastModifiedBy>
  <cp:revision>72</cp:revision>
  <cp:lastPrinted>2017-10-05T15:52:19Z</cp:lastPrinted>
  <dcterms:created xsi:type="dcterms:W3CDTF">2016-08-23T18:34:33Z</dcterms:created>
  <dcterms:modified xsi:type="dcterms:W3CDTF">2020-07-19T15:57:25Z</dcterms:modified>
</cp:coreProperties>
</file>