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15B2A"/>
    <a:srgbClr val="A2182F"/>
    <a:srgbClr val="3D5CAD"/>
    <a:srgbClr val="474748"/>
    <a:srgbClr val="47474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35" autoAdjust="0"/>
    <p:restoredTop sz="94660"/>
  </p:normalViewPr>
  <p:slideViewPr>
    <p:cSldViewPr snapToGrid="0">
      <p:cViewPr varScale="1">
        <p:scale>
          <a:sx n="87" d="100"/>
          <a:sy n="87" d="100"/>
        </p:scale>
        <p:origin x="60" y="3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91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2261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6203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05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58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580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09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0033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435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4443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2807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A8828-8A83-4AA6-8F61-EBEB10A4262A}" type="datetimeFigureOut">
              <a:rPr lang="en-GB" smtClean="0"/>
              <a:t>16/07/2020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6D5D-F549-4A2D-A19A-D2FCFF1FF9E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7114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704E3CD-A554-4B7E-B4C3-131D1B67FA4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218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4D3832E5-CAF7-4B8E-96BA-0B41D6E7831D}"/>
              </a:ext>
            </a:extLst>
          </p:cNvPr>
          <p:cNvSpPr/>
          <p:nvPr/>
        </p:nvSpPr>
        <p:spPr>
          <a:xfrm>
            <a:off x="102000" y="99000"/>
            <a:ext cx="11988000" cy="6660000"/>
          </a:xfrm>
          <a:prstGeom prst="roundRect">
            <a:avLst>
              <a:gd name="adj" fmla="val 4068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6C4F1421-D6A7-4EB7-981E-77D94CA05F14}"/>
              </a:ext>
            </a:extLst>
          </p:cNvPr>
          <p:cNvSpPr/>
          <p:nvPr/>
        </p:nvSpPr>
        <p:spPr>
          <a:xfrm>
            <a:off x="407640" y="872462"/>
            <a:ext cx="5580000" cy="3601320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State the forms that a Null and Alternate Hypothesis take in both one and two tailed Hypothesis Tests. Explain how these are used.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DDE19651-A0BD-4D0C-B00C-3C5576CF37FB}"/>
              </a:ext>
            </a:extLst>
          </p:cNvPr>
          <p:cNvSpPr/>
          <p:nvPr/>
        </p:nvSpPr>
        <p:spPr>
          <a:xfrm>
            <a:off x="6204361" y="872461"/>
            <a:ext cx="5580000" cy="3601321"/>
          </a:xfrm>
          <a:prstGeom prst="roundRect">
            <a:avLst>
              <a:gd name="adj" fmla="val 3970"/>
            </a:avLst>
          </a:prstGeom>
          <a:solidFill>
            <a:schemeClr val="bg1"/>
          </a:solidFill>
          <a:ln w="28575">
            <a:solidFill>
              <a:srgbClr val="A2182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b="1" dirty="0" smtClean="0">
                <a:solidFill>
                  <a:schemeClr val="tx1"/>
                </a:solidFill>
                <a:ea typeface="Chalkduster" charset="0"/>
                <a:cs typeface="Chalkduster" charset="0"/>
              </a:rPr>
              <a:t>What does PMCC stand for? Describe what this represents and state the possible range of values and their meanings.</a:t>
            </a:r>
            <a:endParaRPr lang="en-GB" sz="1200" b="1" dirty="0">
              <a:solidFill>
                <a:schemeClr val="tx1"/>
              </a:solidFill>
              <a:ea typeface="Chalkduster" charset="0"/>
              <a:cs typeface="Chalkduster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/>
              <p:nvPr/>
            </p:nvSpPr>
            <p:spPr>
              <a:xfrm>
                <a:off x="407640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standard form of the logarithm of </a:t>
                </a:r>
                <a14:m>
                  <m:oMath xmlns:m="http://schemas.openxmlformats.org/officeDocument/2006/math"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𝑦</m:t>
                    </m:r>
                    <m:r>
                      <a:rPr lang="en-GB" sz="1200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sSup>
                      <m:sSupPr>
                        <m:ctrlPr>
                          <a:rPr lang="en-GB" sz="12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𝑎𝑥</m:t>
                        </m:r>
                      </m:e>
                      <m:sup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p>
                  </m:oMath>
                </a14:m>
                <a:endParaRPr lang="en-GB" sz="1200" dirty="0" smtClean="0">
                  <a:solidFill>
                    <a:schemeClr val="tx1"/>
                  </a:solidFill>
                </a:endParaRPr>
              </a:p>
              <a:p>
                <a:endParaRPr lang="en-GB" sz="1200" dirty="0" smtClean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i="1" dirty="0" smtClean="0">
                  <a:solidFill>
                    <a:schemeClr val="tx1"/>
                  </a:solidFill>
                  <a:latin typeface="Cambria Math" panose="02040503050406030204" pitchFamily="18" charset="0"/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 b="0" i="0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log</m:t>
                          </m:r>
                        </m:fName>
                        <m:e>
                          <m:r>
                            <a:rPr lang="en-GB" sz="1200" b="0" i="1" smtClean="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𝑦</m:t>
                          </m:r>
                        </m:e>
                      </m:func>
                      <m:r>
                        <a:rPr lang="en-GB" sz="1200" b="0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0" name="Rectangle: Rounded Corners 9">
                <a:extLst>
                  <a:ext uri="{FF2B5EF4-FFF2-40B4-BE49-F238E27FC236}">
                    <a16:creationId xmlns:a16="http://schemas.microsoft.com/office/drawing/2014/main" id="{FE8E0734-EE0D-4A67-AC20-36A346C9EFD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7640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2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/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solidFill>
                <a:schemeClr val="bg1"/>
              </a:solidFill>
              <a:ln w="28575">
                <a:solidFill>
                  <a:srgbClr val="A2182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r>
                  <a:rPr lang="en-GB" sz="1200" b="1" dirty="0" smtClean="0">
                    <a:solidFill>
                      <a:schemeClr val="tx1"/>
                    </a:solidFill>
                    <a:ea typeface="Chalkduster" charset="0"/>
                    <a:cs typeface="Chalkduster" charset="0"/>
                  </a:rPr>
                  <a:t>State the standard form of the logarithm of </a:t>
                </a:r>
                <a14:m>
                  <m:oMath xmlns:m="http://schemas.openxmlformats.org/officeDocument/2006/math"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𝑦</m:t>
                    </m:r>
                    <m:r>
                      <a:rPr lang="en-GB" sz="1200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halkduster" charset="0"/>
                        <a:cs typeface="Chalkduster" charset="0"/>
                      </a:rPr>
                      <m:t>=</m:t>
                    </m:r>
                    <m:sSup>
                      <m:sSupPr>
                        <m:ctrlPr>
                          <a:rPr lang="en-GB" sz="12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𝑘𝑏</m:t>
                        </m:r>
                      </m:e>
                      <m:sup>
                        <m:r>
                          <a:rPr lang="en-GB" sz="12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GB" sz="1200" dirty="0">
                  <a:solidFill>
                    <a:schemeClr val="tx1"/>
                  </a:solidFill>
                </a:endParaRPr>
              </a:p>
              <a:p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  <a:p>
                <a:endParaRPr lang="en-GB" sz="1200" i="1" dirty="0">
                  <a:solidFill>
                    <a:schemeClr val="tx1"/>
                  </a:solidFill>
                  <a:latin typeface="Cambria Math" panose="02040503050406030204" pitchFamily="18" charset="0"/>
                  <a:ea typeface="Chalkduster" charset="0"/>
                  <a:cs typeface="Chalkduster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n-GB" sz="1200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log</m:t>
                          </m:r>
                        </m:fName>
                        <m:e>
                          <m:r>
                            <a:rPr lang="en-GB" sz="1200" i="1">
                              <a:solidFill>
                                <a:schemeClr val="tx1"/>
                              </a:solidFill>
                              <a:latin typeface="Cambria Math" panose="02040503050406030204" pitchFamily="18" charset="0"/>
                              <a:ea typeface="Chalkduster" charset="0"/>
                              <a:cs typeface="Chalkduster" charset="0"/>
                            </a:rPr>
                            <m:t>𝑦</m:t>
                          </m:r>
                        </m:e>
                      </m:func>
                      <m:r>
                        <a:rPr lang="en-GB" sz="1200" i="1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  <a:ea typeface="Chalkduster" charset="0"/>
                          <a:cs typeface="Chalkduster" charset="0"/>
                        </a:rPr>
                        <m:t>=</m:t>
                      </m:r>
                    </m:oMath>
                  </m:oMathPara>
                </a14:m>
                <a:endParaRPr lang="en-GB" sz="1200" dirty="0">
                  <a:solidFill>
                    <a:schemeClr val="tx1"/>
                  </a:solidFill>
                  <a:ea typeface="Chalkduster" charset="0"/>
                  <a:cs typeface="Chalkduster" charset="0"/>
                </a:endParaRPr>
              </a:p>
            </p:txBody>
          </p:sp>
        </mc:Choice>
        <mc:Fallback>
          <p:sp>
            <p:nvSpPr>
              <p:cNvPr id="11" name="Rectangle: Rounded Corners 10">
                <a:extLst>
                  <a:ext uri="{FF2B5EF4-FFF2-40B4-BE49-F238E27FC236}">
                    <a16:creationId xmlns:a16="http://schemas.microsoft.com/office/drawing/2014/main" id="{4C8AB131-2C83-4A2C-BB73-DFFCC337D80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7972" y="4814277"/>
                <a:ext cx="5580000" cy="1630414"/>
              </a:xfrm>
              <a:prstGeom prst="roundRect">
                <a:avLst>
                  <a:gd name="adj" fmla="val 3970"/>
                </a:avLst>
              </a:prstGeom>
              <a:blipFill>
                <a:blip r:embed="rId3"/>
                <a:stretch>
                  <a:fillRect/>
                </a:stretch>
              </a:blipFill>
              <a:ln w="28575">
                <a:solidFill>
                  <a:srgbClr val="A2182F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Box 11">
            <a:extLst>
              <a:ext uri="{FF2B5EF4-FFF2-40B4-BE49-F238E27FC236}">
                <a16:creationId xmlns:a16="http://schemas.microsoft.com/office/drawing/2014/main" id="{A640D112-EE4C-437C-A084-55229A48D975}"/>
              </a:ext>
            </a:extLst>
          </p:cNvPr>
          <p:cNvSpPr txBox="1"/>
          <p:nvPr/>
        </p:nvSpPr>
        <p:spPr>
          <a:xfrm>
            <a:off x="102002" y="295583"/>
            <a:ext cx="11987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dirty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Maths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A2 </a:t>
            </a:r>
            <a:r>
              <a:rPr lang="en-GB" sz="2000" i="1" dirty="0" smtClean="0">
                <a:solidFill>
                  <a:srgbClr val="A2182F"/>
                </a:solidFill>
                <a:latin typeface="+mj-lt"/>
                <a:ea typeface="Nanum Brush Script" charset="-127"/>
                <a:cs typeface="Nanum Brush Script" charset="-127"/>
              </a:rPr>
              <a:t>Level Knowledge Organiser -  </a:t>
            </a:r>
            <a:r>
              <a:rPr lang="en-GB" sz="2000" b="1" dirty="0" smtClean="0">
                <a:solidFill>
                  <a:srgbClr val="A2182F"/>
                </a:solidFill>
                <a:ea typeface="Nanum Brush Script" charset="-127"/>
                <a:cs typeface="Nanum Brush Script" charset="-127"/>
              </a:rPr>
              <a:t>Regression, Correlation, and Hypothesis Testing</a:t>
            </a:r>
            <a:endParaRPr lang="en-GB" sz="2000" b="1" dirty="0">
              <a:solidFill>
                <a:srgbClr val="A2182F"/>
              </a:solidFill>
              <a:ea typeface="Nanum Brush Script" charset="-127"/>
              <a:cs typeface="Nanum Brush Script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363977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389</TotalTime>
  <Words>101</Words>
  <Application>Microsoft Office PowerPoint</Application>
  <PresentationFormat>Widescreen</PresentationFormat>
  <Paragraphs>11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Cambria Math</vt:lpstr>
      <vt:lpstr>Chalkduster</vt:lpstr>
      <vt:lpstr>Nanum Brush Script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Spark Bar</dc:title>
  <dc:creator>James Palmer</dc:creator>
  <cp:lastModifiedBy>McPherson James</cp:lastModifiedBy>
  <cp:revision>46</cp:revision>
  <dcterms:created xsi:type="dcterms:W3CDTF">2017-07-11T17:32:48Z</dcterms:created>
  <dcterms:modified xsi:type="dcterms:W3CDTF">2020-07-16T12:52:08Z</dcterms:modified>
</cp:coreProperties>
</file>