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0" r:id="rId4"/>
    <p:sldId id="262" r:id="rId5"/>
    <p:sldId id="261" r:id="rId6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367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044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285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900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794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034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47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673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45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030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279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24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38769" y="199697"/>
            <a:ext cx="3309615" cy="376247"/>
          </a:xfrm>
          <a:prstGeom prst="roundRect">
            <a:avLst>
              <a:gd name="adj" fmla="val 24532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Classical Conditioning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21602"/>
            <a:ext cx="4724357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</a:t>
            </a:r>
            <a:r>
              <a:rPr lang="en-US" sz="2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en-US" sz="22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2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Learning Psychology </a:t>
            </a:r>
            <a:r>
              <a:rPr lang="en-US" sz="2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Knowledge </a:t>
            </a:r>
            <a:r>
              <a:rPr lang="en-US" sz="2000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Organiser</a:t>
            </a:r>
            <a:endParaRPr lang="en-GB" sz="20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063698" y="49171"/>
            <a:ext cx="2276964" cy="56699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Bandura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447569" y="754916"/>
            <a:ext cx="1127356" cy="227568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 smtClean="0">
                <a:solidFill>
                  <a:schemeClr val="tx1"/>
                </a:solidFill>
              </a:rPr>
              <a:t> 1961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38770" y="639842"/>
            <a:ext cx="3221400" cy="260447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NS</a:t>
            </a:r>
          </a:p>
          <a:p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UCS------------UCR</a:t>
            </a:r>
          </a:p>
          <a:p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CS------------CR</a:t>
            </a:r>
          </a:p>
          <a:p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38770" y="3911630"/>
            <a:ext cx="3309614" cy="28571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Extinction</a:t>
            </a:r>
          </a:p>
          <a:p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Spontaneous recovery</a:t>
            </a:r>
          </a:p>
          <a:p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Stimulus generalisation</a:t>
            </a:r>
          </a:p>
          <a:p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Discrimination</a:t>
            </a:r>
          </a:p>
          <a:p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One-trial learning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727209" y="1650048"/>
            <a:ext cx="4620167" cy="148177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</a:t>
            </a:r>
          </a:p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R</a:t>
            </a:r>
          </a:p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R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M</a:t>
            </a:r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995169" y="3244313"/>
            <a:ext cx="4080250" cy="40945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Operant conditioning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825597" y="3766258"/>
            <a:ext cx="2209697" cy="295838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  AO1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152499" y="3766258"/>
            <a:ext cx="1970845" cy="295506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Nature of reinforcement:</a:t>
            </a:r>
          </a:p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Continuous</a:t>
            </a:r>
          </a:p>
          <a:p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Fixed ratio</a:t>
            </a:r>
          </a:p>
          <a:p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Variable ratio</a:t>
            </a:r>
          </a:p>
          <a:p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Fixed interval</a:t>
            </a:r>
          </a:p>
          <a:p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Variable ratio</a:t>
            </a:r>
            <a:endParaRPr lang="en-GB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216625" y="3365347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Other features of classical conditioning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8884095" y="3164891"/>
            <a:ext cx="2814432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Token economy 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8884095" y="3744908"/>
            <a:ext cx="2814432" cy="295506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3691847" y="1030287"/>
            <a:ext cx="4667505" cy="50726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Social Learning Theory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648689" y="750455"/>
            <a:ext cx="1285243" cy="227568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 smtClean="0">
                <a:solidFill>
                  <a:schemeClr val="tx1"/>
                </a:solidFill>
              </a:rPr>
              <a:t> 1963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1003691" y="710101"/>
            <a:ext cx="1069918" cy="227568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 smtClean="0">
                <a:solidFill>
                  <a:schemeClr val="tx1"/>
                </a:solidFill>
              </a:rPr>
              <a:t> 1965</a:t>
            </a:r>
            <a:endParaRPr lang="en-GB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47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102298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Treatments for phobia </a:t>
            </a:r>
            <a:endParaRPr lang="en-US" sz="22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337046" y="396540"/>
            <a:ext cx="2192801" cy="4866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Individual and development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993809" y="1349585"/>
            <a:ext cx="4078136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Systematic desensitisation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39503" y="1212137"/>
            <a:ext cx="3341850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Individual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639503" y="3649262"/>
            <a:ext cx="3341850" cy="273264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Developmental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232034" y="525518"/>
            <a:ext cx="3335951" cy="63787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Flooding and implosion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3293548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AO1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983420" y="1860332"/>
            <a:ext cx="4162219" cy="203131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AO1</a:t>
            </a:r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30260" y="4122477"/>
            <a:ext cx="3285602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993808" y="4159898"/>
            <a:ext cx="4078137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767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102298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Studies </a:t>
            </a:r>
            <a:endParaRPr lang="en-US" sz="22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337046" y="396540"/>
            <a:ext cx="2192801" cy="4866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Contemporary </a:t>
            </a:r>
            <a:r>
              <a:rPr lang="en-GB" sz="1400" b="1" dirty="0" smtClean="0">
                <a:solidFill>
                  <a:schemeClr val="tx1"/>
                </a:solidFill>
              </a:rPr>
              <a:t>Study-Becker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728509" y="3734953"/>
            <a:ext cx="2033873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</a:rPr>
              <a:t>Evaluate </a:t>
            </a:r>
            <a:r>
              <a:rPr lang="en-US" sz="1400" b="1" dirty="0" smtClean="0">
                <a:solidFill>
                  <a:schemeClr val="tx1"/>
                </a:solidFill>
              </a:rPr>
              <a:t>Becker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24773" y="1505423"/>
            <a:ext cx="4824548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Describe the APRC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924773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202698" y="525518"/>
            <a:ext cx="3335951" cy="63787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Classic </a:t>
            </a:r>
            <a:r>
              <a:rPr lang="en-GB" sz="2000" b="1" dirty="0" smtClean="0">
                <a:solidFill>
                  <a:schemeClr val="tx1"/>
                </a:solidFill>
              </a:rPr>
              <a:t>study Watson and Rayner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2326596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Aim/Procedure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657196" y="1364758"/>
            <a:ext cx="3766421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Results/Conclusion 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30260" y="4122477"/>
            <a:ext cx="3114872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Strengths  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538649" y="4093013"/>
            <a:ext cx="3009296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Weaknesses </a:t>
            </a: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165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89286" y="288089"/>
            <a:ext cx="3335950" cy="34559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Observations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21603"/>
            <a:ext cx="4824548" cy="60954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Methods</a:t>
            </a:r>
            <a:endParaRPr lang="en-US" sz="22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727209" y="1041383"/>
            <a:ext cx="4620237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Using animals for research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086879" y="189121"/>
            <a:ext cx="1988274" cy="66739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Chi-squared  test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43136" y="947931"/>
            <a:ext cx="3338217" cy="77576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600" dirty="0" smtClean="0">
                <a:solidFill>
                  <a:schemeClr val="tx1"/>
                </a:solidFill>
              </a:rPr>
              <a:t>Why choose a Chi-squared test?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38770" y="733404"/>
            <a:ext cx="1690030" cy="296895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Structured v naturalistic</a:t>
            </a:r>
          </a:p>
          <a:p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Overt v Covert</a:t>
            </a:r>
          </a:p>
          <a:p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Participant v non-participant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932990" y="731142"/>
            <a:ext cx="1615913" cy="296895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: 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38770" y="3799816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T</a:t>
            </a:r>
            <a:r>
              <a:rPr lang="en-GB" sz="1400" b="1" dirty="0" smtClean="0">
                <a:solidFill>
                  <a:schemeClr val="tx1"/>
                </a:solidFill>
              </a:rPr>
              <a:t>allying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727210" y="1558132"/>
            <a:ext cx="2200624" cy="214196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Using animals in lab experiments: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927834" y="1542017"/>
            <a:ext cx="2419611" cy="214196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Ethical issues when using animals:</a:t>
            </a:r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8912959" y="2599000"/>
            <a:ext cx="3184195" cy="387479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400" dirty="0" smtClean="0">
                <a:solidFill>
                  <a:schemeClr val="tx1"/>
                </a:solidFill>
              </a:rPr>
              <a:t>Empiricism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Falsification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Reductionism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Replicability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Reliability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Controls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Validity 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Hypothesis testing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4095792" y="3799816"/>
            <a:ext cx="4438607" cy="54230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Individual and development psychology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38771" y="4342118"/>
            <a:ext cx="3410132" cy="236267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Event sampling</a:t>
            </a:r>
          </a:p>
          <a:p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Time sampling</a:t>
            </a:r>
          </a:p>
          <a:p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Content analysis</a:t>
            </a:r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126636" y="4370869"/>
            <a:ext cx="2042935" cy="238800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Individual </a:t>
            </a:r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169572" y="4375178"/>
            <a:ext cx="2364828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development</a:t>
            </a:r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   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9062791" y="1827650"/>
            <a:ext cx="2695218" cy="66739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Scientific status of psychology</a:t>
            </a:r>
            <a:endParaRPr lang="en-GB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924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102298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Key Question Does the media influence young people becoming anorexic?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592205" y="221525"/>
            <a:ext cx="3335951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Application of concepts to explain question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041157" y="1219620"/>
            <a:ext cx="1988274" cy="4866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Symptoms of anorexia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894553" y="3900046"/>
            <a:ext cx="2456015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 studies to use 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23020" y="1706223"/>
            <a:ext cx="4824548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23020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592205" y="652881"/>
            <a:ext cx="3389148" cy="572902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122314" y="110944"/>
            <a:ext cx="3335951" cy="105244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List the concepts to cover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3209465" cy="509444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Social Learning theory</a:t>
            </a:r>
          </a:p>
          <a:p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Classical conditioning</a:t>
            </a:r>
          </a:p>
          <a:p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Operant conditioning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9583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7817</TotalTime>
  <Words>195</Words>
  <Application>Microsoft Office PowerPoint</Application>
  <PresentationFormat>Widescreen</PresentationFormat>
  <Paragraphs>169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Aldar Academies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Lakin</dc:creator>
  <cp:lastModifiedBy>Corner Priya</cp:lastModifiedBy>
  <cp:revision>59</cp:revision>
  <cp:lastPrinted>2019-05-06T07:15:34Z</cp:lastPrinted>
  <dcterms:created xsi:type="dcterms:W3CDTF">2019-04-28T06:41:59Z</dcterms:created>
  <dcterms:modified xsi:type="dcterms:W3CDTF">2019-07-04T11:06:25Z</dcterms:modified>
</cp:coreProperties>
</file>