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3" r:id="rId2"/>
  </p:sldIdLst>
  <p:sldSz cx="9906000" cy="6858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04" autoAdjust="0"/>
    <p:restoredTop sz="94660"/>
  </p:normalViewPr>
  <p:slideViewPr>
    <p:cSldViewPr snapToGrid="0">
      <p:cViewPr varScale="1">
        <p:scale>
          <a:sx n="68" d="100"/>
          <a:sy n="68" d="100"/>
        </p:scale>
        <p:origin x="510" y="72"/>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FDC1290-F901-4454-9054-162EEA91BBA2}" type="datetimeFigureOut">
              <a:rPr lang="en-GB" smtClean="0"/>
              <a:t>08/12/2019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36723778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DC1290-F901-4454-9054-162EEA91BBA2}" type="datetimeFigureOut">
              <a:rPr lang="en-GB" smtClean="0"/>
              <a:t>08/12/2019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7581605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DC1290-F901-4454-9054-162EEA91BBA2}" type="datetimeFigureOut">
              <a:rPr lang="en-GB" smtClean="0"/>
              <a:t>08/12/2019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10081371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FDC1290-F901-4454-9054-162EEA91BBA2}" type="datetimeFigureOut">
              <a:rPr lang="en-GB" smtClean="0"/>
              <a:t>08/12/2019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17441252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FDC1290-F901-4454-9054-162EEA91BBA2}" type="datetimeFigureOut">
              <a:rPr lang="en-GB" smtClean="0"/>
              <a:t>08/12/2019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20097932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FDC1290-F901-4454-9054-162EEA91BBA2}" type="datetimeFigureOut">
              <a:rPr lang="en-GB" smtClean="0"/>
              <a:t>08/12/2019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38088577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DC1290-F901-4454-9054-162EEA91BBA2}" type="datetimeFigureOut">
              <a:rPr lang="en-GB" smtClean="0"/>
              <a:t>08/12/2019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30627670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FDC1290-F901-4454-9054-162EEA91BBA2}" type="datetimeFigureOut">
              <a:rPr lang="en-GB" smtClean="0"/>
              <a:t>08/12/2019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1436528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FDC1290-F901-4454-9054-162EEA91BBA2}" type="datetimeFigureOut">
              <a:rPr lang="en-GB" smtClean="0"/>
              <a:t>08/12/2019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40962850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DC1290-F901-4454-9054-162EEA91BBA2}" type="datetimeFigureOut">
              <a:rPr lang="en-GB" smtClean="0"/>
              <a:t>08/12/2019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21374390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DC1290-F901-4454-9054-162EEA91BBA2}" type="datetimeFigureOut">
              <a:rPr lang="en-GB" smtClean="0"/>
              <a:t>08/12/2019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40781616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DC1290-F901-4454-9054-162EEA91BBA2}" type="datetimeFigureOut">
              <a:rPr lang="en-GB" smtClean="0"/>
              <a:t>08/12/2019</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92C8D3-0049-4EDD-98BD-E497F3A9EEC7}" type="slidenum">
              <a:rPr lang="en-GB" smtClean="0"/>
              <a:t>‹#›</a:t>
            </a:fld>
            <a:endParaRPr lang="en-GB"/>
          </a:p>
        </p:txBody>
      </p:sp>
    </p:spTree>
    <p:extLst>
      <p:ext uri="{BB962C8B-B14F-4D97-AF65-F5344CB8AC3E}">
        <p14:creationId xmlns:p14="http://schemas.microsoft.com/office/powerpoint/2010/main" val="11722536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extBox 34"/>
          <p:cNvSpPr txBox="1"/>
          <p:nvPr/>
        </p:nvSpPr>
        <p:spPr>
          <a:xfrm>
            <a:off x="0" y="0"/>
            <a:ext cx="4549800" cy="646331"/>
          </a:xfrm>
          <a:prstGeom prst="rect">
            <a:avLst/>
          </a:prstGeom>
          <a:solidFill>
            <a:schemeClr val="bg1"/>
          </a:solidFill>
        </p:spPr>
        <p:txBody>
          <a:bodyPr wrap="square" rtlCol="0">
            <a:spAutoFit/>
          </a:bodyPr>
          <a:lstStyle/>
          <a:p>
            <a:pPr algn="ctr"/>
            <a:r>
              <a:rPr lang="en-GB" b="1" dirty="0" smtClean="0">
                <a:effectLst>
                  <a:outerShdw blurRad="38100" dist="38100" dir="2700000" algn="tl">
                    <a:srgbClr val="000000">
                      <a:alpha val="43137"/>
                    </a:srgbClr>
                  </a:outerShdw>
                </a:effectLst>
              </a:rPr>
              <a:t>Geography: </a:t>
            </a:r>
          </a:p>
          <a:p>
            <a:pPr algn="ctr"/>
            <a:r>
              <a:rPr lang="en-GB" b="1" dirty="0" smtClean="0">
                <a:effectLst>
                  <a:outerShdw blurRad="38100" dist="38100" dir="2700000" algn="tl">
                    <a:srgbClr val="000000">
                      <a:alpha val="43137"/>
                    </a:srgbClr>
                  </a:outerShdw>
                </a:effectLst>
              </a:rPr>
              <a:t>Global Ecosystems</a:t>
            </a:r>
            <a:endParaRPr lang="en-GB" b="1" dirty="0">
              <a:effectLst>
                <a:outerShdw blurRad="38100" dist="38100" dir="2700000" algn="tl">
                  <a:srgbClr val="000000">
                    <a:alpha val="43137"/>
                  </a:srgbClr>
                </a:outerShdw>
              </a:effectLst>
            </a:endParaRPr>
          </a:p>
        </p:txBody>
      </p:sp>
      <p:sp>
        <p:nvSpPr>
          <p:cNvPr id="6" name="Rectangle 5">
            <a:extLst>
              <a:ext uri="{FF2B5EF4-FFF2-40B4-BE49-F238E27FC236}">
                <a16:creationId xmlns:a16="http://schemas.microsoft.com/office/drawing/2014/main" id="{5E94C006-58AD-4D2F-963A-19A363D81041}"/>
              </a:ext>
            </a:extLst>
          </p:cNvPr>
          <p:cNvSpPr/>
          <p:nvPr/>
        </p:nvSpPr>
        <p:spPr>
          <a:xfrm>
            <a:off x="5721530" y="4223789"/>
            <a:ext cx="4170395" cy="2634211"/>
          </a:xfrm>
          <a:prstGeom prst="rect">
            <a:avLst/>
          </a:prstGeom>
          <a:solidFill>
            <a:schemeClr val="bg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1200" b="1" u="sng" dirty="0" smtClean="0">
                <a:solidFill>
                  <a:schemeClr val="tx1"/>
                </a:solidFill>
              </a:rPr>
              <a:t>Homework</a:t>
            </a:r>
          </a:p>
          <a:p>
            <a:pPr algn="ctr"/>
            <a:endParaRPr lang="en-GB" sz="1200" dirty="0">
              <a:solidFill>
                <a:schemeClr val="tx1"/>
              </a:solidFill>
            </a:endParaRPr>
          </a:p>
          <a:p>
            <a:pPr algn="ctr"/>
            <a:r>
              <a:rPr lang="en-GB" sz="1200" dirty="0" smtClean="0">
                <a:solidFill>
                  <a:schemeClr val="tx1"/>
                </a:solidFill>
              </a:rPr>
              <a:t>Task </a:t>
            </a:r>
            <a:r>
              <a:rPr lang="en-GB" sz="1200" dirty="0">
                <a:solidFill>
                  <a:schemeClr val="tx1"/>
                </a:solidFill>
              </a:rPr>
              <a:t>1: </a:t>
            </a:r>
            <a:r>
              <a:rPr lang="en-GB" sz="1200" dirty="0" smtClean="0">
                <a:solidFill>
                  <a:schemeClr val="tx1"/>
                </a:solidFill>
              </a:rPr>
              <a:t>read / cover / write  </a:t>
            </a:r>
            <a:r>
              <a:rPr lang="en-GB" sz="1200" dirty="0">
                <a:solidFill>
                  <a:schemeClr val="tx1"/>
                </a:solidFill>
              </a:rPr>
              <a:t>the information from section 1</a:t>
            </a:r>
            <a:endParaRPr lang="en-GB" sz="1200" dirty="0" smtClean="0">
              <a:solidFill>
                <a:schemeClr val="tx1"/>
              </a:solidFill>
            </a:endParaRPr>
          </a:p>
          <a:p>
            <a:pPr algn="ctr"/>
            <a:endParaRPr lang="en-GB" sz="1200" dirty="0">
              <a:solidFill>
                <a:schemeClr val="tx1"/>
              </a:solidFill>
            </a:endParaRPr>
          </a:p>
          <a:p>
            <a:pPr algn="ctr"/>
            <a:r>
              <a:rPr lang="en-GB" sz="1200" dirty="0">
                <a:solidFill>
                  <a:schemeClr val="tx1"/>
                </a:solidFill>
              </a:rPr>
              <a:t>Task 2: read / cover / write  the information from section 2</a:t>
            </a:r>
            <a:endParaRPr lang="en-GB" sz="1200" dirty="0" smtClean="0">
              <a:solidFill>
                <a:schemeClr val="tx1"/>
              </a:solidFill>
            </a:endParaRPr>
          </a:p>
          <a:p>
            <a:pPr algn="ctr"/>
            <a:endParaRPr lang="en-GB" sz="1200" dirty="0">
              <a:solidFill>
                <a:schemeClr val="tx1"/>
              </a:solidFill>
            </a:endParaRPr>
          </a:p>
          <a:p>
            <a:pPr algn="ctr"/>
            <a:r>
              <a:rPr lang="en-GB" sz="1200" dirty="0">
                <a:solidFill>
                  <a:schemeClr val="tx1"/>
                </a:solidFill>
              </a:rPr>
              <a:t>Task 3: read / cover / write  the information from section </a:t>
            </a:r>
            <a:r>
              <a:rPr lang="en-GB" sz="1200" dirty="0" smtClean="0">
                <a:solidFill>
                  <a:schemeClr val="tx1"/>
                </a:solidFill>
              </a:rPr>
              <a:t>3</a:t>
            </a:r>
            <a:endParaRPr lang="en-GB" sz="1200" dirty="0">
              <a:solidFill>
                <a:schemeClr val="tx1"/>
              </a:solidFill>
            </a:endParaRPr>
          </a:p>
        </p:txBody>
      </p:sp>
      <p:sp>
        <p:nvSpPr>
          <p:cNvPr id="3" name="Rectangle 2"/>
          <p:cNvSpPr/>
          <p:nvPr/>
        </p:nvSpPr>
        <p:spPr>
          <a:xfrm>
            <a:off x="-1989" y="733926"/>
            <a:ext cx="4537715" cy="377925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just"/>
            <a:r>
              <a:rPr lang="en-US" sz="1100" b="1" dirty="0">
                <a:solidFill>
                  <a:schemeClr val="tx1"/>
                </a:solidFill>
              </a:rPr>
              <a:t>1</a:t>
            </a:r>
            <a:r>
              <a:rPr lang="en-US" sz="1100" b="1" dirty="0" smtClean="0">
                <a:solidFill>
                  <a:schemeClr val="tx1"/>
                </a:solidFill>
              </a:rPr>
              <a:t>) </a:t>
            </a:r>
            <a:r>
              <a:rPr lang="en-GB" sz="1100" b="1" u="sng" dirty="0" smtClean="0">
                <a:solidFill>
                  <a:schemeClr val="tx1"/>
                </a:solidFill>
              </a:rPr>
              <a:t>Small Scale Ecosystems and their component parts</a:t>
            </a:r>
            <a:endParaRPr lang="en-US" sz="1100" b="1" u="sng" dirty="0" smtClean="0">
              <a:solidFill>
                <a:schemeClr val="tx1"/>
              </a:solidFill>
            </a:endParaRPr>
          </a:p>
          <a:p>
            <a:pPr algn="just"/>
            <a:endParaRPr lang="en-US" sz="1100" dirty="0" smtClean="0">
              <a:solidFill>
                <a:schemeClr val="tx1"/>
              </a:solidFill>
            </a:endParaRPr>
          </a:p>
          <a:p>
            <a:pPr algn="just"/>
            <a:r>
              <a:rPr lang="en-GB" sz="1100" dirty="0">
                <a:solidFill>
                  <a:schemeClr val="tx1"/>
                </a:solidFill>
              </a:rPr>
              <a:t>An ecosystem is a system in which organisms interact with each other and with their environment. </a:t>
            </a:r>
            <a:endParaRPr lang="en-US" sz="1100" dirty="0">
              <a:solidFill>
                <a:schemeClr val="tx1"/>
              </a:solidFill>
            </a:endParaRPr>
          </a:p>
          <a:p>
            <a:pPr algn="just"/>
            <a:endParaRPr lang="en-US" sz="1100" dirty="0" smtClean="0">
              <a:solidFill>
                <a:schemeClr val="tx1"/>
              </a:solidFill>
            </a:endParaRPr>
          </a:p>
          <a:p>
            <a:pPr algn="just"/>
            <a:endParaRPr lang="en-US" sz="1100" dirty="0">
              <a:solidFill>
                <a:schemeClr val="tx1"/>
              </a:solidFill>
            </a:endParaRPr>
          </a:p>
          <a:p>
            <a:pPr algn="just"/>
            <a:endParaRPr lang="en-US" sz="1100" dirty="0" smtClean="0">
              <a:solidFill>
                <a:schemeClr val="tx1"/>
              </a:solidFill>
            </a:endParaRPr>
          </a:p>
          <a:p>
            <a:pPr algn="just"/>
            <a:endParaRPr lang="en-US" sz="1100" dirty="0">
              <a:solidFill>
                <a:schemeClr val="tx1"/>
              </a:solidFill>
            </a:endParaRPr>
          </a:p>
          <a:p>
            <a:pPr algn="just"/>
            <a:endParaRPr lang="en-US" sz="1100" dirty="0" smtClean="0">
              <a:solidFill>
                <a:schemeClr val="tx1"/>
              </a:solidFill>
            </a:endParaRPr>
          </a:p>
          <a:p>
            <a:pPr algn="just"/>
            <a:endParaRPr lang="en-US" sz="1100" dirty="0">
              <a:solidFill>
                <a:schemeClr val="tx1"/>
              </a:solidFill>
            </a:endParaRPr>
          </a:p>
          <a:p>
            <a:pPr algn="just"/>
            <a:endParaRPr lang="en-US" sz="1100" dirty="0" smtClean="0">
              <a:solidFill>
                <a:schemeClr val="tx1"/>
              </a:solidFill>
            </a:endParaRPr>
          </a:p>
          <a:p>
            <a:pPr algn="just"/>
            <a:endParaRPr lang="en-US" sz="1100" dirty="0">
              <a:solidFill>
                <a:schemeClr val="tx1"/>
              </a:solidFill>
            </a:endParaRPr>
          </a:p>
          <a:p>
            <a:pPr algn="just"/>
            <a:endParaRPr lang="en-US" sz="1100" dirty="0" smtClean="0">
              <a:solidFill>
                <a:schemeClr val="tx1"/>
              </a:solidFill>
            </a:endParaRPr>
          </a:p>
          <a:p>
            <a:pPr algn="just"/>
            <a:endParaRPr lang="en-US" sz="1100" dirty="0">
              <a:solidFill>
                <a:schemeClr val="tx1"/>
              </a:solidFill>
            </a:endParaRPr>
          </a:p>
          <a:p>
            <a:pPr algn="just"/>
            <a:endParaRPr lang="en-US" sz="1100" dirty="0" smtClean="0">
              <a:solidFill>
                <a:schemeClr val="tx1"/>
              </a:solidFill>
            </a:endParaRPr>
          </a:p>
          <a:p>
            <a:pPr algn="just"/>
            <a:endParaRPr lang="en-US" sz="1100" dirty="0">
              <a:solidFill>
                <a:schemeClr val="tx1"/>
              </a:solidFill>
            </a:endParaRPr>
          </a:p>
          <a:p>
            <a:pPr algn="just"/>
            <a:endParaRPr lang="en-US" sz="1100" dirty="0">
              <a:solidFill>
                <a:schemeClr val="tx1"/>
              </a:solidFill>
            </a:endParaRPr>
          </a:p>
          <a:p>
            <a:pPr algn="just"/>
            <a:endParaRPr lang="en-US" sz="1100" dirty="0" smtClean="0">
              <a:solidFill>
                <a:schemeClr val="tx1"/>
              </a:solidFill>
            </a:endParaRPr>
          </a:p>
          <a:p>
            <a:pPr algn="ctr"/>
            <a:endParaRPr lang="en-GB" sz="1200" dirty="0"/>
          </a:p>
        </p:txBody>
      </p:sp>
      <p:sp>
        <p:nvSpPr>
          <p:cNvPr id="12" name="Rectangle 11"/>
          <p:cNvSpPr/>
          <p:nvPr/>
        </p:nvSpPr>
        <p:spPr>
          <a:xfrm>
            <a:off x="7467" y="4198168"/>
            <a:ext cx="5721531" cy="233233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fontAlgn="t"/>
            <a:r>
              <a:rPr lang="en-GB" sz="1100" b="1" u="sng" dirty="0"/>
              <a:t>3</a:t>
            </a:r>
            <a:r>
              <a:rPr lang="en-GB" sz="1100" b="1" u="sng" dirty="0" smtClean="0"/>
              <a:t>) The causes of Deforestation</a:t>
            </a:r>
          </a:p>
          <a:p>
            <a:pPr fontAlgn="t"/>
            <a:endParaRPr lang="en-GB" sz="1100" dirty="0" smtClean="0"/>
          </a:p>
          <a:p>
            <a:pPr fontAlgn="t"/>
            <a:r>
              <a:rPr lang="en-GB" sz="1100" dirty="0" smtClean="0"/>
              <a:t>Deforestation is the loss of forest cover due to various reasons detailed below. A linked problem is monoculture where plant and tree cover survive but the variety of species is lowered.</a:t>
            </a:r>
            <a:endParaRPr lang="en-GB" sz="1100" dirty="0" smtClean="0"/>
          </a:p>
          <a:p>
            <a:pPr fontAlgn="t"/>
            <a:endParaRPr lang="en-GB" sz="1100" dirty="0"/>
          </a:p>
          <a:p>
            <a:pPr fontAlgn="t"/>
            <a:endParaRPr lang="en-GB" sz="1100" dirty="0" smtClean="0"/>
          </a:p>
          <a:p>
            <a:pPr fontAlgn="ctr"/>
            <a:endParaRPr lang="en-GB" sz="1100" dirty="0" smtClean="0"/>
          </a:p>
          <a:p>
            <a:pPr fontAlgn="ctr"/>
            <a:endParaRPr lang="en-GB" sz="1100" dirty="0"/>
          </a:p>
          <a:p>
            <a:pPr fontAlgn="ctr"/>
            <a:endParaRPr lang="en-GB" sz="1100" dirty="0" smtClean="0"/>
          </a:p>
          <a:p>
            <a:pPr fontAlgn="ctr"/>
            <a:endParaRPr lang="en-GB" sz="1100" dirty="0"/>
          </a:p>
          <a:p>
            <a:pPr fontAlgn="ctr"/>
            <a:endParaRPr lang="en-GB" sz="1100" dirty="0" smtClean="0"/>
          </a:p>
          <a:p>
            <a:pPr fontAlgn="ctr"/>
            <a:endParaRPr lang="en-GB" sz="1100" dirty="0"/>
          </a:p>
          <a:p>
            <a:pPr fontAlgn="ctr"/>
            <a:endParaRPr lang="en-GB" sz="1100" dirty="0" smtClean="0"/>
          </a:p>
          <a:p>
            <a:pPr fontAlgn="ctr"/>
            <a:endParaRPr lang="en-GB" sz="1100" dirty="0" smtClean="0"/>
          </a:p>
        </p:txBody>
      </p:sp>
      <p:sp>
        <p:nvSpPr>
          <p:cNvPr id="10" name="Rectangle 9"/>
          <p:cNvSpPr/>
          <p:nvPr/>
        </p:nvSpPr>
        <p:spPr>
          <a:xfrm>
            <a:off x="4535726" y="0"/>
            <a:ext cx="5389187" cy="4223789"/>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just"/>
            <a:r>
              <a:rPr lang="en-GB" sz="1100" b="1" dirty="0" smtClean="0">
                <a:solidFill>
                  <a:schemeClr val="tx1"/>
                </a:solidFill>
              </a:rPr>
              <a:t>2) </a:t>
            </a:r>
            <a:r>
              <a:rPr lang="en-GB" sz="1100" b="1" u="sng" dirty="0">
                <a:solidFill>
                  <a:schemeClr val="tx1"/>
                </a:solidFill>
              </a:rPr>
              <a:t>The characteristics of a tropical rainforest</a:t>
            </a:r>
          </a:p>
          <a:p>
            <a:pPr algn="just"/>
            <a:endParaRPr lang="en-GB" sz="1100" dirty="0" smtClean="0">
              <a:solidFill>
                <a:schemeClr val="tx1"/>
              </a:solidFill>
            </a:endParaRPr>
          </a:p>
          <a:p>
            <a:pPr algn="just"/>
            <a:endParaRPr lang="en-GB" sz="1100" dirty="0">
              <a:solidFill>
                <a:schemeClr val="tx1"/>
              </a:solidFill>
            </a:endParaRPr>
          </a:p>
          <a:p>
            <a:pPr algn="just"/>
            <a:endParaRPr lang="en-GB" sz="1100" dirty="0" smtClean="0">
              <a:solidFill>
                <a:schemeClr val="tx1"/>
              </a:solidFill>
            </a:endParaRPr>
          </a:p>
          <a:p>
            <a:pPr algn="just"/>
            <a:endParaRPr lang="en-GB" sz="1100" dirty="0">
              <a:solidFill>
                <a:schemeClr val="tx1"/>
              </a:solidFill>
            </a:endParaRPr>
          </a:p>
          <a:p>
            <a:pPr algn="just"/>
            <a:endParaRPr lang="en-GB" sz="1100" dirty="0" smtClean="0">
              <a:solidFill>
                <a:schemeClr val="tx1"/>
              </a:solidFill>
            </a:endParaRPr>
          </a:p>
          <a:p>
            <a:pPr algn="just"/>
            <a:endParaRPr lang="en-GB" sz="1100" dirty="0">
              <a:solidFill>
                <a:schemeClr val="tx1"/>
              </a:solidFill>
            </a:endParaRPr>
          </a:p>
          <a:p>
            <a:pPr algn="just"/>
            <a:endParaRPr lang="en-GB" sz="1100" dirty="0" smtClean="0">
              <a:solidFill>
                <a:schemeClr val="tx1"/>
              </a:solidFill>
            </a:endParaRPr>
          </a:p>
          <a:p>
            <a:pPr algn="just"/>
            <a:endParaRPr lang="en-GB" sz="1100" dirty="0">
              <a:solidFill>
                <a:schemeClr val="tx1"/>
              </a:solidFill>
            </a:endParaRPr>
          </a:p>
          <a:p>
            <a:pPr algn="just"/>
            <a:endParaRPr lang="en-GB" sz="1100" dirty="0" smtClean="0">
              <a:solidFill>
                <a:schemeClr val="tx1"/>
              </a:solidFill>
            </a:endParaRPr>
          </a:p>
          <a:p>
            <a:pPr algn="just"/>
            <a:endParaRPr lang="en-GB" sz="1100" dirty="0">
              <a:solidFill>
                <a:schemeClr val="tx1"/>
              </a:solidFill>
            </a:endParaRPr>
          </a:p>
          <a:p>
            <a:pPr algn="just"/>
            <a:endParaRPr lang="en-GB" sz="1100" dirty="0" smtClean="0">
              <a:solidFill>
                <a:schemeClr val="tx1"/>
              </a:solidFill>
            </a:endParaRPr>
          </a:p>
          <a:p>
            <a:pPr algn="just"/>
            <a:endParaRPr lang="en-GB" sz="1100" dirty="0" smtClean="0">
              <a:solidFill>
                <a:schemeClr val="tx1"/>
              </a:solidFill>
            </a:endParaRPr>
          </a:p>
          <a:p>
            <a:pPr algn="just"/>
            <a:endParaRPr lang="en-GB" sz="1100" dirty="0">
              <a:solidFill>
                <a:schemeClr val="tx1"/>
              </a:solidFill>
            </a:endParaRPr>
          </a:p>
          <a:p>
            <a:pPr algn="just"/>
            <a:endParaRPr lang="en-GB" sz="1100" dirty="0" smtClean="0">
              <a:solidFill>
                <a:schemeClr val="tx1"/>
              </a:solidFill>
            </a:endParaRPr>
          </a:p>
          <a:p>
            <a:pPr algn="just"/>
            <a:endParaRPr lang="en-GB" sz="1100" dirty="0">
              <a:solidFill>
                <a:schemeClr val="tx1"/>
              </a:solidFill>
            </a:endParaRPr>
          </a:p>
          <a:p>
            <a:pPr algn="just"/>
            <a:endParaRPr lang="en-GB" sz="1100" dirty="0" smtClean="0">
              <a:solidFill>
                <a:schemeClr val="tx1"/>
              </a:solidFill>
            </a:endParaRPr>
          </a:p>
          <a:p>
            <a:pPr algn="just"/>
            <a:endParaRPr lang="en-GB" sz="1100" dirty="0">
              <a:solidFill>
                <a:schemeClr val="tx1"/>
              </a:solidFill>
            </a:endParaRPr>
          </a:p>
          <a:p>
            <a:pPr algn="just"/>
            <a:endParaRPr lang="en-GB" sz="1100" dirty="0" smtClean="0">
              <a:solidFill>
                <a:schemeClr val="tx1"/>
              </a:solidFill>
            </a:endParaRPr>
          </a:p>
          <a:p>
            <a:pPr algn="just"/>
            <a:endParaRPr lang="en-GB" sz="1100" dirty="0">
              <a:solidFill>
                <a:schemeClr val="tx1"/>
              </a:solidFill>
            </a:endParaRPr>
          </a:p>
          <a:p>
            <a:pPr algn="just"/>
            <a:endParaRPr lang="en-GB" sz="1100" dirty="0" smtClean="0">
              <a:solidFill>
                <a:schemeClr val="tx1"/>
              </a:solidFill>
            </a:endParaRPr>
          </a:p>
          <a:p>
            <a:pPr algn="just"/>
            <a:endParaRPr lang="en-GB" sz="1100" dirty="0" smtClean="0"/>
          </a:p>
        </p:txBody>
      </p:sp>
      <p:graphicFrame>
        <p:nvGraphicFramePr>
          <p:cNvPr id="7" name="Table 6"/>
          <p:cNvGraphicFramePr>
            <a:graphicFrameLocks noGrp="1"/>
          </p:cNvGraphicFramePr>
          <p:nvPr>
            <p:extLst>
              <p:ext uri="{D42A27DB-BD31-4B8C-83A1-F6EECF244321}">
                <p14:modId xmlns:p14="http://schemas.microsoft.com/office/powerpoint/2010/main" val="709338522"/>
              </p:ext>
            </p:extLst>
          </p:nvPr>
        </p:nvGraphicFramePr>
        <p:xfrm>
          <a:off x="7467" y="1768643"/>
          <a:ext cx="4518802" cy="2455146"/>
        </p:xfrm>
        <a:graphic>
          <a:graphicData uri="http://schemas.openxmlformats.org/drawingml/2006/table">
            <a:tbl>
              <a:tblPr firstRow="1" bandRow="1">
                <a:tableStyleId>{5C22544A-7EE6-4342-B048-85BDC9FD1C3A}</a:tableStyleId>
              </a:tblPr>
              <a:tblGrid>
                <a:gridCol w="1480280">
                  <a:extLst>
                    <a:ext uri="{9D8B030D-6E8A-4147-A177-3AD203B41FA5}">
                      <a16:colId xmlns:a16="http://schemas.microsoft.com/office/drawing/2014/main" val="3530290176"/>
                    </a:ext>
                  </a:extLst>
                </a:gridCol>
                <a:gridCol w="3038522">
                  <a:extLst>
                    <a:ext uri="{9D8B030D-6E8A-4147-A177-3AD203B41FA5}">
                      <a16:colId xmlns:a16="http://schemas.microsoft.com/office/drawing/2014/main" val="2317653454"/>
                    </a:ext>
                  </a:extLst>
                </a:gridCol>
              </a:tblGrid>
              <a:tr h="421559">
                <a:tc>
                  <a:txBody>
                    <a:bodyPr/>
                    <a:lstStyle/>
                    <a:p>
                      <a:r>
                        <a:rPr lang="en-US" sz="1100" b="1" dirty="0" smtClean="0">
                          <a:solidFill>
                            <a:schemeClr val="tx1"/>
                          </a:solidFill>
                        </a:rPr>
                        <a:t>Abiotic</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US" sz="1100" b="0" dirty="0" smtClean="0">
                          <a:solidFill>
                            <a:schemeClr val="tx1"/>
                          </a:solidFill>
                        </a:rPr>
                        <a:t>Non Living parts of ecosystems such as air, water, </a:t>
                      </a:r>
                      <a:r>
                        <a:rPr lang="en-US" sz="1100" b="0" dirty="0" smtClean="0">
                          <a:solidFill>
                            <a:schemeClr val="tx1"/>
                          </a:solidFill>
                        </a:rPr>
                        <a:t>climate and </a:t>
                      </a:r>
                      <a:r>
                        <a:rPr lang="en-US" sz="1100" b="0" dirty="0" smtClean="0">
                          <a:solidFill>
                            <a:schemeClr val="tx1"/>
                          </a:solidFill>
                        </a:rPr>
                        <a:t>soil</a:t>
                      </a:r>
                      <a:endParaRPr lang="en-GB" sz="11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75901165"/>
                  </a:ext>
                </a:extLst>
              </a:tr>
              <a:tr h="336786">
                <a:tc>
                  <a:txBody>
                    <a:bodyPr/>
                    <a:lstStyle/>
                    <a:p>
                      <a:r>
                        <a:rPr lang="en-US" sz="1100" b="1" dirty="0" smtClean="0">
                          <a:solidFill>
                            <a:schemeClr val="tx1"/>
                          </a:solidFill>
                        </a:rPr>
                        <a:t>Biotic</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US" sz="1100" b="0" dirty="0" smtClean="0">
                          <a:solidFill>
                            <a:schemeClr val="tx1"/>
                          </a:solidFill>
                        </a:rPr>
                        <a:t>Living</a:t>
                      </a:r>
                      <a:r>
                        <a:rPr lang="en-US" sz="1100" b="0" baseline="0" dirty="0" smtClean="0">
                          <a:solidFill>
                            <a:schemeClr val="tx1"/>
                          </a:solidFill>
                        </a:rPr>
                        <a:t> parts like animals, </a:t>
                      </a:r>
                      <a:r>
                        <a:rPr lang="en-US" sz="1100" b="0" baseline="0" dirty="0" smtClean="0">
                          <a:solidFill>
                            <a:schemeClr val="tx1"/>
                          </a:solidFill>
                        </a:rPr>
                        <a:t>vegetation </a:t>
                      </a:r>
                      <a:r>
                        <a:rPr lang="en-US" sz="1100" b="0" baseline="0" dirty="0" smtClean="0">
                          <a:solidFill>
                            <a:schemeClr val="tx1"/>
                          </a:solidFill>
                        </a:rPr>
                        <a:t>and insects.</a:t>
                      </a:r>
                      <a:endParaRPr lang="en-GB" sz="11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0771773"/>
                  </a:ext>
                </a:extLst>
              </a:tr>
              <a:tr h="918396">
                <a:tc>
                  <a:txBody>
                    <a:bodyPr/>
                    <a:lstStyle/>
                    <a:p>
                      <a:pPr algn="just"/>
                      <a:r>
                        <a:rPr lang="en-US" sz="1100" b="1" dirty="0" smtClean="0">
                          <a:solidFill>
                            <a:schemeClr val="tx1"/>
                          </a:solidFill>
                        </a:rPr>
                        <a:t>Food webs</a:t>
                      </a:r>
                      <a:r>
                        <a:rPr lang="en-US" sz="1100" b="1" baseline="0" dirty="0" smtClean="0">
                          <a:solidFill>
                            <a:schemeClr val="tx1"/>
                          </a:solidFill>
                        </a:rPr>
                        <a:t> and chains</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GB" sz="1100" b="0" dirty="0" smtClean="0">
                          <a:solidFill>
                            <a:schemeClr val="tx1"/>
                          </a:solidFill>
                        </a:rPr>
                        <a:t>Simple food chains are useful in explaining the basic principles behind ecosystems. They show only one species at a particular trophic level. Food webs however consists of a network of many food chains interconnected together</a:t>
                      </a:r>
                      <a:endParaRPr lang="en-GB" sz="11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59976048"/>
                  </a:ext>
                </a:extLst>
              </a:tr>
              <a:tr h="752784">
                <a:tc>
                  <a:txBody>
                    <a:bodyPr/>
                    <a:lstStyle/>
                    <a:p>
                      <a:pPr algn="just"/>
                      <a:r>
                        <a:rPr lang="en-GB" sz="1100" b="1" dirty="0" smtClean="0"/>
                        <a:t>Nutrient Cycling</a:t>
                      </a:r>
                      <a:endParaRPr lang="en-GB" sz="11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GB" sz="1100" b="0" dirty="0" smtClean="0"/>
                        <a:t>Plants take in nutrients to build into new organic matter. Nutrients are taken up when animals eat plants and then returned to the soil when animals die and the body is broken down by decomposers.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8892012"/>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3645711962"/>
              </p:ext>
            </p:extLst>
          </p:nvPr>
        </p:nvGraphicFramePr>
        <p:xfrm>
          <a:off x="4552219" y="517159"/>
          <a:ext cx="5356200" cy="2902066"/>
        </p:xfrm>
        <a:graphic>
          <a:graphicData uri="http://schemas.openxmlformats.org/drawingml/2006/table">
            <a:tbl>
              <a:tblPr firstRow="1" bandRow="1">
                <a:tableStyleId>{5C22544A-7EE6-4342-B048-85BDC9FD1C3A}</a:tableStyleId>
              </a:tblPr>
              <a:tblGrid>
                <a:gridCol w="1754597">
                  <a:extLst>
                    <a:ext uri="{9D8B030D-6E8A-4147-A177-3AD203B41FA5}">
                      <a16:colId xmlns:a16="http://schemas.microsoft.com/office/drawing/2014/main" val="3530290176"/>
                    </a:ext>
                  </a:extLst>
                </a:gridCol>
                <a:gridCol w="3601603">
                  <a:extLst>
                    <a:ext uri="{9D8B030D-6E8A-4147-A177-3AD203B41FA5}">
                      <a16:colId xmlns:a16="http://schemas.microsoft.com/office/drawing/2014/main" val="2317653454"/>
                    </a:ext>
                  </a:extLst>
                </a:gridCol>
              </a:tblGrid>
              <a:tr h="326108">
                <a:tc>
                  <a:txBody>
                    <a:bodyPr/>
                    <a:lstStyle/>
                    <a:p>
                      <a:pPr algn="just"/>
                      <a:r>
                        <a:rPr lang="en-GB" sz="1100" b="1" dirty="0" smtClean="0">
                          <a:solidFill>
                            <a:schemeClr val="tx1"/>
                          </a:solidFill>
                        </a:rPr>
                        <a:t>Biodiversity</a:t>
                      </a:r>
                      <a:endParaRPr lang="en-GB" sz="11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GB" sz="1100" b="0" dirty="0" smtClean="0">
                          <a:solidFill>
                            <a:schemeClr val="tx1"/>
                          </a:solidFill>
                        </a:rPr>
                        <a:t>Tropical rainforest cover about 2 per cent of the Earth’s surface yet they are home to over half of the world’s plant and animals. </a:t>
                      </a:r>
                      <a:r>
                        <a:rPr lang="en-GB" sz="1100" b="0" dirty="0" smtClean="0">
                          <a:solidFill>
                            <a:schemeClr val="tx1"/>
                          </a:solidFill>
                        </a:rPr>
                        <a:t> Plants are a vital source of medicine.</a:t>
                      </a:r>
                      <a:endParaRPr lang="en-GB" sz="11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75901165"/>
                  </a:ext>
                </a:extLst>
              </a:tr>
              <a:tr h="605213">
                <a:tc>
                  <a:txBody>
                    <a:bodyPr/>
                    <a:lstStyle/>
                    <a:p>
                      <a:pPr algn="just"/>
                      <a:r>
                        <a:rPr lang="en-US" sz="1100" b="1" dirty="0" smtClean="0">
                          <a:solidFill>
                            <a:schemeClr val="tx1"/>
                          </a:solidFill>
                        </a:rPr>
                        <a:t>Interdependence</a:t>
                      </a:r>
                      <a:endParaRPr lang="en-GB" sz="11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GB" sz="1100" b="0" dirty="0" smtClean="0">
                          <a:solidFill>
                            <a:schemeClr val="tx1"/>
                          </a:solidFill>
                        </a:rPr>
                        <a:t>This is where the plants and animals depend on each other for survival. If one component changes, there can be serious effects for the entire ecosystem.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0771773"/>
                  </a:ext>
                </a:extLst>
              </a:tr>
              <a:tr h="605213">
                <a:tc>
                  <a:txBody>
                    <a:bodyPr/>
                    <a:lstStyle/>
                    <a:p>
                      <a:pPr algn="just"/>
                      <a:r>
                        <a:rPr lang="en-US" sz="1100" b="1" dirty="0" smtClean="0">
                          <a:solidFill>
                            <a:schemeClr val="tx1"/>
                          </a:solidFill>
                        </a:rPr>
                        <a:t>Distribution</a:t>
                      </a:r>
                      <a:endParaRPr lang="en-GB" sz="11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GB" sz="1100" b="0" dirty="0" smtClean="0">
                          <a:solidFill>
                            <a:schemeClr val="tx1"/>
                          </a:solidFill>
                        </a:rPr>
                        <a:t>Tropical rainforests are centred along the Equator between the Tropic of Cancer and Capricorn. Rainforests can be found in South America, central Africa and South-East Asia.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59976048"/>
                  </a:ext>
                </a:extLst>
              </a:tr>
              <a:tr h="605213">
                <a:tc>
                  <a:txBody>
                    <a:bodyPr/>
                    <a:lstStyle/>
                    <a:p>
                      <a:pPr algn="just"/>
                      <a:r>
                        <a:rPr lang="en-GB" sz="1100" b="1" dirty="0" smtClean="0"/>
                        <a:t>Layers </a:t>
                      </a:r>
                      <a:endParaRPr lang="en-GB" sz="11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GB" sz="1100" b="0" dirty="0" smtClean="0">
                          <a:solidFill>
                            <a:schemeClr val="tx1"/>
                          </a:solidFill>
                        </a:rPr>
                        <a:t>The rainforest has an emergent layer with trees at the top reaching 50 metres. Beneath this the canopy is where</a:t>
                      </a:r>
                      <a:r>
                        <a:rPr lang="en-GB" sz="1100" b="0" baseline="0" dirty="0" smtClean="0">
                          <a:solidFill>
                            <a:schemeClr val="tx1"/>
                          </a:solidFill>
                        </a:rPr>
                        <a:t> 80% of life exists. Here 70% of sunlight is received. A smaller, ‘under-canopy’ is present beneath this and on the forest floor, a shrub layer exists with small plants adapted for life in the shade.</a:t>
                      </a:r>
                      <a:endParaRPr lang="en-GB" sz="11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32691332"/>
                  </a:ext>
                </a:extLst>
              </a:tr>
            </a:tbl>
          </a:graphicData>
        </a:graphic>
      </p:graphicFrame>
      <p:graphicFrame>
        <p:nvGraphicFramePr>
          <p:cNvPr id="17" name="Table 16"/>
          <p:cNvGraphicFramePr>
            <a:graphicFrameLocks noGrp="1"/>
          </p:cNvGraphicFramePr>
          <p:nvPr>
            <p:extLst>
              <p:ext uri="{D42A27DB-BD31-4B8C-83A1-F6EECF244321}">
                <p14:modId xmlns:p14="http://schemas.microsoft.com/office/powerpoint/2010/main" val="637438392"/>
              </p:ext>
            </p:extLst>
          </p:nvPr>
        </p:nvGraphicFramePr>
        <p:xfrm>
          <a:off x="-6717" y="4911383"/>
          <a:ext cx="5723519" cy="1946617"/>
        </p:xfrm>
        <a:graphic>
          <a:graphicData uri="http://schemas.openxmlformats.org/drawingml/2006/table">
            <a:tbl>
              <a:tblPr firstRow="1" bandRow="1">
                <a:tableStyleId>{5C22544A-7EE6-4342-B048-85BDC9FD1C3A}</a:tableStyleId>
              </a:tblPr>
              <a:tblGrid>
                <a:gridCol w="1267779">
                  <a:extLst>
                    <a:ext uri="{9D8B030D-6E8A-4147-A177-3AD203B41FA5}">
                      <a16:colId xmlns:a16="http://schemas.microsoft.com/office/drawing/2014/main" val="3530290176"/>
                    </a:ext>
                  </a:extLst>
                </a:gridCol>
                <a:gridCol w="4455740">
                  <a:extLst>
                    <a:ext uri="{9D8B030D-6E8A-4147-A177-3AD203B41FA5}">
                      <a16:colId xmlns:a16="http://schemas.microsoft.com/office/drawing/2014/main" val="2317653454"/>
                    </a:ext>
                  </a:extLst>
                </a:gridCol>
              </a:tblGrid>
              <a:tr h="730450">
                <a:tc>
                  <a:txBody>
                    <a:bodyPr/>
                    <a:lstStyle/>
                    <a:p>
                      <a:r>
                        <a:rPr lang="en-US" sz="1100" b="1" dirty="0" smtClean="0">
                          <a:solidFill>
                            <a:schemeClr val="tx1"/>
                          </a:solidFill>
                        </a:rPr>
                        <a:t>Logging</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GB" sz="1100" b="0" dirty="0" smtClean="0">
                          <a:solidFill>
                            <a:schemeClr val="tx1"/>
                          </a:solidFill>
                        </a:rPr>
                        <a:t>Timber is harvested to create commercial items such as furniture and paper. Violent confrontation between indigenous tribes and logging companies</a:t>
                      </a:r>
                      <a:r>
                        <a:rPr lang="en-GB" sz="1100" b="0" baseline="0" dirty="0" smtClean="0">
                          <a:solidFill>
                            <a:schemeClr val="tx1"/>
                          </a:solidFill>
                        </a:rPr>
                        <a:t> often happens.</a:t>
                      </a:r>
                      <a:endParaRPr lang="en-GB" sz="11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75901165"/>
                  </a:ext>
                </a:extLst>
              </a:tr>
              <a:tr h="485717">
                <a:tc>
                  <a:txBody>
                    <a:bodyPr/>
                    <a:lstStyle/>
                    <a:p>
                      <a:r>
                        <a:rPr lang="en-US" sz="1100" b="1" dirty="0" smtClean="0">
                          <a:solidFill>
                            <a:schemeClr val="tx1"/>
                          </a:solidFill>
                        </a:rPr>
                        <a:t>Agriculture</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GB" sz="1100" b="0" dirty="0" smtClean="0">
                          <a:solidFill>
                            <a:schemeClr val="tx1"/>
                          </a:solidFill>
                        </a:rPr>
                        <a:t>Large scale ‘slash  and burn’ of land </a:t>
                      </a:r>
                      <a:r>
                        <a:rPr lang="en-GB" sz="1100" b="0" dirty="0" smtClean="0">
                          <a:solidFill>
                            <a:schemeClr val="tx1"/>
                          </a:solidFill>
                        </a:rPr>
                        <a:t>for cattle  </a:t>
                      </a:r>
                      <a:r>
                        <a:rPr lang="en-GB" sz="1100" b="0" dirty="0" smtClean="0">
                          <a:solidFill>
                            <a:schemeClr val="tx1"/>
                          </a:solidFill>
                        </a:rPr>
                        <a:t>ranches and palm oil.  This</a:t>
                      </a:r>
                    </a:p>
                    <a:p>
                      <a:pPr algn="just"/>
                      <a:r>
                        <a:rPr lang="en-GB" sz="1100" b="0" dirty="0" smtClean="0">
                          <a:solidFill>
                            <a:schemeClr val="tx1"/>
                          </a:solidFill>
                        </a:rPr>
                        <a:t>increases carbon emission whilst also making the soil infertile.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0771773"/>
                  </a:ext>
                </a:extLst>
              </a:tr>
              <a:tr h="730450">
                <a:tc>
                  <a:txBody>
                    <a:bodyPr/>
                    <a:lstStyle/>
                    <a:p>
                      <a:pPr algn="just"/>
                      <a:r>
                        <a:rPr lang="en-US" sz="1100" b="1" dirty="0" smtClean="0">
                          <a:solidFill>
                            <a:schemeClr val="tx1"/>
                          </a:solidFill>
                        </a:rPr>
                        <a:t>Mining</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GB" sz="1100" b="0" dirty="0" smtClean="0">
                          <a:solidFill>
                            <a:schemeClr val="tx1"/>
                          </a:solidFill>
                        </a:rPr>
                        <a:t>Precious metals are found in the rainforest</a:t>
                      </a:r>
                      <a:r>
                        <a:rPr lang="en-GB" sz="1100" b="0" baseline="0" dirty="0" smtClean="0">
                          <a:solidFill>
                            <a:schemeClr val="tx1"/>
                          </a:solidFill>
                        </a:rPr>
                        <a:t> and when these a</a:t>
                      </a:r>
                      <a:r>
                        <a:rPr lang="en-GB" sz="1100" b="0" dirty="0" smtClean="0">
                          <a:solidFill>
                            <a:schemeClr val="tx1"/>
                          </a:solidFill>
                        </a:rPr>
                        <a:t>reas are there is often soil and water contamination.</a:t>
                      </a:r>
                      <a:r>
                        <a:rPr lang="en-GB" sz="1100" b="0" baseline="0" dirty="0" smtClean="0">
                          <a:solidFill>
                            <a:schemeClr val="tx1"/>
                          </a:solidFill>
                        </a:rPr>
                        <a:t> </a:t>
                      </a:r>
                      <a:r>
                        <a:rPr lang="en-GB" sz="1100" b="0" dirty="0" smtClean="0">
                          <a:solidFill>
                            <a:schemeClr val="tx1"/>
                          </a:solidFill>
                        </a:rPr>
                        <a:t>Indigenous people are often displaced from their land due to roads being built to transport products.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59976048"/>
                  </a:ext>
                </a:extLst>
              </a:tr>
            </a:tbl>
          </a:graphicData>
        </a:graphic>
      </p:graphicFrame>
      <p:sp>
        <p:nvSpPr>
          <p:cNvPr id="2" name="Rectangle 1"/>
          <p:cNvSpPr/>
          <p:nvPr/>
        </p:nvSpPr>
        <p:spPr>
          <a:xfrm>
            <a:off x="4568713" y="3419225"/>
            <a:ext cx="5323212" cy="109395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1200" b="1" dirty="0" smtClean="0"/>
              <a:t>General Terms to be used</a:t>
            </a:r>
            <a:r>
              <a:rPr lang="en-GB" sz="1200" dirty="0" smtClean="0"/>
              <a:t>:</a:t>
            </a:r>
          </a:p>
          <a:p>
            <a:pPr algn="ctr"/>
            <a:endParaRPr lang="en-GB" sz="1200" dirty="0"/>
          </a:p>
          <a:p>
            <a:pPr algn="ctr"/>
            <a:endParaRPr lang="en-GB" sz="1200" dirty="0" smtClean="0"/>
          </a:p>
          <a:p>
            <a:pPr algn="ctr"/>
            <a:endParaRPr lang="en-GB" sz="1200" dirty="0"/>
          </a:p>
          <a:p>
            <a:pPr algn="ctr"/>
            <a:endParaRPr lang="en-GB" sz="1200" dirty="0" smtClean="0"/>
          </a:p>
        </p:txBody>
      </p:sp>
      <p:graphicFrame>
        <p:nvGraphicFramePr>
          <p:cNvPr id="4" name="Table 3"/>
          <p:cNvGraphicFramePr>
            <a:graphicFrameLocks noGrp="1"/>
          </p:cNvGraphicFramePr>
          <p:nvPr>
            <p:extLst>
              <p:ext uri="{D42A27DB-BD31-4B8C-83A1-F6EECF244321}">
                <p14:modId xmlns:p14="http://schemas.microsoft.com/office/powerpoint/2010/main" val="530696817"/>
              </p:ext>
            </p:extLst>
          </p:nvPr>
        </p:nvGraphicFramePr>
        <p:xfrm>
          <a:off x="4542763" y="3693150"/>
          <a:ext cx="5382150" cy="853440"/>
        </p:xfrm>
        <a:graphic>
          <a:graphicData uri="http://schemas.openxmlformats.org/drawingml/2006/table">
            <a:tbl>
              <a:tblPr firstRow="1" bandRow="1">
                <a:tableStyleId>{5C22544A-7EE6-4342-B048-85BDC9FD1C3A}</a:tableStyleId>
              </a:tblPr>
              <a:tblGrid>
                <a:gridCol w="1126517">
                  <a:extLst>
                    <a:ext uri="{9D8B030D-6E8A-4147-A177-3AD203B41FA5}">
                      <a16:colId xmlns:a16="http://schemas.microsoft.com/office/drawing/2014/main" val="454822214"/>
                    </a:ext>
                  </a:extLst>
                </a:gridCol>
                <a:gridCol w="4255633">
                  <a:extLst>
                    <a:ext uri="{9D8B030D-6E8A-4147-A177-3AD203B41FA5}">
                      <a16:colId xmlns:a16="http://schemas.microsoft.com/office/drawing/2014/main" val="1773040266"/>
                    </a:ext>
                  </a:extLst>
                </a:gridCol>
              </a:tblGrid>
              <a:tr h="396446">
                <a:tc>
                  <a:txBody>
                    <a:bodyPr/>
                    <a:lstStyle/>
                    <a:p>
                      <a:r>
                        <a:rPr lang="en-GB" sz="1100" b="0" dirty="0" smtClean="0">
                          <a:solidFill>
                            <a:schemeClr val="tx1"/>
                          </a:solidFill>
                        </a:rPr>
                        <a:t>Social</a:t>
                      </a:r>
                      <a:endParaRPr lang="en-GB" sz="11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smtClean="0">
                          <a:solidFill>
                            <a:schemeClr val="tx1"/>
                          </a:solidFill>
                        </a:rPr>
                        <a:t>Relating to people,  e.g. Malaysian deforestation</a:t>
                      </a:r>
                      <a:r>
                        <a:rPr lang="en-GB" sz="1100" b="0" baseline="0" dirty="0" smtClean="0">
                          <a:solidFill>
                            <a:schemeClr val="tx1"/>
                          </a:solidFill>
                        </a:rPr>
                        <a:t> has often displaced indigenous people from </a:t>
                      </a:r>
                      <a:r>
                        <a:rPr lang="en-GB" sz="1100" b="0" baseline="0" smtClean="0">
                          <a:solidFill>
                            <a:schemeClr val="tx1"/>
                          </a:solidFill>
                        </a:rPr>
                        <a:t>the forest.</a:t>
                      </a:r>
                      <a:endParaRPr lang="en-GB" sz="11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96582899"/>
                  </a:ext>
                </a:extLst>
              </a:tr>
              <a:tr h="355795">
                <a:tc>
                  <a:txBody>
                    <a:bodyPr/>
                    <a:lstStyle/>
                    <a:p>
                      <a:r>
                        <a:rPr lang="en-GB" sz="1100" b="0" dirty="0" smtClean="0">
                          <a:solidFill>
                            <a:schemeClr val="tx1"/>
                          </a:solidFill>
                        </a:rPr>
                        <a:t>Economic</a:t>
                      </a:r>
                      <a:endParaRPr lang="en-GB" sz="11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b="0" dirty="0" smtClean="0">
                          <a:solidFill>
                            <a:schemeClr val="tx1"/>
                          </a:solidFill>
                        </a:rPr>
                        <a:t>Relating</a:t>
                      </a:r>
                      <a:r>
                        <a:rPr lang="en-GB" sz="1100" b="0" baseline="0" dirty="0" smtClean="0">
                          <a:solidFill>
                            <a:schemeClr val="tx1"/>
                          </a:solidFill>
                        </a:rPr>
                        <a:t> to money, e.g.</a:t>
                      </a:r>
                      <a:r>
                        <a:rPr lang="en-GB" sz="1100" b="0" dirty="0" smtClean="0">
                          <a:solidFill>
                            <a:schemeClr val="tx1"/>
                          </a:solidFill>
                        </a:rPr>
                        <a:t>. Malaysian deforestation creates an income for farmers.</a:t>
                      </a:r>
                      <a:endParaRPr lang="en-GB" sz="11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32176191"/>
                  </a:ext>
                </a:extLst>
              </a:tr>
            </a:tbl>
          </a:graphicData>
        </a:graphic>
      </p:graphicFrame>
    </p:spTree>
    <p:extLst>
      <p:ext uri="{BB962C8B-B14F-4D97-AF65-F5344CB8AC3E}">
        <p14:creationId xmlns:p14="http://schemas.microsoft.com/office/powerpoint/2010/main" val="386223923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201</TotalTime>
  <Words>512</Words>
  <Application>Microsoft Office PowerPoint</Application>
  <PresentationFormat>A4 Paper (210x297 mm)</PresentationFormat>
  <Paragraphs>86</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Benjamin Newbury</dc:creator>
  <cp:lastModifiedBy>Administrator</cp:lastModifiedBy>
  <cp:revision>98</cp:revision>
  <cp:lastPrinted>2017-10-05T15:52:19Z</cp:lastPrinted>
  <dcterms:created xsi:type="dcterms:W3CDTF">2016-08-23T18:34:33Z</dcterms:created>
  <dcterms:modified xsi:type="dcterms:W3CDTF">2019-12-08T18:43:15Z</dcterms:modified>
</cp:coreProperties>
</file>