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86D1D35-6DED-45B1-8698-0E34373ACD9C}">
  <a:tblStyle styleId="{A86D1D35-6DED-45B1-8698-0E34373ACD9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b="off" i="off"/>
      <a:tcStyle>
        <a:fill>
          <a:solidFill>
            <a:srgbClr val="D0DEEF"/>
          </a:solidFill>
        </a:fill>
      </a:tcStyle>
    </a:band1H>
    <a:band2H>
      <a:tcTxStyle b="off" i="off"/>
    </a:band2H>
    <a:band1V>
      <a:tcTxStyle b="off" i="off"/>
      <a:tcStyle>
        <a:fill>
          <a:solidFill>
            <a:srgbClr val="D0DEEF"/>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1" name="Google Shape;10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8" name="Google Shape;11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1" name="Google Shape;16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0" name="Google Shape;17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7" name="Google Shape;18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7" name="Google Shape;19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6" name="Google Shape;20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3" name="Google Shape;21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2" name="Google Shape;22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 Unit 5 :Learning Aim C Thermal Physics, materials and fluids</a:t>
            </a:r>
            <a:endParaRPr b="0" i="0" sz="1400" u="none" cap="none" strike="noStrike">
              <a:solidFill>
                <a:srgbClr val="000000"/>
              </a:solidFill>
              <a:latin typeface="Arial"/>
              <a:ea typeface="Arial"/>
              <a:cs typeface="Arial"/>
              <a:sym typeface="Arial"/>
            </a:endParaRPr>
          </a:p>
        </p:txBody>
      </p:sp>
      <p:sp>
        <p:nvSpPr>
          <p:cNvPr id="85" name="Google Shape;85;p13"/>
          <p:cNvSpPr/>
          <p:nvPr/>
        </p:nvSpPr>
        <p:spPr>
          <a:xfrm>
            <a:off x="69668" y="627019"/>
            <a:ext cx="6088486"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Write down the units for the following: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Energy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Power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Temperature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Pressure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Work Done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Force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Absolute Zero</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Thermodynamic Temperature</a:t>
            </a:r>
            <a:endParaRPr b="0" i="0" sz="1400" u="none" cap="none" strike="noStrike">
              <a:solidFill>
                <a:srgbClr val="000000"/>
              </a:solidFill>
              <a:latin typeface="Arial"/>
              <a:ea typeface="Arial"/>
              <a:cs typeface="Arial"/>
              <a:sym typeface="Arial"/>
            </a:endParaRPr>
          </a:p>
        </p:txBody>
      </p:sp>
      <p:sp>
        <p:nvSpPr>
          <p:cNvPr id="86" name="Google Shape;86;p13"/>
          <p:cNvSpPr/>
          <p:nvPr/>
        </p:nvSpPr>
        <p:spPr>
          <a:xfrm>
            <a:off x="6422571" y="772313"/>
            <a:ext cx="5562600" cy="138305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What is meant by the term work?</a:t>
            </a:r>
            <a:endParaRPr b="1" i="0" sz="1400" u="none" cap="none" strike="noStrike">
              <a:solidFill>
                <a:srgbClr val="000000"/>
              </a:solidFill>
              <a:latin typeface="Calibri"/>
              <a:ea typeface="Calibri"/>
              <a:cs typeface="Calibri"/>
              <a:sym typeface="Calibri"/>
            </a:endParaRPr>
          </a:p>
        </p:txBody>
      </p:sp>
      <p:sp>
        <p:nvSpPr>
          <p:cNvPr id="87" name="Google Shape;87;p13"/>
          <p:cNvSpPr/>
          <p:nvPr/>
        </p:nvSpPr>
        <p:spPr>
          <a:xfrm>
            <a:off x="6422571" y="2290584"/>
            <a:ext cx="5562600" cy="138305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Write down the equation for work  and work done by a gas expanding.</a:t>
            </a:r>
            <a:endParaRPr b="0" i="0" sz="1400" u="none" cap="none" strike="noStrike">
              <a:solidFill>
                <a:srgbClr val="000000"/>
              </a:solidFill>
              <a:latin typeface="Arial"/>
              <a:ea typeface="Arial"/>
              <a:cs typeface="Arial"/>
              <a:sym typeface="Arial"/>
            </a:endParaRPr>
          </a:p>
        </p:txBody>
      </p:sp>
      <p:sp>
        <p:nvSpPr>
          <p:cNvPr id="88" name="Google Shape;88;p13"/>
          <p:cNvSpPr/>
          <p:nvPr/>
        </p:nvSpPr>
        <p:spPr>
          <a:xfrm>
            <a:off x="6422571" y="3808854"/>
            <a:ext cx="5562600" cy="276611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Describe the law of conservation of energy.</a:t>
            </a:r>
            <a:endParaRPr b="0" i="0" sz="1400" u="none" cap="none" strike="noStrike">
              <a:solidFill>
                <a:srgbClr val="000000"/>
              </a:solidFill>
              <a:latin typeface="Arial"/>
              <a:ea typeface="Arial"/>
              <a:cs typeface="Arial"/>
              <a:sym typeface="Arial"/>
            </a:endParaRPr>
          </a:p>
        </p:txBody>
      </p:sp>
      <p:pic>
        <p:nvPicPr>
          <p:cNvPr id="89" name="Google Shape;89;p13"/>
          <p:cNvPicPr preferRelativeResize="0"/>
          <p:nvPr/>
        </p:nvPicPr>
        <p:blipFill rotWithShape="1">
          <a:blip r:embed="rId3">
            <a:alphaModFix/>
          </a:blip>
          <a:srcRect b="0" l="0" r="0" t="0"/>
          <a:stretch/>
        </p:blipFill>
        <p:spPr>
          <a:xfrm>
            <a:off x="2367536" y="4483282"/>
            <a:ext cx="2466975" cy="18478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4"/>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  Unit 5 : Learning Aim C  Thermal Physics</a:t>
            </a:r>
            <a:endParaRPr b="0" i="0" sz="1400" u="none" cap="none" strike="noStrike">
              <a:solidFill>
                <a:srgbClr val="000000"/>
              </a:solidFill>
              <a:latin typeface="Arial"/>
              <a:ea typeface="Arial"/>
              <a:cs typeface="Arial"/>
              <a:sym typeface="Arial"/>
            </a:endParaRPr>
          </a:p>
        </p:txBody>
      </p:sp>
      <p:sp>
        <p:nvSpPr>
          <p:cNvPr id="95" name="Google Shape;95;p14"/>
          <p:cNvSpPr/>
          <p:nvPr/>
        </p:nvSpPr>
        <p:spPr>
          <a:xfrm>
            <a:off x="181685" y="772313"/>
            <a:ext cx="6785172"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Complete the table :</a:t>
            </a:r>
            <a:endParaRPr b="1" i="0" sz="1400" u="none" cap="none" strike="noStrike">
              <a:solidFill>
                <a:srgbClr val="000000"/>
              </a:solidFill>
              <a:latin typeface="Calibri"/>
              <a:ea typeface="Calibri"/>
              <a:cs typeface="Calibri"/>
              <a:sym typeface="Calibri"/>
            </a:endParaRPr>
          </a:p>
        </p:txBody>
      </p:sp>
      <p:sp>
        <p:nvSpPr>
          <p:cNvPr id="96" name="Google Shape;96;p14"/>
          <p:cNvSpPr/>
          <p:nvPr/>
        </p:nvSpPr>
        <p:spPr>
          <a:xfrm>
            <a:off x="7184571" y="3499184"/>
            <a:ext cx="4800600" cy="30757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Describe the principle of energy conservation. </a:t>
            </a:r>
            <a:endParaRPr b="1" i="0" sz="1400" u="none" cap="none" strike="noStrike">
              <a:solidFill>
                <a:srgbClr val="000000"/>
              </a:solidFill>
              <a:latin typeface="Calibri"/>
              <a:ea typeface="Calibri"/>
              <a:cs typeface="Calibri"/>
              <a:sym typeface="Calibri"/>
            </a:endParaRPr>
          </a:p>
        </p:txBody>
      </p:sp>
      <p:sp>
        <p:nvSpPr>
          <p:cNvPr id="97" name="Google Shape;97;p14"/>
          <p:cNvSpPr/>
          <p:nvPr/>
        </p:nvSpPr>
        <p:spPr>
          <a:xfrm>
            <a:off x="7184571" y="772313"/>
            <a:ext cx="4800600" cy="255871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000000"/>
                </a:solidFill>
                <a:latin typeface="Calibri"/>
                <a:ea typeface="Calibri"/>
                <a:cs typeface="Calibri"/>
                <a:sym typeface="Calibri"/>
              </a:rPr>
              <a:t>What do the terms `system` and `surroundings`?</a:t>
            </a:r>
            <a:endParaRPr b="1" i="0" sz="1400" u="none" cap="none" strike="noStrike">
              <a:solidFill>
                <a:srgbClr val="000000"/>
              </a:solidFill>
              <a:latin typeface="Calibri"/>
              <a:ea typeface="Calibri"/>
              <a:cs typeface="Calibri"/>
              <a:sym typeface="Calibri"/>
            </a:endParaRPr>
          </a:p>
        </p:txBody>
      </p:sp>
      <p:graphicFrame>
        <p:nvGraphicFramePr>
          <p:cNvPr id="98" name="Google Shape;98;p14"/>
          <p:cNvGraphicFramePr/>
          <p:nvPr/>
        </p:nvGraphicFramePr>
        <p:xfrm>
          <a:off x="281577" y="2113035"/>
          <a:ext cx="3000000" cy="3000000"/>
        </p:xfrm>
        <a:graphic>
          <a:graphicData uri="http://schemas.openxmlformats.org/drawingml/2006/table">
            <a:tbl>
              <a:tblPr bandRow="1" firstRow="1">
                <a:noFill/>
                <a:tableStyleId>{A86D1D35-6DED-45B1-8698-0E34373ACD9C}</a:tableStyleId>
              </a:tblPr>
              <a:tblGrid>
                <a:gridCol w="3342650"/>
                <a:gridCol w="3342650"/>
              </a:tblGrid>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Type of Energy</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Name a device that uses and another example that produces</a:t>
                      </a:r>
                      <a:endParaRPr sz="1400" u="none" cap="none" strike="noStrike"/>
                    </a:p>
                  </a:txBody>
                  <a:tcPr marT="45725" marB="45725" marR="91450" marL="91450"/>
                </a:tc>
              </a:tr>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Mechanical Energy</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Electrical Energy</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Chemical Energy</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Nuclear Energy</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r h="743650">
                <a:tc>
                  <a:txBody>
                    <a:bodyPr/>
                    <a:lstStyle/>
                    <a:p>
                      <a:pPr indent="0" lvl="0" marL="0" marR="0" rtl="0" algn="l">
                        <a:lnSpc>
                          <a:spcPct val="100000"/>
                        </a:lnSpc>
                        <a:spcBef>
                          <a:spcPts val="0"/>
                        </a:spcBef>
                        <a:spcAft>
                          <a:spcPts val="0"/>
                        </a:spcAft>
                        <a:buClr>
                          <a:srgbClr val="000000"/>
                        </a:buClr>
                        <a:buSzPts val="1800"/>
                        <a:buFont typeface="Arial"/>
                        <a:buNone/>
                      </a:pPr>
                      <a:r>
                        <a:rPr lang="en-US" sz="1800" u="none" cap="none" strike="noStrike"/>
                        <a:t>Thermal Energy</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5"/>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Calibri"/>
              <a:buNone/>
            </a:pPr>
            <a:r>
              <a:rPr b="1" i="0" lang="en-US" sz="2400" u="none" cap="none" strike="noStrike">
                <a:solidFill>
                  <a:srgbClr val="000000"/>
                </a:solidFill>
                <a:latin typeface="Calibri"/>
                <a:ea typeface="Calibri"/>
                <a:cs typeface="Calibri"/>
                <a:sym typeface="Calibri"/>
              </a:rPr>
              <a:t>  Unit 5: Learning Aim C : Thermal Physics</a:t>
            </a:r>
            <a:endParaRPr b="0" i="0" sz="1400" u="none" cap="none" strike="noStrike">
              <a:solidFill>
                <a:srgbClr val="000000"/>
              </a:solidFill>
              <a:latin typeface="Arial"/>
              <a:ea typeface="Arial"/>
              <a:cs typeface="Arial"/>
              <a:sym typeface="Arial"/>
            </a:endParaRPr>
          </a:p>
        </p:txBody>
      </p:sp>
      <p:sp>
        <p:nvSpPr>
          <p:cNvPr id="104" name="Google Shape;104;p15"/>
          <p:cNvSpPr/>
          <p:nvPr/>
        </p:nvSpPr>
        <p:spPr>
          <a:xfrm>
            <a:off x="399399" y="597854"/>
            <a:ext cx="6785172"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What is Thermal Equilibrium?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400"/>
              <a:buFont typeface="Calibri"/>
              <a:buNone/>
            </a:pPr>
            <a:r>
              <a:t/>
            </a:r>
            <a:endParaRPr b="1"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400"/>
              <a:buFont typeface="Calibri"/>
              <a:buNone/>
            </a:pPr>
            <a:r>
              <a:t/>
            </a:r>
            <a:endParaRPr b="1"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400"/>
              <a:buFont typeface="Calibri"/>
              <a:buNone/>
            </a:pPr>
            <a:r>
              <a:t/>
            </a:r>
            <a:endParaRPr b="1"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400"/>
              <a:buFont typeface="Calibri"/>
              <a:buNone/>
            </a:pPr>
            <a:r>
              <a:t/>
            </a:r>
            <a:endParaRPr b="1"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What is Zeroth Law of Thermodynamics?</a:t>
            </a:r>
            <a:endParaRPr b="1" i="0" sz="1400" u="none" cap="none" strike="noStrike">
              <a:solidFill>
                <a:srgbClr val="000000"/>
              </a:solidFill>
              <a:latin typeface="Calibri"/>
              <a:ea typeface="Calibri"/>
              <a:cs typeface="Calibri"/>
              <a:sym typeface="Calibri"/>
            </a:endParaRPr>
          </a:p>
        </p:txBody>
      </p:sp>
      <p:sp>
        <p:nvSpPr>
          <p:cNvPr id="105" name="Google Shape;105;p15"/>
          <p:cNvSpPr/>
          <p:nvPr/>
        </p:nvSpPr>
        <p:spPr>
          <a:xfrm>
            <a:off x="7184571" y="3499184"/>
            <a:ext cx="4800600" cy="30757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Define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Heat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Temperature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Thermometer</a:t>
            </a:r>
            <a:endParaRPr b="1" i="0" sz="1400" u="none" cap="none" strike="noStrike">
              <a:solidFill>
                <a:srgbClr val="000000"/>
              </a:solidFill>
              <a:latin typeface="Calibri"/>
              <a:ea typeface="Calibri"/>
              <a:cs typeface="Calibri"/>
              <a:sym typeface="Calibri"/>
            </a:endParaRPr>
          </a:p>
        </p:txBody>
      </p:sp>
      <p:sp>
        <p:nvSpPr>
          <p:cNvPr id="106" name="Google Shape;106;p15"/>
          <p:cNvSpPr/>
          <p:nvPr/>
        </p:nvSpPr>
        <p:spPr>
          <a:xfrm>
            <a:off x="7184571" y="772313"/>
            <a:ext cx="4800600" cy="255871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Calibri"/>
              <a:buNone/>
            </a:pPr>
            <a:r>
              <a:rPr b="1" i="0" lang="en-US" sz="1400" u="none" cap="none" strike="noStrike">
                <a:solidFill>
                  <a:srgbClr val="000000"/>
                </a:solidFill>
                <a:latin typeface="Calibri"/>
                <a:ea typeface="Calibri"/>
                <a:cs typeface="Calibri"/>
                <a:sym typeface="Calibri"/>
              </a:rPr>
              <a:t>Define Thermal contact.</a:t>
            </a:r>
            <a:endParaRPr b="1" i="0" sz="1400" u="none" cap="none" strike="noStrike">
              <a:solidFill>
                <a:srgbClr val="000000"/>
              </a:solidFill>
              <a:latin typeface="Calibri"/>
              <a:ea typeface="Calibri"/>
              <a:cs typeface="Calibri"/>
              <a:sym typeface="Calibri"/>
            </a:endParaRPr>
          </a:p>
        </p:txBody>
      </p:sp>
      <p:pic>
        <p:nvPicPr>
          <p:cNvPr id="107" name="Google Shape;107;p15"/>
          <p:cNvPicPr preferRelativeResize="0"/>
          <p:nvPr/>
        </p:nvPicPr>
        <p:blipFill rotWithShape="1">
          <a:blip r:embed="rId3">
            <a:alphaModFix/>
          </a:blip>
          <a:srcRect b="0" l="0" r="0" t="0"/>
          <a:stretch/>
        </p:blipFill>
        <p:spPr>
          <a:xfrm>
            <a:off x="1898469" y="3690530"/>
            <a:ext cx="3142706" cy="1619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6"/>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Learning Aim C </a:t>
            </a:r>
            <a:endParaRPr b="0" i="0" sz="1400" u="none" cap="none" strike="noStrike">
              <a:solidFill>
                <a:srgbClr val="000000"/>
              </a:solidFill>
              <a:latin typeface="Arial"/>
              <a:ea typeface="Arial"/>
              <a:cs typeface="Arial"/>
              <a:sym typeface="Arial"/>
            </a:endParaRPr>
          </a:p>
        </p:txBody>
      </p:sp>
      <p:sp>
        <p:nvSpPr>
          <p:cNvPr id="113" name="Google Shape;113;p16"/>
          <p:cNvSpPr/>
          <p:nvPr/>
        </p:nvSpPr>
        <p:spPr>
          <a:xfrm>
            <a:off x="181685" y="772313"/>
            <a:ext cx="6785172"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Describe the term ` Thermal efficiency`.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Write down the equation for calculating efficiency.</a:t>
            </a:r>
            <a:endParaRPr b="0" i="0" sz="1400" u="none" cap="none" strike="noStrike">
              <a:solidFill>
                <a:srgbClr val="000000"/>
              </a:solidFill>
              <a:latin typeface="Arial"/>
              <a:ea typeface="Arial"/>
              <a:cs typeface="Arial"/>
              <a:sym typeface="Arial"/>
            </a:endParaRPr>
          </a:p>
        </p:txBody>
      </p:sp>
      <p:sp>
        <p:nvSpPr>
          <p:cNvPr id="114" name="Google Shape;114;p16"/>
          <p:cNvSpPr/>
          <p:nvPr/>
        </p:nvSpPr>
        <p:spPr>
          <a:xfrm>
            <a:off x="7184571" y="3499184"/>
            <a:ext cx="4800600" cy="30757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Outline the method for calculating efficiency of a heat engine.</a:t>
            </a:r>
            <a:endParaRPr b="0" i="0" sz="1400" u="none" cap="none" strike="noStrike">
              <a:solidFill>
                <a:srgbClr val="000000"/>
              </a:solidFill>
              <a:latin typeface="Arial"/>
              <a:ea typeface="Arial"/>
              <a:cs typeface="Arial"/>
              <a:sym typeface="Arial"/>
            </a:endParaRPr>
          </a:p>
        </p:txBody>
      </p:sp>
      <p:sp>
        <p:nvSpPr>
          <p:cNvPr id="115" name="Google Shape;115;p16"/>
          <p:cNvSpPr/>
          <p:nvPr/>
        </p:nvSpPr>
        <p:spPr>
          <a:xfrm>
            <a:off x="7184571" y="772313"/>
            <a:ext cx="4800600" cy="255871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do we mean by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Heat engines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Energy efficiency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7"/>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 Learning Aim C </a:t>
            </a:r>
            <a:endParaRPr b="0" i="0" sz="1400" u="none" cap="none" strike="noStrike">
              <a:solidFill>
                <a:srgbClr val="000000"/>
              </a:solidFill>
              <a:latin typeface="Arial"/>
              <a:ea typeface="Arial"/>
              <a:cs typeface="Arial"/>
              <a:sym typeface="Arial"/>
            </a:endParaRPr>
          </a:p>
        </p:txBody>
      </p:sp>
      <p:sp>
        <p:nvSpPr>
          <p:cNvPr id="121" name="Google Shape;121;p17"/>
          <p:cNvSpPr/>
          <p:nvPr/>
        </p:nvSpPr>
        <p:spPr>
          <a:xfrm>
            <a:off x="373546" y="907524"/>
            <a:ext cx="6088486"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Describe how does a heat engine work?</a:t>
            </a:r>
            <a:endParaRPr b="0" i="0" sz="1400" u="none" cap="none" strike="noStrike">
              <a:solidFill>
                <a:srgbClr val="000000"/>
              </a:solidFill>
              <a:latin typeface="Arial"/>
              <a:ea typeface="Arial"/>
              <a:cs typeface="Arial"/>
              <a:sym typeface="Arial"/>
            </a:endParaRPr>
          </a:p>
        </p:txBody>
      </p:sp>
      <p:sp>
        <p:nvSpPr>
          <p:cNvPr id="122" name="Google Shape;122;p17"/>
          <p:cNvSpPr/>
          <p:nvPr/>
        </p:nvSpPr>
        <p:spPr>
          <a:xfrm>
            <a:off x="6422571" y="772313"/>
            <a:ext cx="5562600" cy="138305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is the equation for efficiency of a heat engine?</a:t>
            </a:r>
            <a:endParaRPr b="0" i="0" sz="1400" u="none" cap="none" strike="noStrike">
              <a:solidFill>
                <a:srgbClr val="000000"/>
              </a:solidFill>
              <a:latin typeface="Arial"/>
              <a:ea typeface="Arial"/>
              <a:cs typeface="Arial"/>
              <a:sym typeface="Arial"/>
            </a:endParaRPr>
          </a:p>
        </p:txBody>
      </p:sp>
      <p:sp>
        <p:nvSpPr>
          <p:cNvPr id="123" name="Google Shape;123;p17"/>
          <p:cNvSpPr/>
          <p:nvPr/>
        </p:nvSpPr>
        <p:spPr>
          <a:xfrm>
            <a:off x="6422571" y="2290584"/>
            <a:ext cx="5562600" cy="138305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Why is electricity such a useful form of energy? Why is it so expensive to produce?</a:t>
            </a:r>
            <a:endParaRPr b="0" i="0" sz="1400" u="none" cap="none" strike="noStrike">
              <a:solidFill>
                <a:srgbClr val="000000"/>
              </a:solidFill>
              <a:latin typeface="Arial"/>
              <a:ea typeface="Arial"/>
              <a:cs typeface="Arial"/>
              <a:sym typeface="Arial"/>
            </a:endParaRPr>
          </a:p>
        </p:txBody>
      </p:sp>
      <p:sp>
        <p:nvSpPr>
          <p:cNvPr id="124" name="Google Shape;124;p17"/>
          <p:cNvSpPr/>
          <p:nvPr/>
        </p:nvSpPr>
        <p:spPr>
          <a:xfrm>
            <a:off x="6422571" y="3808854"/>
            <a:ext cx="5562600" cy="276611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how thermometry works.</a:t>
            </a:r>
            <a:endParaRPr b="0" i="0" sz="1400" u="none" cap="none" strike="noStrike">
              <a:solidFill>
                <a:srgbClr val="000000"/>
              </a:solidFill>
              <a:latin typeface="Arial"/>
              <a:ea typeface="Arial"/>
              <a:cs typeface="Arial"/>
              <a:sym typeface="Arial"/>
            </a:endParaRPr>
          </a:p>
        </p:txBody>
      </p:sp>
      <p:pic>
        <p:nvPicPr>
          <p:cNvPr id="125" name="Google Shape;125;p17"/>
          <p:cNvPicPr preferRelativeResize="0"/>
          <p:nvPr/>
        </p:nvPicPr>
        <p:blipFill rotWithShape="1">
          <a:blip r:embed="rId3">
            <a:alphaModFix/>
          </a:blip>
          <a:srcRect b="0" l="0" r="0" t="0"/>
          <a:stretch/>
        </p:blipFill>
        <p:spPr>
          <a:xfrm>
            <a:off x="2455764" y="2863049"/>
            <a:ext cx="1924050" cy="2371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8"/>
          <p:cNvSpPr/>
          <p:nvPr/>
        </p:nvSpPr>
        <p:spPr>
          <a:xfrm>
            <a:off x="181686" y="750541"/>
            <a:ext cx="5481178" cy="175202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400"/>
              <a:buFont typeface="Arial"/>
              <a:buChar char="•"/>
            </a:pPr>
            <a:r>
              <a:rPr b="1" i="0" lang="en-US" sz="1400" u="none" cap="none" strike="noStrike">
                <a:solidFill>
                  <a:schemeClr val="dk1"/>
                </a:solidFill>
                <a:latin typeface="Calibri"/>
                <a:ea typeface="Calibri"/>
                <a:cs typeface="Calibri"/>
                <a:sym typeface="Calibri"/>
              </a:rPr>
              <a:t>Explain` kinetic theory`.</a:t>
            </a:r>
            <a:endParaRPr b="0" i="0" sz="1400" u="none" cap="none" strike="noStrike">
              <a:solidFill>
                <a:srgbClr val="000000"/>
              </a:solidFill>
              <a:latin typeface="Arial"/>
              <a:ea typeface="Arial"/>
              <a:cs typeface="Arial"/>
              <a:sym typeface="Arial"/>
            </a:endParaRPr>
          </a:p>
          <a:p>
            <a:pPr indent="-254000" lvl="0" marL="34290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alibri"/>
              <a:ea typeface="Calibri"/>
              <a:cs typeface="Calibri"/>
              <a:sym typeface="Calibri"/>
            </a:endParaRPr>
          </a:p>
          <a:p>
            <a:pPr indent="-254000" lvl="0" marL="342900" marR="0" rtl="0" algn="l">
              <a:lnSpc>
                <a:spcPct val="100000"/>
              </a:lnSpc>
              <a:spcBef>
                <a:spcPts val="0"/>
              </a:spcBef>
              <a:spcAft>
                <a:spcPts val="0"/>
              </a:spcAft>
              <a:buClr>
                <a:schemeClr val="dk1"/>
              </a:buClr>
              <a:buSzPts val="1400"/>
              <a:buFont typeface="Arial"/>
              <a:buNone/>
            </a:pPr>
            <a:r>
              <a:t/>
            </a:r>
            <a:endParaRPr b="1" i="0" sz="1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400"/>
              <a:buFont typeface="Arial"/>
              <a:buChar char="•"/>
            </a:pPr>
            <a:r>
              <a:rPr b="1" i="0" lang="en-US" sz="1400" u="none" cap="none" strike="noStrike">
                <a:solidFill>
                  <a:schemeClr val="dk1"/>
                </a:solidFill>
                <a:latin typeface="Calibri"/>
                <a:ea typeface="Calibri"/>
                <a:cs typeface="Calibri"/>
                <a:sym typeface="Calibri"/>
              </a:rPr>
              <a:t>Write down the equation .</a:t>
            </a:r>
            <a:endParaRPr b="0" i="0" sz="1400" u="none" cap="none" strike="noStrike">
              <a:solidFill>
                <a:srgbClr val="000000"/>
              </a:solidFill>
              <a:latin typeface="Arial"/>
              <a:ea typeface="Arial"/>
              <a:cs typeface="Arial"/>
              <a:sym typeface="Arial"/>
            </a:endParaRPr>
          </a:p>
        </p:txBody>
      </p:sp>
      <p:sp>
        <p:nvSpPr>
          <p:cNvPr id="131" name="Google Shape;131;p18"/>
          <p:cNvSpPr/>
          <p:nvPr/>
        </p:nvSpPr>
        <p:spPr>
          <a:xfrm>
            <a:off x="181685" y="2648951"/>
            <a:ext cx="5481178" cy="1960575"/>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Outline the key points that explain ideal gas equation.</a:t>
            </a:r>
            <a:endParaRPr b="0" i="0" sz="1400" u="none" cap="none" strike="noStrike">
              <a:solidFill>
                <a:srgbClr val="000000"/>
              </a:solidFill>
              <a:latin typeface="Arial"/>
              <a:ea typeface="Arial"/>
              <a:cs typeface="Arial"/>
              <a:sym typeface="Arial"/>
            </a:endParaRPr>
          </a:p>
        </p:txBody>
      </p:sp>
      <p:sp>
        <p:nvSpPr>
          <p:cNvPr id="132" name="Google Shape;132;p18"/>
          <p:cNvSpPr/>
          <p:nvPr/>
        </p:nvSpPr>
        <p:spPr>
          <a:xfrm>
            <a:off x="181685" y="4755909"/>
            <a:ext cx="5481178" cy="175202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is Boltzmann constant?</a:t>
            </a:r>
            <a:endParaRPr b="0" i="0" sz="1400" u="none" cap="none" strike="noStrike">
              <a:solidFill>
                <a:srgbClr val="000000"/>
              </a:solidFill>
              <a:latin typeface="Arial"/>
              <a:ea typeface="Arial"/>
              <a:cs typeface="Arial"/>
              <a:sym typeface="Arial"/>
            </a:endParaRPr>
          </a:p>
        </p:txBody>
      </p:sp>
      <p:sp>
        <p:nvSpPr>
          <p:cNvPr id="133" name="Google Shape;133;p18"/>
          <p:cNvSpPr/>
          <p:nvPr/>
        </p:nvSpPr>
        <p:spPr>
          <a:xfrm>
            <a:off x="5836528" y="1889531"/>
            <a:ext cx="6148643" cy="286637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How does constant volume gas thermometer work?</a:t>
            </a:r>
            <a:endParaRPr b="0" i="0" sz="1400" u="none" cap="none" strike="noStrike">
              <a:solidFill>
                <a:srgbClr val="000000"/>
              </a:solidFill>
              <a:latin typeface="Arial"/>
              <a:ea typeface="Arial"/>
              <a:cs typeface="Arial"/>
              <a:sym typeface="Arial"/>
            </a:endParaRPr>
          </a:p>
        </p:txBody>
      </p:sp>
      <p:sp>
        <p:nvSpPr>
          <p:cNvPr id="134" name="Google Shape;134;p18"/>
          <p:cNvSpPr/>
          <p:nvPr/>
        </p:nvSpPr>
        <p:spPr>
          <a:xfrm>
            <a:off x="5836527" y="750541"/>
            <a:ext cx="6148644" cy="99804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does ideal gas mean?</a:t>
            </a:r>
            <a:endParaRPr b="0" i="0" sz="1400" u="none" cap="none" strike="noStrike">
              <a:solidFill>
                <a:srgbClr val="000000"/>
              </a:solidFill>
              <a:latin typeface="Arial"/>
              <a:ea typeface="Arial"/>
              <a:cs typeface="Arial"/>
              <a:sym typeface="Arial"/>
            </a:endParaRPr>
          </a:p>
        </p:txBody>
      </p:sp>
      <p:sp>
        <p:nvSpPr>
          <p:cNvPr id="135" name="Google Shape;135;p18"/>
          <p:cNvSpPr/>
          <p:nvPr/>
        </p:nvSpPr>
        <p:spPr>
          <a:xfrm>
            <a:off x="5836528" y="4896851"/>
            <a:ext cx="6148643" cy="1611085"/>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Describe equation of state.</a:t>
            </a:r>
            <a:endParaRPr b="0" i="0" sz="1400" u="none" cap="none" strike="noStrike">
              <a:solidFill>
                <a:srgbClr val="000000"/>
              </a:solidFill>
              <a:latin typeface="Arial"/>
              <a:ea typeface="Arial"/>
              <a:cs typeface="Arial"/>
              <a:sym typeface="Arial"/>
            </a:endParaRPr>
          </a:p>
        </p:txBody>
      </p:sp>
      <p:sp>
        <p:nvSpPr>
          <p:cNvPr id="136" name="Google Shape;136;p18"/>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 Learning Aim C  Ideal Gas Equation</a:t>
            </a:r>
            <a:endParaRPr b="0" i="0" sz="1400" u="none" cap="none" strike="noStrike">
              <a:solidFill>
                <a:srgbClr val="000000"/>
              </a:solidFill>
              <a:latin typeface="Arial"/>
              <a:ea typeface="Arial"/>
              <a:cs typeface="Arial"/>
              <a:sym typeface="Arial"/>
            </a:endParaRPr>
          </a:p>
        </p:txBody>
      </p:sp>
      <p:pic>
        <p:nvPicPr>
          <p:cNvPr id="137" name="Google Shape;137;p18"/>
          <p:cNvPicPr preferRelativeResize="0"/>
          <p:nvPr/>
        </p:nvPicPr>
        <p:blipFill rotWithShape="1">
          <a:blip r:embed="rId3">
            <a:alphaModFix/>
          </a:blip>
          <a:srcRect b="0" l="0" r="0" t="0"/>
          <a:stretch/>
        </p:blipFill>
        <p:spPr>
          <a:xfrm>
            <a:off x="8820287" y="2707647"/>
            <a:ext cx="2371725" cy="19240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19"/>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Learning Aim C  Changes of state</a:t>
            </a:r>
            <a:endParaRPr b="0" i="0" sz="1400" u="none" cap="none" strike="noStrike">
              <a:solidFill>
                <a:srgbClr val="000000"/>
              </a:solidFill>
              <a:latin typeface="Arial"/>
              <a:ea typeface="Arial"/>
              <a:cs typeface="Arial"/>
              <a:sym typeface="Arial"/>
            </a:endParaRPr>
          </a:p>
        </p:txBody>
      </p:sp>
      <p:sp>
        <p:nvSpPr>
          <p:cNvPr id="143" name="Google Shape;143;p19"/>
          <p:cNvSpPr/>
          <p:nvPr/>
        </p:nvSpPr>
        <p:spPr>
          <a:xfrm>
            <a:off x="181686" y="750541"/>
            <a:ext cx="5481178" cy="175202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400"/>
              <a:buFont typeface="Arial"/>
              <a:buChar char="•"/>
            </a:pPr>
            <a:r>
              <a:rPr b="1" i="0" lang="en-US" sz="1400" u="none" cap="none" strike="noStrike">
                <a:solidFill>
                  <a:schemeClr val="dk1"/>
                </a:solidFill>
                <a:latin typeface="Calibri"/>
                <a:ea typeface="Calibri"/>
                <a:cs typeface="Calibri"/>
                <a:sym typeface="Calibri"/>
              </a:rPr>
              <a:t>Describe what condensation is</a:t>
            </a:r>
            <a:endParaRPr b="0" i="0" sz="1400" u="none" cap="none" strike="noStrike">
              <a:solidFill>
                <a:srgbClr val="000000"/>
              </a:solidFill>
              <a:latin typeface="Arial"/>
              <a:ea typeface="Arial"/>
              <a:cs typeface="Arial"/>
              <a:sym typeface="Arial"/>
            </a:endParaRPr>
          </a:p>
        </p:txBody>
      </p:sp>
      <p:sp>
        <p:nvSpPr>
          <p:cNvPr id="144" name="Google Shape;144;p19"/>
          <p:cNvSpPr/>
          <p:nvPr/>
        </p:nvSpPr>
        <p:spPr>
          <a:xfrm>
            <a:off x="181685" y="2648951"/>
            <a:ext cx="5481178" cy="1960575"/>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Describe vaporization is</a:t>
            </a:r>
            <a:endParaRPr b="0" i="0" sz="1400" u="none" cap="none" strike="noStrike">
              <a:solidFill>
                <a:srgbClr val="000000"/>
              </a:solidFill>
              <a:latin typeface="Arial"/>
              <a:ea typeface="Arial"/>
              <a:cs typeface="Arial"/>
              <a:sym typeface="Arial"/>
            </a:endParaRPr>
          </a:p>
        </p:txBody>
      </p:sp>
      <p:sp>
        <p:nvSpPr>
          <p:cNvPr id="145" name="Google Shape;145;p19"/>
          <p:cNvSpPr/>
          <p:nvPr/>
        </p:nvSpPr>
        <p:spPr>
          <a:xfrm>
            <a:off x="181685" y="4755909"/>
            <a:ext cx="5481178" cy="175202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what is latent heat.</a:t>
            </a:r>
            <a:endParaRPr b="0" i="0" sz="1400" u="none" cap="none" strike="noStrike">
              <a:solidFill>
                <a:srgbClr val="000000"/>
              </a:solidFill>
              <a:latin typeface="Arial"/>
              <a:ea typeface="Arial"/>
              <a:cs typeface="Arial"/>
              <a:sym typeface="Arial"/>
            </a:endParaRPr>
          </a:p>
        </p:txBody>
      </p:sp>
      <p:sp>
        <p:nvSpPr>
          <p:cNvPr id="146" name="Google Shape;146;p19"/>
          <p:cNvSpPr/>
          <p:nvPr/>
        </p:nvSpPr>
        <p:spPr>
          <a:xfrm>
            <a:off x="5836528" y="1889531"/>
            <a:ext cx="6148643" cy="286637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Define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Freezing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Latent heat of fusion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Critical point</a:t>
            </a:r>
            <a:endParaRPr b="0" i="0" sz="1400" u="none" cap="none" strike="noStrike">
              <a:solidFill>
                <a:srgbClr val="000000"/>
              </a:solidFill>
              <a:latin typeface="Arial"/>
              <a:ea typeface="Arial"/>
              <a:cs typeface="Arial"/>
              <a:sym typeface="Arial"/>
            </a:endParaRPr>
          </a:p>
        </p:txBody>
      </p:sp>
      <p:sp>
        <p:nvSpPr>
          <p:cNvPr id="147" name="Google Shape;147;p19"/>
          <p:cNvSpPr/>
          <p:nvPr/>
        </p:nvSpPr>
        <p:spPr>
          <a:xfrm>
            <a:off x="5836527" y="750541"/>
            <a:ext cx="6148644" cy="99804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Define saturated vapour.</a:t>
            </a:r>
            <a:endParaRPr b="0" i="0" sz="1400" u="none" cap="none" strike="noStrike">
              <a:solidFill>
                <a:srgbClr val="000000"/>
              </a:solidFill>
              <a:latin typeface="Arial"/>
              <a:ea typeface="Arial"/>
              <a:cs typeface="Arial"/>
              <a:sym typeface="Arial"/>
            </a:endParaRPr>
          </a:p>
        </p:txBody>
      </p:sp>
      <p:sp>
        <p:nvSpPr>
          <p:cNvPr id="148" name="Google Shape;148;p19"/>
          <p:cNvSpPr/>
          <p:nvPr/>
        </p:nvSpPr>
        <p:spPr>
          <a:xfrm>
            <a:off x="5836528" y="4896851"/>
            <a:ext cx="6148643" cy="1611085"/>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what is triple point.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0"/>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Learning Aim C  Changes of state</a:t>
            </a:r>
            <a:endParaRPr b="0" i="0" sz="1400" u="none" cap="none" strike="noStrike">
              <a:solidFill>
                <a:srgbClr val="000000"/>
              </a:solidFill>
              <a:latin typeface="Arial"/>
              <a:ea typeface="Arial"/>
              <a:cs typeface="Arial"/>
              <a:sym typeface="Arial"/>
            </a:endParaRPr>
          </a:p>
        </p:txBody>
      </p:sp>
      <p:sp>
        <p:nvSpPr>
          <p:cNvPr id="154" name="Google Shape;154;p20"/>
          <p:cNvSpPr/>
          <p:nvPr/>
        </p:nvSpPr>
        <p:spPr>
          <a:xfrm>
            <a:off x="181686" y="750541"/>
            <a:ext cx="5522428" cy="271111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chemeClr val="dk1"/>
              </a:buClr>
              <a:buSzPts val="1400"/>
              <a:buFont typeface="Arial"/>
              <a:buChar char="•"/>
            </a:pPr>
            <a:r>
              <a:rPr b="1" i="0" lang="en-US" sz="1400" u="none" cap="none" strike="noStrike">
                <a:solidFill>
                  <a:schemeClr val="dk1"/>
                </a:solidFill>
                <a:latin typeface="Calibri"/>
                <a:ea typeface="Calibri"/>
                <a:cs typeface="Calibri"/>
                <a:sym typeface="Calibri"/>
              </a:rPr>
              <a:t>By using a container of gas as a thermometer  how can we measure its changes of volume .</a:t>
            </a:r>
            <a:endParaRPr b="0" i="0" sz="1400" u="none" cap="none" strike="noStrike">
              <a:solidFill>
                <a:srgbClr val="000000"/>
              </a:solidFill>
              <a:latin typeface="Arial"/>
              <a:ea typeface="Arial"/>
              <a:cs typeface="Arial"/>
              <a:sym typeface="Arial"/>
            </a:endParaRPr>
          </a:p>
        </p:txBody>
      </p:sp>
      <p:sp>
        <p:nvSpPr>
          <p:cNvPr id="155" name="Google Shape;155;p20"/>
          <p:cNvSpPr/>
          <p:nvPr/>
        </p:nvSpPr>
        <p:spPr>
          <a:xfrm>
            <a:off x="5766162" y="754108"/>
            <a:ext cx="6128657" cy="580265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Latent heat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Vapor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Vaporization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Condensation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Phase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156" name="Google Shape;156;p20"/>
          <p:cNvSpPr/>
          <p:nvPr/>
        </p:nvSpPr>
        <p:spPr>
          <a:xfrm>
            <a:off x="181685" y="3608040"/>
            <a:ext cx="5522428" cy="2945160"/>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the first Law of Thermodynamics.</a:t>
            </a:r>
            <a:endParaRPr b="0" i="0" sz="1400" u="none" cap="none" strike="noStrike">
              <a:solidFill>
                <a:srgbClr val="000000"/>
              </a:solidFill>
              <a:latin typeface="Arial"/>
              <a:ea typeface="Arial"/>
              <a:cs typeface="Arial"/>
              <a:sym typeface="Arial"/>
            </a:endParaRPr>
          </a:p>
        </p:txBody>
      </p:sp>
      <p:pic>
        <p:nvPicPr>
          <p:cNvPr id="157" name="Google Shape;157;p20"/>
          <p:cNvPicPr preferRelativeResize="0"/>
          <p:nvPr/>
        </p:nvPicPr>
        <p:blipFill rotWithShape="1">
          <a:blip r:embed="rId3">
            <a:alphaModFix/>
          </a:blip>
          <a:srcRect b="0" l="0" r="0" t="0"/>
          <a:stretch/>
        </p:blipFill>
        <p:spPr>
          <a:xfrm>
            <a:off x="8991600" y="1794782"/>
            <a:ext cx="2743200" cy="1666875"/>
          </a:xfrm>
          <a:prstGeom prst="rect">
            <a:avLst/>
          </a:prstGeom>
          <a:noFill/>
          <a:ln>
            <a:noFill/>
          </a:ln>
        </p:spPr>
      </p:pic>
      <p:pic>
        <p:nvPicPr>
          <p:cNvPr id="158" name="Google Shape;158;p20"/>
          <p:cNvPicPr preferRelativeResize="0"/>
          <p:nvPr/>
        </p:nvPicPr>
        <p:blipFill rotWithShape="1">
          <a:blip r:embed="rId4">
            <a:alphaModFix/>
          </a:blip>
          <a:srcRect b="0" l="0" r="0" t="0"/>
          <a:stretch/>
        </p:blipFill>
        <p:spPr>
          <a:xfrm>
            <a:off x="9130664" y="4600575"/>
            <a:ext cx="2343150" cy="19526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1"/>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Unit 5: Learning Aim C Internal Energy and First Law of Thermodynamics</a:t>
            </a:r>
            <a:endParaRPr b="0" i="0" sz="1400" u="none" cap="none" strike="noStrike">
              <a:solidFill>
                <a:srgbClr val="000000"/>
              </a:solidFill>
              <a:latin typeface="Arial"/>
              <a:ea typeface="Arial"/>
              <a:cs typeface="Arial"/>
              <a:sym typeface="Arial"/>
            </a:endParaRPr>
          </a:p>
        </p:txBody>
      </p:sp>
      <p:sp>
        <p:nvSpPr>
          <p:cNvPr id="164" name="Google Shape;164;p21"/>
          <p:cNvSpPr/>
          <p:nvPr/>
        </p:nvSpPr>
        <p:spPr>
          <a:xfrm>
            <a:off x="181685" y="772312"/>
            <a:ext cx="6066715" cy="44092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  What is internal energy?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How can you measure the amount of energy transferred into or out of the system during any process?</a:t>
            </a:r>
            <a:endParaRPr b="0" i="0" sz="1400" u="none" cap="none" strike="noStrike">
              <a:solidFill>
                <a:srgbClr val="000000"/>
              </a:solidFill>
              <a:latin typeface="Arial"/>
              <a:ea typeface="Arial"/>
              <a:cs typeface="Arial"/>
              <a:sym typeface="Arial"/>
            </a:endParaRPr>
          </a:p>
        </p:txBody>
      </p:sp>
      <p:sp>
        <p:nvSpPr>
          <p:cNvPr id="165" name="Google Shape;165;p21"/>
          <p:cNvSpPr/>
          <p:nvPr/>
        </p:nvSpPr>
        <p:spPr>
          <a:xfrm>
            <a:off x="6444343" y="772312"/>
            <a:ext cx="5540828" cy="305945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is second aw of thermodynamics?</a:t>
            </a:r>
            <a:endParaRPr b="0" i="0" sz="1400" u="none" cap="none" strike="noStrike">
              <a:solidFill>
                <a:srgbClr val="000000"/>
              </a:solidFill>
              <a:latin typeface="Arial"/>
              <a:ea typeface="Arial"/>
              <a:cs typeface="Arial"/>
              <a:sym typeface="Arial"/>
            </a:endParaRPr>
          </a:p>
        </p:txBody>
      </p:sp>
      <p:sp>
        <p:nvSpPr>
          <p:cNvPr id="166" name="Google Shape;166;p21"/>
          <p:cNvSpPr/>
          <p:nvPr/>
        </p:nvSpPr>
        <p:spPr>
          <a:xfrm>
            <a:off x="6444343" y="3831770"/>
            <a:ext cx="5540828" cy="287382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Define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Natural process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Entropy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167" name="Google Shape;167;p21"/>
          <p:cNvSpPr/>
          <p:nvPr/>
        </p:nvSpPr>
        <p:spPr>
          <a:xfrm>
            <a:off x="181685" y="5181600"/>
            <a:ext cx="6066715" cy="152399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Why second Law of thermodynamics is very important?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2"/>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Unit  5:Learning Aim C  Laws of thermodynamics  </a:t>
            </a:r>
            <a:endParaRPr b="0" i="0" sz="1400" u="none" cap="none" strike="noStrike">
              <a:solidFill>
                <a:srgbClr val="000000"/>
              </a:solidFill>
              <a:latin typeface="Arial"/>
              <a:ea typeface="Arial"/>
              <a:cs typeface="Arial"/>
              <a:sym typeface="Arial"/>
            </a:endParaRPr>
          </a:p>
        </p:txBody>
      </p:sp>
      <p:sp>
        <p:nvSpPr>
          <p:cNvPr id="173" name="Google Shape;173;p22"/>
          <p:cNvSpPr/>
          <p:nvPr/>
        </p:nvSpPr>
        <p:spPr>
          <a:xfrm>
            <a:off x="181685" y="772312"/>
            <a:ext cx="5540828" cy="592297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How First and second Laws of thermodynamics work together to explain what happens in the world around you? </a:t>
            </a:r>
            <a:endParaRPr b="0" i="0" sz="1400" u="none" cap="none" strike="noStrike">
              <a:solidFill>
                <a:srgbClr val="000000"/>
              </a:solidFill>
              <a:latin typeface="Arial"/>
              <a:ea typeface="Arial"/>
              <a:cs typeface="Arial"/>
              <a:sym typeface="Arial"/>
            </a:endParaRPr>
          </a:p>
        </p:txBody>
      </p:sp>
      <p:sp>
        <p:nvSpPr>
          <p:cNvPr id="174" name="Google Shape;174;p22"/>
          <p:cNvSpPr/>
          <p:nvPr/>
        </p:nvSpPr>
        <p:spPr>
          <a:xfrm>
            <a:off x="5918200" y="772312"/>
            <a:ext cx="6066971" cy="29614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Hint: One system (e.g our Sun) increasing in entropy may release energy to drive another system(e.g plant leaves) which then creates some more ordered, lower entropy structures. But what happens overall to the order and entropy of the universe?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3"/>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Unit 5 :Learning Aim C   Reversible processes</a:t>
            </a:r>
            <a:endParaRPr b="0" i="0" sz="1400" u="none" cap="none" strike="noStrike">
              <a:solidFill>
                <a:srgbClr val="000000"/>
              </a:solidFill>
              <a:latin typeface="Arial"/>
              <a:ea typeface="Arial"/>
              <a:cs typeface="Arial"/>
              <a:sym typeface="Arial"/>
            </a:endParaRPr>
          </a:p>
        </p:txBody>
      </p:sp>
      <p:sp>
        <p:nvSpPr>
          <p:cNvPr id="180" name="Google Shape;180;p23"/>
          <p:cNvSpPr/>
          <p:nvPr/>
        </p:nvSpPr>
        <p:spPr>
          <a:xfrm>
            <a:off x="181685" y="772312"/>
            <a:ext cx="5609515" cy="24788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the following terms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Reversible process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Isothermal process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Adiabatic process</a:t>
            </a:r>
            <a:endParaRPr b="0" i="0" sz="1400" u="none" cap="none" strike="noStrike">
              <a:solidFill>
                <a:srgbClr val="000000"/>
              </a:solidFill>
              <a:latin typeface="Arial"/>
              <a:ea typeface="Arial"/>
              <a:cs typeface="Arial"/>
              <a:sym typeface="Arial"/>
            </a:endParaRPr>
          </a:p>
        </p:txBody>
      </p:sp>
      <p:sp>
        <p:nvSpPr>
          <p:cNvPr id="181" name="Google Shape;181;p23"/>
          <p:cNvSpPr/>
          <p:nvPr/>
        </p:nvSpPr>
        <p:spPr>
          <a:xfrm>
            <a:off x="5791200" y="772312"/>
            <a:ext cx="5990771" cy="57808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Define the tem Isothermal process and explain how does heat transfer at constant temperature.</a:t>
            </a:r>
            <a:endParaRPr b="0" i="0" sz="1400" u="none" cap="none" strike="noStrike">
              <a:solidFill>
                <a:srgbClr val="000000"/>
              </a:solidFill>
              <a:latin typeface="Arial"/>
              <a:ea typeface="Arial"/>
              <a:cs typeface="Arial"/>
              <a:sym typeface="Arial"/>
            </a:endParaRPr>
          </a:p>
        </p:txBody>
      </p:sp>
      <p:sp>
        <p:nvSpPr>
          <p:cNvPr id="182" name="Google Shape;182;p23"/>
          <p:cNvSpPr/>
          <p:nvPr/>
        </p:nvSpPr>
        <p:spPr>
          <a:xfrm>
            <a:off x="181685" y="3419354"/>
            <a:ext cx="5609515" cy="313384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Why in adiabatic process there is no heat transfer?</a:t>
            </a:r>
            <a:endParaRPr b="0" i="0" sz="1400" u="none" cap="none" strike="noStrike">
              <a:solidFill>
                <a:srgbClr val="000000"/>
              </a:solidFill>
              <a:latin typeface="Arial"/>
              <a:ea typeface="Arial"/>
              <a:cs typeface="Arial"/>
              <a:sym typeface="Arial"/>
            </a:endParaRPr>
          </a:p>
        </p:txBody>
      </p:sp>
      <p:pic>
        <p:nvPicPr>
          <p:cNvPr id="183" name="Google Shape;183;p23"/>
          <p:cNvPicPr preferRelativeResize="0"/>
          <p:nvPr/>
        </p:nvPicPr>
        <p:blipFill rotWithShape="1">
          <a:blip r:embed="rId3">
            <a:alphaModFix/>
          </a:blip>
          <a:srcRect b="0" l="0" r="0" t="0"/>
          <a:stretch/>
        </p:blipFill>
        <p:spPr>
          <a:xfrm>
            <a:off x="8463098" y="2738831"/>
            <a:ext cx="2476500" cy="1847850"/>
          </a:xfrm>
          <a:prstGeom prst="rect">
            <a:avLst/>
          </a:prstGeom>
          <a:noFill/>
          <a:ln>
            <a:noFill/>
          </a:ln>
        </p:spPr>
      </p:pic>
      <p:pic>
        <p:nvPicPr>
          <p:cNvPr id="184" name="Google Shape;184;p23"/>
          <p:cNvPicPr preferRelativeResize="0"/>
          <p:nvPr/>
        </p:nvPicPr>
        <p:blipFill rotWithShape="1">
          <a:blip r:embed="rId4">
            <a:alphaModFix/>
          </a:blip>
          <a:srcRect b="0" l="0" r="0" t="0"/>
          <a:stretch/>
        </p:blipFill>
        <p:spPr>
          <a:xfrm>
            <a:off x="2481398" y="4583415"/>
            <a:ext cx="2857500" cy="16002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4"/>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Unit 5: Learning Aim C Idealized engine cycles</a:t>
            </a:r>
            <a:endParaRPr b="0" i="0" sz="1400" u="none" cap="none" strike="noStrike">
              <a:solidFill>
                <a:srgbClr val="000000"/>
              </a:solidFill>
              <a:latin typeface="Arial"/>
              <a:ea typeface="Arial"/>
              <a:cs typeface="Arial"/>
              <a:sym typeface="Arial"/>
            </a:endParaRPr>
          </a:p>
        </p:txBody>
      </p:sp>
      <p:sp>
        <p:nvSpPr>
          <p:cNvPr id="190" name="Google Shape;190;p24"/>
          <p:cNvSpPr/>
          <p:nvPr/>
        </p:nvSpPr>
        <p:spPr>
          <a:xfrm>
            <a:off x="181685" y="823111"/>
            <a:ext cx="5685715" cy="57808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do the following terms mean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Heat capacity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Adiabatic compression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Isothermal Expansion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Adiabatic Expansion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Isothermal compression</a:t>
            </a:r>
            <a:endParaRPr b="0" i="0" sz="1400" u="none" cap="none" strike="noStrike">
              <a:solidFill>
                <a:srgbClr val="000000"/>
              </a:solidFill>
              <a:latin typeface="Arial"/>
              <a:ea typeface="Arial"/>
              <a:cs typeface="Arial"/>
              <a:sym typeface="Arial"/>
            </a:endParaRPr>
          </a:p>
        </p:txBody>
      </p:sp>
      <p:sp>
        <p:nvSpPr>
          <p:cNvPr id="191" name="Google Shape;191;p24"/>
          <p:cNvSpPr/>
          <p:nvPr/>
        </p:nvSpPr>
        <p:spPr>
          <a:xfrm>
            <a:off x="6083426" y="3291118"/>
            <a:ext cx="5901743" cy="1270000"/>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Why the equation for carnot cycle engine important ? </a:t>
            </a:r>
            <a:endParaRPr b="0" i="0" sz="1400" u="none" cap="none" strike="noStrike">
              <a:solidFill>
                <a:srgbClr val="000000"/>
              </a:solidFill>
              <a:latin typeface="Arial"/>
              <a:ea typeface="Arial"/>
              <a:cs typeface="Arial"/>
              <a:sym typeface="Arial"/>
            </a:endParaRPr>
          </a:p>
        </p:txBody>
      </p:sp>
      <p:sp>
        <p:nvSpPr>
          <p:cNvPr id="192" name="Google Shape;192;p24"/>
          <p:cNvSpPr/>
          <p:nvPr/>
        </p:nvSpPr>
        <p:spPr>
          <a:xfrm>
            <a:off x="6083427" y="4673600"/>
            <a:ext cx="5901743" cy="193039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Write down the equation for carnot cycle engine?</a:t>
            </a:r>
            <a:endParaRPr b="0" i="0" sz="1400" u="none" cap="none" strike="noStrike">
              <a:solidFill>
                <a:srgbClr val="000000"/>
              </a:solidFill>
              <a:latin typeface="Arial"/>
              <a:ea typeface="Arial"/>
              <a:cs typeface="Arial"/>
              <a:sym typeface="Arial"/>
            </a:endParaRPr>
          </a:p>
        </p:txBody>
      </p:sp>
      <p:sp>
        <p:nvSpPr>
          <p:cNvPr id="193" name="Google Shape;193;p24"/>
          <p:cNvSpPr/>
          <p:nvPr/>
        </p:nvSpPr>
        <p:spPr>
          <a:xfrm>
            <a:off x="6083426" y="823112"/>
            <a:ext cx="5901743" cy="110184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maximum theoretical efficiency of an ideal carnot cycle  engine.</a:t>
            </a:r>
            <a:endParaRPr b="0" i="0" sz="1400" u="none" cap="none" strike="noStrike">
              <a:solidFill>
                <a:srgbClr val="000000"/>
              </a:solidFill>
              <a:latin typeface="Arial"/>
              <a:ea typeface="Arial"/>
              <a:cs typeface="Arial"/>
              <a:sym typeface="Arial"/>
            </a:endParaRPr>
          </a:p>
        </p:txBody>
      </p:sp>
      <p:sp>
        <p:nvSpPr>
          <p:cNvPr id="194" name="Google Shape;194;p24"/>
          <p:cNvSpPr/>
          <p:nvPr/>
        </p:nvSpPr>
        <p:spPr>
          <a:xfrm>
            <a:off x="6083426" y="2021118"/>
            <a:ext cx="5901743" cy="1173842"/>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What is the equation for maximum thermal efficiency?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5"/>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Unit 5 : Learning Aim C Heat Engines , refrigerators  and pumps</a:t>
            </a:r>
            <a:endParaRPr b="0" i="0" sz="1400" u="none" cap="none" strike="noStrike">
              <a:solidFill>
                <a:srgbClr val="000000"/>
              </a:solidFill>
              <a:latin typeface="Arial"/>
              <a:ea typeface="Arial"/>
              <a:cs typeface="Arial"/>
              <a:sym typeface="Arial"/>
            </a:endParaRPr>
          </a:p>
        </p:txBody>
      </p:sp>
      <p:sp>
        <p:nvSpPr>
          <p:cNvPr id="200" name="Google Shape;200;p25"/>
          <p:cNvSpPr/>
          <p:nvPr/>
        </p:nvSpPr>
        <p:spPr>
          <a:xfrm>
            <a:off x="181685" y="823111"/>
            <a:ext cx="4441115" cy="578088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`Laws` apply generally and can be used in real situations`. Ideals are simplified ideas and equations that only almost work under specified conditions . Use examples from thermodynamics to help explain this difference between `Laws and Ideals`.</a:t>
            </a:r>
            <a:endParaRPr b="0" i="0" sz="1400" u="none" cap="none" strike="noStrike">
              <a:solidFill>
                <a:srgbClr val="000000"/>
              </a:solidFill>
              <a:latin typeface="Arial"/>
              <a:ea typeface="Arial"/>
              <a:cs typeface="Arial"/>
              <a:sym typeface="Arial"/>
            </a:endParaRPr>
          </a:p>
        </p:txBody>
      </p:sp>
      <p:sp>
        <p:nvSpPr>
          <p:cNvPr id="201" name="Google Shape;201;p25"/>
          <p:cNvSpPr/>
          <p:nvPr/>
        </p:nvSpPr>
        <p:spPr>
          <a:xfrm>
            <a:off x="4804754" y="823111"/>
            <a:ext cx="5025046" cy="199651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Examples of Ideals include : Gas equation of state; Adiabatic changes; Isothermal changes. Explain why each of these is never exactly true.</a:t>
            </a:r>
            <a:endParaRPr b="0" i="0" sz="1400" u="none" cap="none" strike="noStrike">
              <a:solidFill>
                <a:srgbClr val="000000"/>
              </a:solidFill>
              <a:latin typeface="Arial"/>
              <a:ea typeface="Arial"/>
              <a:cs typeface="Arial"/>
              <a:sym typeface="Arial"/>
            </a:endParaRPr>
          </a:p>
        </p:txBody>
      </p:sp>
      <p:sp>
        <p:nvSpPr>
          <p:cNvPr id="202" name="Google Shape;202;p25"/>
          <p:cNvSpPr/>
          <p:nvPr/>
        </p:nvSpPr>
        <p:spPr>
          <a:xfrm>
            <a:off x="10007600" y="823111"/>
            <a:ext cx="1977571" cy="1996517"/>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How   does steam turbine engine work?</a:t>
            </a:r>
            <a:endParaRPr b="0" i="0" sz="1400" u="none" cap="none" strike="noStrike">
              <a:solidFill>
                <a:srgbClr val="000000"/>
              </a:solidFill>
              <a:latin typeface="Arial"/>
              <a:ea typeface="Arial"/>
              <a:cs typeface="Arial"/>
              <a:sym typeface="Arial"/>
            </a:endParaRPr>
          </a:p>
        </p:txBody>
      </p:sp>
      <p:sp>
        <p:nvSpPr>
          <p:cNvPr id="203" name="Google Shape;203;p25"/>
          <p:cNvSpPr/>
          <p:nvPr/>
        </p:nvSpPr>
        <p:spPr>
          <a:xfrm>
            <a:off x="4804754" y="3038581"/>
            <a:ext cx="7180417" cy="3565418"/>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Explain why each of those Ideals in nevertheless a useful idea.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6"/>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Calibri"/>
              <a:ea typeface="Calibri"/>
              <a:cs typeface="Calibri"/>
              <a:sym typeface="Calibri"/>
            </a:endParaRPr>
          </a:p>
        </p:txBody>
      </p:sp>
      <p:sp>
        <p:nvSpPr>
          <p:cNvPr id="209" name="Google Shape;209;p26"/>
          <p:cNvSpPr/>
          <p:nvPr/>
        </p:nvSpPr>
        <p:spPr>
          <a:xfrm>
            <a:off x="181685" y="823111"/>
            <a:ext cx="6925843" cy="565388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10" name="Google Shape;210;p26"/>
          <p:cNvSpPr/>
          <p:nvPr/>
        </p:nvSpPr>
        <p:spPr>
          <a:xfrm>
            <a:off x="7315200" y="823111"/>
            <a:ext cx="4606343" cy="565388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7"/>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216" name="Google Shape;216;p27"/>
          <p:cNvSpPr/>
          <p:nvPr/>
        </p:nvSpPr>
        <p:spPr>
          <a:xfrm>
            <a:off x="181684" y="750116"/>
            <a:ext cx="4818163" cy="2274121"/>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17" name="Google Shape;217;p27"/>
          <p:cNvSpPr/>
          <p:nvPr/>
        </p:nvSpPr>
        <p:spPr>
          <a:xfrm>
            <a:off x="181684" y="3171918"/>
            <a:ext cx="4818163" cy="1922961"/>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18" name="Google Shape;218;p27"/>
          <p:cNvSpPr/>
          <p:nvPr/>
        </p:nvSpPr>
        <p:spPr>
          <a:xfrm>
            <a:off x="5170244" y="750115"/>
            <a:ext cx="6814927" cy="4344764"/>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19" name="Google Shape;219;p27"/>
          <p:cNvSpPr/>
          <p:nvPr/>
        </p:nvSpPr>
        <p:spPr>
          <a:xfrm>
            <a:off x="181684" y="5242560"/>
            <a:ext cx="11803487" cy="1503679"/>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8"/>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Calibri"/>
              <a:ea typeface="Calibri"/>
              <a:cs typeface="Calibri"/>
              <a:sym typeface="Calibri"/>
            </a:endParaRPr>
          </a:p>
        </p:txBody>
      </p:sp>
      <p:sp>
        <p:nvSpPr>
          <p:cNvPr id="225" name="Google Shape;225;p28"/>
          <p:cNvSpPr/>
          <p:nvPr/>
        </p:nvSpPr>
        <p:spPr>
          <a:xfrm>
            <a:off x="181684" y="750116"/>
            <a:ext cx="6291305" cy="2274121"/>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226" name="Google Shape;226;p28"/>
          <p:cNvSpPr/>
          <p:nvPr/>
        </p:nvSpPr>
        <p:spPr>
          <a:xfrm>
            <a:off x="3392905" y="3170195"/>
            <a:ext cx="3080084" cy="3447173"/>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27" name="Google Shape;227;p28"/>
          <p:cNvSpPr/>
          <p:nvPr/>
        </p:nvSpPr>
        <p:spPr>
          <a:xfrm>
            <a:off x="181684" y="3170195"/>
            <a:ext cx="3042779" cy="3447173"/>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a:t>
            </a:r>
            <a:endParaRPr b="0" i="0" sz="1400" u="none" cap="none" strike="noStrike">
              <a:solidFill>
                <a:srgbClr val="000000"/>
              </a:solidFill>
              <a:latin typeface="Arial"/>
              <a:ea typeface="Arial"/>
              <a:cs typeface="Arial"/>
              <a:sym typeface="Arial"/>
            </a:endParaRPr>
          </a:p>
        </p:txBody>
      </p:sp>
      <p:sp>
        <p:nvSpPr>
          <p:cNvPr id="228" name="Google Shape;228;p28"/>
          <p:cNvSpPr/>
          <p:nvPr/>
        </p:nvSpPr>
        <p:spPr>
          <a:xfrm>
            <a:off x="6641431" y="750116"/>
            <a:ext cx="5343740" cy="2763105"/>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9"/>
          <p:cNvSpPr/>
          <p:nvPr/>
        </p:nvSpPr>
        <p:spPr>
          <a:xfrm>
            <a:off x="181685" y="152402"/>
            <a:ext cx="11803486" cy="451756"/>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chemeClr val="dk1"/>
              </a:solidFill>
              <a:latin typeface="Calibri"/>
              <a:ea typeface="Calibri"/>
              <a:cs typeface="Calibri"/>
              <a:sym typeface="Calibri"/>
            </a:endParaRPr>
          </a:p>
        </p:txBody>
      </p:sp>
      <p:sp>
        <p:nvSpPr>
          <p:cNvPr id="234" name="Google Shape;234;p29"/>
          <p:cNvSpPr/>
          <p:nvPr/>
        </p:nvSpPr>
        <p:spPr>
          <a:xfrm>
            <a:off x="181684" y="2751798"/>
            <a:ext cx="4548784" cy="4019901"/>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35" name="Google Shape;235;p29"/>
          <p:cNvSpPr/>
          <p:nvPr/>
        </p:nvSpPr>
        <p:spPr>
          <a:xfrm>
            <a:off x="181685" y="735827"/>
            <a:ext cx="4132408" cy="1884301"/>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236" name="Google Shape;236;p29"/>
          <p:cNvSpPr/>
          <p:nvPr/>
        </p:nvSpPr>
        <p:spPr>
          <a:xfrm>
            <a:off x="4457735" y="736795"/>
            <a:ext cx="3818757" cy="1883334"/>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37" name="Google Shape;237;p29"/>
          <p:cNvSpPr/>
          <p:nvPr/>
        </p:nvSpPr>
        <p:spPr>
          <a:xfrm>
            <a:off x="4894592" y="2751798"/>
            <a:ext cx="7090579" cy="1194560"/>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238" name="Google Shape;238;p29"/>
          <p:cNvSpPr/>
          <p:nvPr/>
        </p:nvSpPr>
        <p:spPr>
          <a:xfrm>
            <a:off x="8444101" y="735826"/>
            <a:ext cx="3541070" cy="1884303"/>
          </a:xfrm>
          <a:prstGeom prst="roundRect">
            <a:avLst>
              <a:gd fmla="val 3493" name="adj"/>
            </a:avLst>
          </a:prstGeom>
          <a:no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