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5B2A"/>
    <a:srgbClr val="A2182F"/>
    <a:srgbClr val="3D5CAD"/>
    <a:srgbClr val="474748"/>
    <a:srgbClr val="4747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35" autoAdjust="0"/>
    <p:restoredTop sz="94660"/>
  </p:normalViewPr>
  <p:slideViewPr>
    <p:cSldViewPr snapToGrid="0">
      <p:cViewPr varScale="1">
        <p:scale>
          <a:sx n="85" d="100"/>
          <a:sy n="85" d="100"/>
        </p:scale>
        <p:origin x="68" y="34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5912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2261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2031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0521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95888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5808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1097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00338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43511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443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28075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CA8828-8A83-4AA6-8F61-EBEB10A4262A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711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704E3CD-A554-4B7E-B4C3-131D1B67FA4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A218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D3832E5-CAF7-4B8E-96BA-0B41D6E7831D}"/>
              </a:ext>
            </a:extLst>
          </p:cNvPr>
          <p:cNvSpPr/>
          <p:nvPr/>
        </p:nvSpPr>
        <p:spPr>
          <a:xfrm>
            <a:off x="102000" y="99000"/>
            <a:ext cx="11988000" cy="6660000"/>
          </a:xfrm>
          <a:prstGeom prst="roundRect">
            <a:avLst>
              <a:gd name="adj" fmla="val 406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ctangle: Rounded Corners 5">
                <a:extLst>
                  <a:ext uri="{FF2B5EF4-FFF2-40B4-BE49-F238E27FC236}">
                    <a16:creationId xmlns:a16="http://schemas.microsoft.com/office/drawing/2014/main" id="{6C4F1421-D6A7-4EB7-981E-77D94CA05F14}"/>
                  </a:ext>
                </a:extLst>
              </p:cNvPr>
              <p:cNvSpPr/>
              <p:nvPr/>
            </p:nvSpPr>
            <p:spPr>
              <a:xfrm>
                <a:off x="407640" y="872462"/>
                <a:ext cx="5580000" cy="1630414"/>
              </a:xfrm>
              <a:prstGeom prst="roundRect">
                <a:avLst>
                  <a:gd name="adj" fmla="val 3970"/>
                </a:avLst>
              </a:prstGeom>
              <a:solidFill>
                <a:schemeClr val="bg1"/>
              </a:solidFill>
              <a:ln w="28575">
                <a:solidFill>
                  <a:srgbClr val="A2182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State the equation to find the distance from the origin to point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GB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GB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𝒙</m:t>
                        </m:r>
                        <m:r>
                          <a:rPr lang="en-GB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, </m:t>
                        </m:r>
                        <m:r>
                          <a:rPr lang="en-GB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𝒚</m:t>
                        </m:r>
                        <m:r>
                          <a:rPr lang="en-GB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, </m:t>
                        </m:r>
                        <m:r>
                          <a:rPr lang="en-GB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𝒛</m:t>
                        </m:r>
                      </m:e>
                    </m:d>
                  </m:oMath>
                </a14:m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:</a:t>
                </a:r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</p:txBody>
          </p:sp>
        </mc:Choice>
        <mc:Fallback>
          <p:sp>
            <p:nvSpPr>
              <p:cNvPr id="6" name="Rectangle: Rounded Corners 5">
                <a:extLst>
                  <a:ext uri="{FF2B5EF4-FFF2-40B4-BE49-F238E27FC236}">
                    <a16:creationId xmlns:a16="http://schemas.microsoft.com/office/drawing/2014/main" id="{6C4F1421-D6A7-4EB7-981E-77D94CA05F1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640" y="872462"/>
                <a:ext cx="5580000" cy="1630414"/>
              </a:xfrm>
              <a:prstGeom prst="roundRect">
                <a:avLst>
                  <a:gd name="adj" fmla="val 3970"/>
                </a:avLst>
              </a:prstGeom>
              <a:blipFill>
                <a:blip r:embed="rId2"/>
                <a:stretch>
                  <a:fillRect/>
                </a:stretch>
              </a:blipFill>
              <a:ln w="28575">
                <a:solidFill>
                  <a:srgbClr val="A2182F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Rectangle: Rounded Corners 6">
                <a:extLst>
                  <a:ext uri="{FF2B5EF4-FFF2-40B4-BE49-F238E27FC236}">
                    <a16:creationId xmlns:a16="http://schemas.microsoft.com/office/drawing/2014/main" id="{DDE19651-A0BD-4D0C-B00C-3C5576CF37FB}"/>
                  </a:ext>
                </a:extLst>
              </p:cNvPr>
              <p:cNvSpPr/>
              <p:nvPr/>
            </p:nvSpPr>
            <p:spPr>
              <a:xfrm>
                <a:off x="6204361" y="872462"/>
                <a:ext cx="5580000" cy="1630414"/>
              </a:xfrm>
              <a:prstGeom prst="roundRect">
                <a:avLst>
                  <a:gd name="adj" fmla="val 3970"/>
                </a:avLst>
              </a:prstGeom>
              <a:solidFill>
                <a:schemeClr val="bg1"/>
              </a:solidFill>
              <a:ln w="28575">
                <a:solidFill>
                  <a:srgbClr val="A2182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State the formula used to find the distance between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GB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GB" sz="12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12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𝒙</m:t>
                            </m:r>
                          </m:e>
                          <m:sub>
                            <m:r>
                              <a:rPr lang="en-GB" sz="12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𝟏</m:t>
                            </m:r>
                          </m:sub>
                        </m:sSub>
                        <m:r>
                          <a:rPr lang="en-GB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, </m:t>
                        </m:r>
                        <m:sSub>
                          <m:sSubPr>
                            <m:ctrlPr>
                              <a:rPr lang="en-GB" sz="12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12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𝒚</m:t>
                            </m:r>
                          </m:e>
                          <m:sub>
                            <m:r>
                              <a:rPr lang="en-GB" sz="12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𝟏</m:t>
                            </m:r>
                          </m:sub>
                        </m:sSub>
                        <m:r>
                          <a:rPr lang="en-GB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, </m:t>
                        </m:r>
                        <m:sSub>
                          <m:sSubPr>
                            <m:ctrlPr>
                              <a:rPr lang="en-GB" sz="12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12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𝒛</m:t>
                            </m:r>
                          </m:e>
                          <m:sub>
                            <m:r>
                              <a:rPr lang="en-GB" sz="12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𝟏</m:t>
                            </m:r>
                          </m:sub>
                        </m:sSub>
                      </m:e>
                    </m:d>
                  </m:oMath>
                </a14:m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 and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GB" sz="1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GB" sz="12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12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𝒙</m:t>
                            </m:r>
                          </m:e>
                          <m:sub>
                            <m:r>
                              <a:rPr lang="en-GB" sz="12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b>
                        </m:sSub>
                        <m:r>
                          <a:rPr lang="en-GB" sz="1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, </m:t>
                        </m:r>
                        <m:sSub>
                          <m:sSubPr>
                            <m:ctrlPr>
                              <a:rPr lang="en-GB" sz="12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12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𝒚</m:t>
                            </m:r>
                          </m:e>
                          <m:sub>
                            <m:r>
                              <a:rPr lang="en-GB" sz="12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b>
                        </m:sSub>
                        <m:r>
                          <a:rPr lang="en-GB" sz="1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, </m:t>
                        </m:r>
                        <m:sSub>
                          <m:sSubPr>
                            <m:ctrlPr>
                              <a:rPr lang="en-GB" sz="12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12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𝒛</m:t>
                            </m:r>
                          </m:e>
                          <m:sub>
                            <m:r>
                              <a:rPr lang="en-GB" sz="12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b>
                        </m:sSub>
                      </m:e>
                    </m:d>
                  </m:oMath>
                </a14:m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:</a:t>
                </a:r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</p:txBody>
          </p:sp>
        </mc:Choice>
        <mc:Fallback>
          <p:sp>
            <p:nvSpPr>
              <p:cNvPr id="7" name="Rectangle: Rounded Corners 6">
                <a:extLst>
                  <a:ext uri="{FF2B5EF4-FFF2-40B4-BE49-F238E27FC236}">
                    <a16:creationId xmlns:a16="http://schemas.microsoft.com/office/drawing/2014/main" id="{DDE19651-A0BD-4D0C-B00C-3C5576CF37F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4361" y="872462"/>
                <a:ext cx="5580000" cy="1630414"/>
              </a:xfrm>
              <a:prstGeom prst="roundRect">
                <a:avLst>
                  <a:gd name="adj" fmla="val 3970"/>
                </a:avLst>
              </a:prstGeom>
              <a:blipFill>
                <a:blip r:embed="rId3"/>
                <a:stretch>
                  <a:fillRect/>
                </a:stretch>
              </a:blipFill>
              <a:ln w="28575">
                <a:solidFill>
                  <a:srgbClr val="A2182F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Rectangle: Rounded Corners 7">
                <a:extLst>
                  <a:ext uri="{FF2B5EF4-FFF2-40B4-BE49-F238E27FC236}">
                    <a16:creationId xmlns:a16="http://schemas.microsoft.com/office/drawing/2014/main" id="{3761843B-99AD-410D-AB20-A64A3842C801}"/>
                  </a:ext>
                </a:extLst>
              </p:cNvPr>
              <p:cNvSpPr/>
              <p:nvPr/>
            </p:nvSpPr>
            <p:spPr>
              <a:xfrm>
                <a:off x="6204361" y="2843369"/>
                <a:ext cx="5580000" cy="3601322"/>
              </a:xfrm>
              <a:prstGeom prst="roundRect">
                <a:avLst>
                  <a:gd name="adj" fmla="val 3970"/>
                </a:avLst>
              </a:prstGeom>
              <a:solidFill>
                <a:schemeClr val="bg1"/>
              </a:solidFill>
              <a:ln w="28575">
                <a:solidFill>
                  <a:srgbClr val="A2182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For a given vector </a:t>
                </a:r>
                <a14:m>
                  <m:oMath xmlns:m="http://schemas.openxmlformats.org/officeDocument/2006/math">
                    <m:r>
                      <a:rPr lang="en-GB" sz="1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𝑥</m:t>
                    </m:r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𝒊</m:t>
                    </m:r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+</m:t>
                    </m:r>
                    <m:r>
                      <a:rPr lang="en-GB" sz="1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𝑦</m:t>
                    </m:r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𝒋</m:t>
                    </m:r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+</m:t>
                    </m:r>
                    <m:r>
                      <a:rPr lang="en-GB" sz="1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𝑧</m:t>
                    </m:r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𝒌</m:t>
                    </m:r>
                  </m:oMath>
                </a14:m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 explain how you can find the angle that the vector makes with each principle axis – state these formulae:</a:t>
                </a:r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</p:txBody>
          </p:sp>
        </mc:Choice>
        <mc:Fallback>
          <p:sp>
            <p:nvSpPr>
              <p:cNvPr id="8" name="Rectangle: Rounded Corners 7">
                <a:extLst>
                  <a:ext uri="{FF2B5EF4-FFF2-40B4-BE49-F238E27FC236}">
                    <a16:creationId xmlns:a16="http://schemas.microsoft.com/office/drawing/2014/main" id="{3761843B-99AD-410D-AB20-A64A3842C80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4361" y="2843369"/>
                <a:ext cx="5580000" cy="3601322"/>
              </a:xfrm>
              <a:prstGeom prst="roundRect">
                <a:avLst>
                  <a:gd name="adj" fmla="val 3970"/>
                </a:avLst>
              </a:prstGeom>
              <a:blipFill>
                <a:blip r:embed="rId4"/>
                <a:stretch>
                  <a:fillRect/>
                </a:stretch>
              </a:blipFill>
              <a:ln w="28575">
                <a:solidFill>
                  <a:srgbClr val="A2182F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Rectangle: Rounded Corners 8">
                <a:extLst>
                  <a:ext uri="{FF2B5EF4-FFF2-40B4-BE49-F238E27FC236}">
                    <a16:creationId xmlns:a16="http://schemas.microsoft.com/office/drawing/2014/main" id="{DEBF2F5C-C4AA-40D1-A7CE-B498718D1086}"/>
                  </a:ext>
                </a:extLst>
              </p:cNvPr>
              <p:cNvSpPr/>
              <p:nvPr/>
            </p:nvSpPr>
            <p:spPr>
              <a:xfrm>
                <a:off x="400418" y="2843369"/>
                <a:ext cx="5580000" cy="3601322"/>
              </a:xfrm>
              <a:prstGeom prst="roundRect">
                <a:avLst>
                  <a:gd name="adj" fmla="val 3970"/>
                </a:avLst>
              </a:prstGeom>
              <a:solidFill>
                <a:schemeClr val="bg1"/>
              </a:solidFill>
              <a:ln w="28575">
                <a:solidFill>
                  <a:srgbClr val="A2182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Define the unit vectors </a:t>
                </a:r>
                <a14:m>
                  <m:oMath xmlns:m="http://schemas.openxmlformats.org/officeDocument/2006/math"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𝒊</m:t>
                    </m:r>
                  </m:oMath>
                </a14:m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𝒋</m:t>
                    </m:r>
                  </m:oMath>
                </a14:m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, and </a:t>
                </a:r>
                <a14:m>
                  <m:oMath xmlns:m="http://schemas.openxmlformats.org/officeDocument/2006/math">
                    <m:r>
                      <a:rPr lang="en-GB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𝒌</m:t>
                    </m:r>
                  </m:oMath>
                </a14:m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. Therefore explain why:</a:t>
                </a:r>
              </a:p>
              <a:p>
                <a:endParaRPr lang="en-GB" sz="1200" b="1" dirty="0" smtClean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halkduster" charset="0"/>
                          <a:cs typeface="Chalkduster" charset="0"/>
                        </a:rPr>
                        <m:t>𝑝</m:t>
                      </m:r>
                      <m:r>
                        <a:rPr lang="en-GB" sz="1200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halkduster" charset="0"/>
                          <a:cs typeface="Chalkduster" charset="0"/>
                        </a:rPr>
                        <m:t>𝒊</m:t>
                      </m:r>
                      <m:r>
                        <a:rPr lang="en-GB" sz="1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halkduster" charset="0"/>
                          <a:cs typeface="Chalkduster" charset="0"/>
                        </a:rPr>
                        <m:t>+</m:t>
                      </m:r>
                      <m:r>
                        <a:rPr lang="en-GB" sz="1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halkduster" charset="0"/>
                          <a:cs typeface="Chalkduster" charset="0"/>
                        </a:rPr>
                        <m:t>𝑞</m:t>
                      </m:r>
                      <m:r>
                        <a:rPr lang="en-GB" sz="1200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halkduster" charset="0"/>
                          <a:cs typeface="Chalkduster" charset="0"/>
                        </a:rPr>
                        <m:t>𝒋</m:t>
                      </m:r>
                      <m:r>
                        <a:rPr lang="en-GB" sz="1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halkduster" charset="0"/>
                          <a:cs typeface="Chalkduster" charset="0"/>
                        </a:rPr>
                        <m:t>+</m:t>
                      </m:r>
                      <m:r>
                        <a:rPr lang="en-GB" sz="1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halkduster" charset="0"/>
                          <a:cs typeface="Chalkduster" charset="0"/>
                        </a:rPr>
                        <m:t>𝑟</m:t>
                      </m:r>
                      <m:r>
                        <a:rPr lang="en-GB" sz="1200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halkduster" charset="0"/>
                          <a:cs typeface="Chalkduster" charset="0"/>
                        </a:rPr>
                        <m:t>𝒌</m:t>
                      </m:r>
                      <m:r>
                        <a:rPr lang="en-GB" sz="1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halkduster" charset="0"/>
                          <a:cs typeface="Chalkduster" charset="0"/>
                        </a:rPr>
                        <m:t>= </m:t>
                      </m:r>
                      <m:d>
                        <m:dPr>
                          <m:ctrlPr>
                            <a:rPr lang="en-GB" sz="12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en-GB" sz="120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m:rPr>
                                    <m:brk m:alnAt="7"/>
                                  </m:rPr>
                                  <a:rPr lang="en-GB" sz="1200" b="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𝑝</m:t>
                                </m:r>
                              </m:e>
                            </m:mr>
                            <m:mr>
                              <m:e>
                                <m:r>
                                  <a:rPr lang="en-GB" sz="1200" b="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𝑞</m:t>
                                </m:r>
                              </m:e>
                            </m:mr>
                            <m:mr>
                              <m:e>
                                <m:r>
                                  <a:rPr lang="en-GB" sz="1200" b="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𝑟</m:t>
                                </m:r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en-GB" sz="1200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</p:txBody>
          </p:sp>
        </mc:Choice>
        <mc:Fallback>
          <p:sp>
            <p:nvSpPr>
              <p:cNvPr id="9" name="Rectangle: Rounded Corners 8">
                <a:extLst>
                  <a:ext uri="{FF2B5EF4-FFF2-40B4-BE49-F238E27FC236}">
                    <a16:creationId xmlns:a16="http://schemas.microsoft.com/office/drawing/2014/main" id="{DEBF2F5C-C4AA-40D1-A7CE-B498718D108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0418" y="2843369"/>
                <a:ext cx="5580000" cy="3601322"/>
              </a:xfrm>
              <a:prstGeom prst="roundRect">
                <a:avLst>
                  <a:gd name="adj" fmla="val 3970"/>
                </a:avLst>
              </a:prstGeom>
              <a:blipFill>
                <a:blip r:embed="rId5"/>
                <a:stretch>
                  <a:fillRect/>
                </a:stretch>
              </a:blipFill>
              <a:ln w="28575">
                <a:solidFill>
                  <a:srgbClr val="A2182F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>
            <a:extLst>
              <a:ext uri="{FF2B5EF4-FFF2-40B4-BE49-F238E27FC236}">
                <a16:creationId xmlns:a16="http://schemas.microsoft.com/office/drawing/2014/main" id="{A640D112-EE4C-437C-A084-55229A48D975}"/>
              </a:ext>
            </a:extLst>
          </p:cNvPr>
          <p:cNvSpPr txBox="1"/>
          <p:nvPr/>
        </p:nvSpPr>
        <p:spPr>
          <a:xfrm>
            <a:off x="102002" y="295583"/>
            <a:ext cx="11987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i="1" dirty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Maths </a:t>
            </a:r>
            <a:r>
              <a:rPr lang="en-GB" sz="2000" i="1" dirty="0" smtClean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A2 </a:t>
            </a:r>
            <a:r>
              <a:rPr lang="en-GB" sz="2000" i="1" dirty="0" smtClean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Level Knowledge Organiser -  </a:t>
            </a:r>
            <a:r>
              <a:rPr lang="en-GB" sz="2000" b="1" dirty="0" smtClean="0">
                <a:solidFill>
                  <a:srgbClr val="A2182F"/>
                </a:solidFill>
                <a:ea typeface="Nanum Brush Script" charset="-127"/>
                <a:cs typeface="Nanum Brush Script" charset="-127"/>
              </a:rPr>
              <a:t>Vectors</a:t>
            </a:r>
            <a:endParaRPr lang="en-GB" sz="2000" b="1" dirty="0">
              <a:solidFill>
                <a:srgbClr val="A2182F"/>
              </a:solidFill>
              <a:ea typeface="Nanum Brush Script" charset="-127"/>
              <a:cs typeface="Nanum Brush Script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363977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323</TotalTime>
  <Words>136</Words>
  <Application>Microsoft Office PowerPoint</Application>
  <PresentationFormat>Widescreen</PresentationFormat>
  <Paragraphs>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Cambria Math</vt:lpstr>
      <vt:lpstr>Chalkduster</vt:lpstr>
      <vt:lpstr>Nanum Brush Script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Spark Bar</dc:title>
  <dc:creator>James Palmer</dc:creator>
  <cp:lastModifiedBy>McPherson James</cp:lastModifiedBy>
  <cp:revision>47</cp:revision>
  <dcterms:created xsi:type="dcterms:W3CDTF">2017-07-11T17:32:48Z</dcterms:created>
  <dcterms:modified xsi:type="dcterms:W3CDTF">2020-07-15T16:51:38Z</dcterms:modified>
</cp:coreProperties>
</file>