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87" autoAdjust="0"/>
    <p:restoredTop sz="94660"/>
  </p:normalViewPr>
  <p:slideViewPr>
    <p:cSldViewPr>
      <p:cViewPr varScale="1">
        <p:scale>
          <a:sx n="107" d="100"/>
          <a:sy n="107" d="100"/>
        </p:scale>
        <p:origin x="1662" y="120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08/10/2019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2"/>
            <a:ext cx="4282860" cy="1093013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88162"/>
            <a:ext cx="44268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What does the term </a:t>
            </a:r>
            <a:r>
              <a:rPr lang="en-GB" sz="1050" b="1" i="1" dirty="0" smtClean="0"/>
              <a:t>mass defect</a:t>
            </a:r>
            <a:r>
              <a:rPr lang="en-GB" sz="1050" dirty="0"/>
              <a:t>,</a:t>
            </a:r>
            <a:r>
              <a:rPr lang="en-GB" sz="1050" i="1" dirty="0" smtClean="0"/>
              <a:t> </a:t>
            </a:r>
            <a:r>
              <a:rPr lang="en-GB" sz="1050" i="1" dirty="0"/>
              <a:t>∆</a:t>
            </a:r>
            <a:r>
              <a:rPr lang="en-GB" sz="1050" i="1" dirty="0" smtClean="0"/>
              <a:t>m, mean?</a:t>
            </a:r>
            <a:endParaRPr lang="en-GB" sz="1050" dirty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27) Nuclear Physics, Mass and Energy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6155316" y="644524"/>
            <a:ext cx="3462486" cy="115265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6183122" y="655900"/>
            <a:ext cx="1662284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Complete the table:</a:t>
            </a:r>
            <a:endParaRPr lang="en-GB" sz="105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730525"/>
              </p:ext>
            </p:extLst>
          </p:nvPr>
        </p:nvGraphicFramePr>
        <p:xfrm>
          <a:off x="6251132" y="921192"/>
          <a:ext cx="3284830" cy="72593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260179">
                  <a:extLst>
                    <a:ext uri="{9D8B030D-6E8A-4147-A177-3AD203B41FA5}">
                      <a16:colId xmlns:a16="http://schemas.microsoft.com/office/drawing/2014/main" val="724666979"/>
                    </a:ext>
                  </a:extLst>
                </a:gridCol>
                <a:gridCol w="1234073">
                  <a:extLst>
                    <a:ext uri="{9D8B030D-6E8A-4147-A177-3AD203B41FA5}">
                      <a16:colId xmlns:a16="http://schemas.microsoft.com/office/drawing/2014/main" val="3694571723"/>
                    </a:ext>
                  </a:extLst>
                </a:gridCol>
                <a:gridCol w="790578">
                  <a:extLst>
                    <a:ext uri="{9D8B030D-6E8A-4147-A177-3AD203B41FA5}">
                      <a16:colId xmlns:a16="http://schemas.microsoft.com/office/drawing/2014/main" val="21938552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Particle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Mass (kg)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Mass (u)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66567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Proton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692618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Neutron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672811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Electron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9.11 x 10</a:t>
                      </a:r>
                      <a:r>
                        <a:rPr lang="en-GB" sz="1100" baseline="30000" dirty="0">
                          <a:effectLst/>
                        </a:rPr>
                        <a:t>-31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0.00055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4663529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5574" y="762939"/>
            <a:ext cx="1547986" cy="691556"/>
          </a:xfrm>
          <a:prstGeom prst="rect">
            <a:avLst/>
          </a:prstGeom>
        </p:spPr>
      </p:pic>
      <p:sp>
        <p:nvSpPr>
          <p:cNvPr id="34" name="AutoShape 43"/>
          <p:cNvSpPr>
            <a:spLocks noChangeArrowheads="1"/>
          </p:cNvSpPr>
          <p:nvPr/>
        </p:nvSpPr>
        <p:spPr bwMode="auto">
          <a:xfrm>
            <a:off x="238092" y="1890069"/>
            <a:ext cx="4786916" cy="144130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" name="Rectangle 5"/>
          <p:cNvSpPr/>
          <p:nvPr/>
        </p:nvSpPr>
        <p:spPr>
          <a:xfrm>
            <a:off x="272480" y="1890068"/>
            <a:ext cx="40252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nucleus of a Helium atom to </a:t>
            </a:r>
            <a:r>
              <a:rPr lang="en-GB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demonstrate mass defect.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made up of 2 protons and 2 neutrons:</a:t>
            </a:r>
            <a:endParaRPr lang="en-GB" sz="1100" dirty="0"/>
          </a:p>
        </p:txBody>
      </p:sp>
      <p:sp>
        <p:nvSpPr>
          <p:cNvPr id="38" name="AutoShape 43"/>
          <p:cNvSpPr>
            <a:spLocks noChangeArrowheads="1"/>
          </p:cNvSpPr>
          <p:nvPr/>
        </p:nvSpPr>
        <p:spPr bwMode="auto">
          <a:xfrm>
            <a:off x="5113341" y="1890068"/>
            <a:ext cx="2791987" cy="792087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Rectangle 38"/>
          <p:cNvSpPr/>
          <p:nvPr/>
        </p:nvSpPr>
        <p:spPr>
          <a:xfrm>
            <a:off x="5167314" y="2831302"/>
            <a:ext cx="287710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the equation: </a:t>
            </a:r>
            <a:endParaRPr lang="en-GB" sz="1050" dirty="0"/>
          </a:p>
        </p:txBody>
      </p:sp>
      <p:sp>
        <p:nvSpPr>
          <p:cNvPr id="19" name="AutoShape 43"/>
          <p:cNvSpPr>
            <a:spLocks noChangeArrowheads="1"/>
          </p:cNvSpPr>
          <p:nvPr/>
        </p:nvSpPr>
        <p:spPr bwMode="auto">
          <a:xfrm>
            <a:off x="5095876" y="2759864"/>
            <a:ext cx="4572032" cy="792087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6453198" y="2831302"/>
          <a:ext cx="631825" cy="20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Equation" r:id="rId5" imgW="634725" imgH="203112" progId="Equation.3">
                  <p:embed/>
                </p:oleObj>
              </mc:Choice>
              <mc:Fallback>
                <p:oleObj name="Equation" r:id="rId5" imgW="634725" imgH="203112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3198" y="2831302"/>
                        <a:ext cx="631825" cy="206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238092" y="3402806"/>
            <a:ext cx="4786345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5" name="Text Box 44"/>
          <p:cNvSpPr txBox="1">
            <a:spLocks noChangeArrowheads="1"/>
          </p:cNvSpPr>
          <p:nvPr/>
        </p:nvSpPr>
        <p:spPr bwMode="auto">
          <a:xfrm>
            <a:off x="309530" y="3402806"/>
            <a:ext cx="44268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What does the term binding energy mean</a:t>
            </a:r>
            <a:r>
              <a:rPr lang="en-GB" sz="1050" i="1" dirty="0" smtClean="0"/>
              <a:t>?</a:t>
            </a:r>
            <a:endParaRPr lang="en-GB" sz="1050" dirty="0"/>
          </a:p>
        </p:txBody>
      </p:sp>
      <p:sp>
        <p:nvSpPr>
          <p:cNvPr id="27" name="Rectangle 26"/>
          <p:cNvSpPr/>
          <p:nvPr/>
        </p:nvSpPr>
        <p:spPr>
          <a:xfrm>
            <a:off x="5167314" y="1974046"/>
            <a:ext cx="287710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mass defect in atomic units? </a:t>
            </a:r>
            <a:endParaRPr lang="en-GB" sz="1050" dirty="0"/>
          </a:p>
        </p:txBody>
      </p:sp>
      <p:sp>
        <p:nvSpPr>
          <p:cNvPr id="28" name="Rectangle 27"/>
          <p:cNvSpPr/>
          <p:nvPr/>
        </p:nvSpPr>
        <p:spPr>
          <a:xfrm>
            <a:off x="5167314" y="3688558"/>
            <a:ext cx="287710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and electron volt and why use it? </a:t>
            </a:r>
            <a:endParaRPr lang="en-GB" sz="1050" dirty="0"/>
          </a:p>
        </p:txBody>
      </p:sp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5095876" y="3688558"/>
            <a:ext cx="4572032" cy="85725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5" name="AutoShape 43"/>
          <p:cNvSpPr>
            <a:spLocks noChangeArrowheads="1"/>
          </p:cNvSpPr>
          <p:nvPr/>
        </p:nvSpPr>
        <p:spPr bwMode="auto">
          <a:xfrm>
            <a:off x="238092" y="4617252"/>
            <a:ext cx="9429816" cy="214314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6" name="Text Box 44"/>
          <p:cNvSpPr txBox="1">
            <a:spLocks noChangeArrowheads="1"/>
          </p:cNvSpPr>
          <p:nvPr/>
        </p:nvSpPr>
        <p:spPr bwMode="auto">
          <a:xfrm>
            <a:off x="238093" y="4617252"/>
            <a:ext cx="44268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What does the binding energy graph, below, tell us?</a:t>
            </a:r>
            <a:r>
              <a:rPr lang="en-GB" sz="1050" i="1" dirty="0" smtClean="0"/>
              <a:t>?</a:t>
            </a:r>
            <a:endParaRPr lang="en-GB" sz="105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0968" y="4831566"/>
            <a:ext cx="2806128" cy="1921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2"/>
            <a:ext cx="4282860" cy="135732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88162"/>
            <a:ext cx="407196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What is nuclear fission?</a:t>
            </a:r>
            <a:endParaRPr lang="en-GB" sz="1050" dirty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27) Nuclear Physics, Fission and Fusion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4595810" y="688162"/>
            <a:ext cx="5021992" cy="57150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4667248" y="655900"/>
            <a:ext cx="4857784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Show a possible equation for the fission of Uranium 235:</a:t>
            </a:r>
          </a:p>
          <a:p>
            <a:endParaRPr lang="en-GB" sz="105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720" y="2474112"/>
            <a:ext cx="3143250" cy="1900237"/>
          </a:xfrm>
          <a:prstGeom prst="rect">
            <a:avLst/>
          </a:prstGeom>
          <a:noFill/>
        </p:spPr>
      </p:pic>
      <p:sp>
        <p:nvSpPr>
          <p:cNvPr id="41" name="AutoShape 43"/>
          <p:cNvSpPr>
            <a:spLocks noChangeArrowheads="1"/>
          </p:cNvSpPr>
          <p:nvPr/>
        </p:nvSpPr>
        <p:spPr bwMode="auto">
          <a:xfrm>
            <a:off x="238092" y="2220622"/>
            <a:ext cx="4286280" cy="332532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2" name="Text Box 44"/>
          <p:cNvSpPr txBox="1">
            <a:spLocks noChangeArrowheads="1"/>
          </p:cNvSpPr>
          <p:nvPr/>
        </p:nvSpPr>
        <p:spPr bwMode="auto">
          <a:xfrm>
            <a:off x="309530" y="2188360"/>
            <a:ext cx="4214842" cy="407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Describe and explain the term ‘chain reaction’ using the diagram below:</a:t>
            </a:r>
          </a:p>
          <a:p>
            <a:endParaRPr lang="en-GB" sz="1050" dirty="0"/>
          </a:p>
        </p:txBody>
      </p:sp>
      <p:sp>
        <p:nvSpPr>
          <p:cNvPr id="44" name="AutoShape 43"/>
          <p:cNvSpPr>
            <a:spLocks noChangeArrowheads="1"/>
          </p:cNvSpPr>
          <p:nvPr/>
        </p:nvSpPr>
        <p:spPr bwMode="auto">
          <a:xfrm>
            <a:off x="238092" y="5649646"/>
            <a:ext cx="4857784" cy="111074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5" name="Text Box 44"/>
          <p:cNvSpPr txBox="1">
            <a:spLocks noChangeArrowheads="1"/>
          </p:cNvSpPr>
          <p:nvPr/>
        </p:nvSpPr>
        <p:spPr bwMode="auto">
          <a:xfrm>
            <a:off x="309530" y="5617384"/>
            <a:ext cx="4857784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What is critical mass?</a:t>
            </a:r>
          </a:p>
          <a:p>
            <a:endParaRPr lang="en-GB" sz="1050" dirty="0"/>
          </a:p>
        </p:txBody>
      </p:sp>
      <p:sp>
        <p:nvSpPr>
          <p:cNvPr id="48" name="AutoShape 43"/>
          <p:cNvSpPr>
            <a:spLocks noChangeArrowheads="1"/>
          </p:cNvSpPr>
          <p:nvPr/>
        </p:nvSpPr>
        <p:spPr bwMode="auto">
          <a:xfrm>
            <a:off x="4595810" y="1363366"/>
            <a:ext cx="5021992" cy="161081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9" name="Text Box 44"/>
          <p:cNvSpPr txBox="1">
            <a:spLocks noChangeArrowheads="1"/>
          </p:cNvSpPr>
          <p:nvPr/>
        </p:nvSpPr>
        <p:spPr bwMode="auto">
          <a:xfrm>
            <a:off x="4667248" y="1331104"/>
            <a:ext cx="4857784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What is fusion? Give an example.</a:t>
            </a:r>
          </a:p>
          <a:p>
            <a:endParaRPr lang="en-GB" sz="1050" dirty="0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6399" name="Pictur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7249" y="3117054"/>
            <a:ext cx="218242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AutoShape 43"/>
          <p:cNvSpPr>
            <a:spLocks noChangeArrowheads="1"/>
          </p:cNvSpPr>
          <p:nvPr/>
        </p:nvSpPr>
        <p:spPr bwMode="auto">
          <a:xfrm>
            <a:off x="6953264" y="3045616"/>
            <a:ext cx="2809860" cy="214314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4" name="Text Box 44"/>
          <p:cNvSpPr txBox="1">
            <a:spLocks noChangeArrowheads="1"/>
          </p:cNvSpPr>
          <p:nvPr/>
        </p:nvSpPr>
        <p:spPr bwMode="auto">
          <a:xfrm>
            <a:off x="7024702" y="3117054"/>
            <a:ext cx="25717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i="1" dirty="0" smtClean="0"/>
              <a:t>Using the graph, explain why nuclei lighter than Iron will undergo fusion</a:t>
            </a:r>
            <a:endParaRPr lang="en-GB" sz="1000" dirty="0"/>
          </a:p>
        </p:txBody>
      </p:sp>
      <p:sp>
        <p:nvSpPr>
          <p:cNvPr id="58" name="AutoShape 43"/>
          <p:cNvSpPr>
            <a:spLocks noChangeArrowheads="1"/>
          </p:cNvSpPr>
          <p:nvPr/>
        </p:nvSpPr>
        <p:spPr bwMode="auto">
          <a:xfrm>
            <a:off x="5238752" y="5260194"/>
            <a:ext cx="4500594" cy="150019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1" name="Text Box 44"/>
          <p:cNvSpPr txBox="1">
            <a:spLocks noChangeArrowheads="1"/>
          </p:cNvSpPr>
          <p:nvPr/>
        </p:nvSpPr>
        <p:spPr bwMode="auto">
          <a:xfrm>
            <a:off x="5238752" y="5260194"/>
            <a:ext cx="435771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i="1" dirty="0" smtClean="0"/>
              <a:t>Using the graph, explain why nuclei heavier than Iron will undergo fission.</a:t>
            </a:r>
            <a:endParaRPr lang="en-GB" sz="1000" dirty="0" smtClean="0"/>
          </a:p>
          <a:p>
            <a:endParaRPr lang="en-GB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16724"/>
            <a:ext cx="5786478" cy="35719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309530" y="688162"/>
            <a:ext cx="407196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Explain what each of the components of a nuclear reactor do.</a:t>
            </a:r>
            <a:endParaRPr lang="en-GB" sz="1050" dirty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27) Nuclear Physics, Thermal nuclear reactor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0262" y="616724"/>
            <a:ext cx="3521892" cy="2071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AutoShape 43"/>
          <p:cNvSpPr>
            <a:spLocks noChangeArrowheads="1"/>
          </p:cNvSpPr>
          <p:nvPr/>
        </p:nvSpPr>
        <p:spPr bwMode="auto">
          <a:xfrm>
            <a:off x="238092" y="1116790"/>
            <a:ext cx="5715040" cy="150019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6" name="AutoShape 43"/>
          <p:cNvSpPr>
            <a:spLocks noChangeArrowheads="1"/>
          </p:cNvSpPr>
          <p:nvPr/>
        </p:nvSpPr>
        <p:spPr bwMode="auto">
          <a:xfrm>
            <a:off x="238092" y="2759864"/>
            <a:ext cx="9429816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7" name="Text Box 44"/>
          <p:cNvSpPr txBox="1">
            <a:spLocks noChangeArrowheads="1"/>
          </p:cNvSpPr>
          <p:nvPr/>
        </p:nvSpPr>
        <p:spPr bwMode="auto">
          <a:xfrm>
            <a:off x="309530" y="1188229"/>
            <a:ext cx="5572164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Fuel </a:t>
            </a:r>
            <a:r>
              <a:rPr lang="en-GB" sz="1050" b="1" i="1" dirty="0" smtClean="0"/>
              <a:t>Rods</a:t>
            </a:r>
            <a:endParaRPr lang="en-GB" sz="1050" dirty="0" smtClean="0"/>
          </a:p>
        </p:txBody>
      </p:sp>
      <p:sp>
        <p:nvSpPr>
          <p:cNvPr id="38" name="AutoShape 43"/>
          <p:cNvSpPr>
            <a:spLocks noChangeArrowheads="1"/>
          </p:cNvSpPr>
          <p:nvPr/>
        </p:nvSpPr>
        <p:spPr bwMode="auto">
          <a:xfrm>
            <a:off x="238092" y="4045748"/>
            <a:ext cx="9429816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44"/>
          <p:cNvSpPr txBox="1">
            <a:spLocks noChangeArrowheads="1"/>
          </p:cNvSpPr>
          <p:nvPr/>
        </p:nvSpPr>
        <p:spPr bwMode="auto">
          <a:xfrm>
            <a:off x="309530" y="4117186"/>
            <a:ext cx="928694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Coolant</a:t>
            </a:r>
            <a:endParaRPr lang="en-GB" sz="1050" dirty="0" smtClean="0"/>
          </a:p>
        </p:txBody>
      </p:sp>
      <p:sp>
        <p:nvSpPr>
          <p:cNvPr id="40" name="AutoShape 43"/>
          <p:cNvSpPr>
            <a:spLocks noChangeArrowheads="1"/>
          </p:cNvSpPr>
          <p:nvPr/>
        </p:nvSpPr>
        <p:spPr bwMode="auto">
          <a:xfrm>
            <a:off x="238092" y="5331632"/>
            <a:ext cx="9429816" cy="142876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09530" y="2797450"/>
            <a:ext cx="928694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5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Moderator</a:t>
            </a:r>
            <a:endParaRPr kumimoji="0" lang="en-GB" sz="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309530" y="5364046"/>
            <a:ext cx="916784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27175" algn="l"/>
              </a:tabLst>
            </a:pPr>
            <a:r>
              <a:rPr kumimoji="0" lang="en-GB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Control </a:t>
            </a:r>
            <a:r>
              <a:rPr kumimoji="0" lang="en-GB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rods</a:t>
            </a:r>
            <a:endParaRPr kumimoji="0" lang="en-GB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16724"/>
            <a:ext cx="9358378" cy="35719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309530" y="688162"/>
            <a:ext cx="921550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dirty="0" smtClean="0"/>
              <a:t>There are many safety features and controls in place designed to minimise the risk of harm to humans and the surrounding environment</a:t>
            </a:r>
            <a:endParaRPr lang="en-GB" sz="1050" dirty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27) Nuclear Physics, Safety and waste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4" name="AutoShape 43"/>
          <p:cNvSpPr>
            <a:spLocks noChangeArrowheads="1"/>
          </p:cNvSpPr>
          <p:nvPr/>
        </p:nvSpPr>
        <p:spPr bwMode="auto">
          <a:xfrm>
            <a:off x="238092" y="1116790"/>
            <a:ext cx="9358378" cy="50006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7" name="Text Box 44"/>
          <p:cNvSpPr txBox="1">
            <a:spLocks noChangeArrowheads="1"/>
          </p:cNvSpPr>
          <p:nvPr/>
        </p:nvSpPr>
        <p:spPr bwMode="auto">
          <a:xfrm>
            <a:off x="309530" y="1188229"/>
            <a:ext cx="9215502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Why are Fuel Rods solid?</a:t>
            </a:r>
            <a:r>
              <a:rPr lang="en-GB" sz="1000" dirty="0" smtClean="0"/>
              <a:t> </a:t>
            </a:r>
          </a:p>
          <a:p>
            <a:endParaRPr lang="en-GB" sz="1000" dirty="0" smtClean="0"/>
          </a:p>
          <a:p>
            <a:endParaRPr lang="en-GB" sz="1000" dirty="0" smtClean="0"/>
          </a:p>
          <a:p>
            <a:r>
              <a:rPr lang="en-GB" sz="1000" b="1" i="1" dirty="0" smtClean="0"/>
              <a:t>Why is shielding used and describe its composition.</a:t>
            </a:r>
          </a:p>
          <a:p>
            <a:endParaRPr lang="en-GB" sz="1000" dirty="0" smtClean="0"/>
          </a:p>
          <a:p>
            <a:endParaRPr lang="en-GB" sz="1000" dirty="0"/>
          </a:p>
          <a:p>
            <a:endParaRPr lang="en-GB" sz="1000" dirty="0" smtClean="0"/>
          </a:p>
          <a:p>
            <a:endParaRPr lang="en-GB" sz="1000" dirty="0" smtClean="0"/>
          </a:p>
          <a:p>
            <a:endParaRPr lang="en-GB" sz="1000" dirty="0"/>
          </a:p>
          <a:p>
            <a:endParaRPr lang="en-GB" sz="1000" dirty="0" smtClean="0"/>
          </a:p>
          <a:p>
            <a:r>
              <a:rPr lang="en-GB" sz="1000" b="1" i="1" dirty="0" smtClean="0"/>
              <a:t>Why is there an emergency shutdown and what happens when it is </a:t>
            </a:r>
            <a:r>
              <a:rPr lang="en-GB" sz="1000" b="1" i="1" dirty="0" smtClean="0"/>
              <a:t>used</a:t>
            </a:r>
            <a:r>
              <a:rPr lang="en-GB" sz="1000" b="1" i="1" dirty="0" smtClean="0"/>
              <a:t>?</a:t>
            </a:r>
            <a:endParaRPr lang="en-GB" sz="1000" b="1" i="1" dirty="0" smtClean="0"/>
          </a:p>
        </p:txBody>
      </p:sp>
      <p:sp>
        <p:nvSpPr>
          <p:cNvPr id="20" name="AutoShape 43"/>
          <p:cNvSpPr>
            <a:spLocks noChangeArrowheads="1"/>
          </p:cNvSpPr>
          <p:nvPr/>
        </p:nvSpPr>
        <p:spPr bwMode="auto">
          <a:xfrm>
            <a:off x="238092" y="1688294"/>
            <a:ext cx="9358378" cy="85725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1" name="AutoShape 43"/>
          <p:cNvSpPr>
            <a:spLocks noChangeArrowheads="1"/>
          </p:cNvSpPr>
          <p:nvPr/>
        </p:nvSpPr>
        <p:spPr bwMode="auto">
          <a:xfrm>
            <a:off x="238092" y="2616988"/>
            <a:ext cx="9358378" cy="128588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2" name="AutoShape 43"/>
          <p:cNvSpPr>
            <a:spLocks noChangeArrowheads="1"/>
          </p:cNvSpPr>
          <p:nvPr/>
        </p:nvSpPr>
        <p:spPr bwMode="auto">
          <a:xfrm>
            <a:off x="166654" y="4045748"/>
            <a:ext cx="3071834" cy="278608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3309926" y="4045748"/>
            <a:ext cx="3071834" cy="278608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5" name="AutoShape 43"/>
          <p:cNvSpPr>
            <a:spLocks noChangeArrowheads="1"/>
          </p:cNvSpPr>
          <p:nvPr/>
        </p:nvSpPr>
        <p:spPr bwMode="auto">
          <a:xfrm>
            <a:off x="6453198" y="4045748"/>
            <a:ext cx="3071834" cy="278608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6" name="Text Box 44"/>
          <p:cNvSpPr txBox="1">
            <a:spLocks noChangeArrowheads="1"/>
          </p:cNvSpPr>
          <p:nvPr/>
        </p:nvSpPr>
        <p:spPr bwMode="auto">
          <a:xfrm>
            <a:off x="238092" y="4188624"/>
            <a:ext cx="2857520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high-level radioactive waste and how do we get rid of it?</a:t>
            </a:r>
            <a:endParaRPr lang="en-GB" sz="1000" dirty="0"/>
          </a:p>
        </p:txBody>
      </p:sp>
      <p:sp>
        <p:nvSpPr>
          <p:cNvPr id="27" name="Text Box 44"/>
          <p:cNvSpPr txBox="1">
            <a:spLocks noChangeArrowheads="1"/>
          </p:cNvSpPr>
          <p:nvPr/>
        </p:nvSpPr>
        <p:spPr bwMode="auto">
          <a:xfrm>
            <a:off x="3381364" y="4188624"/>
            <a:ext cx="2857520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intermediate-level radioactive waste and how do we get rid of it?</a:t>
            </a:r>
            <a:endParaRPr lang="en-GB" sz="1000" dirty="0"/>
          </a:p>
        </p:txBody>
      </p:sp>
      <p:sp>
        <p:nvSpPr>
          <p:cNvPr id="28" name="Text Box 44"/>
          <p:cNvSpPr txBox="1">
            <a:spLocks noChangeArrowheads="1"/>
          </p:cNvSpPr>
          <p:nvPr/>
        </p:nvSpPr>
        <p:spPr bwMode="auto">
          <a:xfrm>
            <a:off x="6524636" y="4117186"/>
            <a:ext cx="2857520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low-level radioactive waste and how do we get rid of it?</a:t>
            </a:r>
            <a:endParaRPr lang="en-GB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1655</TotalTime>
  <Words>315</Words>
  <Application>Microsoft Office PowerPoint</Application>
  <PresentationFormat>Custom</PresentationFormat>
  <Paragraphs>51</Paragraphs>
  <Slides>4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Cambria</vt:lpstr>
      <vt:lpstr>Comic Sans MS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Administrator</cp:lastModifiedBy>
  <cp:revision>135</cp:revision>
  <dcterms:created xsi:type="dcterms:W3CDTF">2011-08-26T09:55:57Z</dcterms:created>
  <dcterms:modified xsi:type="dcterms:W3CDTF">2019-10-08T04:59:35Z</dcterms:modified>
</cp:coreProperties>
</file>