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73" d="100"/>
          <a:sy n="73" d="100"/>
        </p:scale>
        <p:origin x="54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046380-166E-45D3-BCB7-7873D8D8D9A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1737112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046380-166E-45D3-BCB7-7873D8D8D9A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3309073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046380-166E-45D3-BCB7-7873D8D8D9A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496391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046380-166E-45D3-BCB7-7873D8D8D9A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2478689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046380-166E-45D3-BCB7-7873D8D8D9A8}"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4153440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046380-166E-45D3-BCB7-7873D8D8D9A8}"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3382670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046380-166E-45D3-BCB7-7873D8D8D9A8}"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1138040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046380-166E-45D3-BCB7-7873D8D8D9A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2925333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046380-166E-45D3-BCB7-7873D8D8D9A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1137253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046380-166E-45D3-BCB7-7873D8D8D9A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1155705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046380-166E-45D3-BCB7-7873D8D8D9A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0EEEE-A0B5-429F-8262-34D23FCB514B}" type="slidenum">
              <a:rPr lang="en-GB" smtClean="0"/>
              <a:t>‹#›</a:t>
            </a:fld>
            <a:endParaRPr lang="en-GB"/>
          </a:p>
        </p:txBody>
      </p:sp>
    </p:spTree>
    <p:extLst>
      <p:ext uri="{BB962C8B-B14F-4D97-AF65-F5344CB8AC3E}">
        <p14:creationId xmlns:p14="http://schemas.microsoft.com/office/powerpoint/2010/main" val="2132353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46380-166E-45D3-BCB7-7873D8D8D9A8}" type="datetimeFigureOut">
              <a:rPr lang="en-GB" smtClean="0"/>
              <a:t>14/05/2020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20EEEE-A0B5-429F-8262-34D23FCB514B}" type="slidenum">
              <a:rPr lang="en-GB" smtClean="0"/>
              <a:t>‹#›</a:t>
            </a:fld>
            <a:endParaRPr lang="en-GB"/>
          </a:p>
        </p:txBody>
      </p:sp>
    </p:spTree>
    <p:extLst>
      <p:ext uri="{BB962C8B-B14F-4D97-AF65-F5344CB8AC3E}">
        <p14:creationId xmlns:p14="http://schemas.microsoft.com/office/powerpoint/2010/main" val="42322141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0120641" y="1162594"/>
            <a:ext cx="1920240" cy="533759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eaLnBrk="0" fontAlgn="base" hangingPunct="0">
              <a:spcBef>
                <a:spcPct val="0"/>
              </a:spcBef>
              <a:spcAft>
                <a:spcPct val="0"/>
              </a:spcAft>
            </a:pPr>
            <a:r>
              <a:rPr lang="en-US" altLang="en-US" sz="14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1 Read, cover write 1-12</a:t>
            </a:r>
            <a:endParaRPr lang="en-US" altLang="en-US" sz="2000" dirty="0">
              <a:solidFill>
                <a:schemeClr val="tx1"/>
              </a:solidFill>
              <a:latin typeface="Century Gothic" panose="020B0502020202020204" pitchFamily="34" charset="0"/>
              <a:ea typeface="Times New Roman" panose="02020603050405020304" pitchFamily="18" charset="0"/>
            </a:endParaRPr>
          </a:p>
          <a:p>
            <a:pPr lvl="0" eaLnBrk="0" fontAlgn="base" hangingPunct="0">
              <a:spcBef>
                <a:spcPct val="0"/>
              </a:spcBef>
              <a:spcAft>
                <a:spcPct val="0"/>
              </a:spcAft>
            </a:pPr>
            <a:r>
              <a:rPr lang="en-US" altLang="en-US" sz="14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2 Read, cover write 13 -19</a:t>
            </a:r>
            <a:endParaRPr lang="en-US" altLang="en-US" sz="2000" dirty="0">
              <a:solidFill>
                <a:schemeClr val="tx1"/>
              </a:solidFill>
              <a:latin typeface="Century Gothic" panose="020B0502020202020204" pitchFamily="34" charset="0"/>
              <a:ea typeface="Times New Roman" panose="02020603050405020304" pitchFamily="18" charset="0"/>
            </a:endParaRPr>
          </a:p>
          <a:p>
            <a:pPr lvl="0" eaLnBrk="0" fontAlgn="base" hangingPunct="0">
              <a:spcBef>
                <a:spcPct val="0"/>
              </a:spcBef>
              <a:spcAft>
                <a:spcPct val="0"/>
              </a:spcAft>
            </a:pPr>
            <a:r>
              <a:rPr lang="en-US" altLang="en-US" sz="14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3 Read, cover write 20-25</a:t>
            </a:r>
            <a:endParaRPr lang="en-US" altLang="en-US" sz="2000" dirty="0">
              <a:solidFill>
                <a:schemeClr val="tx1"/>
              </a:solidFill>
              <a:latin typeface="Century Gothic" panose="020B0502020202020204" pitchFamily="34" charset="0"/>
              <a:ea typeface="Times New Roman" panose="02020603050405020304" pitchFamily="18" charset="0"/>
            </a:endParaRPr>
          </a:p>
          <a:p>
            <a:pPr lvl="0" eaLnBrk="0" fontAlgn="base" hangingPunct="0">
              <a:spcBef>
                <a:spcPct val="0"/>
              </a:spcBef>
              <a:spcAft>
                <a:spcPct val="0"/>
              </a:spcAft>
            </a:pPr>
            <a:r>
              <a:rPr lang="en-US" altLang="en-US" sz="14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4 Compare exothermic and endothermic reactions and give examples.</a:t>
            </a:r>
            <a:endParaRPr lang="en-US" altLang="en-US" sz="2000" dirty="0">
              <a:solidFill>
                <a:schemeClr val="tx1"/>
              </a:solidFill>
              <a:latin typeface="Century Gothic" panose="020B0502020202020204" pitchFamily="34" charset="0"/>
              <a:ea typeface="Times New Roman" panose="02020603050405020304" pitchFamily="18" charset="0"/>
            </a:endParaRPr>
          </a:p>
          <a:p>
            <a:pPr lvl="0" eaLnBrk="0" fontAlgn="base" hangingPunct="0">
              <a:spcBef>
                <a:spcPct val="0"/>
              </a:spcBef>
              <a:spcAft>
                <a:spcPct val="0"/>
              </a:spcAft>
            </a:pPr>
            <a:r>
              <a:rPr lang="en-US" altLang="en-US" sz="14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5 Write about the history and life of </a:t>
            </a:r>
            <a:r>
              <a:rPr lang="en-GB" sz="1400" dirty="0">
                <a:latin typeface="Century Gothic" panose="020B0502020202020204" pitchFamily="34" charset="0"/>
              </a:rPr>
              <a:t>Arrhenius.</a:t>
            </a:r>
          </a:p>
          <a:p>
            <a:pPr lvl="0" eaLnBrk="0" fontAlgn="base" hangingPunct="0">
              <a:spcBef>
                <a:spcPct val="0"/>
              </a:spcBef>
              <a:spcAft>
                <a:spcPct val="0"/>
              </a:spcAft>
            </a:pPr>
            <a:endParaRPr lang="en-GB" sz="1400" dirty="0">
              <a:latin typeface="Century Gothic" panose="020B0502020202020204" pitchFamily="34" charset="0"/>
            </a:endParaRPr>
          </a:p>
          <a:p>
            <a:pPr lvl="0" eaLnBrk="0" fontAlgn="base" hangingPunct="0">
              <a:spcBef>
                <a:spcPct val="0"/>
              </a:spcBef>
              <a:spcAft>
                <a:spcPct val="0"/>
              </a:spcAft>
            </a:pPr>
            <a:r>
              <a:rPr lang="en-GB" sz="1400" dirty="0">
                <a:latin typeface="Century Gothic" panose="020B0502020202020204" pitchFamily="34" charset="0"/>
              </a:rPr>
              <a:t>Extension: Create a pH scale and describe the various parts with examples for each part of </a:t>
            </a:r>
            <a:r>
              <a:rPr lang="en-GB" sz="1400">
                <a:latin typeface="Century Gothic" panose="020B0502020202020204" pitchFamily="34" charset="0"/>
              </a:rPr>
              <a:t>the scale.</a:t>
            </a:r>
          </a:p>
        </p:txBody>
      </p:sp>
      <p:graphicFrame>
        <p:nvGraphicFramePr>
          <p:cNvPr id="3" name="Table 2">
            <a:extLst>
              <a:ext uri="{FF2B5EF4-FFF2-40B4-BE49-F238E27FC236}">
                <a16:creationId xmlns:a16="http://schemas.microsoft.com/office/drawing/2014/main" id="{06451D23-7E7E-44BF-B479-989F8B3E5B2B}"/>
              </a:ext>
            </a:extLst>
          </p:cNvPr>
          <p:cNvGraphicFramePr>
            <a:graphicFrameLocks noGrp="1"/>
          </p:cNvGraphicFramePr>
          <p:nvPr>
            <p:extLst>
              <p:ext uri="{D42A27DB-BD31-4B8C-83A1-F6EECF244321}">
                <p14:modId xmlns:p14="http://schemas.microsoft.com/office/powerpoint/2010/main" val="3733527154"/>
              </p:ext>
            </p:extLst>
          </p:nvPr>
        </p:nvGraphicFramePr>
        <p:xfrm>
          <a:off x="273348" y="660166"/>
          <a:ext cx="5072016" cy="6050712"/>
        </p:xfrm>
        <a:graphic>
          <a:graphicData uri="http://schemas.openxmlformats.org/drawingml/2006/table">
            <a:tbl>
              <a:tblPr firstRow="1" firstCol="1" bandRow="1">
                <a:tableStyleId>{5C22544A-7EE6-4342-B048-85BDC9FD1C3A}</a:tableStyleId>
              </a:tblPr>
              <a:tblGrid>
                <a:gridCol w="373698">
                  <a:extLst>
                    <a:ext uri="{9D8B030D-6E8A-4147-A177-3AD203B41FA5}">
                      <a16:colId xmlns:a16="http://schemas.microsoft.com/office/drawing/2014/main" val="4034645091"/>
                    </a:ext>
                  </a:extLst>
                </a:gridCol>
                <a:gridCol w="950153">
                  <a:extLst>
                    <a:ext uri="{9D8B030D-6E8A-4147-A177-3AD203B41FA5}">
                      <a16:colId xmlns:a16="http://schemas.microsoft.com/office/drawing/2014/main" val="2671869542"/>
                    </a:ext>
                  </a:extLst>
                </a:gridCol>
                <a:gridCol w="3748165">
                  <a:extLst>
                    <a:ext uri="{9D8B030D-6E8A-4147-A177-3AD203B41FA5}">
                      <a16:colId xmlns:a16="http://schemas.microsoft.com/office/drawing/2014/main" val="211647403"/>
                    </a:ext>
                  </a:extLst>
                </a:gridCol>
              </a:tblGrid>
              <a:tr h="580285">
                <a:tc>
                  <a:txBody>
                    <a:bodyPr/>
                    <a:lstStyle/>
                    <a:p>
                      <a:pPr algn="ctr">
                        <a:lnSpc>
                          <a:spcPct val="107000"/>
                        </a:lnSpc>
                        <a:spcBef>
                          <a:spcPts val="200"/>
                        </a:spcBef>
                        <a:spcAft>
                          <a:spcPts val="200"/>
                        </a:spcAft>
                      </a:pPr>
                      <a:r>
                        <a:rPr lang="en-GB" sz="1100" dirty="0">
                          <a:effectLst/>
                        </a:rPr>
                        <a:t>No.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200"/>
                        </a:spcBef>
                        <a:spcAft>
                          <a:spcPts val="200"/>
                        </a:spcAft>
                      </a:pPr>
                      <a:r>
                        <a:rPr lang="en-GB" sz="1100">
                          <a:effectLst/>
                          <a:latin typeface="Century Gothic" panose="020B0502020202020204" pitchFamily="34" charset="0"/>
                        </a:rPr>
                        <a:t>Key word(s)</a:t>
                      </a:r>
                      <a:endParaRPr lang="en-GB" sz="110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Bef>
                          <a:spcPts val="200"/>
                        </a:spcBef>
                        <a:spcAft>
                          <a:spcPts val="200"/>
                        </a:spcAft>
                      </a:pPr>
                      <a:endParaRPr lang="en-GB" sz="1100" dirty="0">
                        <a:effectLst/>
                        <a:latin typeface="Century Gothic" panose="020B0502020202020204" pitchFamily="34" charset="0"/>
                      </a:endParaRPr>
                    </a:p>
                    <a:p>
                      <a:pPr algn="ctr">
                        <a:lnSpc>
                          <a:spcPct val="107000"/>
                        </a:lnSpc>
                        <a:spcBef>
                          <a:spcPts val="200"/>
                        </a:spcBef>
                        <a:spcAft>
                          <a:spcPts val="200"/>
                        </a:spcAft>
                      </a:pPr>
                      <a:r>
                        <a:rPr lang="en-GB" sz="1100" dirty="0">
                          <a:effectLst/>
                          <a:latin typeface="Century Gothic" panose="020B0502020202020204" pitchFamily="34" charset="0"/>
                        </a:rPr>
                        <a:t>Definition</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70334470"/>
                  </a:ext>
                </a:extLst>
              </a:tr>
              <a:tr h="383961">
                <a:tc>
                  <a:txBody>
                    <a:bodyPr/>
                    <a:lstStyle/>
                    <a:p>
                      <a:pPr algn="ctr">
                        <a:lnSpc>
                          <a:spcPct val="107000"/>
                        </a:lnSpc>
                        <a:spcBef>
                          <a:spcPts val="200"/>
                        </a:spcBef>
                        <a:spcAft>
                          <a:spcPts val="200"/>
                        </a:spcAft>
                      </a:pPr>
                      <a:r>
                        <a:rPr lang="en-GB"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chemical reaction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A change in which atoms are rearranged to create new substances.</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55453339"/>
                  </a:ext>
                </a:extLst>
              </a:tr>
              <a:tr h="580285">
                <a:tc>
                  <a:txBody>
                    <a:bodyPr/>
                    <a:lstStyle/>
                    <a:p>
                      <a:pPr algn="ctr">
                        <a:lnSpc>
                          <a:spcPct val="107000"/>
                        </a:lnSpc>
                        <a:spcBef>
                          <a:spcPts val="200"/>
                        </a:spcBef>
                        <a:spcAft>
                          <a:spcPts val="200"/>
                        </a:spcAft>
                      </a:pPr>
                      <a:r>
                        <a:rPr lang="en-GB"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dirty="0">
                          <a:solidFill>
                            <a:schemeClr val="tx1"/>
                          </a:solidFill>
                          <a:effectLst/>
                          <a:latin typeface="Century Gothic" panose="020B0502020202020204" pitchFamily="34" charset="0"/>
                        </a:rPr>
                        <a:t>physical change</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A change that is reversible, in which new substances are not made. Examples of physical changes include changes of state, and dissolving.</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9392996"/>
                  </a:ext>
                </a:extLst>
              </a:tr>
              <a:tr h="580109">
                <a:tc>
                  <a:txBody>
                    <a:bodyPr/>
                    <a:lstStyle/>
                    <a:p>
                      <a:pPr algn="ctr">
                        <a:lnSpc>
                          <a:spcPct val="107000"/>
                        </a:lnSpc>
                        <a:spcBef>
                          <a:spcPts val="200"/>
                        </a:spcBef>
                        <a:spcAft>
                          <a:spcPts val="200"/>
                        </a:spcAft>
                      </a:pPr>
                      <a:r>
                        <a:rPr lang="en-GB"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reversible reaction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A chemical reaction where the reactants form products that, in turn, react together to give the reactants back.</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48865614"/>
                  </a:ext>
                </a:extLst>
              </a:tr>
              <a:tr h="383961">
                <a:tc>
                  <a:txBody>
                    <a:bodyPr/>
                    <a:lstStyle/>
                    <a:p>
                      <a:pPr algn="ctr">
                        <a:lnSpc>
                          <a:spcPct val="107000"/>
                        </a:lnSpc>
                        <a:spcBef>
                          <a:spcPts val="200"/>
                        </a:spcBef>
                        <a:spcAft>
                          <a:spcPts val="200"/>
                        </a:spcAft>
                      </a:pPr>
                      <a:r>
                        <a:rPr lang="en-GB"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catalyst</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A substance that speeds up a chemical reaction, but is not consumed by the reaction.</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02218976"/>
                  </a:ext>
                </a:extLst>
              </a:tr>
              <a:tr h="383961">
                <a:tc>
                  <a:txBody>
                    <a:bodyPr/>
                    <a:lstStyle/>
                    <a:p>
                      <a:pPr algn="ctr">
                        <a:lnSpc>
                          <a:spcPct val="107000"/>
                        </a:lnSpc>
                        <a:spcBef>
                          <a:spcPts val="200"/>
                        </a:spcBef>
                        <a:spcAft>
                          <a:spcPts val="200"/>
                        </a:spcAft>
                      </a:pPr>
                      <a:r>
                        <a:rPr lang="en-GB" sz="11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effervescence</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The formation of gas bubbles in a liquid by a chemical reaction. </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12100171"/>
                  </a:ext>
                </a:extLst>
              </a:tr>
              <a:tr h="254204">
                <a:tc>
                  <a:txBody>
                    <a:bodyPr/>
                    <a:lstStyle/>
                    <a:p>
                      <a:pPr algn="ctr">
                        <a:lnSpc>
                          <a:spcPct val="107000"/>
                        </a:lnSpc>
                        <a:spcBef>
                          <a:spcPts val="200"/>
                        </a:spcBef>
                        <a:spcAft>
                          <a:spcPts val="200"/>
                        </a:spcAft>
                      </a:pPr>
                      <a:r>
                        <a:rPr lang="en-GB" sz="11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reactant</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A starting substance in a chemical reaction.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46107114"/>
                  </a:ext>
                </a:extLst>
              </a:tr>
              <a:tr h="254204">
                <a:tc>
                  <a:txBody>
                    <a:bodyPr/>
                    <a:lstStyle/>
                    <a:p>
                      <a:pPr algn="ctr">
                        <a:lnSpc>
                          <a:spcPct val="107000"/>
                        </a:lnSpc>
                        <a:spcBef>
                          <a:spcPts val="200"/>
                        </a:spcBef>
                        <a:spcAft>
                          <a:spcPts val="200"/>
                        </a:spcAft>
                      </a:pPr>
                      <a:r>
                        <a:rPr lang="en-GB" sz="11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product</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A substance that is made in a chemical reaction.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8432565"/>
                  </a:ext>
                </a:extLst>
              </a:tr>
              <a:tr h="705252">
                <a:tc>
                  <a:txBody>
                    <a:bodyPr/>
                    <a:lstStyle/>
                    <a:p>
                      <a:pPr algn="ctr">
                        <a:lnSpc>
                          <a:spcPct val="107000"/>
                        </a:lnSpc>
                        <a:spcBef>
                          <a:spcPts val="200"/>
                        </a:spcBef>
                        <a:spcAft>
                          <a:spcPts val="200"/>
                        </a:spcAft>
                      </a:pPr>
                      <a:r>
                        <a:rPr lang="en-GB" sz="11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word equation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A way of representing a chemical reaction simply. The reactants are on the left of an arrow, and the products are on the right. The arrow means reacts to make.</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9387891"/>
                  </a:ext>
                </a:extLst>
              </a:tr>
              <a:tr h="254204">
                <a:tc>
                  <a:txBody>
                    <a:bodyPr/>
                    <a:lstStyle/>
                    <a:p>
                      <a:pPr algn="ctr">
                        <a:lnSpc>
                          <a:spcPct val="107000"/>
                        </a:lnSpc>
                        <a:spcBef>
                          <a:spcPts val="200"/>
                        </a:spcBef>
                        <a:spcAft>
                          <a:spcPts val="200"/>
                        </a:spcAft>
                      </a:pPr>
                      <a:r>
                        <a:rPr lang="en-GB" sz="1100">
                          <a:effectLst/>
                        </a:rPr>
                        <a:t>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hazard</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A possible source of danger.</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29095793"/>
                  </a:ext>
                </a:extLst>
              </a:tr>
              <a:tr h="383961">
                <a:tc>
                  <a:txBody>
                    <a:bodyPr/>
                    <a:lstStyle/>
                    <a:p>
                      <a:pPr algn="ctr">
                        <a:lnSpc>
                          <a:spcPct val="107000"/>
                        </a:lnSpc>
                        <a:spcBef>
                          <a:spcPts val="200"/>
                        </a:spcBef>
                        <a:spcAft>
                          <a:spcPts val="200"/>
                        </a:spcAft>
                      </a:pPr>
                      <a:r>
                        <a:rPr lang="en-GB" sz="1100">
                          <a:effectLst/>
                        </a:rPr>
                        <a:t>10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risk</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a:solidFill>
                            <a:schemeClr val="tx1"/>
                          </a:solidFill>
                          <a:effectLst/>
                          <a:latin typeface="Century Gothic" panose="020B0502020202020204" pitchFamily="34" charset="0"/>
                        </a:rPr>
                        <a:t>The chance of damage or injury from hazard.</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35450748"/>
                  </a:ext>
                </a:extLst>
              </a:tr>
              <a:tr h="520177">
                <a:tc>
                  <a:txBody>
                    <a:bodyPr/>
                    <a:lstStyle/>
                    <a:p>
                      <a:pPr algn="ctr">
                        <a:lnSpc>
                          <a:spcPct val="107000"/>
                        </a:lnSpc>
                        <a:spcBef>
                          <a:spcPts val="200"/>
                        </a:spcBef>
                        <a:spcAft>
                          <a:spcPts val="200"/>
                        </a:spcAft>
                      </a:pPr>
                      <a:r>
                        <a:rPr lang="en-GB" sz="1100">
                          <a:effectLst/>
                        </a:rPr>
                        <a:t>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a:solidFill>
                            <a:schemeClr val="tx1"/>
                          </a:solidFill>
                          <a:effectLst/>
                          <a:latin typeface="Century Gothic" panose="020B0502020202020204" pitchFamily="34" charset="0"/>
                        </a:rPr>
                        <a:t>combustion</a:t>
                      </a:r>
                      <a:endParaRPr lang="en-GB" sz="1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A chemical reaction in which a substance reacts quickly with oxygen and gives out light and heat.</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99295702"/>
                  </a:ext>
                </a:extLst>
              </a:tr>
              <a:tr h="786148">
                <a:tc>
                  <a:txBody>
                    <a:bodyPr/>
                    <a:lstStyle/>
                    <a:p>
                      <a:pPr algn="ctr">
                        <a:lnSpc>
                          <a:spcPct val="107000"/>
                        </a:lnSpc>
                        <a:spcBef>
                          <a:spcPts val="200"/>
                        </a:spcBef>
                        <a:spcAft>
                          <a:spcPts val="200"/>
                        </a:spcAft>
                      </a:pPr>
                      <a:r>
                        <a:rPr lang="en-GB" sz="1100">
                          <a:effectLst/>
                        </a:rPr>
                        <a:t>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600"/>
                        </a:spcBef>
                        <a:spcAft>
                          <a:spcPts val="600"/>
                        </a:spcAft>
                      </a:pPr>
                      <a:r>
                        <a:rPr lang="en-GB" sz="1100" dirty="0">
                          <a:solidFill>
                            <a:schemeClr val="tx1"/>
                          </a:solidFill>
                          <a:effectLst/>
                          <a:latin typeface="Century Gothic" panose="020B0502020202020204" pitchFamily="34" charset="0"/>
                        </a:rPr>
                        <a:t>complete combustion (word equation)</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300"/>
                        </a:spcBef>
                        <a:spcAft>
                          <a:spcPts val="300"/>
                        </a:spcAft>
                      </a:pPr>
                      <a:r>
                        <a:rPr lang="en-GB" sz="1100" dirty="0">
                          <a:solidFill>
                            <a:schemeClr val="tx1"/>
                          </a:solidFill>
                          <a:effectLst/>
                          <a:latin typeface="Century Gothic" panose="020B0502020202020204" pitchFamily="34" charset="0"/>
                        </a:rPr>
                        <a:t>hydrocarbon (fuel) + oxygen    →    carbon dioxide + water</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9241412"/>
                  </a:ext>
                </a:extLst>
              </a:tr>
            </a:tbl>
          </a:graphicData>
        </a:graphic>
      </p:graphicFrame>
      <p:sp>
        <p:nvSpPr>
          <p:cNvPr id="12" name="TextBox 1">
            <a:extLst>
              <a:ext uri="{FF2B5EF4-FFF2-40B4-BE49-F238E27FC236}">
                <a16:creationId xmlns:a16="http://schemas.microsoft.com/office/drawing/2014/main" id="{3F7818B5-13AF-4AD2-B897-A2796354D152}"/>
              </a:ext>
            </a:extLst>
          </p:cNvPr>
          <p:cNvSpPr txBox="1">
            <a:spLocks noChangeArrowheads="1"/>
          </p:cNvSpPr>
          <p:nvPr/>
        </p:nvSpPr>
        <p:spPr bwMode="auto">
          <a:xfrm>
            <a:off x="6067165" y="617461"/>
            <a:ext cx="4053476" cy="253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sng" strike="noStrike" cap="none" normalizeH="0" baseline="0" dirty="0">
                <a:ln>
                  <a:noFill/>
                </a:ln>
                <a:solidFill>
                  <a:schemeClr val="tx1"/>
                </a:solidFill>
                <a:effectLst/>
                <a:latin typeface="Century Gothic" panose="020B0502020202020204" pitchFamily="34" charset="0"/>
              </a:rPr>
              <a:t>Acids and alkalis</a:t>
            </a:r>
          </a:p>
        </p:txBody>
      </p:sp>
      <p:graphicFrame>
        <p:nvGraphicFramePr>
          <p:cNvPr id="8" name="Table 7">
            <a:extLst>
              <a:ext uri="{FF2B5EF4-FFF2-40B4-BE49-F238E27FC236}">
                <a16:creationId xmlns:a16="http://schemas.microsoft.com/office/drawing/2014/main" id="{C4B07326-67FD-4FE0-BE55-BC31B3506EC9}"/>
              </a:ext>
            </a:extLst>
          </p:cNvPr>
          <p:cNvGraphicFramePr>
            <a:graphicFrameLocks noGrp="1"/>
          </p:cNvGraphicFramePr>
          <p:nvPr>
            <p:extLst>
              <p:ext uri="{D42A27DB-BD31-4B8C-83A1-F6EECF244321}">
                <p14:modId xmlns:p14="http://schemas.microsoft.com/office/powerpoint/2010/main" val="2331294270"/>
              </p:ext>
            </p:extLst>
          </p:nvPr>
        </p:nvGraphicFramePr>
        <p:xfrm>
          <a:off x="5604307" y="963621"/>
          <a:ext cx="4401084" cy="2866256"/>
        </p:xfrm>
        <a:graphic>
          <a:graphicData uri="http://schemas.openxmlformats.org/drawingml/2006/table">
            <a:tbl>
              <a:tblPr firstRow="1" bandRow="1">
                <a:tableStyleId>{5C22544A-7EE6-4342-B048-85BDC9FD1C3A}</a:tableStyleId>
              </a:tblPr>
              <a:tblGrid>
                <a:gridCol w="1084454">
                  <a:extLst>
                    <a:ext uri="{9D8B030D-6E8A-4147-A177-3AD203B41FA5}">
                      <a16:colId xmlns:a16="http://schemas.microsoft.com/office/drawing/2014/main" val="20000"/>
                    </a:ext>
                  </a:extLst>
                </a:gridCol>
                <a:gridCol w="3316630">
                  <a:extLst>
                    <a:ext uri="{9D8B030D-6E8A-4147-A177-3AD203B41FA5}">
                      <a16:colId xmlns:a16="http://schemas.microsoft.com/office/drawing/2014/main" val="20001"/>
                    </a:ext>
                  </a:extLst>
                </a:gridCol>
              </a:tblGrid>
              <a:tr h="447772">
                <a:tc>
                  <a:txBody>
                    <a:bodyPr/>
                    <a:lstStyle/>
                    <a:p>
                      <a:pPr algn="l" fontAlgn="ctr"/>
                      <a:r>
                        <a:rPr lang="en-GB" sz="1100" b="0" i="0" u="none" strike="noStrike" dirty="0">
                          <a:solidFill>
                            <a:srgbClr val="000000"/>
                          </a:solidFill>
                          <a:effectLst/>
                          <a:latin typeface="Century Gothic" panose="020B0502020202020204" pitchFamily="34" charset="0"/>
                          <a:cs typeface="Tahoma"/>
                        </a:rPr>
                        <a:t>13 Acid</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100" b="0" i="0" u="none" strike="noStrike" dirty="0">
                          <a:solidFill>
                            <a:srgbClr val="000000"/>
                          </a:solidFill>
                          <a:effectLst/>
                          <a:latin typeface="Century Gothic" panose="020B0502020202020204" pitchFamily="34" charset="0"/>
                          <a:cs typeface="Tahoma"/>
                        </a:rPr>
                        <a:t>A chemical that </a:t>
                      </a:r>
                      <a:r>
                        <a:rPr lang="en-GB" sz="1100" b="1" i="0" u="none" strike="noStrike" dirty="0">
                          <a:solidFill>
                            <a:srgbClr val="000000"/>
                          </a:solidFill>
                          <a:effectLst/>
                          <a:latin typeface="Century Gothic" panose="020B0502020202020204" pitchFamily="34" charset="0"/>
                          <a:cs typeface="Tahoma"/>
                        </a:rPr>
                        <a:t>has a pH value below</a:t>
                      </a:r>
                      <a:r>
                        <a:rPr lang="en-GB" sz="1100" b="1" i="0" u="none" strike="noStrike" baseline="0" dirty="0">
                          <a:solidFill>
                            <a:srgbClr val="000000"/>
                          </a:solidFill>
                          <a:effectLst/>
                          <a:latin typeface="Century Gothic" panose="020B0502020202020204" pitchFamily="34" charset="0"/>
                          <a:cs typeface="Tahoma"/>
                        </a:rPr>
                        <a:t> 7</a:t>
                      </a:r>
                      <a:endParaRPr lang="en-GB" sz="1100" b="0" i="0" u="none" strike="noStrike" dirty="0">
                        <a:solidFill>
                          <a:srgbClr val="000000"/>
                        </a:solidFill>
                        <a:effectLst/>
                        <a:latin typeface="Century Gothic" panose="020B0502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5312290"/>
                  </a:ext>
                </a:extLst>
              </a:tr>
              <a:tr h="390822">
                <a:tc>
                  <a:txBody>
                    <a:bodyPr/>
                    <a:lstStyle/>
                    <a:p>
                      <a:pPr algn="l" fontAlgn="ctr"/>
                      <a:r>
                        <a:rPr lang="en-GB" sz="1100" b="0" i="0" u="none" strike="noStrike" dirty="0">
                          <a:solidFill>
                            <a:srgbClr val="000000"/>
                          </a:solidFill>
                          <a:effectLst/>
                          <a:latin typeface="Century Gothic" panose="020B0502020202020204" pitchFamily="34" charset="0"/>
                          <a:cs typeface="Tahoma"/>
                        </a:rPr>
                        <a:t>14 Base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100" b="0" i="0" u="none" strike="noStrike" dirty="0">
                          <a:solidFill>
                            <a:srgbClr val="000000"/>
                          </a:solidFill>
                          <a:effectLst/>
                          <a:latin typeface="Century Gothic" panose="020B0502020202020204" pitchFamily="34" charset="0"/>
                          <a:cs typeface="Tahoma"/>
                        </a:rPr>
                        <a:t>A chemical that </a:t>
                      </a:r>
                      <a:r>
                        <a:rPr lang="en-GB" sz="1100" b="1" i="0" u="none" strike="noStrike" dirty="0">
                          <a:solidFill>
                            <a:srgbClr val="000000"/>
                          </a:solidFill>
                          <a:effectLst/>
                          <a:latin typeface="Century Gothic" panose="020B0502020202020204" pitchFamily="34" charset="0"/>
                          <a:cs typeface="Tahoma"/>
                        </a:rPr>
                        <a:t>has a pH</a:t>
                      </a:r>
                      <a:r>
                        <a:rPr lang="en-GB" sz="1100" b="1" i="0" u="none" strike="noStrike" baseline="0" dirty="0">
                          <a:solidFill>
                            <a:srgbClr val="000000"/>
                          </a:solidFill>
                          <a:effectLst/>
                          <a:latin typeface="Century Gothic" panose="020B0502020202020204" pitchFamily="34" charset="0"/>
                          <a:cs typeface="Tahoma"/>
                        </a:rPr>
                        <a:t> value above 7</a:t>
                      </a:r>
                      <a:endParaRPr lang="en-GB" sz="1100" b="1" i="0" u="none" strike="noStrike" dirty="0">
                        <a:solidFill>
                          <a:srgbClr val="000000"/>
                        </a:solidFill>
                        <a:effectLst/>
                        <a:latin typeface="Century Gothic" panose="020B0502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47162">
                <a:tc>
                  <a:txBody>
                    <a:bodyPr/>
                    <a:lstStyle/>
                    <a:p>
                      <a:pPr algn="l" fontAlgn="ctr"/>
                      <a:r>
                        <a:rPr lang="en-GB" sz="1100" b="0" i="0" u="none" strike="noStrike" dirty="0">
                          <a:solidFill>
                            <a:srgbClr val="000000"/>
                          </a:solidFill>
                          <a:effectLst/>
                          <a:latin typeface="Century Gothic" panose="020B0502020202020204" pitchFamily="34" charset="0"/>
                          <a:cs typeface="Tahoma"/>
                        </a:rPr>
                        <a:t>15 Alkali</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100" b="0" i="0" u="none" strike="noStrike" dirty="0">
                          <a:solidFill>
                            <a:srgbClr val="000000"/>
                          </a:solidFill>
                          <a:effectLst/>
                          <a:latin typeface="Century Gothic" panose="020B0502020202020204" pitchFamily="34" charset="0"/>
                          <a:cs typeface="Tahoma"/>
                        </a:rPr>
                        <a:t>A </a:t>
                      </a:r>
                      <a:r>
                        <a:rPr lang="en-GB" sz="1100" b="1" i="0" u="none" strike="noStrike" dirty="0">
                          <a:solidFill>
                            <a:srgbClr val="000000"/>
                          </a:solidFill>
                          <a:effectLst/>
                          <a:latin typeface="Century Gothic" panose="020B0502020202020204" pitchFamily="34" charset="0"/>
                          <a:cs typeface="Tahoma"/>
                        </a:rPr>
                        <a:t>base</a:t>
                      </a:r>
                      <a:r>
                        <a:rPr lang="en-GB" sz="1100" b="0" i="0" u="none" strike="noStrike" dirty="0">
                          <a:solidFill>
                            <a:srgbClr val="000000"/>
                          </a:solidFill>
                          <a:effectLst/>
                          <a:latin typeface="Century Gothic" panose="020B0502020202020204" pitchFamily="34" charset="0"/>
                          <a:cs typeface="Tahoma"/>
                        </a:rPr>
                        <a:t> that </a:t>
                      </a:r>
                      <a:r>
                        <a:rPr lang="en-GB" sz="1100" b="1" i="0" u="none" strike="noStrike" dirty="0">
                          <a:solidFill>
                            <a:srgbClr val="000000"/>
                          </a:solidFill>
                          <a:effectLst/>
                          <a:latin typeface="Century Gothic" panose="020B0502020202020204" pitchFamily="34" charset="0"/>
                          <a:cs typeface="Tahoma"/>
                        </a:rPr>
                        <a:t>dissolves in water</a:t>
                      </a:r>
                      <a:r>
                        <a:rPr lang="en-GB" sz="1100" b="0" i="0" u="none" strike="noStrike" dirty="0">
                          <a:solidFill>
                            <a:srgbClr val="000000"/>
                          </a:solidFill>
                          <a:effectLst/>
                          <a:latin typeface="Century Gothic" panose="020B0502020202020204" pitchFamily="34" charset="0"/>
                          <a:cs typeface="Tahoma"/>
                        </a:rPr>
                        <a:t>.</a:t>
                      </a:r>
                      <a:r>
                        <a:rPr lang="en-GB" sz="1100" b="0" i="0" u="none" strike="noStrike" baseline="0" dirty="0">
                          <a:solidFill>
                            <a:srgbClr val="000000"/>
                          </a:solidFill>
                          <a:effectLst/>
                          <a:latin typeface="Century Gothic" panose="020B0502020202020204" pitchFamily="34" charset="0"/>
                          <a:cs typeface="Tahoma"/>
                        </a:rPr>
                        <a:t>  </a:t>
                      </a:r>
                      <a:endParaRPr lang="en-GB" sz="1100" b="0" i="0" u="none" strike="noStrike" dirty="0">
                        <a:solidFill>
                          <a:srgbClr val="000000"/>
                        </a:solidFill>
                        <a:effectLst/>
                        <a:latin typeface="Century Gothic" panose="020B0502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4651167"/>
                  </a:ext>
                </a:extLst>
              </a:tr>
              <a:tr h="397615">
                <a:tc>
                  <a:txBody>
                    <a:bodyPr/>
                    <a:lstStyle/>
                    <a:p>
                      <a:pPr algn="l" fontAlgn="ctr"/>
                      <a:r>
                        <a:rPr lang="en-GB" sz="1100" b="0" i="0" u="none" strike="noStrike" dirty="0">
                          <a:solidFill>
                            <a:srgbClr val="000000"/>
                          </a:solidFill>
                          <a:effectLst/>
                          <a:latin typeface="Century Gothic" panose="020B0502020202020204" pitchFamily="34" charset="0"/>
                          <a:cs typeface="Tahoma"/>
                        </a:rPr>
                        <a:t>16</a:t>
                      </a:r>
                    </a:p>
                    <a:p>
                      <a:pPr algn="l" fontAlgn="ctr"/>
                      <a:r>
                        <a:rPr lang="en-GB" sz="1100" b="0" i="0" u="none" strike="noStrike" dirty="0">
                          <a:solidFill>
                            <a:srgbClr val="000000"/>
                          </a:solidFill>
                          <a:effectLst/>
                          <a:latin typeface="Century Gothic" panose="020B0502020202020204" pitchFamily="34" charset="0"/>
                          <a:cs typeface="Tahoma"/>
                        </a:rPr>
                        <a:t>Neutralisation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100" b="0" i="0" u="none" strike="noStrike" dirty="0">
                          <a:solidFill>
                            <a:srgbClr val="000000"/>
                          </a:solidFill>
                          <a:effectLst/>
                          <a:latin typeface="Century Gothic" panose="020B0502020202020204" pitchFamily="34" charset="0"/>
                          <a:cs typeface="Tahoma"/>
                        </a:rPr>
                        <a:t>When a </a:t>
                      </a:r>
                      <a:r>
                        <a:rPr lang="en-GB" sz="1100" b="1" i="0" u="none" strike="noStrike" dirty="0">
                          <a:solidFill>
                            <a:srgbClr val="000000"/>
                          </a:solidFill>
                          <a:effectLst/>
                          <a:latin typeface="Century Gothic" panose="020B0502020202020204" pitchFamily="34" charset="0"/>
                          <a:cs typeface="Tahoma"/>
                        </a:rPr>
                        <a:t>neutral solution </a:t>
                      </a:r>
                      <a:r>
                        <a:rPr lang="en-GB" sz="1100" b="0" i="0" u="none" strike="noStrike" dirty="0">
                          <a:solidFill>
                            <a:srgbClr val="000000"/>
                          </a:solidFill>
                          <a:effectLst/>
                          <a:latin typeface="Century Gothic" panose="020B0502020202020204" pitchFamily="34" charset="0"/>
                          <a:cs typeface="Tahoma"/>
                        </a:rPr>
                        <a:t>is formed from reacting an </a:t>
                      </a:r>
                      <a:r>
                        <a:rPr lang="en-GB" sz="1100" b="1" i="0" u="none" strike="noStrike" dirty="0">
                          <a:solidFill>
                            <a:srgbClr val="000000"/>
                          </a:solidFill>
                          <a:effectLst/>
                          <a:latin typeface="Century Gothic" panose="020B0502020202020204" pitchFamily="34" charset="0"/>
                          <a:cs typeface="Tahoma"/>
                        </a:rPr>
                        <a:t>acid</a:t>
                      </a:r>
                      <a:r>
                        <a:rPr lang="en-GB" sz="1100" b="0" i="0" u="none" strike="noStrike" dirty="0">
                          <a:solidFill>
                            <a:srgbClr val="000000"/>
                          </a:solidFill>
                          <a:effectLst/>
                          <a:latin typeface="Century Gothic" panose="020B0502020202020204" pitchFamily="34" charset="0"/>
                          <a:cs typeface="Tahoma"/>
                        </a:rPr>
                        <a:t> and </a:t>
                      </a:r>
                      <a:r>
                        <a:rPr lang="en-GB" sz="1100" b="1" i="0" u="none" strike="noStrike" dirty="0">
                          <a:solidFill>
                            <a:srgbClr val="000000"/>
                          </a:solidFill>
                          <a:effectLst/>
                          <a:latin typeface="Century Gothic" panose="020B0502020202020204" pitchFamily="34" charset="0"/>
                          <a:cs typeface="Tahoma"/>
                        </a:rPr>
                        <a:t>alkali</a:t>
                      </a:r>
                      <a:r>
                        <a:rPr lang="en-GB" sz="1100" b="0" i="0" u="none" strike="noStrike" dirty="0">
                          <a:solidFill>
                            <a:srgbClr val="000000"/>
                          </a:solidFill>
                          <a:effectLst/>
                          <a:latin typeface="Century Gothic" panose="020B0502020202020204" pitchFamily="34" charset="0"/>
                          <a:cs typeface="Tahoma"/>
                        </a:rPr>
                        <a: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36569563"/>
                  </a:ext>
                </a:extLst>
              </a:tr>
              <a:tr h="381429">
                <a:tc>
                  <a:txBody>
                    <a:bodyPr/>
                    <a:lstStyle/>
                    <a:p>
                      <a:pPr algn="l" fontAlgn="ctr"/>
                      <a:r>
                        <a:rPr lang="en-GB" sz="1100" b="0" i="0" u="none" strike="noStrike" dirty="0">
                          <a:solidFill>
                            <a:srgbClr val="000000"/>
                          </a:solidFill>
                          <a:effectLst/>
                          <a:latin typeface="Century Gothic" panose="020B0502020202020204" pitchFamily="34" charset="0"/>
                          <a:cs typeface="Tahoma"/>
                        </a:rPr>
                        <a:t>17pH</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800"/>
                        </a:spcAft>
                      </a:pPr>
                      <a:r>
                        <a:rPr lang="en-GB" sz="1100" b="0" i="0" u="none" strike="noStrike" dirty="0">
                          <a:solidFill>
                            <a:srgbClr val="000000"/>
                          </a:solidFill>
                          <a:effectLst/>
                          <a:latin typeface="Century Gothic" panose="020B0502020202020204" pitchFamily="34" charset="0"/>
                          <a:cs typeface="Tahoma"/>
                        </a:rPr>
                        <a:t>A scale that shows</a:t>
                      </a:r>
                      <a:r>
                        <a:rPr lang="en-GB" sz="1100" b="0" i="0" u="none" strike="noStrike" baseline="0" dirty="0">
                          <a:solidFill>
                            <a:srgbClr val="000000"/>
                          </a:solidFill>
                          <a:effectLst/>
                          <a:latin typeface="Century Gothic" panose="020B0502020202020204" pitchFamily="34" charset="0"/>
                          <a:cs typeface="Tahoma"/>
                        </a:rPr>
                        <a:t> how acidic or alkaline a solution is.</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31176966"/>
                  </a:ext>
                </a:extLst>
              </a:tr>
              <a:tr h="427245">
                <a:tc>
                  <a:txBody>
                    <a:bodyPr/>
                    <a:lstStyle/>
                    <a:p>
                      <a:pPr algn="l" fontAlgn="ctr"/>
                      <a:r>
                        <a:rPr lang="en-GB" sz="1100" b="0" i="0" u="none" strike="noStrike" dirty="0">
                          <a:solidFill>
                            <a:schemeClr val="tx1"/>
                          </a:solidFill>
                          <a:effectLst/>
                          <a:latin typeface="Century Gothic" panose="020B0502020202020204" pitchFamily="34" charset="0"/>
                          <a:cs typeface="Tahoma"/>
                        </a:rPr>
                        <a:t>18 Strong acid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100" b="0" i="0" u="none" strike="noStrike" dirty="0">
                          <a:solidFill>
                            <a:schemeClr val="tx1"/>
                          </a:solidFill>
                          <a:effectLst/>
                          <a:latin typeface="Century Gothic" panose="020B0502020202020204" pitchFamily="34" charset="0"/>
                          <a:cs typeface="Tahoma"/>
                        </a:rPr>
                        <a:t>A strong acid has a very low pH value.  The lower the pH value</a:t>
                      </a:r>
                      <a:r>
                        <a:rPr lang="en-GB" sz="1100" b="0" i="0" u="none" strike="noStrike" baseline="0" dirty="0">
                          <a:solidFill>
                            <a:schemeClr val="tx1"/>
                          </a:solidFill>
                          <a:effectLst/>
                          <a:latin typeface="Century Gothic" panose="020B0502020202020204" pitchFamily="34" charset="0"/>
                          <a:cs typeface="Tahoma"/>
                        </a:rPr>
                        <a:t>, more acidic the solution is</a:t>
                      </a:r>
                      <a:endParaRPr lang="en-GB" sz="1100" b="0" i="0" u="none" strike="noStrike" dirty="0">
                        <a:solidFill>
                          <a:schemeClr val="tx1"/>
                        </a:solidFill>
                        <a:effectLst/>
                        <a:latin typeface="Century Gothic" panose="020B0502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941904743"/>
                  </a:ext>
                </a:extLst>
              </a:tr>
              <a:tr h="474211">
                <a:tc>
                  <a:txBody>
                    <a:bodyPr/>
                    <a:lstStyle/>
                    <a:p>
                      <a:pPr algn="l" fontAlgn="ctr"/>
                      <a:r>
                        <a:rPr lang="en-GB" sz="1100" b="0" i="0" u="none" strike="noStrike" dirty="0">
                          <a:solidFill>
                            <a:schemeClr val="tx1"/>
                          </a:solidFill>
                          <a:effectLst/>
                          <a:latin typeface="Century Gothic" panose="020B0502020202020204" pitchFamily="34" charset="0"/>
                          <a:cs typeface="Tahoma"/>
                        </a:rPr>
                        <a:t>19 Weak acid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l" fontAlgn="ctr"/>
                      <a:r>
                        <a:rPr lang="en-GB" sz="1100" b="0" i="0" u="none" strike="noStrike" dirty="0">
                          <a:solidFill>
                            <a:schemeClr val="tx1"/>
                          </a:solidFill>
                          <a:effectLst/>
                          <a:latin typeface="Century Gothic" panose="020B0502020202020204" pitchFamily="34" charset="0"/>
                          <a:cs typeface="Tahoma"/>
                        </a:rPr>
                        <a:t>A weak acid has a higher</a:t>
                      </a:r>
                      <a:r>
                        <a:rPr lang="en-GB" sz="1100" b="0" i="0" u="none" strike="noStrike" baseline="0" dirty="0">
                          <a:solidFill>
                            <a:schemeClr val="tx1"/>
                          </a:solidFill>
                          <a:effectLst/>
                          <a:latin typeface="Century Gothic" panose="020B0502020202020204" pitchFamily="34" charset="0"/>
                          <a:cs typeface="Tahoma"/>
                        </a:rPr>
                        <a:t> pH, usually around pH 5-6.</a:t>
                      </a:r>
                      <a:endParaRPr lang="en-GB" sz="1100" b="0" i="0" u="none" strike="noStrike" dirty="0">
                        <a:solidFill>
                          <a:schemeClr val="tx1"/>
                        </a:solidFill>
                        <a:effectLst/>
                        <a:latin typeface="Century Gothic" panose="020B0502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345131669"/>
                  </a:ext>
                </a:extLst>
              </a:tr>
            </a:tbl>
          </a:graphicData>
        </a:graphic>
      </p:graphicFrame>
      <p:graphicFrame>
        <p:nvGraphicFramePr>
          <p:cNvPr id="10" name="Table 9">
            <a:extLst>
              <a:ext uri="{FF2B5EF4-FFF2-40B4-BE49-F238E27FC236}">
                <a16:creationId xmlns:a16="http://schemas.microsoft.com/office/drawing/2014/main" id="{5AD26750-739A-4C83-A881-35BD2E858DE2}"/>
              </a:ext>
            </a:extLst>
          </p:cNvPr>
          <p:cNvGraphicFramePr>
            <a:graphicFrameLocks noGrp="1"/>
          </p:cNvGraphicFramePr>
          <p:nvPr>
            <p:extLst>
              <p:ext uri="{D42A27DB-BD31-4B8C-83A1-F6EECF244321}">
                <p14:modId xmlns:p14="http://schemas.microsoft.com/office/powerpoint/2010/main" val="3767592867"/>
              </p:ext>
            </p:extLst>
          </p:nvPr>
        </p:nvGraphicFramePr>
        <p:xfrm>
          <a:off x="5604307" y="3922641"/>
          <a:ext cx="4401083" cy="2577546"/>
        </p:xfrm>
        <a:graphic>
          <a:graphicData uri="http://schemas.openxmlformats.org/drawingml/2006/table">
            <a:tbl>
              <a:tblPr firstRow="1" bandRow="1">
                <a:tableStyleId>{5C22544A-7EE6-4342-B048-85BDC9FD1C3A}</a:tableStyleId>
              </a:tblPr>
              <a:tblGrid>
                <a:gridCol w="512612">
                  <a:extLst>
                    <a:ext uri="{9D8B030D-6E8A-4147-A177-3AD203B41FA5}">
                      <a16:colId xmlns:a16="http://schemas.microsoft.com/office/drawing/2014/main" val="20000"/>
                    </a:ext>
                  </a:extLst>
                </a:gridCol>
                <a:gridCol w="3888471">
                  <a:extLst>
                    <a:ext uri="{9D8B030D-6E8A-4147-A177-3AD203B41FA5}">
                      <a16:colId xmlns:a16="http://schemas.microsoft.com/office/drawing/2014/main" val="20001"/>
                    </a:ext>
                  </a:extLst>
                </a:gridCol>
              </a:tblGrid>
              <a:tr h="292670">
                <a:tc gridSpan="2">
                  <a:txBody>
                    <a:bodyPr/>
                    <a:lstStyle/>
                    <a:p>
                      <a:pPr algn="l" fontAlgn="ctr"/>
                      <a:r>
                        <a:rPr lang="en-GB" sz="1000" b="1" i="0" u="none" strike="noStrike" dirty="0">
                          <a:solidFill>
                            <a:schemeClr val="bg1"/>
                          </a:solidFill>
                          <a:effectLst/>
                          <a:latin typeface="Tahoma"/>
                          <a:cs typeface="Tahoma"/>
                        </a:rPr>
                        <a:t> Making a Soluble Salt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chemeClr val="bg1"/>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41812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000" b="0" i="0" u="none" strike="noStrike" dirty="0">
                          <a:solidFill>
                            <a:srgbClr val="000000"/>
                          </a:solidFill>
                          <a:effectLst/>
                          <a:latin typeface="Tahoma"/>
                          <a:cs typeface="Tahoma"/>
                        </a:rPr>
                        <a:t>2</a:t>
                      </a:r>
                      <a:r>
                        <a:rPr lang="en-GB" sz="1000" b="0" i="0" u="none" strike="noStrike" dirty="0">
                          <a:solidFill>
                            <a:srgbClr val="000000"/>
                          </a:solidFill>
                          <a:effectLst/>
                          <a:latin typeface="Tahoma"/>
                          <a:cs typeface="Tahoma"/>
                        </a:rPr>
                        <a:t>0</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1" i="0" u="none" strike="noStrike" dirty="0">
                          <a:solidFill>
                            <a:srgbClr val="000000"/>
                          </a:solidFill>
                          <a:effectLst/>
                          <a:latin typeface="Tahoma"/>
                          <a:cs typeface="Tahoma"/>
                        </a:rPr>
                        <a:t>Add solid </a:t>
                      </a:r>
                      <a:r>
                        <a:rPr lang="en-GB" sz="1000" b="0" i="0" u="none" strike="noStrike" dirty="0">
                          <a:solidFill>
                            <a:srgbClr val="000000"/>
                          </a:solidFill>
                          <a:effectLst/>
                          <a:latin typeface="Tahoma"/>
                          <a:cs typeface="Tahoma"/>
                        </a:rPr>
                        <a:t>metal, metal carbonate, metal oxide or metal hydroxide </a:t>
                      </a:r>
                      <a:r>
                        <a:rPr lang="en-GB" sz="1000" b="1" i="0" u="none" strike="noStrike" dirty="0">
                          <a:solidFill>
                            <a:srgbClr val="000000"/>
                          </a:solidFill>
                          <a:effectLst/>
                          <a:latin typeface="Tahoma"/>
                          <a:cs typeface="Tahoma"/>
                        </a:rPr>
                        <a:t>to an acid</a:t>
                      </a:r>
                      <a:r>
                        <a:rPr lang="en-GB" sz="1000" b="0" i="0" u="none" strike="noStrike" dirty="0">
                          <a:solidFill>
                            <a:srgbClr val="000000"/>
                          </a:solidFill>
                          <a:effectLst/>
                          <a:latin typeface="Tahoma"/>
                          <a:cs typeface="Tahoma"/>
                        </a:rPr>
                        <a:t>.</a:t>
                      </a:r>
                      <a:endParaRPr lang="en-GB" sz="1000" b="1"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04880605"/>
                  </a:ext>
                </a:extLst>
              </a:tr>
              <a:tr h="292670">
                <a:tc>
                  <a:txBody>
                    <a:bodyPr/>
                    <a:lstStyle/>
                    <a:p>
                      <a:pPr algn="l" fontAlgn="ctr"/>
                      <a:r>
                        <a:rPr lang="en-GB" sz="1000" b="0" i="0" u="none" strike="noStrike" dirty="0">
                          <a:solidFill>
                            <a:srgbClr val="000000"/>
                          </a:solidFill>
                          <a:effectLst/>
                          <a:latin typeface="Tahoma"/>
                          <a:cs typeface="Tahoma"/>
                        </a:rPr>
                        <a:t>21</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ahoma"/>
                          <a:cs typeface="Tahoma"/>
                        </a:rPr>
                        <a:t>Add solid </a:t>
                      </a:r>
                      <a:r>
                        <a:rPr lang="en-GB" sz="1000" b="1" i="0" u="none" strike="noStrike" dirty="0">
                          <a:solidFill>
                            <a:srgbClr val="000000"/>
                          </a:solidFill>
                          <a:effectLst/>
                          <a:latin typeface="Tahoma"/>
                          <a:cs typeface="Tahoma"/>
                        </a:rPr>
                        <a:t>until no more reacts</a:t>
                      </a:r>
                      <a:r>
                        <a:rPr lang="en-GB" sz="1000" b="0" i="0" u="none" strike="noStrike" dirty="0">
                          <a:solidFill>
                            <a:srgbClr val="000000"/>
                          </a:solidFill>
                          <a:effectLst/>
                          <a:latin typeface="Tahoma"/>
                          <a:cs typeface="Tahoma"/>
                        </a:rPr>
                        <a: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88141">
                <a:tc>
                  <a:txBody>
                    <a:bodyPr/>
                    <a:lstStyle/>
                    <a:p>
                      <a:pPr algn="l" fontAlgn="ctr"/>
                      <a:r>
                        <a:rPr lang="en-US" sz="1000" b="0" i="0" u="none" strike="noStrike" dirty="0">
                          <a:solidFill>
                            <a:srgbClr val="000000"/>
                          </a:solidFill>
                          <a:effectLst/>
                          <a:latin typeface="Tahoma"/>
                          <a:cs typeface="Tahoma"/>
                        </a:rPr>
                        <a:t>2</a:t>
                      </a:r>
                      <a:r>
                        <a:rPr lang="en-GB" sz="1000" b="0" i="0" u="none" strike="noStrike" dirty="0">
                          <a:solidFill>
                            <a:srgbClr val="000000"/>
                          </a:solidFill>
                          <a:effectLst/>
                          <a:latin typeface="Tahoma"/>
                          <a:cs typeface="Tahoma"/>
                        </a:rPr>
                        <a:t>2</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1" i="0" u="none" strike="noStrike" dirty="0">
                          <a:solidFill>
                            <a:srgbClr val="000000"/>
                          </a:solidFill>
                          <a:effectLst/>
                          <a:latin typeface="Tahoma"/>
                          <a:cs typeface="Tahoma"/>
                        </a:rPr>
                        <a:t>Filter</a:t>
                      </a:r>
                      <a:r>
                        <a:rPr lang="en-GB" sz="1000" b="0" i="0" u="none" strike="noStrike" dirty="0">
                          <a:solidFill>
                            <a:srgbClr val="000000"/>
                          </a:solidFill>
                          <a:effectLst/>
                          <a:latin typeface="Tahoma"/>
                          <a:cs typeface="Tahoma"/>
                        </a:rPr>
                        <a:t> off excess solid.</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95314">
                <a:tc>
                  <a:txBody>
                    <a:bodyPr/>
                    <a:lstStyle/>
                    <a:p>
                      <a:pPr algn="l" fontAlgn="ctr"/>
                      <a:r>
                        <a:rPr lang="en-US" sz="1000" b="0" i="0" u="none" strike="noStrike" dirty="0">
                          <a:solidFill>
                            <a:srgbClr val="000000"/>
                          </a:solidFill>
                          <a:effectLst/>
                          <a:latin typeface="Tahoma"/>
                          <a:cs typeface="Tahoma"/>
                        </a:rPr>
                        <a:t>2</a:t>
                      </a:r>
                      <a:r>
                        <a:rPr lang="en-GB" sz="1000" b="0" i="0" u="none" strike="noStrike" dirty="0">
                          <a:solidFill>
                            <a:srgbClr val="000000"/>
                          </a:solidFill>
                          <a:effectLst/>
                          <a:latin typeface="Tahoma"/>
                          <a:cs typeface="Tahoma"/>
                        </a:rPr>
                        <a:t>3</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1" i="0" u="none" strike="noStrike" dirty="0">
                          <a:solidFill>
                            <a:srgbClr val="000000"/>
                          </a:solidFill>
                          <a:effectLst/>
                          <a:latin typeface="Tahoma"/>
                          <a:cs typeface="Tahoma"/>
                        </a:rPr>
                        <a:t>Evaporate</a:t>
                      </a:r>
                      <a:r>
                        <a:rPr lang="en-GB" sz="1000" b="0" i="0" u="none" strike="noStrike" dirty="0">
                          <a:solidFill>
                            <a:srgbClr val="000000"/>
                          </a:solidFill>
                          <a:effectLst/>
                          <a:latin typeface="Tahoma"/>
                          <a:cs typeface="Tahoma"/>
                        </a:rPr>
                        <a:t> to remove some of the water.</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95314">
                <a:tc>
                  <a:txBody>
                    <a:bodyPr/>
                    <a:lstStyle/>
                    <a:p>
                      <a:pPr algn="l" fontAlgn="ctr"/>
                      <a:r>
                        <a:rPr lang="en-US" sz="1000" b="0" i="0" u="none" strike="noStrike" dirty="0">
                          <a:solidFill>
                            <a:srgbClr val="000000"/>
                          </a:solidFill>
                          <a:effectLst/>
                          <a:latin typeface="Tahoma"/>
                          <a:cs typeface="Tahoma"/>
                        </a:rPr>
                        <a:t>2</a:t>
                      </a:r>
                      <a:r>
                        <a:rPr lang="en-GB" sz="1000" b="0" i="0" u="none" strike="noStrike" dirty="0">
                          <a:solidFill>
                            <a:srgbClr val="000000"/>
                          </a:solidFill>
                          <a:effectLst/>
                          <a:latin typeface="Tahoma"/>
                          <a:cs typeface="Tahoma"/>
                        </a:rPr>
                        <a:t>4</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ahoma"/>
                          <a:cs typeface="Tahoma"/>
                        </a:rPr>
                        <a:t>Leave to </a:t>
                      </a:r>
                      <a:r>
                        <a:rPr lang="en-GB" sz="1000" b="1" i="0" u="none" strike="noStrike" dirty="0">
                          <a:solidFill>
                            <a:srgbClr val="000000"/>
                          </a:solidFill>
                          <a:effectLst/>
                          <a:latin typeface="Tahoma"/>
                          <a:cs typeface="Tahoma"/>
                        </a:rPr>
                        <a:t>crystallise</a:t>
                      </a:r>
                      <a:r>
                        <a:rPr lang="en-GB" sz="1000" b="0" i="0" u="none" strike="noStrike" dirty="0">
                          <a:solidFill>
                            <a:srgbClr val="000000"/>
                          </a:solidFill>
                          <a:effectLst/>
                          <a:latin typeface="Tahoma"/>
                          <a:cs typeface="Tahoma"/>
                        </a:rPr>
                        <a: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32886544"/>
                  </a:ext>
                </a:extLst>
              </a:tr>
              <a:tr h="395314">
                <a:tc>
                  <a:txBody>
                    <a:bodyPr/>
                    <a:lstStyle/>
                    <a:p>
                      <a:pPr algn="l" fontAlgn="ctr"/>
                      <a:r>
                        <a:rPr lang="en-US" sz="1000" b="0" i="0" u="none" strike="noStrike" dirty="0">
                          <a:solidFill>
                            <a:srgbClr val="000000"/>
                          </a:solidFill>
                          <a:effectLst/>
                          <a:latin typeface="Tahoma"/>
                          <a:cs typeface="Tahoma"/>
                        </a:rPr>
                        <a:t>2</a:t>
                      </a:r>
                      <a:r>
                        <a:rPr lang="en-GB" sz="1000" b="0" i="0" u="none" strike="noStrike" dirty="0">
                          <a:solidFill>
                            <a:srgbClr val="000000"/>
                          </a:solidFill>
                          <a:effectLst/>
                          <a:latin typeface="Tahoma"/>
                          <a:cs typeface="Tahoma"/>
                        </a:rPr>
                        <a:t>5</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000" b="0" i="0" u="none" strike="noStrike" dirty="0">
                          <a:solidFill>
                            <a:srgbClr val="000000"/>
                          </a:solidFill>
                          <a:effectLst/>
                          <a:latin typeface="Tahoma"/>
                          <a:cs typeface="Tahoma"/>
                        </a:rPr>
                        <a:t>Remove all water in a </a:t>
                      </a:r>
                      <a:r>
                        <a:rPr lang="en-GB" sz="1000" b="1" i="0" u="none" strike="noStrike" dirty="0">
                          <a:solidFill>
                            <a:srgbClr val="000000"/>
                          </a:solidFill>
                          <a:effectLst/>
                          <a:latin typeface="Tahoma"/>
                          <a:cs typeface="Tahoma"/>
                        </a:rPr>
                        <a:t>desiccator/ oven</a:t>
                      </a:r>
                      <a:r>
                        <a:rPr lang="en-GB" sz="1000" b="0" i="0" u="none" strike="noStrike" dirty="0">
                          <a:solidFill>
                            <a:srgbClr val="000000"/>
                          </a:solidFill>
                          <a:effectLst/>
                          <a:latin typeface="Tahoma"/>
                          <a:cs typeface="Tahoma"/>
                        </a:rPr>
                        <a: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51416796"/>
                  </a:ext>
                </a:extLst>
              </a:tr>
            </a:tbl>
          </a:graphicData>
        </a:graphic>
      </p:graphicFrame>
      <p:sp>
        <p:nvSpPr>
          <p:cNvPr id="9" name="Title 3"/>
          <p:cNvSpPr txBox="1">
            <a:spLocks/>
          </p:cNvSpPr>
          <p:nvPr/>
        </p:nvSpPr>
        <p:spPr>
          <a:xfrm>
            <a:off x="3293761" y="49221"/>
            <a:ext cx="6711629" cy="568240"/>
          </a:xfrm>
          <a:prstGeom prst="rect">
            <a:avLst/>
          </a:prstGeom>
          <a:solidFill>
            <a:srgbClr val="92D050"/>
          </a:solidFill>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r>
              <a:rPr lang="en-US" sz="1800" dirty="0" smtClean="0">
                <a:solidFill>
                  <a:schemeClr val="tx1"/>
                </a:solidFill>
                <a:latin typeface="Century Gothic" panose="020B0502020202020204" pitchFamily="34" charset="0"/>
              </a:rPr>
              <a:t>Year 8 </a:t>
            </a:r>
            <a:r>
              <a:rPr lang="en-US" sz="1800" dirty="0" smtClean="0">
                <a:solidFill>
                  <a:schemeClr val="tx1"/>
                </a:solidFill>
                <a:latin typeface="Century Gothic" panose="020B0502020202020204" pitchFamily="34" charset="0"/>
              </a:rPr>
              <a:t>Summer 2 Science Cycle 12 Chemical Reactions</a:t>
            </a:r>
            <a:endParaRPr lang="en-US" altLang="en-US" sz="1800" b="1" u="sng" dirty="0">
              <a:solidFill>
                <a:schemeClr val="tx1"/>
              </a:solidFill>
              <a:latin typeface="Century Gothic" panose="020B0502020202020204" pitchFamily="34" charset="0"/>
            </a:endParaRPr>
          </a:p>
          <a:p>
            <a:pPr algn="ctr">
              <a:defRPr/>
            </a:pPr>
            <a:endParaRPr lang="en-US" sz="1800" dirty="0">
              <a:solidFill>
                <a:schemeClr val="tx1"/>
              </a:solidFill>
              <a:latin typeface="Century Gothic" panose="020B0502020202020204" pitchFamily="34" charset="0"/>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42442" y="102326"/>
            <a:ext cx="804936" cy="914400"/>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extLst>
      <p:ext uri="{BB962C8B-B14F-4D97-AF65-F5344CB8AC3E}">
        <p14:creationId xmlns:p14="http://schemas.microsoft.com/office/powerpoint/2010/main" val="3777445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74499" y="333742"/>
            <a:ext cx="3443002" cy="299950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200" b="1" u="sng" dirty="0">
                <a:latin typeface="Century Gothic" panose="020B0502020202020204" pitchFamily="34" charset="0"/>
              </a:rPr>
              <a:t> </a:t>
            </a:r>
          </a:p>
          <a:p>
            <a:pPr algn="ctr"/>
            <a:r>
              <a:rPr lang="en-GB" sz="1100" b="1" u="sng" dirty="0">
                <a:latin typeface="Century Gothic" panose="020B0502020202020204" pitchFamily="34" charset="0"/>
              </a:rPr>
              <a:t>Skills</a:t>
            </a: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Equipment</a:t>
            </a:r>
          </a:p>
          <a:p>
            <a:pPr algn="ctr"/>
            <a:endParaRPr lang="en-GB" sz="1100" b="1" u="sng" dirty="0">
              <a:latin typeface="Century Gothic" panose="020B0502020202020204" pitchFamily="34" charset="0"/>
            </a:endParaRPr>
          </a:p>
          <a:p>
            <a:pPr algn="ctr"/>
            <a:r>
              <a:rPr lang="en-GB" sz="1100" dirty="0">
                <a:latin typeface="Century Gothic" panose="020B0502020202020204" pitchFamily="34" charset="0"/>
              </a:rPr>
              <a:t>Naming and handling the apparatus, drawing accurately</a:t>
            </a: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Risk</a:t>
            </a:r>
          </a:p>
          <a:p>
            <a:pPr algn="ctr"/>
            <a:endParaRPr lang="en-GB" sz="1100" b="1" u="sng" dirty="0">
              <a:latin typeface="Century Gothic" panose="020B0502020202020204" pitchFamily="34" charset="0"/>
            </a:endParaRPr>
          </a:p>
          <a:p>
            <a:pPr algn="ctr"/>
            <a:r>
              <a:rPr lang="en-GB" sz="1100" dirty="0">
                <a:latin typeface="Century Gothic" panose="020B0502020202020204" pitchFamily="34" charset="0"/>
              </a:rPr>
              <a:t>Hazard, prevention, action</a:t>
            </a:r>
            <a:endParaRPr lang="en-GB" sz="1100" b="1" u="sng" dirty="0">
              <a:latin typeface="Century Gothic" panose="020B0502020202020204" pitchFamily="34" charset="0"/>
            </a:endParaRP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Conclusion</a:t>
            </a:r>
          </a:p>
          <a:p>
            <a:pPr algn="ctr"/>
            <a:endParaRPr lang="en-GB" sz="1100" b="1" u="sng" dirty="0">
              <a:latin typeface="Century Gothic" panose="020B0502020202020204" pitchFamily="34" charset="0"/>
            </a:endParaRPr>
          </a:p>
          <a:p>
            <a:pPr algn="ctr"/>
            <a:r>
              <a:rPr lang="en-GB" sz="1100" dirty="0">
                <a:latin typeface="Century Gothic" panose="020B0502020202020204" pitchFamily="34" charset="0"/>
              </a:rPr>
              <a:t>PEEL-Point, Evidence, Explain, Link</a:t>
            </a:r>
          </a:p>
          <a:p>
            <a:pPr algn="ctr"/>
            <a:endParaRPr lang="en-GB" sz="1200" dirty="0">
              <a:latin typeface="Century Gothic" panose="020B0502020202020204" pitchFamily="34" charset="0"/>
            </a:endParaRPr>
          </a:p>
        </p:txBody>
      </p:sp>
      <p:sp>
        <p:nvSpPr>
          <p:cNvPr id="5" name="Rectangle 4"/>
          <p:cNvSpPr/>
          <p:nvPr/>
        </p:nvSpPr>
        <p:spPr>
          <a:xfrm>
            <a:off x="391559" y="333742"/>
            <a:ext cx="3454400" cy="299950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100" b="1" dirty="0">
                <a:latin typeface="Century Gothic" panose="020B0502020202020204" pitchFamily="34" charset="0"/>
              </a:rPr>
              <a:t>Arrhenius theory.</a:t>
            </a:r>
            <a:r>
              <a:rPr lang="en-GB" sz="1100" dirty="0">
                <a:latin typeface="Century Gothic" panose="020B0502020202020204" pitchFamily="34" charset="0"/>
              </a:rPr>
              <a:t> Written By: Arrhenius theory, theory, introduced in 1887 by the Swedish scientist Svante Arrhenius, that acids are substances that dissociate in water to yield electrically charged atoms or molecules, called ions, one of which is a hydrogen ion (H+), and that bases ionize in water to yield hydroxide ions (OH−).</a:t>
            </a:r>
            <a:endParaRPr lang="en-GB" sz="11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180125" y="3741441"/>
            <a:ext cx="3459864" cy="258532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just"/>
            <a:r>
              <a:rPr lang="en-GB" sz="11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rPr>
              <a:t>1. </a:t>
            </a:r>
            <a:r>
              <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rPr>
              <a:t>Take six test tubes and place 5cm3 of water in each test tube. </a:t>
            </a:r>
          </a:p>
          <a:p>
            <a:pPr algn="just"/>
            <a:r>
              <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rPr>
              <a:t>2. Place 5 drops of universal indicator to each test tube.</a:t>
            </a:r>
          </a:p>
          <a:p>
            <a:pPr algn="just"/>
            <a:r>
              <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rPr>
              <a:t>3. Try to make a nice rainbow by using these equipment.</a:t>
            </a:r>
          </a:p>
          <a:p>
            <a:pPr algn="just"/>
            <a:r>
              <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rPr>
              <a:t>TIPS: You may need to shake the test tubes occasionally to make the colours</a:t>
            </a:r>
          </a:p>
        </p:txBody>
      </p:sp>
      <p:sp>
        <p:nvSpPr>
          <p:cNvPr id="7" name="Rectangle 6"/>
          <p:cNvSpPr/>
          <p:nvPr/>
        </p:nvSpPr>
        <p:spPr>
          <a:xfrm>
            <a:off x="110160" y="3741441"/>
            <a:ext cx="3489382" cy="573298"/>
          </a:xfrm>
          <a:prstGeom prst="rect">
            <a:avLst/>
          </a:prstGeom>
        </p:spPr>
        <p:txBody>
          <a:bodyPr wrap="square">
            <a:spAutoFit/>
          </a:bodyPr>
          <a:lstStyle/>
          <a:p>
            <a:pPr>
              <a:lnSpc>
                <a:spcPct val="115000"/>
              </a:lnSpc>
              <a:spcAft>
                <a:spcPts val="1000"/>
              </a:spcAft>
            </a:pPr>
            <a:r>
              <a:rPr lang="en-GB" sz="1400" b="1" u="sng" dirty="0">
                <a:latin typeface="Calibri" panose="020F0502020204030204" pitchFamily="34" charset="0"/>
                <a:ea typeface="Calibri" panose="020F0502020204030204" pitchFamily="34" charset="0"/>
                <a:cs typeface="Times New Roman" panose="02020603050405020304" pitchFamily="18" charset="0"/>
              </a:rPr>
              <a:t>Neutralisation Experiment (test tube rainbow)</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2" name="Group 11"/>
          <p:cNvGrpSpPr/>
          <p:nvPr/>
        </p:nvGrpSpPr>
        <p:grpSpPr>
          <a:xfrm>
            <a:off x="3915078" y="3794553"/>
            <a:ext cx="3156746" cy="2532211"/>
            <a:chOff x="395536" y="620688"/>
            <a:chExt cx="3312368" cy="2532882"/>
          </a:xfrm>
        </p:grpSpPr>
        <p:sp>
          <p:nvSpPr>
            <p:cNvPr id="13" name="Rectangle 12"/>
            <p:cNvSpPr/>
            <p:nvPr/>
          </p:nvSpPr>
          <p:spPr>
            <a:xfrm>
              <a:off x="395536" y="620688"/>
              <a:ext cx="3312368" cy="2520280"/>
            </a:xfrm>
            <a:prstGeom prst="rect">
              <a:avLst/>
            </a:prstGeom>
            <a:solidFill>
              <a:srgbClr val="000B22"/>
            </a:solidFill>
            <a:ln w="25400" cap="flat" cmpd="sng" algn="ctr">
              <a:solidFill>
                <a:srgbClr val="000B22"/>
              </a:solid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ysClr val="window" lastClr="FFFFFF"/>
                </a:solidFill>
                <a:effectLst/>
                <a:uLnTx/>
                <a:uFillTx/>
                <a:latin typeface="Calibri"/>
                <a:ea typeface="+mn-ea"/>
                <a:cs typeface="+mn-cs"/>
              </a:endParaRPr>
            </a:p>
          </p:txBody>
        </p:sp>
        <p:pic>
          <p:nvPicPr>
            <p:cNvPr id="14" name="Picture 13" descr="IMG_0650.JPG"/>
            <p:cNvPicPr>
              <a:picLocks noChangeAspect="1"/>
            </p:cNvPicPr>
            <p:nvPr/>
          </p:nvPicPr>
          <p:blipFill>
            <a:blip r:embed="rId2"/>
            <a:stretch>
              <a:fillRect/>
            </a:stretch>
          </p:blipFill>
          <p:spPr>
            <a:xfrm>
              <a:off x="395536" y="620688"/>
              <a:ext cx="3312368" cy="2532882"/>
            </a:xfrm>
            <a:prstGeom prst="rect">
              <a:avLst/>
            </a:prstGeom>
            <a:ln>
              <a:noFill/>
            </a:ln>
            <a:effectLst>
              <a:softEdge rad="112500"/>
            </a:effectLst>
          </p:spPr>
        </p:pic>
      </p:grpSp>
      <p:sp>
        <p:nvSpPr>
          <p:cNvPr id="18" name="Rectangle 17"/>
          <p:cNvSpPr/>
          <p:nvPr/>
        </p:nvSpPr>
        <p:spPr>
          <a:xfrm>
            <a:off x="7341470" y="3741441"/>
            <a:ext cx="4718103" cy="1754326"/>
          </a:xfrm>
          <a:prstGeom prst="rect">
            <a:avLst/>
          </a:prstGeom>
        </p:spPr>
        <p:txBody>
          <a:bodyPr wrap="square">
            <a:spAutoFit/>
          </a:bodyPr>
          <a:lstStyle/>
          <a:p>
            <a:r>
              <a:rPr lang="en-GB" sz="1200" b="1" dirty="0">
                <a:latin typeface="Century Gothic" panose="020B0502020202020204" pitchFamily="34" charset="0"/>
              </a:rPr>
              <a:t>Neutralisation in everyday life</a:t>
            </a:r>
          </a:p>
          <a:p>
            <a:r>
              <a:rPr lang="en-GB" sz="1200" dirty="0">
                <a:latin typeface="Century Gothic" panose="020B0502020202020204" pitchFamily="34" charset="0"/>
              </a:rPr>
              <a:t>Toothpaste contains bases that neutralise the acid</a:t>
            </a:r>
          </a:p>
          <a:p>
            <a:r>
              <a:rPr lang="en-GB" sz="1200" dirty="0">
                <a:latin typeface="Century Gothic" panose="020B0502020202020204" pitchFamily="34" charset="0"/>
              </a:rPr>
              <a:t>produced by bacteria in our mouth.</a:t>
            </a:r>
          </a:p>
          <a:p>
            <a:endParaRPr lang="en-GB" sz="1200" dirty="0">
              <a:latin typeface="Century Gothic" panose="020B0502020202020204" pitchFamily="34" charset="0"/>
            </a:endParaRPr>
          </a:p>
          <a:p>
            <a:r>
              <a:rPr lang="en-GB" sz="1200" dirty="0">
                <a:latin typeface="Century Gothic" panose="020B0502020202020204" pitchFamily="34" charset="0"/>
              </a:rPr>
              <a:t>Baking powder is usually used to help the cakes</a:t>
            </a:r>
          </a:p>
          <a:p>
            <a:r>
              <a:rPr lang="en-GB" sz="1200" dirty="0">
                <a:latin typeface="Century Gothic" panose="020B0502020202020204" pitchFamily="34" charset="0"/>
              </a:rPr>
              <a:t> rise.</a:t>
            </a:r>
          </a:p>
          <a:p>
            <a:endParaRPr lang="en-GB" sz="1200" dirty="0">
              <a:latin typeface="Century Gothic" panose="020B0502020202020204" pitchFamily="34" charset="0"/>
            </a:endParaRPr>
          </a:p>
          <a:p>
            <a:r>
              <a:rPr lang="en-GB" sz="1200" dirty="0">
                <a:latin typeface="Century Gothic" panose="020B0502020202020204" pitchFamily="34" charset="0"/>
              </a:rPr>
              <a:t>Conditioner is used with shampoo to prevent small</a:t>
            </a:r>
          </a:p>
          <a:p>
            <a:r>
              <a:rPr lang="en-GB" sz="1200" dirty="0">
                <a:latin typeface="Century Gothic" panose="020B0502020202020204" pitchFamily="34" charset="0"/>
              </a:rPr>
              <a:t>scales on hair which make you hair unmanageable</a:t>
            </a:r>
            <a:r>
              <a:rPr lang="en-GB" sz="1200" dirty="0">
                <a:latin typeface="Times New Roman" panose="02020603050405020304" pitchFamily="18" charset="0"/>
              </a:rPr>
              <a:t>.</a:t>
            </a:r>
            <a:endParaRPr lang="en-GB" sz="1200" dirty="0"/>
          </a:p>
        </p:txBody>
      </p:sp>
      <p:cxnSp>
        <p:nvCxnSpPr>
          <p:cNvPr id="21" name="Straight Connector 20"/>
          <p:cNvCxnSpPr/>
          <p:nvPr/>
        </p:nvCxnSpPr>
        <p:spPr>
          <a:xfrm>
            <a:off x="7341471" y="3741441"/>
            <a:ext cx="0" cy="258532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7341471" y="6326764"/>
            <a:ext cx="47608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7341471" y="3741441"/>
            <a:ext cx="47608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2102353" y="3741441"/>
            <a:ext cx="0" cy="2585323"/>
          </a:xfrm>
          <a:prstGeom prst="line">
            <a:avLst/>
          </a:prstGeom>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84D6BFEE-F3D2-4A6D-8A95-75FD87570CFD}"/>
              </a:ext>
            </a:extLst>
          </p:cNvPr>
          <p:cNvSpPr/>
          <p:nvPr/>
        </p:nvSpPr>
        <p:spPr>
          <a:xfrm>
            <a:off x="7988308" y="344252"/>
            <a:ext cx="4203692" cy="299950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just"/>
            <a:endParaRPr lang="en-GB" sz="1200" b="1" u="sng" dirty="0">
              <a:latin typeface="Century Gothic" panose="020B0502020202020204" pitchFamily="34" charset="0"/>
            </a:endParaRPr>
          </a:p>
          <a:p>
            <a:pPr algn="just"/>
            <a:endParaRPr lang="en-GB" sz="1100" b="1" u="sng" dirty="0">
              <a:latin typeface="Century Gothic" panose="020B0502020202020204" pitchFamily="34" charset="0"/>
            </a:endParaRPr>
          </a:p>
          <a:p>
            <a:pPr lvl="0" algn="just"/>
            <a:r>
              <a:rPr lang="en-GB" sz="1100" u="sng" dirty="0">
                <a:solidFill>
                  <a:prstClr val="black"/>
                </a:solidFill>
                <a:latin typeface="Century Gothic" panose="020B0502020202020204" pitchFamily="34" charset="0"/>
              </a:rPr>
              <a:t>Exothermic and endothermic reactions</a:t>
            </a:r>
          </a:p>
          <a:p>
            <a:pPr lvl="0" algn="just"/>
            <a:r>
              <a:rPr lang="en-GB" sz="1100" dirty="0">
                <a:solidFill>
                  <a:prstClr val="black"/>
                </a:solidFill>
                <a:latin typeface="Century Gothic" panose="020B0502020202020204" pitchFamily="34" charset="0"/>
              </a:rPr>
              <a:t>The term endothermic was coined by </a:t>
            </a:r>
            <a:r>
              <a:rPr lang="en-GB" sz="1100" b="1" dirty="0">
                <a:solidFill>
                  <a:prstClr val="black"/>
                </a:solidFill>
                <a:latin typeface="Century Gothic" panose="020B0502020202020204" pitchFamily="34" charset="0"/>
              </a:rPr>
              <a:t>Marcelin Berthelot</a:t>
            </a:r>
            <a:r>
              <a:rPr lang="en-GB" sz="1100" dirty="0">
                <a:solidFill>
                  <a:prstClr val="black"/>
                </a:solidFill>
                <a:latin typeface="Century Gothic" panose="020B0502020202020204" pitchFamily="34" charset="0"/>
              </a:rPr>
              <a:t> (25 October 1827 – 18 March 1907). The concept is frequently applied in chemical reactions , where thermal energy (heat) is converted to chemical bond energy.</a:t>
            </a:r>
          </a:p>
          <a:p>
            <a:pPr lvl="0" algn="just"/>
            <a:r>
              <a:rPr lang="en-GB" sz="1100" dirty="0">
                <a:solidFill>
                  <a:prstClr val="black"/>
                </a:solidFill>
                <a:latin typeface="Century Gothic" panose="020B0502020202020204" pitchFamily="34" charset="0"/>
              </a:rPr>
              <a:t>In exothermic reactions thermal energy is given out to the surroundings.</a:t>
            </a:r>
          </a:p>
          <a:p>
            <a:pPr algn="just"/>
            <a:r>
              <a:rPr lang="en-GB" sz="1100" b="1" u="sng" dirty="0">
                <a:solidFill>
                  <a:schemeClr val="tx1"/>
                </a:solidFill>
                <a:latin typeface="Century Gothic" panose="020B0502020202020204" pitchFamily="34" charset="0"/>
              </a:rPr>
              <a:t>Examples</a:t>
            </a:r>
          </a:p>
          <a:p>
            <a:pPr algn="just">
              <a:buFont typeface="+mj-lt"/>
              <a:buAutoNum type="arabicPeriod"/>
            </a:pPr>
            <a:r>
              <a:rPr lang="en-GB" sz="1100" dirty="0">
                <a:solidFill>
                  <a:schemeClr val="tx1"/>
                </a:solidFill>
                <a:latin typeface="Century Gothic" panose="020B0502020202020204" pitchFamily="34" charset="0"/>
              </a:rPr>
              <a:t>Making of ice-cube- an endothermic reaction.</a:t>
            </a:r>
          </a:p>
          <a:p>
            <a:pPr algn="just">
              <a:buFont typeface="+mj-lt"/>
              <a:buAutoNum type="arabicPeriod"/>
            </a:pPr>
            <a:r>
              <a:rPr lang="en-GB" sz="1100" dirty="0">
                <a:solidFill>
                  <a:schemeClr val="tx1"/>
                </a:solidFill>
                <a:latin typeface="Century Gothic" panose="020B0502020202020204" pitchFamily="34" charset="0"/>
              </a:rPr>
              <a:t>Snow formation in clouds- an exothermic reaction.</a:t>
            </a:r>
          </a:p>
          <a:p>
            <a:pPr algn="just"/>
            <a:r>
              <a:rPr lang="en-GB" sz="1100" dirty="0">
                <a:solidFill>
                  <a:schemeClr val="tx1"/>
                </a:solidFill>
                <a:latin typeface="Century Gothic" panose="020B0502020202020204" pitchFamily="34" charset="0"/>
              </a:rPr>
              <a:t>3. Burning of a candle – an exothermic reaction.</a:t>
            </a:r>
          </a:p>
          <a:p>
            <a:pPr algn="just"/>
            <a:r>
              <a:rPr lang="en-GB" sz="1100" dirty="0">
                <a:solidFill>
                  <a:schemeClr val="tx1"/>
                </a:solidFill>
                <a:latin typeface="Century Gothic" panose="020B0502020202020204" pitchFamily="34" charset="0"/>
              </a:rPr>
              <a:t>4.Using tooth paste to kill germs (neutralisation) -an exothermic reaction.</a:t>
            </a:r>
          </a:p>
          <a:p>
            <a:pPr algn="just"/>
            <a:r>
              <a:rPr lang="en-GB" sz="1100" dirty="0">
                <a:solidFill>
                  <a:schemeClr val="tx1"/>
                </a:solidFill>
                <a:latin typeface="Century Gothic" panose="020B0502020202020204" pitchFamily="34" charset="0"/>
              </a:rPr>
              <a:t>5.Sports injury cold packs- an endothermic reaction.</a:t>
            </a:r>
          </a:p>
          <a:p>
            <a:pPr algn="just"/>
            <a:endParaRPr lang="en-GB" sz="1200" b="1" dirty="0">
              <a:solidFill>
                <a:schemeClr val="tx1"/>
              </a:solidFill>
            </a:endParaRPr>
          </a:p>
          <a:p>
            <a:pPr algn="just"/>
            <a:endParaRPr lang="en-GB" sz="1200" b="1" dirty="0">
              <a:solidFill>
                <a:schemeClr val="tx1"/>
              </a:solidFill>
              <a:effectLst/>
            </a:endParaRPr>
          </a:p>
          <a:p>
            <a:pPr algn="just"/>
            <a:endParaRPr lang="en-GB" sz="1200" b="1" dirty="0">
              <a:solidFill>
                <a:schemeClr val="tx1"/>
              </a:solidFill>
            </a:endParaRPr>
          </a:p>
          <a:p>
            <a:pPr algn="just"/>
            <a:endParaRPr lang="en-GB" sz="1200" b="1" dirty="0">
              <a:solidFill>
                <a:schemeClr val="tx1"/>
              </a:solidFill>
              <a:effectLst/>
            </a:endParaRPr>
          </a:p>
        </p:txBody>
      </p:sp>
    </p:spTree>
    <p:extLst>
      <p:ext uri="{BB962C8B-B14F-4D97-AF65-F5344CB8AC3E}">
        <p14:creationId xmlns:p14="http://schemas.microsoft.com/office/powerpoint/2010/main" val="1903336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TotalTime>
  <Words>776</Words>
  <Application>Microsoft Office PowerPoint</Application>
  <PresentationFormat>Widescreen</PresentationFormat>
  <Paragraphs>119</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MS PGothic</vt:lpstr>
      <vt:lpstr>Arial</vt:lpstr>
      <vt:lpstr>Calibri</vt:lpstr>
      <vt:lpstr>Calibri Light</vt:lpstr>
      <vt:lpstr>Century Gothic</vt:lpstr>
      <vt:lpstr>Tahoma</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37</cp:revision>
  <dcterms:created xsi:type="dcterms:W3CDTF">2019-11-19T19:50:23Z</dcterms:created>
  <dcterms:modified xsi:type="dcterms:W3CDTF">2020-05-14T13:34:06Z</dcterms:modified>
</cp:coreProperties>
</file>