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73" d="100"/>
          <a:sy n="73" d="100"/>
        </p:scale>
        <p:origin x="9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6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3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2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9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8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1290-F901-4454-9054-162EEA91BBA2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5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0" y="0"/>
            <a:ext cx="45498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Geography: </a:t>
            </a:r>
          </a:p>
          <a:p>
            <a:pPr algn="ctr"/>
            <a:r>
              <a:rPr lang="en-GB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 </a:t>
            </a:r>
            <a:r>
              <a:rPr lang="en-GB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5721530" y="4223789"/>
            <a:ext cx="4170395" cy="26342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Homework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Task </a:t>
            </a:r>
            <a:r>
              <a:rPr lang="en-GB" sz="1200" dirty="0">
                <a:solidFill>
                  <a:schemeClr val="tx1"/>
                </a:solidFill>
              </a:rPr>
              <a:t>1: </a:t>
            </a:r>
            <a:r>
              <a:rPr lang="en-GB" sz="1200" dirty="0" smtClean="0">
                <a:solidFill>
                  <a:schemeClr val="tx1"/>
                </a:solidFill>
              </a:rPr>
              <a:t>read / cover / write  </a:t>
            </a:r>
            <a:r>
              <a:rPr lang="en-GB" sz="1200" dirty="0">
                <a:solidFill>
                  <a:schemeClr val="tx1"/>
                </a:solidFill>
              </a:rPr>
              <a:t>the information from section 1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2: read / cover / write  the information from section 2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3: read / cover / write  the information from section </a:t>
            </a:r>
            <a:r>
              <a:rPr lang="en-GB" sz="1200" dirty="0" smtClean="0">
                <a:solidFill>
                  <a:schemeClr val="tx1"/>
                </a:solidFill>
              </a:rPr>
              <a:t>3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989" y="733926"/>
            <a:ext cx="4537715" cy="37792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1</a:t>
            </a:r>
            <a:r>
              <a:rPr lang="en-US" sz="1100" b="1" dirty="0" smtClean="0">
                <a:solidFill>
                  <a:schemeClr val="tx1"/>
                </a:solidFill>
              </a:rPr>
              <a:t>) </a:t>
            </a:r>
            <a:r>
              <a:rPr lang="en-GB" sz="1100" b="1" u="sng" dirty="0" smtClean="0">
                <a:solidFill>
                  <a:schemeClr val="tx1"/>
                </a:solidFill>
              </a:rPr>
              <a:t>Measuring Development</a:t>
            </a:r>
            <a:endParaRPr lang="en-US" sz="1100" b="1" u="sng" dirty="0" smtClean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r>
              <a:rPr lang="en-GB" sz="1100" dirty="0">
                <a:solidFill>
                  <a:schemeClr val="tx1"/>
                </a:solidFill>
              </a:rPr>
              <a:t>These are used to compare and understand a country’s level of </a:t>
            </a:r>
            <a:r>
              <a:rPr lang="en-GB" sz="1100" dirty="0" smtClean="0">
                <a:solidFill>
                  <a:schemeClr val="tx1"/>
                </a:solidFill>
              </a:rPr>
              <a:t>development.; they are numerical.</a:t>
            </a:r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US" sz="1100" dirty="0" smtClean="0">
              <a:solidFill>
                <a:schemeClr val="tx1"/>
              </a:solidFill>
            </a:endParaRPr>
          </a:p>
          <a:p>
            <a:pPr algn="ctr"/>
            <a:endParaRPr lang="en-GB" sz="1200" dirty="0"/>
          </a:p>
        </p:txBody>
      </p:sp>
      <p:sp>
        <p:nvSpPr>
          <p:cNvPr id="12" name="Rectangle 11"/>
          <p:cNvSpPr/>
          <p:nvPr/>
        </p:nvSpPr>
        <p:spPr>
          <a:xfrm>
            <a:off x="7467" y="4198168"/>
            <a:ext cx="5721531" cy="233233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t"/>
            <a:r>
              <a:rPr lang="en-GB" sz="1100" b="1" u="sng" dirty="0"/>
              <a:t>2</a:t>
            </a:r>
            <a:r>
              <a:rPr lang="en-GB" sz="1100" b="1" u="sng" dirty="0" smtClean="0"/>
              <a:t>) Factors affecting development</a:t>
            </a:r>
          </a:p>
          <a:p>
            <a:pPr fontAlgn="t"/>
            <a:endParaRPr lang="en-GB" sz="1100" dirty="0" smtClean="0"/>
          </a:p>
          <a:p>
            <a:pPr fontAlgn="t"/>
            <a:r>
              <a:rPr lang="en-GB" sz="1100" dirty="0" smtClean="0"/>
              <a:t>These can be both physical and human and could promote development or hinder it.</a:t>
            </a:r>
          </a:p>
          <a:p>
            <a:pPr fontAlgn="t"/>
            <a:endParaRPr lang="en-GB" sz="1100" dirty="0"/>
          </a:p>
          <a:p>
            <a:pPr fontAlgn="t"/>
            <a:endParaRPr lang="en-GB" sz="1100" dirty="0" smtClean="0"/>
          </a:p>
          <a:p>
            <a:pPr fontAlgn="ctr"/>
            <a:endParaRPr lang="en-GB" sz="1100" dirty="0" smtClean="0"/>
          </a:p>
          <a:p>
            <a:pPr fontAlgn="ctr"/>
            <a:endParaRPr lang="en-GB" sz="1100" dirty="0"/>
          </a:p>
          <a:p>
            <a:pPr fontAlgn="ctr"/>
            <a:endParaRPr lang="en-GB" sz="1100" dirty="0" smtClean="0"/>
          </a:p>
          <a:p>
            <a:pPr fontAlgn="ctr"/>
            <a:endParaRPr lang="en-GB" sz="1100" dirty="0"/>
          </a:p>
          <a:p>
            <a:pPr fontAlgn="ctr"/>
            <a:endParaRPr lang="en-GB" sz="1100" dirty="0" smtClean="0"/>
          </a:p>
          <a:p>
            <a:pPr fontAlgn="ctr"/>
            <a:endParaRPr lang="en-GB" sz="1100" dirty="0"/>
          </a:p>
          <a:p>
            <a:pPr fontAlgn="ctr"/>
            <a:endParaRPr lang="en-GB" sz="1100" dirty="0" smtClean="0"/>
          </a:p>
          <a:p>
            <a:pPr fontAlgn="ctr"/>
            <a:endParaRPr lang="en-GB" sz="1100" dirty="0" smtClean="0"/>
          </a:p>
        </p:txBody>
      </p:sp>
      <p:sp>
        <p:nvSpPr>
          <p:cNvPr id="10" name="Rectangle 9"/>
          <p:cNvSpPr/>
          <p:nvPr/>
        </p:nvSpPr>
        <p:spPr>
          <a:xfrm>
            <a:off x="4535726" y="0"/>
            <a:ext cx="5389187" cy="422378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GB" sz="1100" b="1" dirty="0" smtClean="0">
              <a:solidFill>
                <a:schemeClr val="tx1"/>
              </a:solidFill>
            </a:endParaRPr>
          </a:p>
          <a:p>
            <a:pPr algn="just"/>
            <a:r>
              <a:rPr lang="en-GB" sz="1100" b="1" dirty="0" smtClean="0">
                <a:solidFill>
                  <a:schemeClr val="tx1"/>
                </a:solidFill>
              </a:rPr>
              <a:t>3) </a:t>
            </a:r>
            <a:r>
              <a:rPr lang="en-GB" sz="1100" b="1" u="sng" dirty="0" smtClean="0">
                <a:solidFill>
                  <a:schemeClr val="tx1"/>
                </a:solidFill>
              </a:rPr>
              <a:t>Solutions to the development gap</a:t>
            </a:r>
          </a:p>
          <a:p>
            <a:pPr algn="just"/>
            <a:r>
              <a:rPr lang="en-GB" sz="1100" dirty="0" smtClean="0">
                <a:solidFill>
                  <a:schemeClr val="tx1"/>
                </a:solidFill>
              </a:rPr>
              <a:t>The development gap refers to the difference in all sorts of development measures between HICs and LICs. Solutions like what is below are about improvements to LICs.</a:t>
            </a:r>
          </a:p>
          <a:p>
            <a:pPr algn="just"/>
            <a:endParaRPr lang="en-GB" sz="1100" b="1" u="sng" dirty="0">
              <a:solidFill>
                <a:schemeClr val="tx1"/>
              </a:solidFill>
            </a:endParaRPr>
          </a:p>
          <a:p>
            <a:pPr algn="just"/>
            <a:endParaRPr lang="en-GB" sz="1100" b="1" u="sng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  <a:p>
            <a:pPr algn="just"/>
            <a:endParaRPr lang="en-GB" sz="1100" dirty="0" smtClean="0">
              <a:solidFill>
                <a:schemeClr val="tx1"/>
              </a:solidFill>
            </a:endParaRPr>
          </a:p>
          <a:p>
            <a:pPr algn="just"/>
            <a:endParaRPr lang="en-GB" sz="1100" dirty="0" smtClean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198801"/>
              </p:ext>
            </p:extLst>
          </p:nvPr>
        </p:nvGraphicFramePr>
        <p:xfrm>
          <a:off x="7467" y="1768643"/>
          <a:ext cx="4518802" cy="2258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0280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3038522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421559">
                <a:tc>
                  <a:txBody>
                    <a:bodyPr/>
                    <a:lstStyle/>
                    <a:p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Economic: GNI per capita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An average of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</a:rPr>
                        <a:t>of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 a country’s income, given per person, per year in US dollars</a:t>
                      </a:r>
                      <a:endParaRPr lang="en-GB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336786">
                <a:tc>
                  <a:txBody>
                    <a:bodyPr/>
                    <a:lstStyle/>
                    <a:p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Social: Literacy Rate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The percentage of population over the age of 15 who can read and write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at a basic level in their own language.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485105">
                <a:tc>
                  <a:txBody>
                    <a:bodyPr/>
                    <a:lstStyle/>
                    <a:p>
                      <a:pPr algn="just"/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Social:</a:t>
                      </a:r>
                      <a:r>
                        <a:rPr lang="en-US" sz="1100" b="1" baseline="0" dirty="0" smtClean="0">
                          <a:solidFill>
                            <a:schemeClr val="tx1"/>
                          </a:solidFill>
                        </a:rPr>
                        <a:t> Life Expectancy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The average lifespan of someone born in that country,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until their death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  <a:tr h="752784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/>
                        <a:t>Human Development Index (HDI)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number that uses life expectancy, education level and income per person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give the best overall measure for development.</a:t>
                      </a:r>
                      <a:endParaRPr lang="en-GB" sz="11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892012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054932"/>
              </p:ext>
            </p:extLst>
          </p:nvPr>
        </p:nvGraphicFramePr>
        <p:xfrm>
          <a:off x="4568713" y="679363"/>
          <a:ext cx="5356200" cy="27235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4597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3601603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326108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Tourism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Countries like Jamaica have taken advantage of their tropical weather and green natural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environment by building an infrastructure including hotels to hosts tourists.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605213">
                <a:tc>
                  <a:txBody>
                    <a:bodyPr/>
                    <a:lstStyle/>
                    <a:p>
                      <a:pPr algn="just"/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Population Policy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 is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an attempt to control population growth and birth rate and was done most strictly in China who tried to limit family size to 1, between 1979 &amp; 2016.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605213">
                <a:tc>
                  <a:txBody>
                    <a:bodyPr/>
                    <a:lstStyle/>
                    <a:p>
                      <a:pPr algn="just"/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Female Empowerment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 is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an alternative to a strict population policy and involves avoiding overpopulation by promoting better education and  family planning for women to lower their birth rate, voluntarily. 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  <a:tr h="605213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/>
                        <a:t>Slum Improvement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tries to deal with the poorest urban areas in LICs and NEEs by connecting them to the cities outside, offering the property residents, </a:t>
                      </a:r>
                      <a:r>
                        <a:rPr lang="en-GB" sz="1100" b="0" baseline="0" smtClean="0">
                          <a:solidFill>
                            <a:schemeClr val="tx1"/>
                          </a:solidFill>
                        </a:rPr>
                        <a:t>ownership &amp; 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offering basic services like rubbish collection to make the environment more pleasant.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2691332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813105"/>
              </p:ext>
            </p:extLst>
          </p:nvPr>
        </p:nvGraphicFramePr>
        <p:xfrm>
          <a:off x="-6717" y="4911383"/>
          <a:ext cx="5723519" cy="1946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7779">
                  <a:extLst>
                    <a:ext uri="{9D8B030D-6E8A-4147-A177-3AD203B41FA5}">
                      <a16:colId xmlns:a16="http://schemas.microsoft.com/office/drawing/2014/main" val="3530290176"/>
                    </a:ext>
                  </a:extLst>
                </a:gridCol>
                <a:gridCol w="4455740">
                  <a:extLst>
                    <a:ext uri="{9D8B030D-6E8A-4147-A177-3AD203B41FA5}">
                      <a16:colId xmlns:a16="http://schemas.microsoft.com/office/drawing/2014/main" val="2317653454"/>
                    </a:ext>
                  </a:extLst>
                </a:gridCol>
              </a:tblGrid>
              <a:tr h="730450">
                <a:tc>
                  <a:txBody>
                    <a:bodyPr/>
                    <a:lstStyle/>
                    <a:p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Economic factors: Trade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Trade is the exchange of goods unusually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for money. When a county sells costly items like cars it develops faster than a country who sells cheap items like bananas. 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901165"/>
                  </a:ext>
                </a:extLst>
              </a:tr>
              <a:tr h="485717">
                <a:tc>
                  <a:txBody>
                    <a:bodyPr/>
                    <a:lstStyle/>
                    <a:p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Historical factors:</a:t>
                      </a:r>
                    </a:p>
                    <a:p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colonialism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This is the period of history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in the 17</a:t>
                      </a:r>
                      <a:r>
                        <a:rPr lang="en-GB" sz="1100" b="0" baseline="30000" dirty="0" smtClean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, 18</a:t>
                      </a:r>
                      <a:r>
                        <a:rPr lang="en-GB" sz="1100" b="0" baseline="30000" dirty="0" smtClean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and 19</a:t>
                      </a:r>
                      <a:r>
                        <a:rPr lang="en-GB" sz="1100" b="0" baseline="30000" dirty="0" smtClean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centuries where HICs like UK and France owned LICs like Nigeria &amp; Cameroon.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771773"/>
                  </a:ext>
                </a:extLst>
              </a:tr>
              <a:tr h="730450">
                <a:tc>
                  <a:txBody>
                    <a:bodyPr/>
                    <a:lstStyle/>
                    <a:p>
                      <a:pPr algn="just"/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Physical Factors:</a:t>
                      </a:r>
                    </a:p>
                    <a:p>
                      <a:pPr algn="just"/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Landlocked territories 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These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places such as Bolivia in South America, or Niger in Africa have no sea. This limits their ability to trade some items by boat and may also deny them a source of water.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976048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4568713" y="3419225"/>
            <a:ext cx="5323212" cy="10939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General Terms to be used</a:t>
            </a:r>
            <a:r>
              <a:rPr lang="en-GB" sz="1200" dirty="0" smtClean="0"/>
              <a:t>:</a:t>
            </a:r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  <a:p>
            <a:pPr algn="ctr"/>
            <a:endParaRPr lang="en-GB" sz="1200" dirty="0"/>
          </a:p>
          <a:p>
            <a:pPr algn="ctr"/>
            <a:endParaRPr lang="en-GB" sz="1200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170428"/>
              </p:ext>
            </p:extLst>
          </p:nvPr>
        </p:nvGraphicFramePr>
        <p:xfrm>
          <a:off x="4542763" y="3693151"/>
          <a:ext cx="5382150" cy="846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009">
                  <a:extLst>
                    <a:ext uri="{9D8B030D-6E8A-4147-A177-3AD203B41FA5}">
                      <a16:colId xmlns:a16="http://schemas.microsoft.com/office/drawing/2014/main" val="454822214"/>
                    </a:ext>
                  </a:extLst>
                </a:gridCol>
                <a:gridCol w="4970141">
                  <a:extLst>
                    <a:ext uri="{9D8B030D-6E8A-4147-A177-3AD203B41FA5}">
                      <a16:colId xmlns:a16="http://schemas.microsoft.com/office/drawing/2014/main" val="1773040266"/>
                    </a:ext>
                  </a:extLst>
                </a:gridCol>
              </a:tblGrid>
              <a:tr h="252006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HIC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High Income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Countries to be found North of the development line, e.g. USA.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582899"/>
                  </a:ext>
                </a:extLst>
              </a:tr>
              <a:tr h="239337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LIC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Low Income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Countries to be found South of the development line, e.g. Kenya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176191"/>
                  </a:ext>
                </a:extLst>
              </a:tr>
              <a:tr h="328682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NEE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 smtClean="0">
                          <a:solidFill>
                            <a:schemeClr val="tx1"/>
                          </a:solidFill>
                        </a:rPr>
                        <a:t>Newly Emerging Economies</a:t>
                      </a: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</a:rPr>
                        <a:t> whose development is between an HIC &amp; an LIC, e.g. China</a:t>
                      </a:r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52489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239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513</Words>
  <Application>Microsoft Office PowerPoint</Application>
  <PresentationFormat>A4 Paper (210x297 mm)</PresentationFormat>
  <Paragraphs>93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Desai, Andrew</cp:lastModifiedBy>
  <cp:revision>103</cp:revision>
  <cp:lastPrinted>2017-10-05T15:52:19Z</cp:lastPrinted>
  <dcterms:created xsi:type="dcterms:W3CDTF">2016-08-23T18:34:33Z</dcterms:created>
  <dcterms:modified xsi:type="dcterms:W3CDTF">2020-02-11T08:25:35Z</dcterms:modified>
</cp:coreProperties>
</file>