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3" r:id="rId2"/>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73" d="100"/>
          <a:sy n="73" d="100"/>
        </p:scale>
        <p:origin x="1134" y="18"/>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31/03/2020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6723778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31/03/2020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758160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DC1290-F901-4454-9054-162EEA91BBA2}" type="datetimeFigureOut">
              <a:rPr lang="en-GB" smtClean="0"/>
              <a:t>31/03/2020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008137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DC1290-F901-4454-9054-162EEA91BBA2}" type="datetimeFigureOut">
              <a:rPr lang="en-GB" smtClean="0"/>
              <a:t>31/03/2020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744125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DC1290-F901-4454-9054-162EEA91BBA2}" type="datetimeFigureOut">
              <a:rPr lang="en-GB" smtClean="0"/>
              <a:t>31/03/2020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2009793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DC1290-F901-4454-9054-162EEA91BBA2}" type="datetimeFigureOut">
              <a:rPr lang="en-GB" smtClean="0"/>
              <a:t>31/03/2020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808857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DC1290-F901-4454-9054-162EEA91BBA2}" type="datetimeFigureOut">
              <a:rPr lang="en-GB" smtClean="0"/>
              <a:t>31/03/2020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0627670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FDC1290-F901-4454-9054-162EEA91BBA2}" type="datetimeFigureOut">
              <a:rPr lang="en-GB" smtClean="0"/>
              <a:t>31/03/2020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436528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FDC1290-F901-4454-9054-162EEA91BBA2}" type="datetimeFigureOut">
              <a:rPr lang="en-GB" smtClean="0"/>
              <a:t>31/03/2020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4096285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31/03/2020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2137439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31/03/2020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4078161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DC1290-F901-4454-9054-162EEA91BBA2}" type="datetimeFigureOut">
              <a:rPr lang="en-GB" smtClean="0"/>
              <a:t>31/03/2020</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92C8D3-0049-4EDD-98BD-E497F3A9EEC7}" type="slidenum">
              <a:rPr lang="en-GB" smtClean="0"/>
              <a:t>‹#›</a:t>
            </a:fld>
            <a:endParaRPr lang="en-GB"/>
          </a:p>
        </p:txBody>
      </p:sp>
    </p:spTree>
    <p:extLst>
      <p:ext uri="{BB962C8B-B14F-4D97-AF65-F5344CB8AC3E}">
        <p14:creationId xmlns:p14="http://schemas.microsoft.com/office/powerpoint/2010/main" val="1172253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Box 34"/>
          <p:cNvSpPr txBox="1"/>
          <p:nvPr/>
        </p:nvSpPr>
        <p:spPr>
          <a:xfrm>
            <a:off x="0" y="0"/>
            <a:ext cx="4549800" cy="369332"/>
          </a:xfrm>
          <a:prstGeom prst="rect">
            <a:avLst/>
          </a:prstGeom>
          <a:solidFill>
            <a:schemeClr val="bg1"/>
          </a:solidFill>
        </p:spPr>
        <p:txBody>
          <a:bodyPr wrap="square" rtlCol="0">
            <a:spAutoFit/>
          </a:bodyPr>
          <a:lstStyle/>
          <a:p>
            <a:pPr algn="ctr"/>
            <a:r>
              <a:rPr lang="en-GB" b="1" dirty="0" smtClean="0">
                <a:effectLst>
                  <a:outerShdw blurRad="38100" dist="38100" dir="2700000" algn="tl">
                    <a:srgbClr val="000000">
                      <a:alpha val="43137"/>
                    </a:srgbClr>
                  </a:outerShdw>
                </a:effectLst>
              </a:rPr>
              <a:t>Geography of the World</a:t>
            </a:r>
            <a:endParaRPr lang="en-GB" b="1" dirty="0">
              <a:effectLst>
                <a:outerShdw blurRad="38100" dist="38100" dir="2700000" algn="tl">
                  <a:srgbClr val="000000">
                    <a:alpha val="43137"/>
                  </a:srgbClr>
                </a:outerShdw>
              </a:effectLst>
            </a:endParaRPr>
          </a:p>
        </p:txBody>
      </p:sp>
      <p:sp>
        <p:nvSpPr>
          <p:cNvPr id="6" name="Rectangle 5">
            <a:extLst>
              <a:ext uri="{FF2B5EF4-FFF2-40B4-BE49-F238E27FC236}">
                <a16:creationId xmlns:a16="http://schemas.microsoft.com/office/drawing/2014/main" id="{5E94C006-58AD-4D2F-963A-19A363D81041}"/>
              </a:ext>
            </a:extLst>
          </p:cNvPr>
          <p:cNvSpPr/>
          <p:nvPr/>
        </p:nvSpPr>
        <p:spPr>
          <a:xfrm>
            <a:off x="6000929" y="5105701"/>
            <a:ext cx="3890995" cy="1752297"/>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1200" b="1" u="sng" dirty="0" smtClean="0">
                <a:solidFill>
                  <a:schemeClr val="tx1"/>
                </a:solidFill>
              </a:rPr>
              <a:t>Homework</a:t>
            </a:r>
          </a:p>
          <a:p>
            <a:pPr algn="ctr"/>
            <a:endParaRPr lang="en-GB" sz="1200" dirty="0">
              <a:solidFill>
                <a:schemeClr val="tx1"/>
              </a:solidFill>
            </a:endParaRPr>
          </a:p>
          <a:p>
            <a:pPr algn="ctr"/>
            <a:r>
              <a:rPr lang="en-GB" sz="1200" dirty="0" smtClean="0">
                <a:solidFill>
                  <a:schemeClr val="tx1"/>
                </a:solidFill>
              </a:rPr>
              <a:t>Task </a:t>
            </a:r>
            <a:r>
              <a:rPr lang="en-GB" sz="1200" dirty="0">
                <a:solidFill>
                  <a:schemeClr val="tx1"/>
                </a:solidFill>
              </a:rPr>
              <a:t>1: </a:t>
            </a:r>
            <a:r>
              <a:rPr lang="en-GB" sz="1200" dirty="0" smtClean="0">
                <a:solidFill>
                  <a:schemeClr val="tx1"/>
                </a:solidFill>
              </a:rPr>
              <a:t>read / cover / write  </a:t>
            </a:r>
            <a:r>
              <a:rPr lang="en-GB" sz="1200" dirty="0">
                <a:solidFill>
                  <a:schemeClr val="tx1"/>
                </a:solidFill>
              </a:rPr>
              <a:t>the information from section 1</a:t>
            </a:r>
            <a:endParaRPr lang="en-GB" sz="1200" dirty="0" smtClean="0">
              <a:solidFill>
                <a:schemeClr val="tx1"/>
              </a:solidFill>
            </a:endParaRPr>
          </a:p>
          <a:p>
            <a:pPr algn="ctr"/>
            <a:endParaRPr lang="en-GB" sz="1200" dirty="0">
              <a:solidFill>
                <a:schemeClr val="tx1"/>
              </a:solidFill>
            </a:endParaRPr>
          </a:p>
          <a:p>
            <a:pPr algn="ctr"/>
            <a:r>
              <a:rPr lang="en-GB" sz="1200" dirty="0">
                <a:solidFill>
                  <a:schemeClr val="tx1"/>
                </a:solidFill>
              </a:rPr>
              <a:t>Task 2: read / cover / write  the information from section 2</a:t>
            </a:r>
            <a:endParaRPr lang="en-GB" sz="1200" dirty="0" smtClean="0">
              <a:solidFill>
                <a:schemeClr val="tx1"/>
              </a:solidFill>
            </a:endParaRPr>
          </a:p>
          <a:p>
            <a:pPr algn="ctr"/>
            <a:endParaRPr lang="en-GB" sz="1200" dirty="0">
              <a:solidFill>
                <a:schemeClr val="tx1"/>
              </a:solidFill>
            </a:endParaRPr>
          </a:p>
          <a:p>
            <a:pPr algn="ctr"/>
            <a:r>
              <a:rPr lang="en-GB" sz="1200" dirty="0">
                <a:solidFill>
                  <a:schemeClr val="tx1"/>
                </a:solidFill>
              </a:rPr>
              <a:t>Task 3: read / cover / write  the information from section </a:t>
            </a:r>
            <a:r>
              <a:rPr lang="en-GB" sz="1200" dirty="0" smtClean="0">
                <a:solidFill>
                  <a:schemeClr val="tx1"/>
                </a:solidFill>
              </a:rPr>
              <a:t>3</a:t>
            </a:r>
            <a:endParaRPr lang="en-GB" sz="1200" dirty="0">
              <a:solidFill>
                <a:schemeClr val="tx1"/>
              </a:solidFill>
            </a:endParaRPr>
          </a:p>
        </p:txBody>
      </p:sp>
      <p:sp>
        <p:nvSpPr>
          <p:cNvPr id="3" name="Rectangle 2"/>
          <p:cNvSpPr/>
          <p:nvPr/>
        </p:nvSpPr>
        <p:spPr>
          <a:xfrm>
            <a:off x="12085" y="369332"/>
            <a:ext cx="5078527" cy="2883358"/>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marL="228600" indent="-228600" algn="just">
              <a:buAutoNum type="arabicParenR"/>
            </a:pPr>
            <a:r>
              <a:rPr lang="en-GB" sz="1200" b="1" u="sng" dirty="0" smtClean="0">
                <a:solidFill>
                  <a:schemeClr val="tx1"/>
                </a:solidFill>
              </a:rPr>
              <a:t>Global </a:t>
            </a:r>
            <a:r>
              <a:rPr lang="en-GB" sz="1200" b="1" u="sng" dirty="0">
                <a:solidFill>
                  <a:schemeClr val="tx1"/>
                </a:solidFill>
              </a:rPr>
              <a:t>Conflict: causes </a:t>
            </a:r>
            <a:endParaRPr lang="en-GB" sz="1200" b="1" u="sng" dirty="0" smtClean="0">
              <a:solidFill>
                <a:schemeClr val="tx1"/>
              </a:solidFill>
            </a:endParaRPr>
          </a:p>
          <a:p>
            <a:pPr algn="just"/>
            <a:r>
              <a:rPr lang="en-GB" sz="1200" dirty="0" smtClean="0">
                <a:solidFill>
                  <a:schemeClr val="tx1"/>
                </a:solidFill>
              </a:rPr>
              <a:t>Conflict </a:t>
            </a:r>
            <a:r>
              <a:rPr lang="en-GB" sz="1200" dirty="0">
                <a:solidFill>
                  <a:schemeClr val="tx1"/>
                </a:solidFill>
              </a:rPr>
              <a:t>is a state of war where two countries or parts of a country are </a:t>
            </a:r>
            <a:r>
              <a:rPr lang="en-GB" sz="1200" dirty="0" smtClean="0">
                <a:solidFill>
                  <a:schemeClr val="tx1"/>
                </a:solidFill>
              </a:rPr>
              <a:t>engaged in battle for a sustained period.</a:t>
            </a:r>
          </a:p>
          <a:p>
            <a:pPr algn="just"/>
            <a:endParaRPr lang="en-GB" sz="1100" dirty="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ctr"/>
            <a:endParaRPr lang="en-GB" sz="1200" dirty="0"/>
          </a:p>
        </p:txBody>
      </p:sp>
      <p:graphicFrame>
        <p:nvGraphicFramePr>
          <p:cNvPr id="7" name="Table 6"/>
          <p:cNvGraphicFramePr>
            <a:graphicFrameLocks noGrp="1"/>
          </p:cNvGraphicFramePr>
          <p:nvPr>
            <p:extLst>
              <p:ext uri="{D42A27DB-BD31-4B8C-83A1-F6EECF244321}">
                <p14:modId xmlns:p14="http://schemas.microsoft.com/office/powerpoint/2010/main" val="3074814991"/>
              </p:ext>
            </p:extLst>
          </p:nvPr>
        </p:nvGraphicFramePr>
        <p:xfrm>
          <a:off x="21648" y="1097265"/>
          <a:ext cx="5068965" cy="3086587"/>
        </p:xfrm>
        <a:graphic>
          <a:graphicData uri="http://schemas.openxmlformats.org/drawingml/2006/table">
            <a:tbl>
              <a:tblPr firstRow="1" bandRow="1">
                <a:tableStyleId>{5C22544A-7EE6-4342-B048-85BDC9FD1C3A}</a:tableStyleId>
              </a:tblPr>
              <a:tblGrid>
                <a:gridCol w="948307">
                  <a:extLst>
                    <a:ext uri="{9D8B030D-6E8A-4147-A177-3AD203B41FA5}">
                      <a16:colId xmlns:a16="http://schemas.microsoft.com/office/drawing/2014/main" val="3530290176"/>
                    </a:ext>
                  </a:extLst>
                </a:gridCol>
                <a:gridCol w="4120658">
                  <a:extLst>
                    <a:ext uri="{9D8B030D-6E8A-4147-A177-3AD203B41FA5}">
                      <a16:colId xmlns:a16="http://schemas.microsoft.com/office/drawing/2014/main" val="2317653454"/>
                    </a:ext>
                  </a:extLst>
                </a:gridCol>
              </a:tblGrid>
              <a:tr h="565944">
                <a:tc>
                  <a:txBody>
                    <a:bodyPr/>
                    <a:lstStyle/>
                    <a:p>
                      <a:pPr algn="just"/>
                      <a:r>
                        <a:rPr lang="en-US" sz="1200" b="0" dirty="0" smtClean="0">
                          <a:solidFill>
                            <a:schemeClr val="tx1"/>
                          </a:solidFill>
                          <a:latin typeface="+mn-lt"/>
                        </a:rPr>
                        <a:t>Resource Wars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200" b="0" dirty="0" smtClean="0">
                          <a:solidFill>
                            <a:schemeClr val="tx1"/>
                          </a:solidFill>
                          <a:latin typeface="+mn-lt"/>
                        </a:rPr>
                        <a:t>Valuable resources like Oil are vital for all countries. When an oil rich country has an unfriendly government, HICs may wish to change this.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725569">
                <a:tc>
                  <a:txBody>
                    <a:bodyPr/>
                    <a:lstStyle/>
                    <a:p>
                      <a:pPr algn="just"/>
                      <a:r>
                        <a:rPr lang="en-GB" sz="1200" b="0" dirty="0" smtClean="0">
                          <a:latin typeface="+mn-lt"/>
                        </a:rPr>
                        <a:t>Political Disagreements</a:t>
                      </a:r>
                      <a:endParaRPr lang="en-GB" sz="1200" b="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200" b="0" dirty="0" smtClean="0">
                          <a:solidFill>
                            <a:schemeClr val="tx1"/>
                          </a:solidFill>
                          <a:latin typeface="+mn-lt"/>
                        </a:rPr>
                        <a:t>When countries have different values, e.g. some want to trade with the world and some want to trade with themselves, they often stop talking and from here, distrust becomes aggression and fighting begins.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565944">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b="0" dirty="0" smtClean="0">
                          <a:solidFill>
                            <a:schemeClr val="tx1"/>
                          </a:solidFill>
                          <a:latin typeface="+mn-lt"/>
                          <a:cs typeface="Calibri" panose="020F0502020204030204" pitchFamily="34" charset="0"/>
                        </a:rPr>
                        <a:t>National</a:t>
                      </a:r>
                      <a:r>
                        <a:rPr lang="en-GB" sz="1200" b="0" baseline="0" dirty="0" smtClean="0">
                          <a:solidFill>
                            <a:schemeClr val="tx1"/>
                          </a:solidFill>
                          <a:latin typeface="+mn-lt"/>
                          <a:cs typeface="Calibri" panose="020F0502020204030204" pitchFamily="34" charset="0"/>
                        </a:rPr>
                        <a:t> Identity</a:t>
                      </a:r>
                      <a:endParaRPr lang="en-GB" sz="1200" b="0" dirty="0" smtClean="0">
                        <a:solidFill>
                          <a:schemeClr val="tx1"/>
                        </a:solidFill>
                        <a:latin typeface="+mn-lt"/>
                        <a:cs typeface="Calibri" panose="020F0502020204030204" pitchFamily="34" charset="0"/>
                      </a:endParaRPr>
                    </a:p>
                    <a:p>
                      <a:pPr algn="just"/>
                      <a:endParaRPr lang="en-GB" sz="1200" b="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200" b="0" dirty="0" smtClean="0">
                          <a:latin typeface="+mn-lt"/>
                        </a:rPr>
                        <a:t>Civil wars are often started by one group not feeling part of a country, e.g. South Sudan is the world’s youngest country after splitting from Sudan in 2011.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77782179"/>
                  </a:ext>
                </a:extLst>
              </a:tr>
              <a:tr h="408624">
                <a:tc>
                  <a:txBody>
                    <a:bodyPr/>
                    <a:lstStyle/>
                    <a:p>
                      <a:pPr algn="just"/>
                      <a:r>
                        <a:rPr lang="en-GB" sz="1200" dirty="0" smtClean="0">
                          <a:latin typeface="+mn-lt"/>
                        </a:rPr>
                        <a:t>Creation of Refugees</a:t>
                      </a:r>
                      <a:endParaRPr lang="en-GB"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200" b="0" dirty="0" smtClean="0">
                          <a:latin typeface="+mn-lt"/>
                        </a:rPr>
                        <a:t>Those who avoid death in a conflict will often try to flee. This creates refugees who will often move across borders.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03502091"/>
                  </a:ext>
                </a:extLst>
              </a:tr>
              <a:tr h="526267">
                <a:tc>
                  <a:txBody>
                    <a:bodyPr/>
                    <a:lstStyle/>
                    <a:p>
                      <a:pPr algn="just"/>
                      <a:r>
                        <a:rPr lang="en-GB" sz="1200" dirty="0" smtClean="0">
                          <a:latin typeface="+mn-lt"/>
                        </a:rPr>
                        <a:t>Mass Death</a:t>
                      </a:r>
                      <a:endParaRPr lang="en-GB"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latin typeface="+mn-lt"/>
                          <a:cs typeface="Calibri" panose="020F0502020204030204" pitchFamily="34" charset="0"/>
                        </a:rPr>
                        <a:t>In addition to the death of soldiers</a:t>
                      </a:r>
                      <a:r>
                        <a:rPr lang="en-GB" sz="1200" baseline="0" dirty="0" smtClean="0">
                          <a:solidFill>
                            <a:schemeClr val="tx1"/>
                          </a:solidFill>
                          <a:latin typeface="+mn-lt"/>
                          <a:cs typeface="Calibri" panose="020F0502020204030204" pitchFamily="34" charset="0"/>
                        </a:rPr>
                        <a:t> during combat, food supply may be cut off from some areas creating famines.</a:t>
                      </a:r>
                      <a:endParaRPr lang="en-GB" sz="1200" dirty="0" smtClean="0">
                        <a:solidFill>
                          <a:schemeClr val="tx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7383573"/>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2478250298"/>
              </p:ext>
            </p:extLst>
          </p:nvPr>
        </p:nvGraphicFramePr>
        <p:xfrm>
          <a:off x="5090614" y="1041380"/>
          <a:ext cx="4839131" cy="2754628"/>
        </p:xfrm>
        <a:graphic>
          <a:graphicData uri="http://schemas.openxmlformats.org/drawingml/2006/table">
            <a:tbl>
              <a:tblPr firstRow="1" bandRow="1">
                <a:tableStyleId>{5C22544A-7EE6-4342-B048-85BDC9FD1C3A}</a:tableStyleId>
              </a:tblPr>
              <a:tblGrid>
                <a:gridCol w="1585214">
                  <a:extLst>
                    <a:ext uri="{9D8B030D-6E8A-4147-A177-3AD203B41FA5}">
                      <a16:colId xmlns:a16="http://schemas.microsoft.com/office/drawing/2014/main" val="3530290176"/>
                    </a:ext>
                  </a:extLst>
                </a:gridCol>
                <a:gridCol w="3253917">
                  <a:extLst>
                    <a:ext uri="{9D8B030D-6E8A-4147-A177-3AD203B41FA5}">
                      <a16:colId xmlns:a16="http://schemas.microsoft.com/office/drawing/2014/main" val="2317653454"/>
                    </a:ext>
                  </a:extLst>
                </a:gridCol>
              </a:tblGrid>
              <a:tr h="848291">
                <a:tc>
                  <a:txBody>
                    <a:bodyPr/>
                    <a:lstStyle/>
                    <a:p>
                      <a:pPr algn="just"/>
                      <a:r>
                        <a:rPr lang="en-GB" sz="1200" b="1" dirty="0" smtClean="0">
                          <a:solidFill>
                            <a:schemeClr val="tx1"/>
                          </a:solidFill>
                        </a:rPr>
                        <a:t>Environmental</a:t>
                      </a:r>
                      <a:r>
                        <a:rPr lang="en-GB" sz="1200" b="1" baseline="0" dirty="0" smtClean="0">
                          <a:solidFill>
                            <a:schemeClr val="tx1"/>
                          </a:solidFill>
                        </a:rPr>
                        <a:t> impacts</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smtClean="0">
                          <a:solidFill>
                            <a:schemeClr val="tx1"/>
                          </a:solidFill>
                        </a:rPr>
                        <a:t>The rise in sea levels across the world as more and more glaciers melt should see an increase</a:t>
                      </a:r>
                      <a:r>
                        <a:rPr lang="en-GB" sz="1200" b="0" baseline="0" dirty="0" smtClean="0">
                          <a:solidFill>
                            <a:schemeClr val="tx1"/>
                          </a:solidFill>
                        </a:rPr>
                        <a:t> in flooding events with low lying countries especially prone to these disasters.</a:t>
                      </a:r>
                      <a:endParaRPr lang="en-GB" sz="12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709150">
                <a:tc>
                  <a:txBody>
                    <a:bodyPr/>
                    <a:lstStyle/>
                    <a:p>
                      <a:pPr algn="just"/>
                      <a:r>
                        <a:rPr lang="en-US" sz="1200" b="1" dirty="0" smtClean="0">
                          <a:solidFill>
                            <a:schemeClr val="tx1"/>
                          </a:solidFill>
                        </a:rPr>
                        <a:t>Social impacts</a:t>
                      </a: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just">
                        <a:buFont typeface="Arial" panose="020B0604020202020204" pitchFamily="34" charset="0"/>
                        <a:buNone/>
                      </a:pPr>
                      <a:r>
                        <a:rPr lang="en-GB" sz="1200" b="0" dirty="0" smtClean="0">
                          <a:solidFill>
                            <a:schemeClr val="tx1"/>
                          </a:solidFill>
                        </a:rPr>
                        <a:t>Migration is likely to become more common as</a:t>
                      </a:r>
                      <a:r>
                        <a:rPr lang="en-GB" sz="1200" b="0" baseline="0" dirty="0" smtClean="0">
                          <a:solidFill>
                            <a:schemeClr val="tx1"/>
                          </a:solidFill>
                        </a:rPr>
                        <a:t> countries anticipating and experiencing a change in their conditions find more families leaving to less affected areas across the world.</a:t>
                      </a:r>
                      <a:endParaRPr lang="en-GB" sz="12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1083377">
                <a:tc>
                  <a:txBody>
                    <a:bodyPr/>
                    <a:lstStyle/>
                    <a:p>
                      <a:pPr algn="just"/>
                      <a:r>
                        <a:rPr lang="en-US" sz="1200" b="1" dirty="0" smtClean="0">
                          <a:solidFill>
                            <a:schemeClr val="tx1"/>
                          </a:solidFill>
                        </a:rPr>
                        <a:t>Economic Impacts</a:t>
                      </a: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just">
                        <a:buFont typeface="Arial" panose="020B0604020202020204" pitchFamily="34" charset="0"/>
                        <a:buNone/>
                      </a:pPr>
                      <a:r>
                        <a:rPr lang="en-GB" sz="1200" b="0" dirty="0" smtClean="0">
                          <a:solidFill>
                            <a:schemeClr val="tx1"/>
                          </a:solidFill>
                        </a:rPr>
                        <a:t>Farming</a:t>
                      </a:r>
                      <a:r>
                        <a:rPr lang="en-GB" sz="1200" b="0" baseline="0" dirty="0" smtClean="0">
                          <a:solidFill>
                            <a:schemeClr val="tx1"/>
                          </a:solidFill>
                        </a:rPr>
                        <a:t> is one industry likely to change significantly as temperature alter and certain crops and fruits can no longer be grown. In some areas like sub-Saharan Africa there’s likely to be less rainfall too.</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976048"/>
                  </a:ext>
                </a:extLst>
              </a:tr>
            </a:tbl>
          </a:graphicData>
        </a:graphic>
      </p:graphicFrame>
      <p:graphicFrame>
        <p:nvGraphicFramePr>
          <p:cNvPr id="17" name="Table 16"/>
          <p:cNvGraphicFramePr>
            <a:graphicFrameLocks noGrp="1"/>
          </p:cNvGraphicFramePr>
          <p:nvPr>
            <p:extLst>
              <p:ext uri="{D42A27DB-BD31-4B8C-83A1-F6EECF244321}">
                <p14:modId xmlns:p14="http://schemas.microsoft.com/office/powerpoint/2010/main" val="1409155071"/>
              </p:ext>
            </p:extLst>
          </p:nvPr>
        </p:nvGraphicFramePr>
        <p:xfrm>
          <a:off x="21649" y="4490456"/>
          <a:ext cx="5969718" cy="2468880"/>
        </p:xfrm>
        <a:graphic>
          <a:graphicData uri="http://schemas.openxmlformats.org/drawingml/2006/table">
            <a:tbl>
              <a:tblPr firstRow="1" bandRow="1">
                <a:tableStyleId>{5C22544A-7EE6-4342-B048-85BDC9FD1C3A}</a:tableStyleId>
              </a:tblPr>
              <a:tblGrid>
                <a:gridCol w="1322313">
                  <a:extLst>
                    <a:ext uri="{9D8B030D-6E8A-4147-A177-3AD203B41FA5}">
                      <a16:colId xmlns:a16="http://schemas.microsoft.com/office/drawing/2014/main" val="3530290176"/>
                    </a:ext>
                  </a:extLst>
                </a:gridCol>
                <a:gridCol w="4647405">
                  <a:extLst>
                    <a:ext uri="{9D8B030D-6E8A-4147-A177-3AD203B41FA5}">
                      <a16:colId xmlns:a16="http://schemas.microsoft.com/office/drawing/2014/main" val="2317653454"/>
                    </a:ext>
                  </a:extLst>
                </a:gridCol>
              </a:tblGrid>
              <a:tr h="789181">
                <a:tc>
                  <a:txBody>
                    <a:bodyPr/>
                    <a:lstStyle/>
                    <a:p>
                      <a:r>
                        <a:rPr lang="en-US" sz="1200" b="1" dirty="0" smtClean="0">
                          <a:solidFill>
                            <a:schemeClr val="tx1"/>
                          </a:solidFill>
                        </a:rPr>
                        <a:t>Rise of Asia</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just">
                        <a:buFont typeface="Arial" panose="020B0604020202020204" pitchFamily="34" charset="0"/>
                        <a:buNone/>
                      </a:pPr>
                      <a:r>
                        <a:rPr lang="en-GB" sz="1200" b="0" dirty="0" smtClean="0">
                          <a:solidFill>
                            <a:schemeClr val="tx1"/>
                          </a:solidFill>
                        </a:rPr>
                        <a:t>Economies like China’s have been described as the workshop of the world as they manufacture more and more items for export. This is raising the wealth of China so that it is on course to overtake America as the world’s largest economy by the end of the century.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789181">
                <a:tc>
                  <a:txBody>
                    <a:bodyPr/>
                    <a:lstStyle/>
                    <a:p>
                      <a:r>
                        <a:rPr lang="en-US" sz="1200" b="1" dirty="0" smtClean="0">
                          <a:solidFill>
                            <a:schemeClr val="tx1"/>
                          </a:solidFill>
                        </a:rPr>
                        <a:t>Renewable Energy</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just">
                        <a:buFont typeface="Arial" panose="020B0604020202020204" pitchFamily="34" charset="0"/>
                        <a:buNone/>
                      </a:pPr>
                      <a:r>
                        <a:rPr lang="en-GB" sz="1200" b="0" dirty="0" smtClean="0">
                          <a:solidFill>
                            <a:schemeClr val="tx1"/>
                          </a:solidFill>
                        </a:rPr>
                        <a:t>As coal, oil and gas supplies deplete over the next century, cleaner energy sources are set to become more important</a:t>
                      </a:r>
                      <a:r>
                        <a:rPr lang="en-GB" sz="1200" b="0" baseline="0" dirty="0" smtClean="0">
                          <a:solidFill>
                            <a:schemeClr val="tx1"/>
                          </a:solidFill>
                        </a:rPr>
                        <a:t> </a:t>
                      </a:r>
                      <a:r>
                        <a:rPr lang="en-GB" sz="1200" b="0" dirty="0" smtClean="0">
                          <a:solidFill>
                            <a:schemeClr val="tx1"/>
                          </a:solidFill>
                        </a:rPr>
                        <a:t>Wind farms, Hydroelectric dams and Solar Panels should all become more common in all countries but especially HICs.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789181">
                <a:tc>
                  <a:txBody>
                    <a:bodyPr/>
                    <a:lstStyle/>
                    <a:p>
                      <a:pPr algn="just"/>
                      <a:r>
                        <a:rPr lang="en-US" sz="1200" b="1" dirty="0" smtClean="0">
                          <a:solidFill>
                            <a:schemeClr val="tx1"/>
                          </a:solidFill>
                        </a:rPr>
                        <a:t>Rise of Automation </a:t>
                      </a:r>
                    </a:p>
                    <a:p>
                      <a:pPr algn="just"/>
                      <a:endParaRPr lang="en-US" sz="1200" b="1"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just">
                        <a:buFont typeface="Arial" panose="020B0604020202020204" pitchFamily="34" charset="0"/>
                        <a:buNone/>
                      </a:pPr>
                      <a:r>
                        <a:rPr lang="en-GB" sz="1200" b="0" dirty="0" smtClean="0">
                          <a:solidFill>
                            <a:schemeClr val="tx1"/>
                          </a:solidFill>
                        </a:rPr>
                        <a:t>With smarter computers, companies are looking to give more and more jobs to machines who they don’t need to pay.</a:t>
                      </a:r>
                      <a:r>
                        <a:rPr lang="en-GB" sz="1200" b="0" baseline="0" dirty="0" smtClean="0">
                          <a:solidFill>
                            <a:schemeClr val="tx1"/>
                          </a:solidFill>
                        </a:rPr>
                        <a:t> </a:t>
                      </a:r>
                      <a:r>
                        <a:rPr lang="en-GB" sz="1200" b="0" dirty="0" smtClean="0">
                          <a:solidFill>
                            <a:schemeClr val="tx1"/>
                          </a:solidFill>
                        </a:rPr>
                        <a:t>The effect of this could be to raise unemployment levels across the world; computers could become lawyers, doctors and even teachers.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976048"/>
                  </a:ext>
                </a:extLst>
              </a:tr>
            </a:tbl>
          </a:graphicData>
        </a:graphic>
      </p:graphicFrame>
      <p:sp>
        <p:nvSpPr>
          <p:cNvPr id="11" name="Rectangle 10"/>
          <p:cNvSpPr/>
          <p:nvPr/>
        </p:nvSpPr>
        <p:spPr>
          <a:xfrm>
            <a:off x="12085" y="4042402"/>
            <a:ext cx="5979282" cy="435469"/>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200" b="1" u="sng" dirty="0" smtClean="0"/>
          </a:p>
          <a:p>
            <a:pPr algn="ctr"/>
            <a:r>
              <a:rPr lang="en-GB" sz="1200" b="1" u="sng" dirty="0" smtClean="0"/>
              <a:t>2) </a:t>
            </a:r>
            <a:r>
              <a:rPr lang="en-GB" sz="1200" b="1" u="sng" dirty="0"/>
              <a:t>Changing Global Politics of the next Century</a:t>
            </a:r>
          </a:p>
          <a:p>
            <a:pPr algn="just"/>
            <a:r>
              <a:rPr lang="en-GB" sz="1200" dirty="0" smtClean="0"/>
              <a:t>As the world changes we expect the following trends to become more apparent</a:t>
            </a:r>
            <a:r>
              <a:rPr lang="en-GB" sz="1100" dirty="0" smtClean="0"/>
              <a:t>.</a:t>
            </a:r>
            <a:endParaRPr lang="en-GB" sz="1100" dirty="0"/>
          </a:p>
          <a:p>
            <a:pPr algn="just"/>
            <a:endParaRPr lang="en-GB" sz="1100" dirty="0"/>
          </a:p>
        </p:txBody>
      </p:sp>
      <p:sp>
        <p:nvSpPr>
          <p:cNvPr id="12" name="Rectangle 11"/>
          <p:cNvSpPr/>
          <p:nvPr/>
        </p:nvSpPr>
        <p:spPr>
          <a:xfrm>
            <a:off x="5090613" y="19909"/>
            <a:ext cx="4801312" cy="102147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200" b="1" u="sng" dirty="0" smtClean="0"/>
          </a:p>
          <a:p>
            <a:pPr algn="ctr"/>
            <a:r>
              <a:rPr lang="en-GB" sz="1200" b="1" u="sng" dirty="0" smtClean="0"/>
              <a:t>3) Global </a:t>
            </a:r>
            <a:r>
              <a:rPr lang="en-GB" sz="1200" b="1" u="sng" dirty="0"/>
              <a:t>climate </a:t>
            </a:r>
            <a:r>
              <a:rPr lang="en-GB" sz="1200" b="1" u="sng" dirty="0" smtClean="0"/>
              <a:t>change</a:t>
            </a:r>
          </a:p>
          <a:p>
            <a:pPr algn="ctr"/>
            <a:endParaRPr lang="en-GB" sz="1200" dirty="0" smtClean="0"/>
          </a:p>
          <a:p>
            <a:pPr algn="ctr"/>
            <a:r>
              <a:rPr lang="en-GB" sz="1200" dirty="0" smtClean="0"/>
              <a:t>This </a:t>
            </a:r>
            <a:r>
              <a:rPr lang="en-GB" sz="1200" dirty="0"/>
              <a:t>is the shift in average weather that could manifest in more extreme weather events and an uneven rise in global temperatures across the </a:t>
            </a:r>
            <a:r>
              <a:rPr lang="en-GB" sz="1200" dirty="0" smtClean="0"/>
              <a:t>world</a:t>
            </a:r>
          </a:p>
          <a:p>
            <a:pPr algn="just"/>
            <a:endParaRPr lang="en-GB" sz="1100" dirty="0"/>
          </a:p>
        </p:txBody>
      </p:sp>
      <p:sp>
        <p:nvSpPr>
          <p:cNvPr id="13" name="Rectangle 12">
            <a:extLst>
              <a:ext uri="{FF2B5EF4-FFF2-40B4-BE49-F238E27FC236}">
                <a16:creationId xmlns:a16="http://schemas.microsoft.com/office/drawing/2014/main" id="{5E94C006-58AD-4D2F-963A-19A363D81041}"/>
              </a:ext>
            </a:extLst>
          </p:cNvPr>
          <p:cNvSpPr/>
          <p:nvPr/>
        </p:nvSpPr>
        <p:spPr>
          <a:xfrm>
            <a:off x="6000930" y="3796008"/>
            <a:ext cx="3900558" cy="1309694"/>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1200" b="1" dirty="0" smtClean="0">
                <a:solidFill>
                  <a:schemeClr val="tx1"/>
                </a:solidFill>
              </a:rPr>
              <a:t>Remember:</a:t>
            </a:r>
          </a:p>
          <a:p>
            <a:pPr algn="ctr"/>
            <a:endParaRPr lang="en-GB" sz="1200" dirty="0">
              <a:solidFill>
                <a:schemeClr val="tx1"/>
              </a:solidFill>
            </a:endParaRPr>
          </a:p>
          <a:p>
            <a:pPr algn="ctr"/>
            <a:r>
              <a:rPr lang="en-GB" sz="1200" i="1" dirty="0" smtClean="0">
                <a:solidFill>
                  <a:schemeClr val="tx1"/>
                </a:solidFill>
              </a:rPr>
              <a:t>Economics </a:t>
            </a:r>
            <a:r>
              <a:rPr lang="en-GB" sz="1200" dirty="0" smtClean="0">
                <a:solidFill>
                  <a:schemeClr val="tx1"/>
                </a:solidFill>
              </a:rPr>
              <a:t>is about Money / </a:t>
            </a:r>
            <a:r>
              <a:rPr lang="en-GB" sz="1200" i="1" dirty="0" smtClean="0">
                <a:solidFill>
                  <a:schemeClr val="tx1"/>
                </a:solidFill>
              </a:rPr>
              <a:t>Social</a:t>
            </a:r>
            <a:r>
              <a:rPr lang="en-GB" sz="1200" dirty="0" smtClean="0">
                <a:solidFill>
                  <a:schemeClr val="tx1"/>
                </a:solidFill>
              </a:rPr>
              <a:t> is about people / </a:t>
            </a:r>
            <a:r>
              <a:rPr lang="en-GB" sz="1200" i="1" dirty="0" smtClean="0">
                <a:solidFill>
                  <a:schemeClr val="tx1"/>
                </a:solidFill>
              </a:rPr>
              <a:t>Environmental </a:t>
            </a:r>
            <a:r>
              <a:rPr lang="en-GB" sz="1200" dirty="0" smtClean="0">
                <a:solidFill>
                  <a:schemeClr val="tx1"/>
                </a:solidFill>
              </a:rPr>
              <a:t>is about our surroundings</a:t>
            </a:r>
            <a:endParaRPr lang="en-GB" sz="1200" dirty="0">
              <a:solidFill>
                <a:schemeClr val="tx1"/>
              </a:solidFill>
            </a:endParaRPr>
          </a:p>
        </p:txBody>
      </p:sp>
    </p:spTree>
    <p:extLst>
      <p:ext uri="{BB962C8B-B14F-4D97-AF65-F5344CB8AC3E}">
        <p14:creationId xmlns:p14="http://schemas.microsoft.com/office/powerpoint/2010/main" val="386223923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354</TotalTime>
  <Words>541</Words>
  <Application>Microsoft Office PowerPoint</Application>
  <PresentationFormat>A4 Paper (210x297 mm)</PresentationFormat>
  <Paragraphs>53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Benjamin Newbury</dc:creator>
  <cp:lastModifiedBy>Administrator</cp:lastModifiedBy>
  <cp:revision>111</cp:revision>
  <cp:lastPrinted>2017-10-05T15:52:19Z</cp:lastPrinted>
  <dcterms:created xsi:type="dcterms:W3CDTF">2016-08-23T18:34:33Z</dcterms:created>
  <dcterms:modified xsi:type="dcterms:W3CDTF">2020-03-31T16:23:34Z</dcterms:modified>
</cp:coreProperties>
</file>