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20"/>
  </p:notesMasterIdLst>
  <p:sldIdLst>
    <p:sldId id="268" r:id="rId10"/>
    <p:sldId id="259" r:id="rId11"/>
    <p:sldId id="260" r:id="rId12"/>
    <p:sldId id="261" r:id="rId13"/>
    <p:sldId id="262" r:id="rId14"/>
    <p:sldId id="263" r:id="rId15"/>
    <p:sldId id="264" r:id="rId16"/>
    <p:sldId id="265" r:id="rId17"/>
    <p:sldId id="266" r:id="rId18"/>
    <p:sldId id="267" r:id="rId19"/>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03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30" clrIdx="0"/>
  <p:cmAuthor id="2" name="Ms C. Dawes" initials="MCD" lastIdx="5" clrIdx="1">
    <p:extLst>
      <p:ext uri="{19B8F6BF-5375-455C-9EA6-DF929625EA0E}">
        <p15:presenceInfo xmlns:p15="http://schemas.microsoft.com/office/powerpoint/2012/main" userId="Ms C. Daw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876"/>
  </p:normalViewPr>
  <p:slideViewPr>
    <p:cSldViewPr snapToGrid="0" snapToObjects="1">
      <p:cViewPr varScale="1">
        <p:scale>
          <a:sx n="65" d="100"/>
          <a:sy n="65" d="100"/>
        </p:scale>
        <p:origin x="1002" y="48"/>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commentAuthors" Target="commentAuthor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0-02T21:07:21.874" idx="24">
    <p:pos x="4902" y="3966"/>
    <p:text>Exactly the same wording as 'how it works' column? Maybe just say 'Predictable due to consistency of tides' No greenhouse gases produced.'</p:text>
    <p:extLst>
      <p:ext uri="{C676402C-5697-4E1C-873F-D02D1690AC5C}">
        <p15:threadingInfo xmlns:p15="http://schemas.microsoft.com/office/powerpoint/2012/main" timeZoneBias="-60"/>
      </p:ext>
    </p:extLst>
  </p:cm>
  <p:cm authorId="2" dt="2017-11-02T12:03:41.592" idx="1">
    <p:pos x="4902" y="4102"/>
    <p:text>changed</p:text>
    <p:extLst>
      <p:ext uri="{C676402C-5697-4E1C-873F-D02D1690AC5C}">
        <p15:threadingInfo xmlns:p15="http://schemas.microsoft.com/office/powerpoint/2012/main" timeZoneBias="0">
          <p15:parentCm authorId="1" idx="24"/>
        </p15:threadingInfo>
      </p:ext>
    </p:extLst>
  </p:cm>
  <p:cm authorId="1" dt="2017-10-02T21:08:33.498" idx="25">
    <p:pos x="7572" y="4230"/>
    <p:text>Consider including 'large waves can stop the pistons working'.</p:text>
    <p:extLst mod="1">
      <p:ext uri="{C676402C-5697-4E1C-873F-D02D1690AC5C}">
        <p15:threadingInfo xmlns:p15="http://schemas.microsoft.com/office/powerpoint/2012/main" timeZoneBias="-60"/>
      </p:ext>
    </p:extLst>
  </p:cm>
  <p:cm authorId="2" dt="2017-11-02T12:04:45.836" idx="2">
    <p:pos x="7572" y="4366"/>
    <p:text>changed</p:text>
    <p:extLst>
      <p:ext uri="{C676402C-5697-4E1C-873F-D02D1690AC5C}">
        <p15:threadingInfo xmlns:p15="http://schemas.microsoft.com/office/powerpoint/2012/main" timeZoneBias="0">
          <p15:parentCm authorId="1" idx="25"/>
        </p15:threadingInfo>
      </p:ext>
    </p:extLst>
  </p:cm>
  <p:cm authorId="1" dt="2017-10-02T21:09:49.696" idx="27">
    <p:pos x="4464" y="5574"/>
    <p:text>Consider using 'no greenhouse gases produced'.</p:text>
    <p:extLst>
      <p:ext uri="{C676402C-5697-4E1C-873F-D02D1690AC5C}">
        <p15:threadingInfo xmlns:p15="http://schemas.microsoft.com/office/powerpoint/2012/main" timeZoneBias="-60"/>
      </p:ext>
    </p:extLst>
  </p:cm>
  <p:cm authorId="2" dt="2017-11-02T12:05:22.890" idx="4">
    <p:pos x="4464" y="5710"/>
    <p:text>changed</p:text>
    <p:extLst>
      <p:ext uri="{C676402C-5697-4E1C-873F-D02D1690AC5C}">
        <p15:threadingInfo xmlns:p15="http://schemas.microsoft.com/office/powerpoint/2012/main" timeZoneBias="0">
          <p15:parentCm authorId="1" idx="27"/>
        </p15:threadingInfo>
      </p:ext>
    </p:extLst>
  </p:cm>
  <p:cm authorId="1" dt="2017-10-02T21:10:16.589" idx="28">
    <p:pos x="7308" y="5574"/>
    <p:text>Consider including that geothermal power stations can cause earthquake tremors?</p:text>
    <p:extLst>
      <p:ext uri="{C676402C-5697-4E1C-873F-D02D1690AC5C}">
        <p15:threadingInfo xmlns:p15="http://schemas.microsoft.com/office/powerpoint/2012/main" timeZoneBias="-60"/>
      </p:ext>
    </p:extLst>
  </p:cm>
  <p:cm authorId="2" dt="2017-11-02T12:06:52.197" idx="5">
    <p:pos x="7308" y="5710"/>
    <p:text>changed</p:text>
    <p:extLst>
      <p:ext uri="{C676402C-5697-4E1C-873F-D02D1690AC5C}">
        <p15:threadingInfo xmlns:p15="http://schemas.microsoft.com/office/powerpoint/2012/main" timeZoneBias="0">
          <p15:parentCm authorId="1" idx="28"/>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0-07T18:31:46.673" idx="1">
    <p:pos x="2578" y="4576"/>
    <p:text>This sentence does not make sense but I don't want to add anything in as wasn't sure I would take the sentence in the way you intended!</p:text>
    <p:extLst mod="1">
      <p:ext uri="{C676402C-5697-4E1C-873F-D02D1690AC5C}">
        <p15:threadingInfo xmlns:p15="http://schemas.microsoft.com/office/powerpoint/2012/main" timeZoneBias="-60"/>
      </p:ext>
    </p:extLst>
  </p:cm>
  <p:cm authorId="2" dt="2017-11-02T11:04:30.538" idx="1">
    <p:pos x="2578" y="4712"/>
    <p:text>words missed out of sentence</p:text>
    <p:extLst>
      <p:ext uri="{C676402C-5697-4E1C-873F-D02D1690AC5C}">
        <p15:threadingInfo xmlns:p15="http://schemas.microsoft.com/office/powerpoint/2012/main" timeZoneBias="0">
          <p15:parentCm authorId="1" idx="1"/>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09.xml"/><Relationship Id="rId5" Type="http://schemas.openxmlformats.org/officeDocument/2006/relationships/image" Target="../media/image9.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0.png"/><Relationship Id="rId1" Type="http://schemas.openxmlformats.org/officeDocument/2006/relationships/slideLayout" Target="../slideLayouts/slideLayout109.xml"/></Relationships>
</file>

<file path=ppt/slides/_rels/slide4.xml.rels><?xml version="1.0" encoding="UTF-8" standalone="yes"?>
<Relationships xmlns="http://schemas.openxmlformats.org/package/2006/relationships"><Relationship Id="rId8" Type="http://schemas.openxmlformats.org/officeDocument/2006/relationships/image" Target="../media/image17.tiff"/><Relationship Id="rId3" Type="http://schemas.openxmlformats.org/officeDocument/2006/relationships/image" Target="../media/image12.tiff"/><Relationship Id="rId7" Type="http://schemas.openxmlformats.org/officeDocument/2006/relationships/image" Target="../media/image16.tiff"/><Relationship Id="rId12" Type="http://schemas.openxmlformats.org/officeDocument/2006/relationships/image" Target="../media/image10.png"/><Relationship Id="rId2" Type="http://schemas.openxmlformats.org/officeDocument/2006/relationships/image" Target="../media/image11.tiff"/><Relationship Id="rId1" Type="http://schemas.openxmlformats.org/officeDocument/2006/relationships/slideLayout" Target="../slideLayouts/slideLayout109.xml"/><Relationship Id="rId6" Type="http://schemas.openxmlformats.org/officeDocument/2006/relationships/image" Target="../media/image15.tiff"/><Relationship Id="rId11" Type="http://schemas.openxmlformats.org/officeDocument/2006/relationships/image" Target="../media/image20.tiff"/><Relationship Id="rId5" Type="http://schemas.openxmlformats.org/officeDocument/2006/relationships/image" Target="../media/image14.tiff"/><Relationship Id="rId10" Type="http://schemas.openxmlformats.org/officeDocument/2006/relationships/image" Target="../media/image19.tiff"/><Relationship Id="rId4" Type="http://schemas.openxmlformats.org/officeDocument/2006/relationships/image" Target="../media/image13.tiff"/><Relationship Id="rId9" Type="http://schemas.openxmlformats.org/officeDocument/2006/relationships/image" Target="../media/image18.tiff"/></Relationships>
</file>

<file path=ppt/slides/_rels/slide5.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2.png"/><Relationship Id="rId7" Type="http://schemas.openxmlformats.org/officeDocument/2006/relationships/image" Target="../media/image24.gif"/><Relationship Id="rId2" Type="http://schemas.openxmlformats.org/officeDocument/2006/relationships/image" Target="../media/image21.gif"/><Relationship Id="rId1" Type="http://schemas.openxmlformats.org/officeDocument/2006/relationships/slideLayout" Target="../slideLayouts/slideLayout109.xml"/><Relationship Id="rId6" Type="http://schemas.microsoft.com/office/2007/relationships/hdphoto" Target="../media/hdphoto2.wdp"/><Relationship Id="rId5" Type="http://schemas.openxmlformats.org/officeDocument/2006/relationships/image" Target="../media/image23.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33.jpg"/><Relationship Id="rId3" Type="http://schemas.microsoft.com/office/2007/relationships/hdphoto" Target="../media/hdphoto3.wdp"/><Relationship Id="rId7" Type="http://schemas.openxmlformats.org/officeDocument/2006/relationships/image" Target="../media/image30.jpg"/><Relationship Id="rId12" Type="http://schemas.openxmlformats.org/officeDocument/2006/relationships/image" Target="../media/image14.png"/><Relationship Id="rId2" Type="http://schemas.openxmlformats.org/officeDocument/2006/relationships/image" Target="../media/image26.png"/><Relationship Id="rId16" Type="http://schemas.openxmlformats.org/officeDocument/2006/relationships/image" Target="../media/image16.png"/><Relationship Id="rId1" Type="http://schemas.openxmlformats.org/officeDocument/2006/relationships/slideLayout" Target="../slideLayouts/slideLayout109.xml"/><Relationship Id="rId6" Type="http://schemas.openxmlformats.org/officeDocument/2006/relationships/image" Target="../media/image29.jpg"/><Relationship Id="rId11" Type="http://schemas.openxmlformats.org/officeDocument/2006/relationships/image" Target="../media/image13.png"/><Relationship Id="rId5" Type="http://schemas.openxmlformats.org/officeDocument/2006/relationships/image" Target="../media/image28.png"/><Relationship Id="rId15" Type="http://schemas.microsoft.com/office/2007/relationships/hdphoto" Target="../media/hdphoto4.wdp"/><Relationship Id="rId10" Type="http://schemas.openxmlformats.org/officeDocument/2006/relationships/image" Target="../media/image12.png"/><Relationship Id="rId4" Type="http://schemas.openxmlformats.org/officeDocument/2006/relationships/image" Target="../media/image27.png"/><Relationship Id="rId9" Type="http://schemas.openxmlformats.org/officeDocument/2006/relationships/image" Target="../media/image32.jpeg"/><Relationship Id="rId14" Type="http://schemas.openxmlformats.org/officeDocument/2006/relationships/image" Target="../media/image34.png"/></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09.xml"/><Relationship Id="rId5" Type="http://schemas.openxmlformats.org/officeDocument/2006/relationships/image" Target="../media/image38.png"/><Relationship Id="rId4" Type="http://schemas.openxmlformats.org/officeDocument/2006/relationships/image" Target="../media/image37.jpg"/></Relationships>
</file>

<file path=ppt/slides/_rels/slide8.xml.rels><?xml version="1.0" encoding="UTF-8" standalone="yes"?>
<Relationships xmlns="http://schemas.openxmlformats.org/package/2006/relationships"><Relationship Id="rId8" Type="http://schemas.openxmlformats.org/officeDocument/2006/relationships/image" Target="../media/image44.jpg"/><Relationship Id="rId13" Type="http://schemas.openxmlformats.org/officeDocument/2006/relationships/image" Target="../media/image49.gif"/><Relationship Id="rId18" Type="http://schemas.openxmlformats.org/officeDocument/2006/relationships/comments" Target="../comments/comment2.xml"/><Relationship Id="rId3" Type="http://schemas.openxmlformats.org/officeDocument/2006/relationships/image" Target="../media/image40.jpg"/><Relationship Id="rId7" Type="http://schemas.openxmlformats.org/officeDocument/2006/relationships/image" Target="NULL"/><Relationship Id="rId12" Type="http://schemas.openxmlformats.org/officeDocument/2006/relationships/image" Target="../media/image48.gif"/><Relationship Id="rId17" Type="http://schemas.openxmlformats.org/officeDocument/2006/relationships/image" Target="../media/image53.png"/><Relationship Id="rId2" Type="http://schemas.openxmlformats.org/officeDocument/2006/relationships/image" Target="../media/image39.png"/><Relationship Id="rId16" Type="http://schemas.openxmlformats.org/officeDocument/2006/relationships/image" Target="../media/image52.png"/><Relationship Id="rId1" Type="http://schemas.openxmlformats.org/officeDocument/2006/relationships/slideLayout" Target="../slideLayouts/slideLayout109.xml"/><Relationship Id="rId6" Type="http://schemas.openxmlformats.org/officeDocument/2006/relationships/image" Target="../media/image43.png"/><Relationship Id="rId11" Type="http://schemas.openxmlformats.org/officeDocument/2006/relationships/image" Target="../media/image47.PNG"/><Relationship Id="rId5" Type="http://schemas.openxmlformats.org/officeDocument/2006/relationships/image" Target="../media/image42.jpeg"/><Relationship Id="rId15" Type="http://schemas.openxmlformats.org/officeDocument/2006/relationships/image" Target="../media/image51.jpg"/><Relationship Id="rId10" Type="http://schemas.openxmlformats.org/officeDocument/2006/relationships/image" Target="../media/image46.jpg"/><Relationship Id="rId4" Type="http://schemas.openxmlformats.org/officeDocument/2006/relationships/image" Target="../media/image41.jpeg"/><Relationship Id="rId9" Type="http://schemas.openxmlformats.org/officeDocument/2006/relationships/image" Target="../media/image45.jpeg"/><Relationship Id="rId14" Type="http://schemas.openxmlformats.org/officeDocument/2006/relationships/image" Target="../media/image50.jpeg"/></Relationships>
</file>

<file path=ppt/slides/_rels/slide9.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image" Target="../media/image54.png"/><Relationship Id="rId1" Type="http://schemas.openxmlformats.org/officeDocument/2006/relationships/slideLayout" Target="../slideLayouts/slideLayout109.xml"/><Relationship Id="rId6" Type="http://schemas.openxmlformats.org/officeDocument/2006/relationships/image" Target="../media/image58.png"/><Relationship Id="rId5" Type="http://schemas.openxmlformats.org/officeDocument/2006/relationships/image" Target="../media/image57.gif"/><Relationship Id="rId4" Type="http://schemas.openxmlformats.org/officeDocument/2006/relationships/image" Target="../media/image56.png"/></Relationships>
</file>

<file path=ppt/slides/_rels/slide10.xml.rels><?xml version="1.0" encoding="UTF-8" standalone="yes"?>
<Relationships xmlns="http://schemas.openxmlformats.org/package/2006/relationships"><Relationship Id="rId3" Type="http://schemas.openxmlformats.org/officeDocument/2006/relationships/image" Target="../media/image61.jpg"/><Relationship Id="rId7" Type="http://schemas.openxmlformats.org/officeDocument/2006/relationships/image" Target="../media/image65.png"/><Relationship Id="rId2" Type="http://schemas.openxmlformats.org/officeDocument/2006/relationships/image" Target="../media/image60.png"/><Relationship Id="rId1" Type="http://schemas.openxmlformats.org/officeDocument/2006/relationships/slideLayout" Target="../slideLayouts/slideLayout109.xml"/><Relationship Id="rId6" Type="http://schemas.openxmlformats.org/officeDocument/2006/relationships/image" Target="../media/image64.jpg"/><Relationship Id="rId5" Type="http://schemas.openxmlformats.org/officeDocument/2006/relationships/image" Target="../media/image63.jpg"/><Relationship Id="rId4" Type="http://schemas.openxmlformats.org/officeDocument/2006/relationships/image" Target="../media/image6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8245975"/>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smtClean="0">
                <a:latin typeface="Courier"/>
                <a:cs typeface="Gill Sans SemiBold" panose="020B0502020104020203" pitchFamily="34" charset="-79"/>
              </a:rPr>
              <a:t>11 Triple </a:t>
            </a:r>
            <a:r>
              <a:rPr lang="en-GB" sz="14215" b="1" dirty="0" smtClean="0">
                <a:latin typeface="Courier"/>
                <a:cs typeface="Gill Sans SemiBold" panose="020B0502020104020203" pitchFamily="34" charset="-79"/>
              </a:rPr>
              <a:t>Physics</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23552269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6" name="Picture 555">
            <a:extLst>
              <a:ext uri="{FF2B5EF4-FFF2-40B4-BE49-F238E27FC236}">
                <a16:creationId xmlns:a16="http://schemas.microsoft.com/office/drawing/2014/main" id="{0145C9BB-A9E9-4401-9D08-CD3BD03F71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1744" y="3465463"/>
            <a:ext cx="833350" cy="913341"/>
          </a:xfrm>
          <a:prstGeom prst="rect">
            <a:avLst/>
          </a:prstGeom>
        </p:spPr>
      </p:pic>
      <p:cxnSp>
        <p:nvCxnSpPr>
          <p:cNvPr id="149" name="Straight Connector 148"/>
          <p:cNvCxnSpPr>
            <a:stCxn id="276" idx="1"/>
            <a:endCxn id="4" idx="3"/>
          </p:cNvCxnSpPr>
          <p:nvPr/>
        </p:nvCxnSpPr>
        <p:spPr>
          <a:xfrm flipH="1" flipV="1">
            <a:off x="7803350" y="3690469"/>
            <a:ext cx="231479" cy="3070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2" idx="1"/>
          </p:cNvCxnSpPr>
          <p:nvPr/>
        </p:nvCxnSpPr>
        <p:spPr>
          <a:xfrm flipV="1">
            <a:off x="5870136" y="2412338"/>
            <a:ext cx="831653" cy="16829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flipH="1">
            <a:off x="7044656" y="3012502"/>
            <a:ext cx="170253" cy="2163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a:stCxn id="82" idx="0"/>
            <a:endCxn id="89" idx="2"/>
          </p:cNvCxnSpPr>
          <p:nvPr/>
        </p:nvCxnSpPr>
        <p:spPr>
          <a:xfrm flipV="1">
            <a:off x="11330051" y="1267189"/>
            <a:ext cx="243036" cy="942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240" idx="1"/>
          </p:cNvCxnSpPr>
          <p:nvPr/>
        </p:nvCxnSpPr>
        <p:spPr>
          <a:xfrm flipH="1">
            <a:off x="8496494" y="2095831"/>
            <a:ext cx="1904094" cy="364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6285962" y="3228804"/>
            <a:ext cx="15173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1</a:t>
            </a:r>
            <a:endParaRPr lang="en-GB" sz="1800" dirty="0">
              <a:ea typeface="Verdana" panose="020B0604030504040204" pitchFamily="34" charset="0"/>
              <a:cs typeface="Verdana" panose="020B0604030504040204" pitchFamily="34" charset="0"/>
            </a:endParaRPr>
          </a:p>
        </p:txBody>
      </p:sp>
      <p:sp>
        <p:nvSpPr>
          <p:cNvPr id="276" name="Rectangle 275"/>
          <p:cNvSpPr/>
          <p:nvPr/>
        </p:nvSpPr>
        <p:spPr>
          <a:xfrm>
            <a:off x="8034829" y="2030607"/>
            <a:ext cx="461665" cy="393380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a:ea typeface="Verdana" panose="020B0604030504040204" pitchFamily="34" charset="0"/>
                <a:cs typeface="Verdana" panose="020B0604030504040204" pitchFamily="34" charset="0"/>
              </a:rPr>
              <a:t>Energy Conservation and Dissipation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6701789" y="1812173"/>
            <a:ext cx="102623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Energy stores  and changes</a:t>
            </a:r>
            <a:endParaRPr lang="en-GB" sz="1800" dirty="0">
              <a:ea typeface="Verdana" panose="020B0604030504040204" pitchFamily="34" charset="0"/>
              <a:cs typeface="Verdana" panose="020B0604030504040204" pitchFamily="34" charset="0"/>
            </a:endParaRPr>
          </a:p>
        </p:txBody>
      </p:sp>
      <p:graphicFrame>
        <p:nvGraphicFramePr>
          <p:cNvPr id="34" name="Table 33"/>
          <p:cNvGraphicFramePr>
            <a:graphicFrameLocks noGrp="1"/>
          </p:cNvGraphicFramePr>
          <p:nvPr>
            <p:extLst>
              <p:ext uri="{D42A27DB-BD31-4B8C-83A1-F6EECF244321}">
                <p14:modId xmlns:p14="http://schemas.microsoft.com/office/powerpoint/2010/main" val="3763100190"/>
              </p:ext>
            </p:extLst>
          </p:nvPr>
        </p:nvGraphicFramePr>
        <p:xfrm>
          <a:off x="78936" y="3089412"/>
          <a:ext cx="5791200" cy="20116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20000"/>
                    </a:ext>
                  </a:extLst>
                </a:gridCol>
                <a:gridCol w="2834640">
                  <a:extLst>
                    <a:ext uri="{9D8B030D-6E8A-4147-A177-3AD203B41FA5}">
                      <a16:colId xmlns:a16="http://schemas.microsoft.com/office/drawing/2014/main" val="20001"/>
                    </a:ext>
                  </a:extLst>
                </a:gridCol>
                <a:gridCol w="1919928">
                  <a:extLst>
                    <a:ext uri="{9D8B030D-6E8A-4147-A177-3AD203B41FA5}">
                      <a16:colId xmlns:a16="http://schemas.microsoft.com/office/drawing/2014/main" val="20002"/>
                    </a:ext>
                  </a:extLst>
                </a:gridCol>
              </a:tblGrid>
              <a:tr h="265491">
                <a:tc>
                  <a:txBody>
                    <a:bodyPr/>
                    <a:lstStyle/>
                    <a:p>
                      <a:pPr algn="ctr"/>
                      <a:r>
                        <a:rPr lang="en-GB" sz="1200" b="0" dirty="0"/>
                        <a:t>System</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An object</a:t>
                      </a:r>
                      <a:r>
                        <a:rPr lang="en-GB" sz="1200" b="1" i="1" baseline="0" dirty="0">
                          <a:solidFill>
                            <a:schemeClr val="accent2">
                              <a:lumMod val="75000"/>
                            </a:schemeClr>
                          </a:solidFill>
                        </a:rPr>
                        <a:t> or group of objects that interact together</a:t>
                      </a:r>
                      <a:endParaRPr lang="en-GB" sz="1200" b="1" i="1" dirty="0">
                        <a:solidFill>
                          <a:schemeClr val="accent2">
                            <a:lumMod val="75000"/>
                          </a:schemeClr>
                        </a:solidFill>
                      </a:endParaRPr>
                    </a:p>
                  </a:txBody>
                  <a:tcPr anchor="ctr"/>
                </a:tc>
                <a:tc>
                  <a:txBody>
                    <a:bodyPr/>
                    <a:lstStyle/>
                    <a:p>
                      <a:pPr algn="l"/>
                      <a:r>
                        <a:rPr lang="en-GB" sz="1200" dirty="0"/>
                        <a:t>EG: Kettle boiling</a:t>
                      </a:r>
                      <a:r>
                        <a:rPr lang="en-GB" sz="1200" baseline="0" dirty="0"/>
                        <a:t> water.</a:t>
                      </a:r>
                      <a:endParaRPr lang="en-GB" sz="1200" dirty="0"/>
                    </a:p>
                  </a:txBody>
                  <a:tcPr anchor="ctr"/>
                </a:tc>
                <a:extLst>
                  <a:ext uri="{0D108BD9-81ED-4DB2-BD59-A6C34878D82A}">
                    <a16:rowId xmlns:a16="http://schemas.microsoft.com/office/drawing/2014/main" val="10000"/>
                  </a:ext>
                </a:extLst>
              </a:tr>
              <a:tr h="170597">
                <a:tc>
                  <a:txBody>
                    <a:bodyPr/>
                    <a:lstStyle/>
                    <a:p>
                      <a:pPr algn="ctr"/>
                      <a:r>
                        <a:rPr lang="en-GB" sz="1200" b="0" dirty="0"/>
                        <a:t>Energy</a:t>
                      </a:r>
                      <a:r>
                        <a:rPr lang="en-GB" sz="1200" b="0" baseline="0" dirty="0"/>
                        <a:t> stores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Kinetic, chemical,  internal (thermal), gravitational potential,</a:t>
                      </a:r>
                      <a:r>
                        <a:rPr lang="en-GB" sz="1200" b="1" i="1" baseline="0" dirty="0">
                          <a:solidFill>
                            <a:schemeClr val="accent2">
                              <a:lumMod val="75000"/>
                            </a:schemeClr>
                          </a:solidFill>
                        </a:rPr>
                        <a:t> elastic potential, magnetic, electrostatic, nuclear </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is gained or lost from the object or device.</a:t>
                      </a:r>
                    </a:p>
                  </a:txBody>
                  <a:tcPr anchor="ctr"/>
                </a:tc>
                <a:extLst>
                  <a:ext uri="{0D108BD9-81ED-4DB2-BD59-A6C34878D82A}">
                    <a16:rowId xmlns:a16="http://schemas.microsoft.com/office/drawing/2014/main" val="10001"/>
                  </a:ext>
                </a:extLst>
              </a:tr>
              <a:tr h="354842">
                <a:tc>
                  <a:txBody>
                    <a:bodyPr/>
                    <a:lstStyle/>
                    <a:p>
                      <a:pPr algn="ctr"/>
                      <a:r>
                        <a:rPr lang="en-GB" sz="1200" b="0" dirty="0"/>
                        <a:t>Ways to transfer</a:t>
                      </a:r>
                      <a:r>
                        <a:rPr lang="en-GB" sz="1200" b="0" baseline="0" dirty="0"/>
                        <a:t>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Light, sound, electricity, thermal, kinetic</a:t>
                      </a:r>
                      <a:r>
                        <a:rPr lang="en-GB" sz="1200" b="1" i="1" baseline="0" dirty="0">
                          <a:solidFill>
                            <a:schemeClr val="accent2">
                              <a:lumMod val="75000"/>
                            </a:schemeClr>
                          </a:solidFill>
                        </a:rPr>
                        <a:t> are ways to transfer from one store to another store of energy.</a:t>
                      </a:r>
                      <a:endParaRPr lang="en-GB" sz="1200" b="1" i="1" dirty="0">
                        <a:solidFill>
                          <a:schemeClr val="accent2">
                            <a:lumMod val="75000"/>
                          </a:schemeClr>
                        </a:solidFill>
                      </a:endParaRPr>
                    </a:p>
                  </a:txBody>
                  <a:tcPr anchor="ctr"/>
                </a:tc>
                <a:tc rowSpan="2">
                  <a:txBody>
                    <a:bodyPr/>
                    <a:lstStyle/>
                    <a:p>
                      <a:pPr algn="l"/>
                      <a:r>
                        <a:rPr lang="en-GB" sz="1200" dirty="0"/>
                        <a:t>EG:</a:t>
                      </a:r>
                      <a:r>
                        <a:rPr lang="en-GB" sz="1200" baseline="0" dirty="0"/>
                        <a:t> electrical energy transfers chemical energy into thermal energy to heat water up.</a:t>
                      </a:r>
                      <a:endParaRPr lang="en-GB" sz="1200" dirty="0"/>
                    </a:p>
                  </a:txBody>
                  <a:tcPr anchor="ctr"/>
                </a:tc>
                <a:extLst>
                  <a:ext uri="{0D108BD9-81ED-4DB2-BD59-A6C34878D82A}">
                    <a16:rowId xmlns:a16="http://schemas.microsoft.com/office/drawing/2014/main" val="10002"/>
                  </a:ext>
                </a:extLst>
              </a:tr>
              <a:tr h="219743">
                <a:tc>
                  <a:txBody>
                    <a:bodyPr/>
                    <a:lstStyle/>
                    <a:p>
                      <a:pPr algn="ctr"/>
                      <a:r>
                        <a:rPr lang="en-GB" sz="1200" b="0" dirty="0"/>
                        <a:t>Unit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a:p>
                  </a:txBody>
                  <a:tcPr anchor="ctr"/>
                </a:tc>
                <a:extLst>
                  <a:ext uri="{0D108BD9-81ED-4DB2-BD59-A6C34878D82A}">
                    <a16:rowId xmlns:a16="http://schemas.microsoft.com/office/drawing/2014/main" val="10003"/>
                  </a:ext>
                </a:extLst>
              </a:tr>
            </a:tbl>
          </a:graphicData>
        </a:graphic>
      </p:graphicFrame>
      <p:sp>
        <p:nvSpPr>
          <p:cNvPr id="82" name="Rectangle 81"/>
          <p:cNvSpPr/>
          <p:nvPr/>
        </p:nvSpPr>
        <p:spPr>
          <a:xfrm>
            <a:off x="9943782" y="1361467"/>
            <a:ext cx="2772538" cy="4024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output energy transfer</a:t>
            </a:r>
          </a:p>
          <a:p>
            <a:pPr algn="ctr"/>
            <a:r>
              <a:rPr lang="en-GB" sz="1200" dirty="0">
                <a:solidFill>
                  <a:schemeClr val="tx1"/>
                </a:solidFill>
              </a:rPr>
              <a:t>                  Total input energy transfer </a:t>
            </a:r>
          </a:p>
        </p:txBody>
      </p:sp>
      <p:sp>
        <p:nvSpPr>
          <p:cNvPr id="89" name="Rectangle 88"/>
          <p:cNvSpPr/>
          <p:nvPr/>
        </p:nvSpPr>
        <p:spPr>
          <a:xfrm>
            <a:off x="10447586" y="878506"/>
            <a:ext cx="2251002" cy="3886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power output</a:t>
            </a:r>
          </a:p>
          <a:p>
            <a:pPr algn="ctr"/>
            <a:r>
              <a:rPr lang="en-GB" sz="1200" dirty="0">
                <a:solidFill>
                  <a:schemeClr val="tx1"/>
                </a:solidFill>
              </a:rPr>
              <a:t>                  Total power input</a:t>
            </a:r>
          </a:p>
        </p:txBody>
      </p:sp>
      <p:sp>
        <p:nvSpPr>
          <p:cNvPr id="102" name="Rectangle 101"/>
          <p:cNvSpPr/>
          <p:nvPr/>
        </p:nvSpPr>
        <p:spPr>
          <a:xfrm>
            <a:off x="10054183" y="396156"/>
            <a:ext cx="2163676" cy="3644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HIGHER: </a:t>
            </a:r>
            <a:r>
              <a:rPr lang="en-GB" sz="1200" dirty="0">
                <a:solidFill>
                  <a:schemeClr val="tx1"/>
                </a:solidFill>
              </a:rPr>
              <a:t>efficiency can be increased using machines.</a:t>
            </a:r>
          </a:p>
        </p:txBody>
      </p:sp>
      <p:graphicFrame>
        <p:nvGraphicFramePr>
          <p:cNvPr id="54" name="Table 53"/>
          <p:cNvGraphicFramePr>
            <a:graphicFrameLocks noGrp="1"/>
          </p:cNvGraphicFramePr>
          <p:nvPr>
            <p:extLst>
              <p:ext uri="{D42A27DB-BD31-4B8C-83A1-F6EECF244321}">
                <p14:modId xmlns:p14="http://schemas.microsoft.com/office/powerpoint/2010/main" val="2516748623"/>
              </p:ext>
            </p:extLst>
          </p:nvPr>
        </p:nvGraphicFramePr>
        <p:xfrm>
          <a:off x="4071823" y="7963142"/>
          <a:ext cx="2394866" cy="1280160"/>
        </p:xfrm>
        <a:graphic>
          <a:graphicData uri="http://schemas.openxmlformats.org/drawingml/2006/table">
            <a:tbl>
              <a:tblPr firstRow="1" bandRow="1">
                <a:tableStyleId>{5940675A-B579-460E-94D1-54222C63F5DA}</a:tableStyleId>
              </a:tblPr>
              <a:tblGrid>
                <a:gridCol w="576877">
                  <a:extLst>
                    <a:ext uri="{9D8B030D-6E8A-4147-A177-3AD203B41FA5}">
                      <a16:colId xmlns:a16="http://schemas.microsoft.com/office/drawing/2014/main" val="20000"/>
                    </a:ext>
                  </a:extLst>
                </a:gridCol>
                <a:gridCol w="1056411">
                  <a:extLst>
                    <a:ext uri="{9D8B030D-6E8A-4147-A177-3AD203B41FA5}">
                      <a16:colId xmlns:a16="http://schemas.microsoft.com/office/drawing/2014/main" val="20001"/>
                    </a:ext>
                  </a:extLst>
                </a:gridCol>
                <a:gridCol w="761578">
                  <a:extLst>
                    <a:ext uri="{9D8B030D-6E8A-4147-A177-3AD203B41FA5}">
                      <a16:colId xmlns:a16="http://schemas.microsoft.com/office/drawing/2014/main" val="20002"/>
                    </a:ext>
                  </a:extLst>
                </a:gridCol>
              </a:tblGrid>
              <a:tr h="254288">
                <a:tc>
                  <a:txBody>
                    <a:bodyPr/>
                    <a:lstStyle/>
                    <a:p>
                      <a:pPr algn="ctr"/>
                      <a:r>
                        <a:rPr lang="en-GB" sz="1200" b="0" dirty="0"/>
                        <a:t>Prefix</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Multiple</a:t>
                      </a:r>
                    </a:p>
                  </a:txBody>
                  <a:tcPr anchor="ctr"/>
                </a:tc>
                <a:tc>
                  <a:txBody>
                    <a:bodyPr/>
                    <a:lstStyle/>
                    <a:p>
                      <a:pPr algn="ctr"/>
                      <a:r>
                        <a:rPr lang="en-GB" sz="1200" dirty="0"/>
                        <a:t>Standard form</a:t>
                      </a:r>
                    </a:p>
                  </a:txBody>
                  <a:tcPr anchor="ctr"/>
                </a:tc>
                <a:extLst>
                  <a:ext uri="{0D108BD9-81ED-4DB2-BD59-A6C34878D82A}">
                    <a16:rowId xmlns:a16="http://schemas.microsoft.com/office/drawing/2014/main" val="10000"/>
                  </a:ext>
                </a:extLst>
              </a:tr>
              <a:tr h="2276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Kilo</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3</a:t>
                      </a:r>
                    </a:p>
                  </a:txBody>
                  <a:tcPr anchor="ctr"/>
                </a:tc>
                <a:extLst>
                  <a:ext uri="{0D108BD9-81ED-4DB2-BD59-A6C34878D82A}">
                    <a16:rowId xmlns:a16="http://schemas.microsoft.com/office/drawing/2014/main" val="10001"/>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Mega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6</a:t>
                      </a:r>
                    </a:p>
                  </a:txBody>
                  <a:tcPr anchor="ctr"/>
                </a:tc>
                <a:extLst>
                  <a:ext uri="{0D108BD9-81ED-4DB2-BD59-A6C34878D82A}">
                    <a16:rowId xmlns:a16="http://schemas.microsoft.com/office/drawing/2014/main" val="10002"/>
                  </a:ext>
                </a:extLst>
              </a:tr>
              <a:tr h="15522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Giga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100 000 000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9</a:t>
                      </a:r>
                    </a:p>
                  </a:txBody>
                  <a:tcPr anchor="ctr"/>
                </a:tc>
                <a:extLst>
                  <a:ext uri="{0D108BD9-81ED-4DB2-BD59-A6C34878D82A}">
                    <a16:rowId xmlns:a16="http://schemas.microsoft.com/office/drawing/2014/main" val="10003"/>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1393666867"/>
              </p:ext>
            </p:extLst>
          </p:nvPr>
        </p:nvGraphicFramePr>
        <p:xfrm>
          <a:off x="78936" y="6912987"/>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172805">
                <a:tc>
                  <a:txBody>
                    <a:bodyPr/>
                    <a:lstStyle/>
                    <a:p>
                      <a:pPr algn="ctr"/>
                      <a:r>
                        <a:rPr lang="en-GB" sz="1200" b="0" dirty="0"/>
                        <a:t>Specific Heat Capacity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rgbClr val="C55A11"/>
                          </a:solidFill>
                        </a:rPr>
                        <a:t>Joules per Kilogram degree Celsius (J/</a:t>
                      </a:r>
                      <a:r>
                        <a:rPr lang="en-GB" sz="1200" b="1" i="1" dirty="0" err="1">
                          <a:solidFill>
                            <a:srgbClr val="C55A11"/>
                          </a:solidFill>
                        </a:rPr>
                        <a:t>Kg°C</a:t>
                      </a:r>
                      <a:r>
                        <a:rPr lang="en-GB" sz="1200" b="1" i="1" dirty="0">
                          <a:solidFill>
                            <a:srgbClr val="C55A11"/>
                          </a:solidFill>
                        </a:rPr>
                        <a:t>)</a:t>
                      </a:r>
                    </a:p>
                  </a:txBody>
                  <a:tcPr anchor="ctr"/>
                </a:tc>
                <a:extLst>
                  <a:ext uri="{0D108BD9-81ED-4DB2-BD59-A6C34878D82A}">
                    <a16:rowId xmlns:a16="http://schemas.microsoft.com/office/drawing/2014/main" val="2000193513"/>
                  </a:ext>
                </a:extLst>
              </a:tr>
              <a:tr h="220070">
                <a:tc>
                  <a:txBody>
                    <a:bodyPr/>
                    <a:lstStyle/>
                    <a:p>
                      <a:pPr algn="ctr"/>
                      <a:r>
                        <a:rPr lang="en-GB" sz="1200" b="0" dirty="0"/>
                        <a:t>Temperature change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Degrees Celsius (</a:t>
                      </a:r>
                      <a:r>
                        <a:rPr lang="en-GB" sz="1200" b="1" i="1" baseline="0" dirty="0">
                          <a:solidFill>
                            <a:schemeClr val="accent2">
                              <a:lumMod val="75000"/>
                            </a:schemeClr>
                          </a:solidFill>
                        </a:rPr>
                        <a:t> °C)</a:t>
                      </a:r>
                      <a:endParaRPr lang="en-GB" sz="1200" b="1" i="1" dirty="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a:t>Work done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Joules (J)</a:t>
                      </a:r>
                    </a:p>
                  </a:txBody>
                  <a:tcPr anchor="ctr"/>
                </a:tc>
                <a:extLst>
                  <a:ext uri="{0D108BD9-81ED-4DB2-BD59-A6C34878D82A}">
                    <a16:rowId xmlns:a16="http://schemas.microsoft.com/office/drawing/2014/main" val="3249517039"/>
                  </a:ext>
                </a:extLst>
              </a:tr>
              <a:tr h="220070">
                <a:tc>
                  <a:txBody>
                    <a:bodyPr/>
                    <a:lstStyle/>
                    <a:p>
                      <a:pPr algn="ctr"/>
                      <a:r>
                        <a:rPr lang="en-GB" sz="1200" b="0" dirty="0"/>
                        <a:t>Force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Newton (N)</a:t>
                      </a:r>
                    </a:p>
                  </a:txBody>
                  <a:tcPr anchor="ctr"/>
                </a:tc>
                <a:extLst>
                  <a:ext uri="{0D108BD9-81ED-4DB2-BD59-A6C34878D82A}">
                    <a16:rowId xmlns:a16="http://schemas.microsoft.com/office/drawing/2014/main" val="1611292677"/>
                  </a:ext>
                </a:extLst>
              </a:tr>
              <a:tr h="220070">
                <a:tc>
                  <a:txBody>
                    <a:bodyPr/>
                    <a:lstStyle/>
                    <a:p>
                      <a:pPr algn="ctr"/>
                      <a:r>
                        <a:rPr lang="en-GB" sz="1200" b="0" dirty="0"/>
                        <a:t>Distance moved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a:t>
                      </a:r>
                      <a:r>
                        <a:rPr lang="en-GB" sz="1200" b="1" i="1" baseline="0" dirty="0">
                          <a:solidFill>
                            <a:schemeClr val="accent2">
                              <a:lumMod val="75000"/>
                            </a:schemeClr>
                          </a:solidFill>
                        </a:rPr>
                        <a:t> (m)</a:t>
                      </a:r>
                      <a:endParaRPr lang="en-GB" sz="1200" b="1" i="1" dirty="0">
                        <a:solidFill>
                          <a:schemeClr val="accent2">
                            <a:lumMod val="75000"/>
                          </a:schemeClr>
                        </a:solidFill>
                      </a:endParaRPr>
                    </a:p>
                  </a:txBody>
                  <a:tcPr anchor="ctr"/>
                </a:tc>
                <a:extLst>
                  <a:ext uri="{0D108BD9-81ED-4DB2-BD59-A6C34878D82A}">
                    <a16:rowId xmlns:a16="http://schemas.microsoft.com/office/drawing/2014/main" val="3291490684"/>
                  </a:ext>
                </a:extLst>
              </a:tr>
              <a:tr h="220070">
                <a:tc>
                  <a:txBody>
                    <a:bodyPr/>
                    <a:lstStyle/>
                    <a:p>
                      <a:pPr algn="ctr"/>
                      <a:r>
                        <a:rPr lang="en-GB" sz="1200" b="0" dirty="0"/>
                        <a:t>Power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Watts (W)</a:t>
                      </a:r>
                    </a:p>
                  </a:txBody>
                  <a:tcPr anchor="ctr"/>
                </a:tc>
                <a:extLst>
                  <a:ext uri="{0D108BD9-81ED-4DB2-BD59-A6C34878D82A}">
                    <a16:rowId xmlns:a16="http://schemas.microsoft.com/office/drawing/2014/main" val="340877372"/>
                  </a:ext>
                </a:extLst>
              </a:tr>
              <a:tr h="220070">
                <a:tc>
                  <a:txBody>
                    <a:bodyPr/>
                    <a:lstStyle/>
                    <a:p>
                      <a:pPr algn="ctr"/>
                      <a:r>
                        <a:rPr lang="en-GB" sz="1200" b="0" dirty="0"/>
                        <a:t>Time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Seconds (s)</a:t>
                      </a:r>
                    </a:p>
                  </a:txBody>
                  <a:tcPr anchor="ctr"/>
                </a:tc>
                <a:extLst>
                  <a:ext uri="{0D108BD9-81ED-4DB2-BD59-A6C34878D82A}">
                    <a16:rowId xmlns:a16="http://schemas.microsoft.com/office/drawing/2014/main" val="1781923552"/>
                  </a:ext>
                </a:extLst>
              </a:tr>
            </a:tbl>
          </a:graphicData>
        </a:graphic>
      </p:graphicFrame>
      <p:graphicFrame>
        <p:nvGraphicFramePr>
          <p:cNvPr id="56" name="Table 55"/>
          <p:cNvGraphicFramePr>
            <a:graphicFrameLocks noGrp="1"/>
          </p:cNvGraphicFramePr>
          <p:nvPr>
            <p:extLst>
              <p:ext uri="{D42A27DB-BD31-4B8C-83A1-F6EECF244321}">
                <p14:modId xmlns:p14="http://schemas.microsoft.com/office/powerpoint/2010/main" val="1109569377"/>
              </p:ext>
            </p:extLst>
          </p:nvPr>
        </p:nvGraphicFramePr>
        <p:xfrm>
          <a:off x="78936" y="1238751"/>
          <a:ext cx="5937525" cy="1766318"/>
        </p:xfrm>
        <a:graphic>
          <a:graphicData uri="http://schemas.openxmlformats.org/drawingml/2006/table">
            <a:tbl>
              <a:tblPr firstRow="1" bandRow="1">
                <a:tableStyleId>{5940675A-B579-460E-94D1-54222C63F5DA}</a:tableStyleId>
              </a:tblPr>
              <a:tblGrid>
                <a:gridCol w="1011927">
                  <a:extLst>
                    <a:ext uri="{9D8B030D-6E8A-4147-A177-3AD203B41FA5}">
                      <a16:colId xmlns:a16="http://schemas.microsoft.com/office/drawing/2014/main" val="20000"/>
                    </a:ext>
                  </a:extLst>
                </a:gridCol>
                <a:gridCol w="1363579">
                  <a:extLst>
                    <a:ext uri="{9D8B030D-6E8A-4147-A177-3AD203B41FA5}">
                      <a16:colId xmlns:a16="http://schemas.microsoft.com/office/drawing/2014/main" val="20001"/>
                    </a:ext>
                  </a:extLst>
                </a:gridCol>
                <a:gridCol w="3562019">
                  <a:extLst>
                    <a:ext uri="{9D8B030D-6E8A-4147-A177-3AD203B41FA5}">
                      <a16:colId xmlns:a16="http://schemas.microsoft.com/office/drawing/2014/main" val="20002"/>
                    </a:ext>
                  </a:extLst>
                </a:gridCol>
              </a:tblGrid>
              <a:tr h="486158">
                <a:tc>
                  <a:txBody>
                    <a:bodyPr/>
                    <a:lstStyle/>
                    <a:p>
                      <a:pPr algn="ctr"/>
                      <a:r>
                        <a:rPr lang="en-GB" sz="1200" b="0" dirty="0"/>
                        <a:t>Kinetic energy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a:t>
                      </a:r>
                      <a:r>
                        <a:rPr lang="en-GB" sz="1200" b="1" i="1" baseline="0" dirty="0">
                          <a:solidFill>
                            <a:schemeClr val="accent2">
                              <a:lumMod val="75000"/>
                            </a:schemeClr>
                          </a:solidFill>
                        </a:rPr>
                        <a:t> s</a:t>
                      </a:r>
                      <a:r>
                        <a:rPr lang="en-GB" sz="1200" b="1" i="1" dirty="0">
                          <a:solidFill>
                            <a:schemeClr val="accent2">
                              <a:lumMod val="75000"/>
                            </a:schemeClr>
                          </a:solidFill>
                        </a:rPr>
                        <a:t>tored by a moving object</a:t>
                      </a:r>
                    </a:p>
                  </a:txBody>
                  <a:tcPr anchor="ctr"/>
                </a:tc>
                <a:tc>
                  <a:txBody>
                    <a:bodyPr/>
                    <a:lstStyle/>
                    <a:p>
                      <a:pPr algn="ctr"/>
                      <a:r>
                        <a:rPr lang="en-GB" sz="1200" dirty="0">
                          <a:solidFill>
                            <a:schemeClr val="tx1"/>
                          </a:solidFill>
                        </a:rPr>
                        <a:t>½ X mass X (speed)</a:t>
                      </a:r>
                      <a:r>
                        <a:rPr lang="en-GB" sz="1200" baseline="30000" dirty="0">
                          <a:solidFill>
                            <a:schemeClr val="tx1"/>
                          </a:solidFill>
                        </a:rPr>
                        <a:t>2</a:t>
                      </a:r>
                      <a:r>
                        <a:rPr lang="en-GB" sz="1200" dirty="0">
                          <a:solidFill>
                            <a:schemeClr val="tx1"/>
                          </a:solidFill>
                        </a:rPr>
                        <a:t> </a:t>
                      </a:r>
                    </a:p>
                    <a:p>
                      <a:pPr algn="ctr"/>
                      <a:r>
                        <a:rPr lang="en-GB" sz="1200" dirty="0">
                          <a:solidFill>
                            <a:schemeClr val="tx1"/>
                          </a:solidFill>
                        </a:rPr>
                        <a:t>½ mv</a:t>
                      </a:r>
                      <a:r>
                        <a:rPr lang="en-GB" sz="1200" baseline="30000" dirty="0">
                          <a:solidFill>
                            <a:schemeClr val="tx1"/>
                          </a:solidFill>
                        </a:rPr>
                        <a:t>2</a:t>
                      </a:r>
                      <a:endParaRPr lang="en-GB" sz="1200" dirty="0"/>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Elastic Potential energy</a:t>
                      </a:r>
                    </a:p>
                  </a:txBody>
                  <a:tcPr anchor="ctr">
                    <a:solidFill>
                      <a:schemeClr val="accent2">
                        <a:lumMod val="20000"/>
                        <a:lumOff val="80000"/>
                      </a:schemeClr>
                    </a:solidFill>
                  </a:tcPr>
                </a:tc>
                <a:tc>
                  <a:txBody>
                    <a:bodyPr/>
                    <a:lstStyle/>
                    <a:p>
                      <a:pPr algn="ctr"/>
                      <a:r>
                        <a:rPr lang="en-GB" sz="1200" b="1" i="1" dirty="0">
                          <a:solidFill>
                            <a:srgbClr val="C55A11"/>
                          </a:solidFill>
                        </a:rPr>
                        <a:t>Energy stored in a stretched spring, elastic band</a:t>
                      </a:r>
                      <a:endParaRPr lang="en-GB" sz="1200" b="1" i="1" dirty="0">
                        <a:solidFill>
                          <a:schemeClr val="accent2">
                            <a:lumMod val="75000"/>
                          </a:schemeClr>
                        </a:solidFill>
                      </a:endParaRPr>
                    </a:p>
                  </a:txBody>
                  <a:tcPr anchor="ctr"/>
                </a:tc>
                <a:tc>
                  <a:txBody>
                    <a:bodyPr/>
                    <a:lstStyle/>
                    <a:p>
                      <a:pPr algn="ctr"/>
                      <a:r>
                        <a:rPr lang="en-GB" sz="1200" dirty="0">
                          <a:solidFill>
                            <a:schemeClr val="tx1"/>
                          </a:solidFill>
                        </a:rPr>
                        <a:t>½</a:t>
                      </a:r>
                      <a:r>
                        <a:rPr lang="en-GB" sz="1200" baseline="0" dirty="0">
                          <a:solidFill>
                            <a:schemeClr val="tx1"/>
                          </a:solidFill>
                        </a:rPr>
                        <a:t> X spring constant X (extension)</a:t>
                      </a:r>
                      <a:r>
                        <a:rPr lang="en-GB" sz="1200" baseline="30000" dirty="0">
                          <a:solidFill>
                            <a:schemeClr val="tx1"/>
                          </a:solidFill>
                        </a:rPr>
                        <a:t>2</a:t>
                      </a:r>
                    </a:p>
                    <a:p>
                      <a:pPr algn="ctr"/>
                      <a:r>
                        <a:rPr lang="en-GB" sz="1200" dirty="0">
                          <a:solidFill>
                            <a:srgbClr val="000000"/>
                          </a:solidFill>
                        </a:rPr>
                        <a:t>½ ke</a:t>
                      </a:r>
                      <a:r>
                        <a:rPr lang="en-GB" sz="1200" baseline="30000" dirty="0">
                          <a:solidFill>
                            <a:srgbClr val="000000"/>
                          </a:solidFill>
                        </a:rPr>
                        <a:t>2</a:t>
                      </a:r>
                      <a:endParaRPr lang="en-GB" sz="1200" dirty="0">
                        <a:solidFill>
                          <a:srgbClr val="000000"/>
                        </a:solidFill>
                      </a:endParaRPr>
                    </a:p>
                    <a:p>
                      <a:pPr lvl="0" algn="ctr">
                        <a:buNone/>
                      </a:pPr>
                      <a:r>
                        <a:rPr lang="en-GB" sz="1050" baseline="0" dirty="0">
                          <a:solidFill>
                            <a:srgbClr val="000000"/>
                          </a:solidFill>
                        </a:rPr>
                        <a:t>(Assuming the limit of proportionality has not been exceeded)</a:t>
                      </a:r>
                    </a:p>
                  </a:txBody>
                  <a:tcPr anchor="ctr"/>
                </a:tc>
                <a:extLst>
                  <a:ext uri="{0D108BD9-81ED-4DB2-BD59-A6C34878D82A}">
                    <a16:rowId xmlns:a16="http://schemas.microsoft.com/office/drawing/2014/main" val="10001"/>
                  </a:ext>
                </a:extLst>
              </a:tr>
              <a:tr h="590550">
                <a:tc>
                  <a:txBody>
                    <a:bodyPr/>
                    <a:lstStyle/>
                    <a:p>
                      <a:pPr algn="ctr"/>
                      <a:r>
                        <a:rPr lang="en-GB" sz="1200" b="0" dirty="0"/>
                        <a:t>Gravitational</a:t>
                      </a:r>
                      <a:r>
                        <a:rPr lang="en-GB" sz="1200" b="0" baseline="0" dirty="0"/>
                        <a:t> Potential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gained by an object raised above the ground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Mass X gravitational field strength X height</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err="1">
                          <a:solidFill>
                            <a:schemeClr val="tx1"/>
                          </a:solidFill>
                        </a:rPr>
                        <a:t>mgh</a:t>
                      </a:r>
                      <a:r>
                        <a:rPr lang="en-GB" sz="1200" dirty="0">
                          <a:solidFill>
                            <a:schemeClr val="tx1"/>
                          </a:solidFill>
                        </a:rPr>
                        <a:t> </a:t>
                      </a:r>
                    </a:p>
                  </a:txBody>
                  <a:tcPr anchor="ctr"/>
                </a:tc>
                <a:extLst>
                  <a:ext uri="{0D108BD9-81ED-4DB2-BD59-A6C34878D82A}">
                    <a16:rowId xmlns:a16="http://schemas.microsoft.com/office/drawing/2014/main" val="2011795739"/>
                  </a:ext>
                </a:extLst>
              </a:tr>
            </a:tbl>
          </a:graphicData>
        </a:graphic>
      </p:graphicFrame>
      <p:graphicFrame>
        <p:nvGraphicFramePr>
          <p:cNvPr id="57" name="Table 56"/>
          <p:cNvGraphicFramePr>
            <a:graphicFrameLocks noGrp="1"/>
          </p:cNvGraphicFramePr>
          <p:nvPr>
            <p:extLst>
              <p:ext uri="{D42A27DB-BD31-4B8C-83A1-F6EECF244321}">
                <p14:modId xmlns:p14="http://schemas.microsoft.com/office/powerpoint/2010/main" val="49685189"/>
              </p:ext>
            </p:extLst>
          </p:nvPr>
        </p:nvGraphicFramePr>
        <p:xfrm>
          <a:off x="9060597" y="2430117"/>
          <a:ext cx="3655011" cy="939988"/>
        </p:xfrm>
        <a:graphic>
          <a:graphicData uri="http://schemas.openxmlformats.org/drawingml/2006/table">
            <a:tbl>
              <a:tblPr firstRow="1" bandRow="1">
                <a:tableStyleId>{5940675A-B579-460E-94D1-54222C63F5DA}</a:tableStyleId>
              </a:tblPr>
              <a:tblGrid>
                <a:gridCol w="786826">
                  <a:extLst>
                    <a:ext uri="{9D8B030D-6E8A-4147-A177-3AD203B41FA5}">
                      <a16:colId xmlns:a16="http://schemas.microsoft.com/office/drawing/2014/main" val="20000"/>
                    </a:ext>
                  </a:extLst>
                </a:gridCol>
                <a:gridCol w="1009282">
                  <a:extLst>
                    <a:ext uri="{9D8B030D-6E8A-4147-A177-3AD203B41FA5}">
                      <a16:colId xmlns:a16="http://schemas.microsoft.com/office/drawing/2014/main" val="20001"/>
                    </a:ext>
                  </a:extLst>
                </a:gridCol>
                <a:gridCol w="1858903">
                  <a:extLst>
                    <a:ext uri="{9D8B030D-6E8A-4147-A177-3AD203B41FA5}">
                      <a16:colId xmlns:a16="http://schemas.microsoft.com/office/drawing/2014/main" val="20002"/>
                    </a:ext>
                  </a:extLst>
                </a:gridCol>
              </a:tblGrid>
              <a:tr h="939988">
                <a:tc>
                  <a:txBody>
                    <a:bodyPr/>
                    <a:lstStyle/>
                    <a:p>
                      <a:pPr algn="ctr"/>
                      <a:r>
                        <a:rPr lang="en-GB" sz="1200" b="0" dirty="0"/>
                        <a:t>Dissipate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To scatter in all directions or to use wastefully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rgbClr val="000000"/>
                          </a:solidFill>
                        </a:rPr>
                        <a:t>When energy  is ‘wasted’, it dissipates into the surroundings as internal (thermal) energy.</a:t>
                      </a:r>
                    </a:p>
                  </a:txBody>
                  <a:tcPr anchor="ctr"/>
                </a:tc>
                <a:extLst>
                  <a:ext uri="{0D108BD9-81ED-4DB2-BD59-A6C34878D82A}">
                    <a16:rowId xmlns:a16="http://schemas.microsoft.com/office/drawing/2014/main" val="10000"/>
                  </a:ext>
                </a:extLst>
              </a:tr>
            </a:tbl>
          </a:graphicData>
        </a:graphic>
      </p:graphicFrame>
      <p:cxnSp>
        <p:nvCxnSpPr>
          <p:cNvPr id="71" name="Straight Connector 70"/>
          <p:cNvCxnSpPr>
            <a:stCxn id="57" idx="2"/>
            <a:endCxn id="618" idx="0"/>
          </p:cNvCxnSpPr>
          <p:nvPr/>
        </p:nvCxnSpPr>
        <p:spPr>
          <a:xfrm>
            <a:off x="10888102" y="3370105"/>
            <a:ext cx="235908" cy="157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4" name="Table 83"/>
          <p:cNvGraphicFramePr>
            <a:graphicFrameLocks noGrp="1"/>
          </p:cNvGraphicFramePr>
          <p:nvPr>
            <p:extLst>
              <p:ext uri="{D42A27DB-BD31-4B8C-83A1-F6EECF244321}">
                <p14:modId xmlns:p14="http://schemas.microsoft.com/office/powerpoint/2010/main" val="1060106929"/>
              </p:ext>
            </p:extLst>
          </p:nvPr>
        </p:nvGraphicFramePr>
        <p:xfrm>
          <a:off x="104775" y="5153025"/>
          <a:ext cx="5808517" cy="1645920"/>
        </p:xfrm>
        <a:graphic>
          <a:graphicData uri="http://schemas.openxmlformats.org/drawingml/2006/table">
            <a:tbl>
              <a:tblPr firstRow="1" bandRow="1">
                <a:tableStyleId>{5940675A-B579-460E-94D1-54222C63F5DA}</a:tableStyleId>
              </a:tblPr>
              <a:tblGrid>
                <a:gridCol w="580334">
                  <a:extLst>
                    <a:ext uri="{9D8B030D-6E8A-4147-A177-3AD203B41FA5}">
                      <a16:colId xmlns:a16="http://schemas.microsoft.com/office/drawing/2014/main" val="20000"/>
                    </a:ext>
                  </a:extLst>
                </a:gridCol>
                <a:gridCol w="1329951">
                  <a:extLst>
                    <a:ext uri="{9D8B030D-6E8A-4147-A177-3AD203B41FA5}">
                      <a16:colId xmlns:a16="http://schemas.microsoft.com/office/drawing/2014/main" val="20001"/>
                    </a:ext>
                  </a:extLst>
                </a:gridCol>
                <a:gridCol w="1299411">
                  <a:extLst>
                    <a:ext uri="{9D8B030D-6E8A-4147-A177-3AD203B41FA5}">
                      <a16:colId xmlns:a16="http://schemas.microsoft.com/office/drawing/2014/main" val="20002"/>
                    </a:ext>
                  </a:extLst>
                </a:gridCol>
                <a:gridCol w="2598821">
                  <a:extLst>
                    <a:ext uri="{9D8B030D-6E8A-4147-A177-3AD203B41FA5}">
                      <a16:colId xmlns:a16="http://schemas.microsoft.com/office/drawing/2014/main" val="3578568583"/>
                    </a:ext>
                  </a:extLst>
                </a:gridCol>
              </a:tblGrid>
              <a:tr h="254288">
                <a:tc>
                  <a:txBody>
                    <a:bodyPr/>
                    <a:lstStyle/>
                    <a:p>
                      <a:pPr algn="ctr"/>
                      <a:r>
                        <a:rPr lang="en-GB" sz="1200" b="0" dirty="0"/>
                        <a:t>Work</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Doing work transfers energy from one store to another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By applying a force to move an object the energy store is changed.</a:t>
                      </a:r>
                    </a:p>
                  </a:txBody>
                  <a:tcPr anchor="ctr"/>
                </a:tc>
                <a:tc>
                  <a:txBody>
                    <a:bodyPr/>
                    <a:lstStyle/>
                    <a:p>
                      <a:pPr algn="ctr"/>
                      <a:r>
                        <a:rPr lang="en-GB" sz="1200" dirty="0">
                          <a:solidFill>
                            <a:schemeClr val="tx1"/>
                          </a:solidFill>
                        </a:rPr>
                        <a:t> Work done = Force X distance moved</a:t>
                      </a:r>
                    </a:p>
                    <a:p>
                      <a:pPr algn="ctr"/>
                      <a:r>
                        <a:rPr lang="en-GB" sz="1200" dirty="0">
                          <a:solidFill>
                            <a:schemeClr val="tx1"/>
                          </a:solidFill>
                        </a:rPr>
                        <a:t>W = Fs </a:t>
                      </a:r>
                    </a:p>
                  </a:txBody>
                  <a:tcPr anchor="ctr"/>
                </a:tc>
                <a:extLst>
                  <a:ext uri="{0D108BD9-81ED-4DB2-BD59-A6C34878D82A}">
                    <a16:rowId xmlns:a16="http://schemas.microsoft.com/office/drawing/2014/main" val="10000"/>
                  </a:ext>
                </a:extLst>
              </a:tr>
              <a:tr h="43298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Power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 rate of energy transfer </a:t>
                      </a:r>
                    </a:p>
                  </a:txBody>
                  <a:tcPr anchor="ctr"/>
                </a:tc>
                <a:tc>
                  <a:txBody>
                    <a:bodyPr/>
                    <a:lstStyle/>
                    <a:p>
                      <a:pPr algn="ctr"/>
                      <a:r>
                        <a:rPr lang="en-GB" sz="1200" dirty="0">
                          <a:solidFill>
                            <a:srgbClr val="000000"/>
                          </a:solidFill>
                        </a:rPr>
                        <a:t>1</a:t>
                      </a:r>
                      <a:r>
                        <a:rPr lang="en-GB" sz="1200" baseline="0" dirty="0">
                          <a:solidFill>
                            <a:srgbClr val="000000"/>
                          </a:solidFill>
                        </a:rPr>
                        <a:t> Joule of energy per second  = 1 watt of power</a:t>
                      </a:r>
                      <a:endParaRPr lang="en-GB" sz="1200" dirty="0">
                        <a:solidFill>
                          <a:srgbClr val="000000"/>
                        </a:solidFill>
                      </a:endParaRPr>
                    </a:p>
                  </a:txBody>
                  <a:tcPr anchor="ctr"/>
                </a:tc>
                <a:tc>
                  <a:txBody>
                    <a:bodyPr/>
                    <a:lstStyle/>
                    <a:p>
                      <a:pPr algn="ctr"/>
                      <a:r>
                        <a:rPr lang="en-GB" sz="1200" dirty="0">
                          <a:solidFill>
                            <a:schemeClr val="tx1"/>
                          </a:solidFill>
                        </a:rPr>
                        <a:t>Power = energy transfer ÷ time  </a:t>
                      </a:r>
                    </a:p>
                    <a:p>
                      <a:pPr algn="ctr"/>
                      <a:r>
                        <a:rPr lang="en-GB" sz="1200" dirty="0">
                          <a:solidFill>
                            <a:schemeClr val="tx1"/>
                          </a:solidFill>
                        </a:rPr>
                        <a:t>P = E ÷ t </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Power = work done ÷ time,</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 = W ÷ t </a:t>
                      </a:r>
                    </a:p>
                  </a:txBody>
                  <a:tcPr anchor="ctr"/>
                </a:tc>
                <a:extLst>
                  <a:ext uri="{0D108BD9-81ED-4DB2-BD59-A6C34878D82A}">
                    <a16:rowId xmlns:a16="http://schemas.microsoft.com/office/drawing/2014/main" val="10001"/>
                  </a:ext>
                </a:extLst>
              </a:tr>
            </a:tbl>
          </a:graphicData>
        </a:graphic>
      </p:graphicFrame>
      <p:sp>
        <p:nvSpPr>
          <p:cNvPr id="94" name="Rectangle 93"/>
          <p:cNvSpPr/>
          <p:nvPr/>
        </p:nvSpPr>
        <p:spPr>
          <a:xfrm>
            <a:off x="4881034" y="81955"/>
            <a:ext cx="406650" cy="9692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a:solidFill>
                  <a:schemeClr val="tx1"/>
                </a:solidFill>
              </a:rPr>
              <a:t>Energy pathways</a:t>
            </a:r>
          </a:p>
        </p:txBody>
      </p:sp>
      <p:graphicFrame>
        <p:nvGraphicFramePr>
          <p:cNvPr id="63" name="Table 62"/>
          <p:cNvGraphicFramePr>
            <a:graphicFrameLocks noGrp="1"/>
          </p:cNvGraphicFramePr>
          <p:nvPr>
            <p:extLst>
              <p:ext uri="{D42A27DB-BD31-4B8C-83A1-F6EECF244321}">
                <p14:modId xmlns:p14="http://schemas.microsoft.com/office/powerpoint/2010/main" val="1359937923"/>
              </p:ext>
            </p:extLst>
          </p:nvPr>
        </p:nvGraphicFramePr>
        <p:xfrm>
          <a:off x="900074" y="71458"/>
          <a:ext cx="3871272" cy="10972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1370991565"/>
                    </a:ext>
                  </a:extLst>
                </a:gridCol>
                <a:gridCol w="2834640">
                  <a:extLst>
                    <a:ext uri="{9D8B030D-6E8A-4147-A177-3AD203B41FA5}">
                      <a16:colId xmlns:a16="http://schemas.microsoft.com/office/drawing/2014/main" val="2694981659"/>
                    </a:ext>
                  </a:extLst>
                </a:gridCol>
              </a:tblGrid>
              <a:tr h="265491">
                <a:tc>
                  <a:txBody>
                    <a:bodyPr/>
                    <a:lstStyle/>
                    <a:p>
                      <a:pPr algn="ctr"/>
                      <a:r>
                        <a:rPr lang="en-GB" sz="1200" b="0" dirty="0"/>
                        <a:t>Mechanical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Force acts upon an object</a:t>
                      </a:r>
                    </a:p>
                  </a:txBody>
                  <a:tcPr anchor="ctr"/>
                </a:tc>
                <a:extLst>
                  <a:ext uri="{0D108BD9-81ED-4DB2-BD59-A6C34878D82A}">
                    <a16:rowId xmlns:a16="http://schemas.microsoft.com/office/drawing/2014/main" val="2887359845"/>
                  </a:ext>
                </a:extLst>
              </a:tr>
              <a:tr h="170597">
                <a:tc>
                  <a:txBody>
                    <a:bodyPr/>
                    <a:lstStyle/>
                    <a:p>
                      <a:pPr algn="ctr"/>
                      <a:r>
                        <a:rPr lang="en-GB" sz="1200" b="0" dirty="0"/>
                        <a:t>Electrical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Electric current flow</a:t>
                      </a:r>
                    </a:p>
                  </a:txBody>
                  <a:tcPr anchor="ctr"/>
                </a:tc>
                <a:extLst>
                  <a:ext uri="{0D108BD9-81ED-4DB2-BD59-A6C34878D82A}">
                    <a16:rowId xmlns:a16="http://schemas.microsoft.com/office/drawing/2014/main" val="2520280075"/>
                  </a:ext>
                </a:extLst>
              </a:tr>
              <a:tr h="209148">
                <a:tc>
                  <a:txBody>
                    <a:bodyPr/>
                    <a:lstStyle/>
                    <a:p>
                      <a:pPr algn="ctr"/>
                      <a:r>
                        <a:rPr lang="en-GB" sz="1200" b="0" dirty="0"/>
                        <a:t>Heat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Temperature  difference between</a:t>
                      </a:r>
                      <a:r>
                        <a:rPr lang="en-GB" sz="1200" b="1" i="1" baseline="0" dirty="0">
                          <a:solidFill>
                            <a:schemeClr val="accent2">
                              <a:lumMod val="75000"/>
                            </a:schemeClr>
                          </a:solidFill>
                        </a:rPr>
                        <a:t> objects</a:t>
                      </a: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01528">
                <a:tc>
                  <a:txBody>
                    <a:bodyPr/>
                    <a:lstStyle/>
                    <a:p>
                      <a:pPr algn="ctr"/>
                      <a:r>
                        <a:rPr lang="en-GB" sz="1200" b="0" dirty="0"/>
                        <a:t>Radiation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Electromagnetic waves</a:t>
                      </a:r>
                      <a:r>
                        <a:rPr lang="en-GB" sz="1200" b="1" i="1" baseline="0" dirty="0">
                          <a:solidFill>
                            <a:schemeClr val="accent2">
                              <a:lumMod val="75000"/>
                            </a:schemeClr>
                          </a:solidFill>
                        </a:rPr>
                        <a:t> or sound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166" name="Straight Connector 165"/>
          <p:cNvCxnSpPr>
            <a:endCxn id="57" idx="1"/>
          </p:cNvCxnSpPr>
          <p:nvPr/>
        </p:nvCxnSpPr>
        <p:spPr>
          <a:xfrm flipV="1">
            <a:off x="8496494" y="2900111"/>
            <a:ext cx="564103" cy="540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a:stCxn id="56" idx="2"/>
            <a:endCxn id="34" idx="0"/>
          </p:cNvCxnSpPr>
          <p:nvPr/>
        </p:nvCxnSpPr>
        <p:spPr>
          <a:xfrm flipH="1">
            <a:off x="2974536" y="3005069"/>
            <a:ext cx="73162" cy="843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stCxn id="56" idx="0"/>
            <a:endCxn id="63" idx="2"/>
          </p:cNvCxnSpPr>
          <p:nvPr/>
        </p:nvCxnSpPr>
        <p:spPr>
          <a:xfrm flipH="1" flipV="1">
            <a:off x="2835710" y="1168738"/>
            <a:ext cx="211988" cy="700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a:stCxn id="34" idx="2"/>
            <a:endCxn id="84" idx="0"/>
          </p:cNvCxnSpPr>
          <p:nvPr/>
        </p:nvCxnSpPr>
        <p:spPr>
          <a:xfrm>
            <a:off x="2974536" y="5101092"/>
            <a:ext cx="34497" cy="519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40" name="Table 239"/>
          <p:cNvGraphicFramePr>
            <a:graphicFrameLocks noGrp="1"/>
          </p:cNvGraphicFramePr>
          <p:nvPr>
            <p:extLst>
              <p:ext uri="{D42A27DB-BD31-4B8C-83A1-F6EECF244321}">
                <p14:modId xmlns:p14="http://schemas.microsoft.com/office/powerpoint/2010/main" val="3936155808"/>
              </p:ext>
            </p:extLst>
          </p:nvPr>
        </p:nvGraphicFramePr>
        <p:xfrm>
          <a:off x="10400588" y="1867231"/>
          <a:ext cx="2315732" cy="457200"/>
        </p:xfrm>
        <a:graphic>
          <a:graphicData uri="http://schemas.openxmlformats.org/drawingml/2006/table">
            <a:tbl>
              <a:tblPr firstRow="1" bandRow="1">
                <a:tableStyleId>{5940675A-B579-460E-94D1-54222C63F5DA}</a:tableStyleId>
              </a:tblPr>
              <a:tblGrid>
                <a:gridCol w="817972">
                  <a:extLst>
                    <a:ext uri="{9D8B030D-6E8A-4147-A177-3AD203B41FA5}">
                      <a16:colId xmlns:a16="http://schemas.microsoft.com/office/drawing/2014/main" val="20000"/>
                    </a:ext>
                  </a:extLst>
                </a:gridCol>
                <a:gridCol w="1497760">
                  <a:extLst>
                    <a:ext uri="{9D8B030D-6E8A-4147-A177-3AD203B41FA5}">
                      <a16:colId xmlns:a16="http://schemas.microsoft.com/office/drawing/2014/main" val="20001"/>
                    </a:ext>
                  </a:extLst>
                </a:gridCol>
              </a:tblGrid>
              <a:tr h="384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Efficiency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much energy is usefully transferred</a:t>
                      </a:r>
                    </a:p>
                  </a:txBody>
                  <a:tcPr anchor="ctr"/>
                </a:tc>
                <a:extLst>
                  <a:ext uri="{0D108BD9-81ED-4DB2-BD59-A6C34878D82A}">
                    <a16:rowId xmlns:a16="http://schemas.microsoft.com/office/drawing/2014/main" val="10003"/>
                  </a:ext>
                </a:extLst>
              </a:tr>
            </a:tbl>
          </a:graphicData>
        </a:graphic>
      </p:graphicFrame>
      <p:sp>
        <p:nvSpPr>
          <p:cNvPr id="247" name="Rectangle 246"/>
          <p:cNvSpPr/>
          <p:nvPr/>
        </p:nvSpPr>
        <p:spPr>
          <a:xfrm>
            <a:off x="5593997" y="81955"/>
            <a:ext cx="5200650" cy="25937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Change in thermal energy = mass </a:t>
            </a:r>
            <a:r>
              <a:rPr lang="en-GB" sz="1200" b="1" dirty="0">
                <a:solidFill>
                  <a:schemeClr val="tx1"/>
                </a:solidFill>
              </a:rPr>
              <a:t>X </a:t>
            </a:r>
            <a:r>
              <a:rPr lang="en-GB" sz="1200" dirty="0">
                <a:solidFill>
                  <a:schemeClr val="tx1"/>
                </a:solidFill>
              </a:rPr>
              <a:t>specific heat capacity </a:t>
            </a:r>
            <a:r>
              <a:rPr lang="en-GB" sz="1200" b="1" dirty="0">
                <a:solidFill>
                  <a:schemeClr val="tx1"/>
                </a:solidFill>
              </a:rPr>
              <a:t>X</a:t>
            </a:r>
            <a:r>
              <a:rPr lang="en-GB" sz="1200" dirty="0">
                <a:solidFill>
                  <a:schemeClr val="tx1"/>
                </a:solidFill>
              </a:rPr>
              <a:t> temperature change</a:t>
            </a:r>
          </a:p>
        </p:txBody>
      </p:sp>
      <p:sp>
        <p:nvSpPr>
          <p:cNvPr id="248" name="Rectangle 247"/>
          <p:cNvSpPr/>
          <p:nvPr/>
        </p:nvSpPr>
        <p:spPr>
          <a:xfrm>
            <a:off x="10939331" y="81955"/>
            <a:ext cx="1125501"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 m </a:t>
            </a:r>
            <a:r>
              <a:rPr lang="en-GB" sz="1200" b="1" dirty="0">
                <a:solidFill>
                  <a:schemeClr val="tx1"/>
                </a:solidFill>
              </a:rPr>
              <a:t>X c</a:t>
            </a:r>
            <a:r>
              <a:rPr lang="en-GB" sz="1200" dirty="0">
                <a:solidFill>
                  <a:schemeClr val="tx1"/>
                </a:solidFill>
              </a:rPr>
              <a:t> </a:t>
            </a:r>
            <a:r>
              <a:rPr lang="en-GB" sz="1200" b="1" dirty="0">
                <a:solidFill>
                  <a:schemeClr val="tx1"/>
                </a:solidFill>
              </a:rPr>
              <a:t>X</a:t>
            </a:r>
            <a:r>
              <a:rPr lang="en-GB" sz="1200" dirty="0">
                <a:solidFill>
                  <a:schemeClr val="tx1"/>
                </a:solidFill>
              </a:rPr>
              <a:t> ∆</a:t>
            </a:r>
            <a:r>
              <a:rPr lang="el-GR" sz="1200" dirty="0">
                <a:solidFill>
                  <a:schemeClr val="tx1"/>
                </a:solidFill>
              </a:rPr>
              <a:t>θ</a:t>
            </a:r>
            <a:endParaRPr lang="en-GB" sz="1200" dirty="0">
              <a:solidFill>
                <a:schemeClr val="tx1"/>
              </a:solidFill>
            </a:endParaRPr>
          </a:p>
        </p:txBody>
      </p:sp>
      <p:graphicFrame>
        <p:nvGraphicFramePr>
          <p:cNvPr id="249" name="Table 248"/>
          <p:cNvGraphicFramePr>
            <a:graphicFrameLocks noGrp="1"/>
          </p:cNvGraphicFramePr>
          <p:nvPr>
            <p:extLst>
              <p:ext uri="{D42A27DB-BD31-4B8C-83A1-F6EECF244321}">
                <p14:modId xmlns:p14="http://schemas.microsoft.com/office/powerpoint/2010/main" val="1940436944"/>
              </p:ext>
            </p:extLst>
          </p:nvPr>
        </p:nvGraphicFramePr>
        <p:xfrm>
          <a:off x="5481315" y="432768"/>
          <a:ext cx="4242548" cy="640080"/>
        </p:xfrm>
        <a:graphic>
          <a:graphicData uri="http://schemas.openxmlformats.org/drawingml/2006/table">
            <a:tbl>
              <a:tblPr firstRow="1" bandRow="1">
                <a:tableStyleId>{5940675A-B579-460E-94D1-54222C63F5DA}</a:tableStyleId>
              </a:tblPr>
              <a:tblGrid>
                <a:gridCol w="718763">
                  <a:extLst>
                    <a:ext uri="{9D8B030D-6E8A-4147-A177-3AD203B41FA5}">
                      <a16:colId xmlns:a16="http://schemas.microsoft.com/office/drawing/2014/main" val="3229561204"/>
                    </a:ext>
                  </a:extLst>
                </a:gridCol>
                <a:gridCol w="1282390">
                  <a:extLst>
                    <a:ext uri="{9D8B030D-6E8A-4147-A177-3AD203B41FA5}">
                      <a16:colId xmlns:a16="http://schemas.microsoft.com/office/drawing/2014/main" val="1273655225"/>
                    </a:ext>
                  </a:extLst>
                </a:gridCol>
                <a:gridCol w="2241395">
                  <a:extLst>
                    <a:ext uri="{9D8B030D-6E8A-4147-A177-3AD203B41FA5}">
                      <a16:colId xmlns:a16="http://schemas.microsoft.com/office/drawing/2014/main" val="2574774749"/>
                    </a:ext>
                  </a:extLst>
                </a:gridCol>
              </a:tblGrid>
              <a:tr h="634429">
                <a:tc>
                  <a:txBody>
                    <a:bodyPr/>
                    <a:lstStyle/>
                    <a:p>
                      <a:pPr algn="ctr"/>
                      <a:r>
                        <a:rPr lang="en-GB" sz="1200" b="0" dirty="0">
                          <a:solidFill>
                            <a:schemeClr val="tx1"/>
                          </a:solidFill>
                        </a:rPr>
                        <a:t>Specific Heat Capacity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needed to raise 1kg of substance by 1°C</a:t>
                      </a:r>
                    </a:p>
                  </a:txBody>
                  <a:tcPr anchor="ctr"/>
                </a:tc>
                <a:tc>
                  <a:txBody>
                    <a:bodyPr/>
                    <a:lstStyle/>
                    <a:p>
                      <a:pPr>
                        <a:buNone/>
                      </a:pPr>
                      <a:r>
                        <a:rPr lang="en-GB" sz="1200" dirty="0">
                          <a:solidFill>
                            <a:srgbClr val="000000"/>
                          </a:solidFill>
                        </a:rPr>
                        <a:t>Depends on: mass of substance, what the substance is</a:t>
                      </a:r>
                      <a:r>
                        <a:rPr lang="en-GB" sz="1200" baseline="0" dirty="0">
                          <a:solidFill>
                            <a:srgbClr val="000000"/>
                          </a:solidFill>
                        </a:rPr>
                        <a:t> and e</a:t>
                      </a:r>
                      <a:r>
                        <a:rPr lang="en-GB" sz="1200" dirty="0">
                          <a:solidFill>
                            <a:srgbClr val="000000"/>
                          </a:solidFill>
                        </a:rPr>
                        <a:t>nergy put into the system.</a:t>
                      </a:r>
                      <a:endParaRPr lang="en-GB" sz="1200" dirty="0">
                        <a:solidFill>
                          <a:schemeClr val="tx1"/>
                        </a:solidFill>
                      </a:endParaRPr>
                    </a:p>
                  </a:txBody>
                  <a:tcPr anchor="ctr"/>
                </a:tc>
                <a:extLst>
                  <a:ext uri="{0D108BD9-81ED-4DB2-BD59-A6C34878D82A}">
                    <a16:rowId xmlns:a16="http://schemas.microsoft.com/office/drawing/2014/main" val="3600981469"/>
                  </a:ext>
                </a:extLst>
              </a:tr>
            </a:tbl>
          </a:graphicData>
        </a:graphic>
      </p:graphicFrame>
      <p:cxnSp>
        <p:nvCxnSpPr>
          <p:cNvPr id="251" name="Straight Connector 250"/>
          <p:cNvCxnSpPr>
            <a:stCxn id="94" idx="1"/>
            <a:endCxn id="63" idx="3"/>
          </p:cNvCxnSpPr>
          <p:nvPr/>
        </p:nvCxnSpPr>
        <p:spPr>
          <a:xfrm flipH="1">
            <a:off x="4771346" y="566581"/>
            <a:ext cx="109688" cy="53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248" idx="1"/>
            <a:endCxn id="247" idx="3"/>
          </p:cNvCxnSpPr>
          <p:nvPr/>
        </p:nvCxnSpPr>
        <p:spPr>
          <a:xfrm flipH="1">
            <a:off x="10794647" y="168336"/>
            <a:ext cx="144684" cy="433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21" name="Picture 320">
            <a:extLst>
              <a:ext uri="{FF2B5EF4-FFF2-40B4-BE49-F238E27FC236}">
                <a16:creationId xmlns:a16="http://schemas.microsoft.com/office/drawing/2014/main" id="{4D6C9430-FA86-4197-887F-E51422CE52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6461" y="1680028"/>
            <a:ext cx="594701" cy="504117"/>
          </a:xfrm>
          <a:prstGeom prst="rect">
            <a:avLst/>
          </a:prstGeom>
        </p:spPr>
      </p:pic>
      <p:pic>
        <p:nvPicPr>
          <p:cNvPr id="322" name="Picture 321">
            <a:extLst>
              <a:ext uri="{FF2B5EF4-FFF2-40B4-BE49-F238E27FC236}">
                <a16:creationId xmlns:a16="http://schemas.microsoft.com/office/drawing/2014/main" id="{66093084-A546-4796-95DB-A15AEF5129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3876" y="1159543"/>
            <a:ext cx="1319244" cy="822960"/>
          </a:xfrm>
          <a:prstGeom prst="rect">
            <a:avLst/>
          </a:prstGeom>
        </p:spPr>
      </p:pic>
      <p:cxnSp>
        <p:nvCxnSpPr>
          <p:cNvPr id="323" name="Straight Connector 322"/>
          <p:cNvCxnSpPr>
            <a:stCxn id="82" idx="2"/>
            <a:endCxn id="240" idx="0"/>
          </p:cNvCxnSpPr>
          <p:nvPr/>
        </p:nvCxnSpPr>
        <p:spPr>
          <a:xfrm>
            <a:off x="11330051" y="1763958"/>
            <a:ext cx="228403" cy="1032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247" idx="2"/>
            <a:endCxn id="249" idx="0"/>
          </p:cNvCxnSpPr>
          <p:nvPr/>
        </p:nvCxnSpPr>
        <p:spPr>
          <a:xfrm flipH="1">
            <a:off x="7602589" y="341328"/>
            <a:ext cx="591733" cy="914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a:stCxn id="12" idx="0"/>
            <a:endCxn id="249" idx="2"/>
          </p:cNvCxnSpPr>
          <p:nvPr/>
        </p:nvCxnSpPr>
        <p:spPr>
          <a:xfrm flipV="1">
            <a:off x="7214909" y="1072848"/>
            <a:ext cx="387680" cy="7393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5" name="Straight Connector 454"/>
          <p:cNvCxnSpPr>
            <a:cxnSpLocks/>
          </p:cNvCxnSpPr>
          <p:nvPr/>
        </p:nvCxnSpPr>
        <p:spPr>
          <a:xfrm>
            <a:off x="11078290" y="714048"/>
            <a:ext cx="649865" cy="189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3" name="Straight Connector 462"/>
          <p:cNvCxnSpPr>
            <a:stCxn id="249" idx="2"/>
            <a:endCxn id="322" idx="1"/>
          </p:cNvCxnSpPr>
          <p:nvPr/>
        </p:nvCxnSpPr>
        <p:spPr>
          <a:xfrm>
            <a:off x="7602589" y="1072848"/>
            <a:ext cx="871287" cy="4981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0" name="Straight Connector 479"/>
          <p:cNvCxnSpPr>
            <a:stCxn id="12" idx="0"/>
            <a:endCxn id="94" idx="2"/>
          </p:cNvCxnSpPr>
          <p:nvPr/>
        </p:nvCxnSpPr>
        <p:spPr>
          <a:xfrm flipH="1" flipV="1">
            <a:off x="5084359" y="1051206"/>
            <a:ext cx="2130550" cy="7609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94" name="Table 493"/>
          <p:cNvGraphicFramePr>
            <a:graphicFrameLocks noGrp="1"/>
          </p:cNvGraphicFramePr>
          <p:nvPr>
            <p:extLst>
              <p:ext uri="{D42A27DB-BD31-4B8C-83A1-F6EECF244321}">
                <p14:modId xmlns:p14="http://schemas.microsoft.com/office/powerpoint/2010/main" val="1436271484"/>
              </p:ext>
            </p:extLst>
          </p:nvPr>
        </p:nvGraphicFramePr>
        <p:xfrm>
          <a:off x="9060597" y="4450502"/>
          <a:ext cx="3648906" cy="822960"/>
        </p:xfrm>
        <a:graphic>
          <a:graphicData uri="http://schemas.openxmlformats.org/drawingml/2006/table">
            <a:tbl>
              <a:tblPr firstRow="1" bandRow="1">
                <a:tableStyleId>{5940675A-B579-460E-94D1-54222C63F5DA}</a:tableStyleId>
              </a:tblPr>
              <a:tblGrid>
                <a:gridCol w="981906">
                  <a:extLst>
                    <a:ext uri="{9D8B030D-6E8A-4147-A177-3AD203B41FA5}">
                      <a16:colId xmlns:a16="http://schemas.microsoft.com/office/drawing/2014/main" val="20000"/>
                    </a:ext>
                  </a:extLst>
                </a:gridCol>
                <a:gridCol w="1104900">
                  <a:extLst>
                    <a:ext uri="{9D8B030D-6E8A-4147-A177-3AD203B41FA5}">
                      <a16:colId xmlns:a16="http://schemas.microsoft.com/office/drawing/2014/main" val="20001"/>
                    </a:ext>
                  </a:extLst>
                </a:gridCol>
                <a:gridCol w="1562100">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Principle of conservation of energy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The amount of energy always stays the same.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cannot be created or destroyed,</a:t>
                      </a:r>
                      <a:r>
                        <a:rPr lang="en-US" sz="1200" baseline="0" dirty="0"/>
                        <a:t> only changed from one store to another.</a:t>
                      </a:r>
                      <a:endParaRPr lang="en-US" sz="1200" dirty="0"/>
                    </a:p>
                  </a:txBody>
                  <a:tcPr anchor="ctr"/>
                </a:tc>
                <a:extLst>
                  <a:ext uri="{0D108BD9-81ED-4DB2-BD59-A6C34878D82A}">
                    <a16:rowId xmlns:a16="http://schemas.microsoft.com/office/drawing/2014/main" val="161208096"/>
                  </a:ext>
                </a:extLst>
              </a:tr>
            </a:tbl>
          </a:graphicData>
        </a:graphic>
      </p:graphicFrame>
      <p:graphicFrame>
        <p:nvGraphicFramePr>
          <p:cNvPr id="496" name="Table 495"/>
          <p:cNvGraphicFramePr>
            <a:graphicFrameLocks noGrp="1"/>
          </p:cNvGraphicFramePr>
          <p:nvPr>
            <p:extLst>
              <p:ext uri="{D42A27DB-BD31-4B8C-83A1-F6EECF244321}">
                <p14:modId xmlns:p14="http://schemas.microsoft.com/office/powerpoint/2010/main" val="2459343108"/>
              </p:ext>
            </p:extLst>
          </p:nvPr>
        </p:nvGraphicFramePr>
        <p:xfrm>
          <a:off x="8848857" y="5528552"/>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228600">
                <a:tc>
                  <a:txBody>
                    <a:bodyPr/>
                    <a:lstStyle/>
                    <a:p>
                      <a:pPr algn="ctr"/>
                      <a:r>
                        <a:rPr lang="en-GB" sz="1200" b="0" dirty="0"/>
                        <a:t>Energy (KE, EPE, GPE, 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extLst>
                  <a:ext uri="{0D108BD9-81ED-4DB2-BD59-A6C34878D82A}">
                    <a16:rowId xmlns:a16="http://schemas.microsoft.com/office/drawing/2014/main" val="728772806"/>
                  </a:ext>
                </a:extLst>
              </a:tr>
              <a:tr h="228600">
                <a:tc>
                  <a:txBody>
                    <a:bodyPr/>
                    <a:lstStyle/>
                    <a:p>
                      <a:pPr algn="ctr"/>
                      <a:r>
                        <a:rPr lang="en-GB" sz="1200" b="0" dirty="0"/>
                        <a:t>Velocity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per second (m/s)</a:t>
                      </a:r>
                    </a:p>
                  </a:txBody>
                  <a:tcPr anchor="ctr"/>
                </a:tc>
                <a:extLst>
                  <a:ext uri="{0D108BD9-81ED-4DB2-BD59-A6C34878D82A}">
                    <a16:rowId xmlns:a16="http://schemas.microsoft.com/office/drawing/2014/main" val="4068792628"/>
                  </a:ext>
                </a:extLst>
              </a:tr>
              <a:tr h="228600">
                <a:tc>
                  <a:txBody>
                    <a:bodyPr/>
                    <a:lstStyle/>
                    <a:p>
                      <a:pPr algn="ctr"/>
                      <a:r>
                        <a:rPr lang="en-GB" sz="1200" b="0" dirty="0"/>
                        <a:t>Spring constant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metre (N/m)</a:t>
                      </a:r>
                    </a:p>
                  </a:txBody>
                  <a:tcPr anchor="ctr"/>
                </a:tc>
                <a:extLst>
                  <a:ext uri="{0D108BD9-81ED-4DB2-BD59-A6C34878D82A}">
                    <a16:rowId xmlns:a16="http://schemas.microsoft.com/office/drawing/2014/main" val="10001"/>
                  </a:ext>
                </a:extLst>
              </a:tr>
              <a:tr h="157565">
                <a:tc>
                  <a:txBody>
                    <a:bodyPr/>
                    <a:lstStyle/>
                    <a:p>
                      <a:pPr algn="ctr"/>
                      <a:r>
                        <a:rPr lang="en-GB" sz="1200" b="0" dirty="0"/>
                        <a:t>Extension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Metres (m)</a:t>
                      </a:r>
                    </a:p>
                  </a:txBody>
                  <a:tcPr anchor="ctr"/>
                </a:tc>
                <a:extLst>
                  <a:ext uri="{0D108BD9-81ED-4DB2-BD59-A6C34878D82A}">
                    <a16:rowId xmlns:a16="http://schemas.microsoft.com/office/drawing/2014/main" val="10002"/>
                  </a:ext>
                </a:extLst>
              </a:tr>
              <a:tr h="256537">
                <a:tc>
                  <a:txBody>
                    <a:bodyPr/>
                    <a:lstStyle/>
                    <a:p>
                      <a:pPr algn="ctr"/>
                      <a:r>
                        <a:rPr lang="en-GB" sz="1200" b="0" dirty="0"/>
                        <a:t>Mass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Kilogram (Kg)</a:t>
                      </a:r>
                    </a:p>
                  </a:txBody>
                  <a:tcPr anchor="ctr"/>
                </a:tc>
                <a:extLst>
                  <a:ext uri="{0D108BD9-81ED-4DB2-BD59-A6C34878D82A}">
                    <a16:rowId xmlns:a16="http://schemas.microsoft.com/office/drawing/2014/main" val="10003"/>
                  </a:ext>
                </a:extLst>
              </a:tr>
              <a:tr h="256537">
                <a:tc>
                  <a:txBody>
                    <a:bodyPr/>
                    <a:lstStyle/>
                    <a:p>
                      <a:pPr algn="ctr"/>
                      <a:r>
                        <a:rPr lang="en-GB" sz="1200" b="0" dirty="0"/>
                        <a:t>Gravitational field strength</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kilogram (N/Kg)</a:t>
                      </a:r>
                    </a:p>
                  </a:txBody>
                  <a:tcPr anchor="ctr"/>
                </a:tc>
                <a:extLst>
                  <a:ext uri="{0D108BD9-81ED-4DB2-BD59-A6C34878D82A}">
                    <a16:rowId xmlns:a16="http://schemas.microsoft.com/office/drawing/2014/main" val="2814278795"/>
                  </a:ext>
                </a:extLst>
              </a:tr>
              <a:tr h="172805">
                <a:tc>
                  <a:txBody>
                    <a:bodyPr/>
                    <a:lstStyle/>
                    <a:p>
                      <a:pPr algn="ctr"/>
                      <a:r>
                        <a:rPr lang="en-GB" sz="1200" b="0" dirty="0"/>
                        <a:t>Height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(m)</a:t>
                      </a:r>
                    </a:p>
                  </a:txBody>
                  <a:tcPr anchor="ctr"/>
                </a:tc>
                <a:extLst>
                  <a:ext uri="{0D108BD9-81ED-4DB2-BD59-A6C34878D82A}">
                    <a16:rowId xmlns:a16="http://schemas.microsoft.com/office/drawing/2014/main" val="3766836807"/>
                  </a:ext>
                </a:extLst>
              </a:tr>
            </a:tbl>
          </a:graphicData>
        </a:graphic>
      </p:graphicFrame>
      <p:sp>
        <p:nvSpPr>
          <p:cNvPr id="510" name="Rectangle 509"/>
          <p:cNvSpPr/>
          <p:nvPr/>
        </p:nvSpPr>
        <p:spPr>
          <a:xfrm>
            <a:off x="8964618" y="8438785"/>
            <a:ext cx="2763537" cy="7590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Reducing friction - using wheels, applying lubrication. Reducing air resistance – travelling slowly, streamlining.  </a:t>
            </a:r>
          </a:p>
        </p:txBody>
      </p:sp>
      <p:sp>
        <p:nvSpPr>
          <p:cNvPr id="511" name="Rectangle 510"/>
          <p:cNvSpPr/>
          <p:nvPr/>
        </p:nvSpPr>
        <p:spPr>
          <a:xfrm>
            <a:off x="6853439" y="8426909"/>
            <a:ext cx="1886543" cy="7988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Frictional forces cause energy to be transferred as thermal energy.  This is wasted. </a:t>
            </a:r>
          </a:p>
        </p:txBody>
      </p:sp>
      <p:sp>
        <p:nvSpPr>
          <p:cNvPr id="512" name="Rectangle 511"/>
          <p:cNvSpPr/>
          <p:nvPr/>
        </p:nvSpPr>
        <p:spPr>
          <a:xfrm>
            <a:off x="6962314" y="6467522"/>
            <a:ext cx="1650140" cy="918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HIGHER: </a:t>
            </a:r>
            <a:r>
              <a:rPr lang="en-GB" sz="1200" dirty="0">
                <a:solidFill>
                  <a:schemeClr val="tx1"/>
                </a:solidFill>
              </a:rPr>
              <a:t>When an object is moved, energy is transferred by doing work.</a:t>
            </a:r>
          </a:p>
        </p:txBody>
      </p:sp>
      <p:cxnSp>
        <p:nvCxnSpPr>
          <p:cNvPr id="514" name="Straight Connector 513"/>
          <p:cNvCxnSpPr>
            <a:stCxn id="276" idx="2"/>
            <a:endCxn id="512" idx="0"/>
          </p:cNvCxnSpPr>
          <p:nvPr/>
        </p:nvCxnSpPr>
        <p:spPr>
          <a:xfrm flipH="1">
            <a:off x="7787384" y="5964412"/>
            <a:ext cx="478278" cy="503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p:cNvCxnSpPr>
            <a:stCxn id="599" idx="2"/>
            <a:endCxn id="511" idx="0"/>
          </p:cNvCxnSpPr>
          <p:nvPr/>
        </p:nvCxnSpPr>
        <p:spPr>
          <a:xfrm flipH="1">
            <a:off x="7796711" y="8221275"/>
            <a:ext cx="238" cy="2056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p:cNvCxnSpPr>
            <a:stCxn id="510" idx="1"/>
            <a:endCxn id="511" idx="3"/>
          </p:cNvCxnSpPr>
          <p:nvPr/>
        </p:nvCxnSpPr>
        <p:spPr>
          <a:xfrm flipH="1">
            <a:off x="8739982" y="8818305"/>
            <a:ext cx="224636" cy="80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p:cNvCxnSpPr>
            <a:stCxn id="276" idx="1"/>
            <a:endCxn id="545" idx="3"/>
          </p:cNvCxnSpPr>
          <p:nvPr/>
        </p:nvCxnSpPr>
        <p:spPr>
          <a:xfrm flipH="1">
            <a:off x="7836725" y="3997510"/>
            <a:ext cx="198104" cy="9216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45" name="Table 544"/>
          <p:cNvGraphicFramePr>
            <a:graphicFrameLocks noGrp="1"/>
          </p:cNvGraphicFramePr>
          <p:nvPr>
            <p:extLst>
              <p:ext uri="{D42A27DB-BD31-4B8C-83A1-F6EECF244321}">
                <p14:modId xmlns:p14="http://schemas.microsoft.com/office/powerpoint/2010/main" val="264810267"/>
              </p:ext>
            </p:extLst>
          </p:nvPr>
        </p:nvGraphicFramePr>
        <p:xfrm>
          <a:off x="6064627" y="4367938"/>
          <a:ext cx="1772098" cy="1102388"/>
        </p:xfrm>
        <a:graphic>
          <a:graphicData uri="http://schemas.openxmlformats.org/drawingml/2006/table">
            <a:tbl>
              <a:tblPr firstRow="1" bandRow="1">
                <a:tableStyleId>{5940675A-B579-460E-94D1-54222C63F5DA}</a:tableStyleId>
              </a:tblPr>
              <a:tblGrid>
                <a:gridCol w="620066">
                  <a:extLst>
                    <a:ext uri="{9D8B030D-6E8A-4147-A177-3AD203B41FA5}">
                      <a16:colId xmlns:a16="http://schemas.microsoft.com/office/drawing/2014/main" val="2708639821"/>
                    </a:ext>
                  </a:extLst>
                </a:gridCol>
                <a:gridCol w="1152032">
                  <a:extLst>
                    <a:ext uri="{9D8B030D-6E8A-4147-A177-3AD203B41FA5}">
                      <a16:colId xmlns:a16="http://schemas.microsoft.com/office/drawing/2014/main" val="3138047994"/>
                    </a:ext>
                  </a:extLst>
                </a:gridCol>
              </a:tblGrid>
              <a:tr h="645188">
                <a:tc>
                  <a:txBody>
                    <a:bodyPr/>
                    <a:lstStyle/>
                    <a:p>
                      <a:pPr algn="ctr"/>
                      <a:r>
                        <a:rPr lang="en-GB" sz="1200" b="0" dirty="0"/>
                        <a:t>Closed system</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No change in total energy in system</a:t>
                      </a:r>
                    </a:p>
                  </a:txBody>
                  <a:tcPr anchor="ctr"/>
                </a:tc>
                <a:extLst>
                  <a:ext uri="{0D108BD9-81ED-4DB2-BD59-A6C34878D82A}">
                    <a16:rowId xmlns:a16="http://schemas.microsoft.com/office/drawing/2014/main" val="2706839811"/>
                  </a:ext>
                </a:extLst>
              </a:tr>
              <a:tr h="413772">
                <a:tc>
                  <a:txBody>
                    <a:bodyPr/>
                    <a:lstStyle/>
                    <a:p>
                      <a:pPr algn="ctr"/>
                      <a:r>
                        <a:rPr lang="en-GB" sz="1200" b="0" dirty="0">
                          <a:solidFill>
                            <a:schemeClr val="tx1"/>
                          </a:solidFill>
                        </a:rPr>
                        <a:t>Open system</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can dissipate</a:t>
                      </a:r>
                    </a:p>
                  </a:txBody>
                  <a:tcPr anchor="ctr"/>
                </a:tc>
                <a:extLst>
                  <a:ext uri="{0D108BD9-81ED-4DB2-BD59-A6C34878D82A}">
                    <a16:rowId xmlns:a16="http://schemas.microsoft.com/office/drawing/2014/main" val="2418797059"/>
                  </a:ext>
                </a:extLst>
              </a:tr>
            </a:tbl>
          </a:graphicData>
        </a:graphic>
      </p:graphicFrame>
      <p:graphicFrame>
        <p:nvGraphicFramePr>
          <p:cNvPr id="548" name="Table 547"/>
          <p:cNvGraphicFramePr>
            <a:graphicFrameLocks noGrp="1"/>
          </p:cNvGraphicFramePr>
          <p:nvPr>
            <p:extLst>
              <p:ext uri="{D42A27DB-BD31-4B8C-83A1-F6EECF244321}">
                <p14:modId xmlns:p14="http://schemas.microsoft.com/office/powerpoint/2010/main" val="427416466"/>
              </p:ext>
            </p:extLst>
          </p:nvPr>
        </p:nvGraphicFramePr>
        <p:xfrm>
          <a:off x="4065994" y="6900152"/>
          <a:ext cx="2380214" cy="914724"/>
        </p:xfrm>
        <a:graphic>
          <a:graphicData uri="http://schemas.openxmlformats.org/drawingml/2006/table">
            <a:tbl>
              <a:tblPr firstRow="1" bandRow="1">
                <a:tableStyleId>{5940675A-B579-460E-94D1-54222C63F5DA}</a:tableStyleId>
              </a:tblPr>
              <a:tblGrid>
                <a:gridCol w="737185">
                  <a:extLst>
                    <a:ext uri="{9D8B030D-6E8A-4147-A177-3AD203B41FA5}">
                      <a16:colId xmlns:a16="http://schemas.microsoft.com/office/drawing/2014/main" val="2708639821"/>
                    </a:ext>
                  </a:extLst>
                </a:gridCol>
                <a:gridCol w="1643029">
                  <a:extLst>
                    <a:ext uri="{9D8B030D-6E8A-4147-A177-3AD203B41FA5}">
                      <a16:colId xmlns:a16="http://schemas.microsoft.com/office/drawing/2014/main" val="3138047994"/>
                    </a:ext>
                  </a:extLst>
                </a:gridCol>
              </a:tblGrid>
              <a:tr h="432124">
                <a:tc>
                  <a:txBody>
                    <a:bodyPr/>
                    <a:lstStyle/>
                    <a:p>
                      <a:pPr algn="ctr"/>
                      <a:r>
                        <a:rPr lang="en-GB" sz="1200" b="0" dirty="0">
                          <a:solidFill>
                            <a:schemeClr val="tx1"/>
                          </a:solidFill>
                        </a:rPr>
                        <a:t>Useful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and used</a:t>
                      </a:r>
                    </a:p>
                  </a:txBody>
                  <a:tcPr anchor="ctr"/>
                </a:tc>
                <a:extLst>
                  <a:ext uri="{0D108BD9-81ED-4DB2-BD59-A6C34878D82A}">
                    <a16:rowId xmlns:a16="http://schemas.microsoft.com/office/drawing/2014/main" val="2520830456"/>
                  </a:ext>
                </a:extLst>
              </a:tr>
              <a:tr h="457524">
                <a:tc>
                  <a:txBody>
                    <a:bodyPr/>
                    <a:lstStyle/>
                    <a:p>
                      <a:pPr algn="ctr"/>
                      <a:r>
                        <a:rPr lang="en-GB" sz="1200" b="0" dirty="0"/>
                        <a:t>Wasted energy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Dissipated energy,</a:t>
                      </a:r>
                      <a:r>
                        <a:rPr lang="en-GB" sz="1200" b="1" i="1" baseline="0" dirty="0">
                          <a:solidFill>
                            <a:schemeClr val="accent2">
                              <a:lumMod val="75000"/>
                            </a:schemeClr>
                          </a:solidFill>
                        </a:rPr>
                        <a:t> stored less usefully</a:t>
                      </a:r>
                      <a:endParaRPr lang="en-GB" sz="1200" b="1" i="1" dirty="0">
                        <a:solidFill>
                          <a:schemeClr val="accent2">
                            <a:lumMod val="75000"/>
                          </a:schemeClr>
                        </a:solidFill>
                      </a:endParaRPr>
                    </a:p>
                  </a:txBody>
                  <a:tcPr anchor="ctr"/>
                </a:tc>
                <a:extLst>
                  <a:ext uri="{0D108BD9-81ED-4DB2-BD59-A6C34878D82A}">
                    <a16:rowId xmlns:a16="http://schemas.microsoft.com/office/drawing/2014/main" val="2706839811"/>
                  </a:ext>
                </a:extLst>
              </a:tr>
            </a:tbl>
          </a:graphicData>
        </a:graphic>
      </p:graphicFrame>
      <p:cxnSp>
        <p:nvCxnSpPr>
          <p:cNvPr id="549" name="Straight Connector 548"/>
          <p:cNvCxnSpPr>
            <a:stCxn id="545" idx="2"/>
            <a:endCxn id="552" idx="0"/>
          </p:cNvCxnSpPr>
          <p:nvPr/>
        </p:nvCxnSpPr>
        <p:spPr>
          <a:xfrm flipH="1">
            <a:off x="6634408" y="5470326"/>
            <a:ext cx="316268" cy="1699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52" name="Picture 551">
            <a:extLst>
              <a:ext uri="{FF2B5EF4-FFF2-40B4-BE49-F238E27FC236}">
                <a16:creationId xmlns:a16="http://schemas.microsoft.com/office/drawing/2014/main" id="{CA5F6F45-5EED-4D9B-B187-247A839A1D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64627" y="5640299"/>
            <a:ext cx="1139562" cy="885552"/>
          </a:xfrm>
          <a:prstGeom prst="rect">
            <a:avLst/>
          </a:prstGeom>
        </p:spPr>
      </p:pic>
      <p:sp>
        <p:nvSpPr>
          <p:cNvPr id="599" name="Rectangle 598"/>
          <p:cNvSpPr/>
          <p:nvPr/>
        </p:nvSpPr>
        <p:spPr>
          <a:xfrm>
            <a:off x="6951152" y="7569793"/>
            <a:ext cx="1691593" cy="65148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Work done = Force X distance moved </a:t>
            </a:r>
          </a:p>
        </p:txBody>
      </p:sp>
      <p:cxnSp>
        <p:nvCxnSpPr>
          <p:cNvPr id="603" name="Straight Connector 602"/>
          <p:cNvCxnSpPr>
            <a:stCxn id="599" idx="0"/>
            <a:endCxn id="512" idx="2"/>
          </p:cNvCxnSpPr>
          <p:nvPr/>
        </p:nvCxnSpPr>
        <p:spPr>
          <a:xfrm flipH="1" flipV="1">
            <a:off x="7787384" y="7385918"/>
            <a:ext cx="9565" cy="183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8" name="Table 617"/>
          <p:cNvGraphicFramePr>
            <a:graphicFrameLocks noGrp="1"/>
          </p:cNvGraphicFramePr>
          <p:nvPr>
            <p:extLst>
              <p:ext uri="{D42A27DB-BD31-4B8C-83A1-F6EECF244321}">
                <p14:modId xmlns:p14="http://schemas.microsoft.com/office/powerpoint/2010/main" val="1271537741"/>
              </p:ext>
            </p:extLst>
          </p:nvPr>
        </p:nvGraphicFramePr>
        <p:xfrm>
          <a:off x="9546523" y="3527770"/>
          <a:ext cx="3154974" cy="822960"/>
        </p:xfrm>
        <a:graphic>
          <a:graphicData uri="http://schemas.openxmlformats.org/drawingml/2006/table">
            <a:tbl>
              <a:tblPr firstRow="1" bandRow="1">
                <a:tableStyleId>{5940675A-B579-460E-94D1-54222C63F5DA}</a:tableStyleId>
              </a:tblPr>
              <a:tblGrid>
                <a:gridCol w="835261">
                  <a:extLst>
                    <a:ext uri="{9D8B030D-6E8A-4147-A177-3AD203B41FA5}">
                      <a16:colId xmlns:a16="http://schemas.microsoft.com/office/drawing/2014/main" val="20000"/>
                    </a:ext>
                  </a:extLst>
                </a:gridCol>
                <a:gridCol w="951980">
                  <a:extLst>
                    <a:ext uri="{9D8B030D-6E8A-4147-A177-3AD203B41FA5}">
                      <a16:colId xmlns:a16="http://schemas.microsoft.com/office/drawing/2014/main" val="20001"/>
                    </a:ext>
                  </a:extLst>
                </a:gridCol>
                <a:gridCol w="1367733">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Ways to reduce  ‘wasted’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usefully</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rPr>
                        <a:t>Insulation, streamline design, lubrication of moving parts.</a:t>
                      </a:r>
                      <a:endParaRPr lang="en-US" sz="1200" dirty="0"/>
                    </a:p>
                  </a:txBody>
                  <a:tcPr anchor="ctr"/>
                </a:tc>
                <a:extLst>
                  <a:ext uri="{0D108BD9-81ED-4DB2-BD59-A6C34878D82A}">
                    <a16:rowId xmlns:a16="http://schemas.microsoft.com/office/drawing/2014/main" val="161208096"/>
                  </a:ext>
                </a:extLst>
              </a:tr>
            </a:tbl>
          </a:graphicData>
        </a:graphic>
      </p:graphicFrame>
      <p:cxnSp>
        <p:nvCxnSpPr>
          <p:cNvPr id="624" name="Straight Connector 623"/>
          <p:cNvCxnSpPr>
            <a:endCxn id="494" idx="1"/>
          </p:cNvCxnSpPr>
          <p:nvPr/>
        </p:nvCxnSpPr>
        <p:spPr>
          <a:xfrm>
            <a:off x="8506720" y="4636032"/>
            <a:ext cx="553877" cy="2259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548" idx="3"/>
            <a:endCxn id="552" idx="2"/>
          </p:cNvCxnSpPr>
          <p:nvPr/>
        </p:nvCxnSpPr>
        <p:spPr>
          <a:xfrm flipV="1">
            <a:off x="6446208" y="6525851"/>
            <a:ext cx="188200" cy="831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4768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a:stCxn id="10" idx="3"/>
            <a:endCxn id="61" idx="1"/>
          </p:cNvCxnSpPr>
          <p:nvPr/>
        </p:nvCxnSpPr>
        <p:spPr>
          <a:xfrm>
            <a:off x="10591786" y="2644856"/>
            <a:ext cx="153104" cy="18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endCxn id="22" idx="3"/>
          </p:cNvCxnSpPr>
          <p:nvPr/>
        </p:nvCxnSpPr>
        <p:spPr>
          <a:xfrm flipH="1" flipV="1">
            <a:off x="5029507" y="1728848"/>
            <a:ext cx="219149" cy="541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10" idx="1"/>
            <a:endCxn id="4" idx="3"/>
          </p:cNvCxnSpPr>
          <p:nvPr/>
        </p:nvCxnSpPr>
        <p:spPr>
          <a:xfrm flipH="1">
            <a:off x="9390437" y="2644856"/>
            <a:ext cx="139660" cy="567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6" idx="2"/>
            <a:endCxn id="42" idx="0"/>
          </p:cNvCxnSpPr>
          <p:nvPr/>
        </p:nvCxnSpPr>
        <p:spPr>
          <a:xfrm flipH="1">
            <a:off x="6384740" y="3217381"/>
            <a:ext cx="748136" cy="2493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86" idx="2"/>
            <a:endCxn id="10" idx="0"/>
          </p:cNvCxnSpPr>
          <p:nvPr/>
        </p:nvCxnSpPr>
        <p:spPr>
          <a:xfrm>
            <a:off x="8995671" y="1971834"/>
            <a:ext cx="1065271" cy="3498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6" idx="3"/>
            <a:endCxn id="4" idx="1"/>
          </p:cNvCxnSpPr>
          <p:nvPr/>
        </p:nvCxnSpPr>
        <p:spPr>
          <a:xfrm flipV="1">
            <a:off x="7802577" y="2701584"/>
            <a:ext cx="161252" cy="54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16" idx="1"/>
            <a:endCxn id="43" idx="2"/>
          </p:cNvCxnSpPr>
          <p:nvPr/>
        </p:nvCxnSpPr>
        <p:spPr>
          <a:xfrm flipH="1" flipV="1">
            <a:off x="5529424" y="2564190"/>
            <a:ext cx="933751" cy="1915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a:stCxn id="16" idx="1"/>
            <a:endCxn id="62" idx="3"/>
          </p:cNvCxnSpPr>
          <p:nvPr/>
        </p:nvCxnSpPr>
        <p:spPr>
          <a:xfrm flipH="1">
            <a:off x="6060322" y="2755716"/>
            <a:ext cx="402853" cy="283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7963829" y="2239919"/>
            <a:ext cx="14266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3782446222"/>
              </p:ext>
            </p:extLst>
          </p:nvPr>
        </p:nvGraphicFramePr>
        <p:xfrm>
          <a:off x="115711" y="2084832"/>
          <a:ext cx="4790717" cy="1280160"/>
        </p:xfrm>
        <a:graphic>
          <a:graphicData uri="http://schemas.openxmlformats.org/drawingml/2006/table">
            <a:tbl>
              <a:tblPr firstRow="1" bandRow="1">
                <a:tableStyleId>{5940675A-B579-460E-94D1-54222C63F5DA}</a:tableStyleId>
              </a:tblPr>
              <a:tblGrid>
                <a:gridCol w="1197765">
                  <a:extLst>
                    <a:ext uri="{9D8B030D-6E8A-4147-A177-3AD203B41FA5}">
                      <a16:colId xmlns:a16="http://schemas.microsoft.com/office/drawing/2014/main" val="20000"/>
                    </a:ext>
                  </a:extLst>
                </a:gridCol>
                <a:gridCol w="1926119">
                  <a:extLst>
                    <a:ext uri="{9D8B030D-6E8A-4147-A177-3AD203B41FA5}">
                      <a16:colId xmlns:a16="http://schemas.microsoft.com/office/drawing/2014/main" val="20001"/>
                    </a:ext>
                  </a:extLst>
                </a:gridCol>
                <a:gridCol w="1666833">
                  <a:extLst>
                    <a:ext uri="{9D8B030D-6E8A-4147-A177-3AD203B41FA5}">
                      <a16:colId xmlns:a16="http://schemas.microsoft.com/office/drawing/2014/main" val="20002"/>
                    </a:ext>
                  </a:extLst>
                </a:gridCol>
              </a:tblGrid>
              <a:tr h="612506">
                <a:tc>
                  <a:txBody>
                    <a:bodyPr/>
                    <a:lstStyle/>
                    <a:p>
                      <a:pPr algn="ctr"/>
                      <a:r>
                        <a:rPr lang="en-GB" sz="1200" b="0" dirty="0"/>
                        <a:t>Non-renewable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run out.  It is a finite</a:t>
                      </a:r>
                      <a:r>
                        <a:rPr lang="en-GB" sz="1200" b="1" i="1" baseline="0" dirty="0">
                          <a:solidFill>
                            <a:schemeClr val="accent2">
                              <a:lumMod val="75000"/>
                            </a:schemeClr>
                          </a:solidFill>
                        </a:rPr>
                        <a:t> reserve.  It cannot be replenished.</a:t>
                      </a:r>
                      <a:endParaRPr lang="en-GB" sz="1200" b="1" i="1" dirty="0">
                        <a:solidFill>
                          <a:schemeClr val="accent2">
                            <a:lumMod val="75000"/>
                          </a:schemeClr>
                        </a:solidFill>
                      </a:endParaRPr>
                    </a:p>
                  </a:txBody>
                  <a:tcPr anchor="ctr"/>
                </a:tc>
                <a:tc>
                  <a:txBody>
                    <a:bodyPr/>
                    <a:lstStyle/>
                    <a:p>
                      <a:pPr algn="l"/>
                      <a:r>
                        <a:rPr lang="en-GB" sz="1200" dirty="0" smtClean="0"/>
                        <a:t>e.g. </a:t>
                      </a:r>
                      <a:r>
                        <a:rPr lang="en-GB" sz="1200" dirty="0"/>
                        <a:t>Fossil fuels</a:t>
                      </a:r>
                      <a:r>
                        <a:rPr lang="en-GB" sz="1200" baseline="0" dirty="0"/>
                        <a:t> </a:t>
                      </a:r>
                      <a:r>
                        <a:rPr lang="en-GB" sz="1200" baseline="0" dirty="0" smtClean="0"/>
                        <a:t>(coal</a:t>
                      </a:r>
                      <a:r>
                        <a:rPr lang="en-GB" sz="1200" baseline="0" dirty="0"/>
                        <a:t>, </a:t>
                      </a:r>
                      <a:r>
                        <a:rPr lang="en-GB" sz="1200" baseline="0" dirty="0" smtClean="0"/>
                        <a:t>oil and gas) and nuclear fuels.</a:t>
                      </a:r>
                      <a:endParaRPr lang="en-GB" sz="1200" dirty="0"/>
                    </a:p>
                  </a:txBody>
                  <a:tcPr anchor="ctr"/>
                </a:tc>
                <a:extLst>
                  <a:ext uri="{0D108BD9-81ED-4DB2-BD59-A6C34878D82A}">
                    <a16:rowId xmlns:a16="http://schemas.microsoft.com/office/drawing/2014/main" val="10000"/>
                  </a:ext>
                </a:extLst>
              </a:tr>
              <a:tr h="5942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never run out.  It is an infinite</a:t>
                      </a:r>
                      <a:r>
                        <a:rPr lang="en-GB" sz="1200" b="1" i="1" baseline="0" dirty="0">
                          <a:solidFill>
                            <a:schemeClr val="accent2">
                              <a:lumMod val="75000"/>
                            </a:schemeClr>
                          </a:solidFill>
                        </a:rPr>
                        <a:t> reserve.  It can be </a:t>
                      </a:r>
                      <a:r>
                        <a:rPr lang="en-GB" sz="1200" b="1" i="1" baseline="0" dirty="0" smtClean="0">
                          <a:solidFill>
                            <a:schemeClr val="accent2">
                              <a:lumMod val="75000"/>
                            </a:schemeClr>
                          </a:solidFill>
                        </a:rPr>
                        <a:t>replenished.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a:t>
                      </a:r>
                      <a:r>
                        <a:rPr lang="en-US" sz="1200" dirty="0"/>
                        <a:t>Solar, Tides, Waves, Wind, Geothermal, Biomass,  Hydroelectric </a:t>
                      </a:r>
                    </a:p>
                  </a:txBody>
                  <a:tcPr anchor="ctr"/>
                </a:tc>
                <a:extLst>
                  <a:ext uri="{0D108BD9-81ED-4DB2-BD59-A6C34878D82A}">
                    <a16:rowId xmlns:a16="http://schemas.microsoft.com/office/drawing/2014/main" val="10001"/>
                  </a:ext>
                </a:extLst>
              </a:tr>
            </a:tbl>
          </a:graphicData>
        </a:graphic>
      </p:graphicFrame>
      <p:sp>
        <p:nvSpPr>
          <p:cNvPr id="9" name="Rectangle 8"/>
          <p:cNvSpPr/>
          <p:nvPr/>
        </p:nvSpPr>
        <p:spPr>
          <a:xfrm>
            <a:off x="5337571" y="82432"/>
            <a:ext cx="6721080" cy="534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Power station – NB: You need to understand the principle behind generating electricity. An energy resource is burnt to make steam to drive a turbine which drives the generator. </a:t>
            </a:r>
          </a:p>
        </p:txBody>
      </p:sp>
      <p:sp>
        <p:nvSpPr>
          <p:cNvPr id="10" name="Rectangle 9"/>
          <p:cNvSpPr/>
          <p:nvPr/>
        </p:nvSpPr>
        <p:spPr>
          <a:xfrm>
            <a:off x="9530097" y="2321690"/>
            <a:ext cx="1061689"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National Grid</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463175" y="2294051"/>
            <a:ext cx="13394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Global Energy Resources</a:t>
            </a:r>
            <a:endParaRPr lang="en-GB" sz="1800" dirty="0">
              <a:ea typeface="Verdana" panose="020B0604030504040204" pitchFamily="34" charset="0"/>
              <a:cs typeface="Verdana" panose="020B0604030504040204" pitchFamily="34" charset="0"/>
            </a:endParaRPr>
          </a:p>
        </p:txBody>
      </p:sp>
      <p:graphicFrame>
        <p:nvGraphicFramePr>
          <p:cNvPr id="42" name="Table 41"/>
          <p:cNvGraphicFramePr>
            <a:graphicFrameLocks noGrp="1"/>
          </p:cNvGraphicFramePr>
          <p:nvPr>
            <p:extLst>
              <p:ext uri="{D42A27DB-BD31-4B8C-83A1-F6EECF244321}">
                <p14:modId xmlns:p14="http://schemas.microsoft.com/office/powerpoint/2010/main" val="959521997"/>
              </p:ext>
            </p:extLst>
          </p:nvPr>
        </p:nvGraphicFramePr>
        <p:xfrm>
          <a:off x="115710" y="3466740"/>
          <a:ext cx="12538061" cy="5850594"/>
        </p:xfrm>
        <a:graphic>
          <a:graphicData uri="http://schemas.openxmlformats.org/drawingml/2006/table">
            <a:tbl>
              <a:tblPr firstRow="1" bandRow="1">
                <a:tableStyleId>{5940675A-B579-460E-94D1-54222C63F5DA}</a:tableStyleId>
              </a:tblPr>
              <a:tblGrid>
                <a:gridCol w="1160640">
                  <a:extLst>
                    <a:ext uri="{9D8B030D-6E8A-4147-A177-3AD203B41FA5}">
                      <a16:colId xmlns:a16="http://schemas.microsoft.com/office/drawing/2014/main" val="20000"/>
                    </a:ext>
                  </a:extLst>
                </a:gridCol>
                <a:gridCol w="2647950">
                  <a:extLst>
                    <a:ext uri="{9D8B030D-6E8A-4147-A177-3AD203B41FA5}">
                      <a16:colId xmlns:a16="http://schemas.microsoft.com/office/drawing/2014/main" val="20001"/>
                    </a:ext>
                  </a:extLst>
                </a:gridCol>
                <a:gridCol w="1619250">
                  <a:extLst>
                    <a:ext uri="{9D8B030D-6E8A-4147-A177-3AD203B41FA5}">
                      <a16:colId xmlns:a16="http://schemas.microsoft.com/office/drawing/2014/main" val="9600078"/>
                    </a:ext>
                  </a:extLst>
                </a:gridCol>
                <a:gridCol w="2438400">
                  <a:extLst>
                    <a:ext uri="{9D8B030D-6E8A-4147-A177-3AD203B41FA5}">
                      <a16:colId xmlns:a16="http://schemas.microsoft.com/office/drawing/2014/main" val="429646128"/>
                    </a:ext>
                  </a:extLst>
                </a:gridCol>
                <a:gridCol w="4671821">
                  <a:extLst>
                    <a:ext uri="{9D8B030D-6E8A-4147-A177-3AD203B41FA5}">
                      <a16:colId xmlns:a16="http://schemas.microsoft.com/office/drawing/2014/main" val="20002"/>
                    </a:ext>
                  </a:extLst>
                </a:gridCol>
              </a:tblGrid>
              <a:tr h="378312">
                <a:tc>
                  <a:txBody>
                    <a:bodyPr/>
                    <a:lstStyle/>
                    <a:p>
                      <a:pPr algn="ctr"/>
                      <a:r>
                        <a:rPr lang="en-GB" sz="1200" b="0" dirty="0"/>
                        <a:t>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it works</a:t>
                      </a:r>
                    </a:p>
                  </a:txBody>
                  <a:tcPr anchor="ctr"/>
                </a:tc>
                <a:tc>
                  <a:txBody>
                    <a:bodyPr/>
                    <a:lstStyle/>
                    <a:p>
                      <a:pPr algn="ctr"/>
                      <a:r>
                        <a:rPr lang="en-GB" sz="1200" b="0" i="0" dirty="0" smtClean="0">
                          <a:solidFill>
                            <a:schemeClr val="tx1"/>
                          </a:solidFill>
                        </a:rPr>
                        <a:t>Uses</a:t>
                      </a:r>
                      <a:endParaRPr lang="en-GB" sz="1200" b="0" i="0" dirty="0">
                        <a:solidFill>
                          <a:schemeClr val="tx1"/>
                        </a:solidFill>
                      </a:endParaRPr>
                    </a:p>
                  </a:txBody>
                  <a:tcPr anchor="ctr"/>
                </a:tc>
                <a:tc>
                  <a:txBody>
                    <a:bodyPr/>
                    <a:lstStyle/>
                    <a:p>
                      <a:pPr algn="ctr"/>
                      <a:r>
                        <a:rPr lang="en-GB" sz="1200" b="0" i="0" dirty="0">
                          <a:solidFill>
                            <a:schemeClr val="tx1"/>
                          </a:solidFill>
                        </a:rPr>
                        <a:t>Positive</a:t>
                      </a:r>
                    </a:p>
                  </a:txBody>
                  <a:tcPr anchor="ctr"/>
                </a:tc>
                <a:tc>
                  <a:txBody>
                    <a:bodyPr/>
                    <a:lstStyle/>
                    <a:p>
                      <a:pPr algn="ctr"/>
                      <a:r>
                        <a:rPr lang="en-GB" sz="1200" dirty="0"/>
                        <a:t>Negative</a:t>
                      </a:r>
                    </a:p>
                  </a:txBody>
                  <a:tcPr anchor="ctr"/>
                </a:tc>
                <a:extLst>
                  <a:ext uri="{0D108BD9-81ED-4DB2-BD59-A6C34878D82A}">
                    <a16:rowId xmlns:a16="http://schemas.microsoft.com/office/drawing/2014/main" val="10000"/>
                  </a:ext>
                </a:extLst>
              </a:tr>
              <a:tr h="759312">
                <a:tc>
                  <a:txBody>
                    <a:bodyPr/>
                    <a:lstStyle/>
                    <a:p>
                      <a:pPr algn="ctr"/>
                      <a:r>
                        <a:rPr lang="en-GB" sz="1200" b="0" dirty="0"/>
                        <a:t>Fossil </a:t>
                      </a:r>
                      <a:r>
                        <a:rPr lang="en-GB" sz="1200" b="0" dirty="0" smtClean="0"/>
                        <a:t>Fuels</a:t>
                      </a:r>
                    </a:p>
                    <a:p>
                      <a:pPr algn="ctr"/>
                      <a:r>
                        <a:rPr lang="en-GB" sz="1200" b="0" dirty="0" smtClean="0"/>
                        <a:t>(coal,</a:t>
                      </a:r>
                      <a:r>
                        <a:rPr lang="en-GB" sz="1200" b="0" baseline="0" dirty="0" smtClean="0"/>
                        <a:t> oil and gas)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Burnt</a:t>
                      </a:r>
                      <a:r>
                        <a:rPr lang="en-GB" sz="1200" b="1" i="1" baseline="0" dirty="0">
                          <a:solidFill>
                            <a:schemeClr val="accent2">
                              <a:lumMod val="75000"/>
                            </a:schemeClr>
                          </a:solidFill>
                        </a:rPr>
                        <a:t> to release thermal energy used to turn water into steam to turn turbines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heating and transport </a:t>
                      </a:r>
                    </a:p>
                  </a:txBody>
                  <a:tcPr anchor="ctr"/>
                </a:tc>
                <a:tc>
                  <a:txBody>
                    <a:bodyPr/>
                    <a:lstStyle/>
                    <a:p>
                      <a:pPr algn="ctr"/>
                      <a:r>
                        <a:rPr lang="en-GB" sz="1200" b="0" i="0" dirty="0">
                          <a:solidFill>
                            <a:schemeClr val="tx1"/>
                          </a:solidFill>
                        </a:rPr>
                        <a:t>Provides</a:t>
                      </a:r>
                      <a:r>
                        <a:rPr lang="en-GB" sz="1200" b="0" i="0" baseline="0" dirty="0">
                          <a:solidFill>
                            <a:schemeClr val="tx1"/>
                          </a:solidFill>
                        </a:rPr>
                        <a:t> most of the UK energy. Large reserves. Cheap to extract. Used in transport, heating and making electricity. Easy to transport.</a:t>
                      </a:r>
                      <a:endParaRPr lang="en-GB" sz="1200" b="0" i="0" dirty="0">
                        <a:solidFill>
                          <a:schemeClr val="tx1"/>
                        </a:solidFill>
                      </a:endParaRPr>
                    </a:p>
                  </a:txBody>
                  <a:tcPr anchor="ctr"/>
                </a:tc>
                <a:tc>
                  <a:txBody>
                    <a:bodyPr/>
                    <a:lstStyle/>
                    <a:p>
                      <a:pPr algn="ctr"/>
                      <a:r>
                        <a:rPr lang="en-GB" sz="1200" dirty="0" smtClean="0"/>
                        <a:t>Non-renewable.</a:t>
                      </a:r>
                      <a:r>
                        <a:rPr lang="en-GB" sz="1200" baseline="0" dirty="0" smtClean="0"/>
                        <a:t> </a:t>
                      </a:r>
                      <a:r>
                        <a:rPr lang="en-GB" sz="1200" dirty="0" smtClean="0"/>
                        <a:t>Burning </a:t>
                      </a:r>
                      <a:r>
                        <a:rPr lang="en-GB" sz="1200" dirty="0"/>
                        <a:t>coal and oil </a:t>
                      </a:r>
                      <a:r>
                        <a:rPr lang="en-GB" sz="1200" baseline="0" dirty="0"/>
                        <a:t>releases </a:t>
                      </a:r>
                      <a:r>
                        <a:rPr lang="en-GB" sz="1200" baseline="0" dirty="0" err="1"/>
                        <a:t>sulfur</a:t>
                      </a:r>
                      <a:r>
                        <a:rPr lang="en-GB" sz="1200" baseline="0" dirty="0"/>
                        <a:t> dioxide. When mixed with rain makes acid rain.  Acid rain damages building and kills plants. Burning </a:t>
                      </a:r>
                      <a:r>
                        <a:rPr lang="en-GB" sz="1200" dirty="0"/>
                        <a:t>fossil fuels</a:t>
                      </a:r>
                      <a:r>
                        <a:rPr lang="en-GB" sz="1200" baseline="0" dirty="0"/>
                        <a:t> releases carbon dioxide which contributes to global warming. Serious  environmental damage if oil spilt. </a:t>
                      </a:r>
                    </a:p>
                  </a:txBody>
                  <a:tcPr anchor="ctr"/>
                </a:tc>
                <a:extLst>
                  <a:ext uri="{0D108BD9-81ED-4DB2-BD59-A6C34878D82A}">
                    <a16:rowId xmlns:a16="http://schemas.microsoft.com/office/drawing/2014/main" val="10001"/>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Nuclear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Nuclear fission process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b="0" i="0" dirty="0">
                          <a:solidFill>
                            <a:schemeClr val="tx1"/>
                          </a:solidFill>
                        </a:rPr>
                        <a:t>No</a:t>
                      </a:r>
                      <a:r>
                        <a:rPr lang="en-GB" sz="1200" b="0" i="0" baseline="0" dirty="0">
                          <a:solidFill>
                            <a:schemeClr val="tx1"/>
                          </a:solidFill>
                        </a:rPr>
                        <a:t> </a:t>
                      </a:r>
                      <a:r>
                        <a:rPr lang="en-GB" sz="1200" b="0" i="0" baseline="0" dirty="0" smtClean="0">
                          <a:solidFill>
                            <a:schemeClr val="tx1"/>
                          </a:solidFill>
                        </a:rPr>
                        <a:t> greenhouse </a:t>
                      </a:r>
                      <a:r>
                        <a:rPr lang="en-GB" sz="1200" b="0" i="0" baseline="0" dirty="0">
                          <a:solidFill>
                            <a:schemeClr val="tx1"/>
                          </a:solidFill>
                        </a:rPr>
                        <a:t>gases produced. Lots of energy produced from small amounts of </a:t>
                      </a:r>
                      <a:r>
                        <a:rPr lang="en-GB" sz="1200" b="0" i="0" baseline="0" dirty="0" smtClean="0">
                          <a:solidFill>
                            <a:schemeClr val="tx1"/>
                          </a:solidFill>
                        </a:rPr>
                        <a:t>fuel.</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Non-renewable. </a:t>
                      </a:r>
                      <a:r>
                        <a:rPr lang="en-US" sz="1200" dirty="0" smtClean="0"/>
                        <a:t>Dangers </a:t>
                      </a:r>
                      <a:r>
                        <a:rPr lang="en-US" sz="1200" dirty="0"/>
                        <a:t>of radioactive</a:t>
                      </a:r>
                      <a:r>
                        <a:rPr lang="en-US" sz="1200" baseline="0" dirty="0"/>
                        <a:t> materials being released into air or water. Nuclear sites need high levels of security. Start up costs and decommission costs very expensive. Toxic waste needs careful storing.</a:t>
                      </a:r>
                      <a:endParaRPr lang="en-US" sz="1200" dirty="0"/>
                    </a:p>
                  </a:txBody>
                  <a:tcPr anchor="ctr"/>
                </a:tc>
                <a:extLst>
                  <a:ext uri="{0D108BD9-81ED-4DB2-BD59-A6C34878D82A}">
                    <a16:rowId xmlns:a16="http://schemas.microsoft.com/office/drawing/2014/main" val="10002"/>
                  </a:ext>
                </a:extLst>
              </a:tr>
              <a:tr h="40819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Biofuel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Plant</a:t>
                      </a:r>
                      <a:r>
                        <a:rPr lang="en-GB" sz="1200" b="1" i="1" baseline="0" dirty="0">
                          <a:solidFill>
                            <a:schemeClr val="accent2">
                              <a:lumMod val="75000"/>
                            </a:schemeClr>
                          </a:solidFill>
                        </a:rPr>
                        <a:t> matter burnt to release thermal energy</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Transport and generating electricity</a:t>
                      </a:r>
                    </a:p>
                  </a:txBody>
                  <a:tcPr anchor="ctr"/>
                </a:tc>
                <a:tc>
                  <a:txBody>
                    <a:bodyPr/>
                    <a:lstStyle/>
                    <a:p>
                      <a:pPr algn="ctr"/>
                      <a:r>
                        <a:rPr lang="en-GB" sz="1200" dirty="0" smtClean="0"/>
                        <a:t>Renewable. </a:t>
                      </a:r>
                      <a:r>
                        <a:rPr lang="en-GB" sz="1200" b="0" i="0" dirty="0" smtClean="0">
                          <a:solidFill>
                            <a:schemeClr val="tx1"/>
                          </a:solidFill>
                        </a:rPr>
                        <a:t>As </a:t>
                      </a:r>
                      <a:r>
                        <a:rPr lang="en-GB" sz="1200" b="0" i="0" dirty="0">
                          <a:solidFill>
                            <a:schemeClr val="tx1"/>
                          </a:solidFill>
                        </a:rPr>
                        <a:t>plants </a:t>
                      </a:r>
                      <a:r>
                        <a:rPr lang="en-GB" sz="1200" b="0" i="0" dirty="0" smtClean="0">
                          <a:solidFill>
                            <a:schemeClr val="tx1"/>
                          </a:solidFill>
                        </a:rPr>
                        <a:t>grow, </a:t>
                      </a:r>
                      <a:r>
                        <a:rPr lang="en-GB" sz="1200" b="0" i="0" dirty="0">
                          <a:solidFill>
                            <a:schemeClr val="tx1"/>
                          </a:solidFill>
                        </a:rPr>
                        <a:t>they remove carbon </a:t>
                      </a:r>
                      <a:r>
                        <a:rPr lang="en-GB" sz="1200" b="0" i="0" dirty="0" smtClean="0">
                          <a:solidFill>
                            <a:schemeClr val="tx1"/>
                          </a:solidFill>
                        </a:rPr>
                        <a:t>dioxide.  </a:t>
                      </a:r>
                      <a:r>
                        <a:rPr lang="en-GB" sz="1200" b="0" i="0" dirty="0">
                          <a:solidFill>
                            <a:schemeClr val="tx1"/>
                          </a:solidFill>
                        </a:rPr>
                        <a:t>They are ‘carbon neutral</a:t>
                      </a:r>
                      <a:r>
                        <a:rPr lang="en-GB" sz="1200" b="0" i="0" dirty="0" smtClean="0">
                          <a:solidFill>
                            <a:schemeClr val="tx1"/>
                          </a:solidFill>
                        </a:rPr>
                        <a:t>’.</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Large</a:t>
                      </a:r>
                      <a:r>
                        <a:rPr lang="en-US" sz="1200" baseline="0" dirty="0"/>
                        <a:t> areas of land needed to grow fuel crops. Habitats destroyed and food not grown. </a:t>
                      </a:r>
                      <a:r>
                        <a:rPr lang="en-US" sz="1200" dirty="0"/>
                        <a:t>Emits</a:t>
                      </a:r>
                      <a:r>
                        <a:rPr lang="en-US" sz="1200" baseline="0" dirty="0"/>
                        <a:t> carbon dioxide when burnt  thus adding to greenhouse gases and global warming.</a:t>
                      </a:r>
                      <a:endParaRPr lang="en-US" sz="1200" dirty="0"/>
                    </a:p>
                  </a:txBody>
                  <a:tcPr anchor="ctr"/>
                </a:tc>
                <a:extLst>
                  <a:ext uri="{0D108BD9-81ED-4DB2-BD59-A6C34878D82A}">
                    <a16:rowId xmlns:a16="http://schemas.microsoft.com/office/drawing/2014/main" val="10003"/>
                  </a:ext>
                </a:extLst>
              </a:tr>
              <a:tr h="5334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Tides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Every day tides rise and fall, so </a:t>
                      </a:r>
                      <a:r>
                        <a:rPr lang="en-GB" sz="1200" b="1" i="1" dirty="0" smtClean="0">
                          <a:solidFill>
                            <a:schemeClr val="accent2">
                              <a:lumMod val="75000"/>
                            </a:schemeClr>
                          </a:solidFill>
                        </a:rPr>
                        <a:t>generation of electricity </a:t>
                      </a:r>
                      <a:r>
                        <a:rPr lang="en-GB" sz="1200" b="1" i="1" dirty="0">
                          <a:solidFill>
                            <a:schemeClr val="accent2">
                              <a:lumMod val="75000"/>
                            </a:schemeClr>
                          </a:solidFill>
                        </a:rPr>
                        <a:t>can be predicted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Predictable due</a:t>
                      </a:r>
                      <a:r>
                        <a:rPr lang="en-GB" sz="1200" b="0" i="0" baseline="0" dirty="0" smtClean="0">
                          <a:solidFill>
                            <a:schemeClr val="tx1"/>
                          </a:solidFill>
                        </a:rPr>
                        <a:t> to consistency of tides.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Expensive to set up. A dam like structure is built across an estuary</a:t>
                      </a:r>
                      <a:r>
                        <a:rPr lang="en-US" sz="1200" baseline="0" dirty="0"/>
                        <a:t>, altering habitats and causing problems for ships and </a:t>
                      </a:r>
                      <a:r>
                        <a:rPr lang="en-US" sz="1200" baseline="0" dirty="0" smtClean="0"/>
                        <a:t>boats.</a:t>
                      </a:r>
                      <a:endParaRPr lang="en-US" sz="1200" dirty="0"/>
                    </a:p>
                  </a:txBody>
                  <a:tcPr anchor="ctr"/>
                </a:tc>
                <a:extLst>
                  <a:ext uri="{0D108BD9-81ED-4DB2-BD59-A6C34878D82A}">
                    <a16:rowId xmlns:a16="http://schemas.microsoft.com/office/drawing/2014/main" val="1000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Waves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Up and down motion turns turbines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Can be unreliable depends on wave </a:t>
                      </a:r>
                      <a:r>
                        <a:rPr lang="en-US" sz="1200" dirty="0" smtClean="0"/>
                        <a:t>output as large waves can stop the pistons working.</a:t>
                      </a:r>
                      <a:endParaRPr lang="en-US" sz="1200" dirty="0"/>
                    </a:p>
                  </a:txBody>
                  <a:tcPr anchor="ctr"/>
                </a:tc>
                <a:extLst>
                  <a:ext uri="{0D108BD9-81ED-4DB2-BD59-A6C34878D82A}">
                    <a16:rowId xmlns:a16="http://schemas.microsoft.com/office/drawing/2014/main" val="16674348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Hydroelectric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Falling water spins a turbine </a:t>
                      </a:r>
                    </a:p>
                  </a:txBody>
                  <a:tcPr anchor="ctr"/>
                </a:tc>
                <a:tc>
                  <a:txBody>
                    <a:bodyPr/>
                    <a:lstStyle/>
                    <a:p>
                      <a:pPr algn="ct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Habitats destroyed</a:t>
                      </a:r>
                      <a:r>
                        <a:rPr lang="en-US" sz="1200" baseline="0" dirty="0"/>
                        <a:t> when dam is built.</a:t>
                      </a:r>
                      <a:r>
                        <a:rPr lang="en-US" sz="1200" dirty="0"/>
                        <a:t> </a:t>
                      </a:r>
                    </a:p>
                  </a:txBody>
                  <a:tcPr anchor="ctr"/>
                </a:tc>
                <a:extLst>
                  <a:ext uri="{0D108BD9-81ED-4DB2-BD59-A6C34878D82A}">
                    <a16:rowId xmlns:a16="http://schemas.microsoft.com/office/drawing/2014/main" val="10005"/>
                  </a:ext>
                </a:extLst>
              </a:tr>
              <a:tr h="50404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Wind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Movement causes turbine</a:t>
                      </a:r>
                      <a:r>
                        <a:rPr lang="en-GB" sz="1200" b="1" i="1" baseline="0" dirty="0">
                          <a:solidFill>
                            <a:schemeClr val="accent2">
                              <a:lumMod val="75000"/>
                            </a:schemeClr>
                          </a:solidFill>
                        </a:rPr>
                        <a:t> to spin which turns a generator</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Unreliable – wind</a:t>
                      </a:r>
                      <a:r>
                        <a:rPr lang="en-US" sz="1200" baseline="0" dirty="0"/>
                        <a:t> varies. Visual and noise pollution. Dangerous to migrating birds.</a:t>
                      </a:r>
                      <a:endParaRPr lang="en-US" sz="1200" dirty="0"/>
                    </a:p>
                  </a:txBody>
                  <a:tcPr anchor="ctr"/>
                </a:tc>
                <a:extLst>
                  <a:ext uri="{0D108BD9-81ED-4DB2-BD59-A6C34878D82A}">
                    <a16:rowId xmlns:a16="http://schemas.microsoft.com/office/drawing/2014/main" val="10006"/>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Solar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Directly heats objects </a:t>
                      </a:r>
                      <a:r>
                        <a:rPr lang="en-GB" sz="1200" b="1" i="1" dirty="0" smtClean="0">
                          <a:solidFill>
                            <a:schemeClr val="accent2">
                              <a:lumMod val="75000"/>
                            </a:schemeClr>
                          </a:solidFill>
                        </a:rPr>
                        <a:t>in </a:t>
                      </a:r>
                      <a:r>
                        <a:rPr lang="en-GB" sz="1200" b="1" i="1" dirty="0">
                          <a:solidFill>
                            <a:schemeClr val="accent2">
                              <a:lumMod val="75000"/>
                            </a:schemeClr>
                          </a:solidFill>
                        </a:rPr>
                        <a:t>solar panels or sunlight captured</a:t>
                      </a:r>
                      <a:r>
                        <a:rPr lang="en-GB" sz="1200" b="1" i="1" baseline="0" dirty="0">
                          <a:solidFill>
                            <a:schemeClr val="accent2">
                              <a:lumMod val="75000"/>
                            </a:schemeClr>
                          </a:solidFill>
                        </a:rPr>
                        <a:t> in photovoltaic cells </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p>
                      <a:pPr algn="ctr"/>
                      <a:r>
                        <a:rPr lang="en-GB" sz="1200" b="0" i="0" dirty="0">
                          <a:solidFill>
                            <a:schemeClr val="tx1"/>
                          </a:solidFill>
                        </a:rPr>
                        <a:t>and some heating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Making and installing solar panels expensive.</a:t>
                      </a:r>
                      <a:r>
                        <a:rPr lang="en-GB" sz="1200" b="0" i="0" baseline="0" dirty="0">
                          <a:solidFill>
                            <a:schemeClr val="tx1"/>
                          </a:solidFill>
                        </a:rPr>
                        <a:t> </a:t>
                      </a:r>
                      <a:r>
                        <a:rPr lang="en-US" sz="1200" dirty="0"/>
                        <a:t>Unreliable due to light </a:t>
                      </a:r>
                      <a:r>
                        <a:rPr lang="en-US" sz="1200" dirty="0" smtClean="0"/>
                        <a:t>intensity.</a:t>
                      </a:r>
                      <a:endParaRPr lang="en-US" sz="1200" dirty="0"/>
                    </a:p>
                  </a:txBody>
                  <a:tcPr anchor="ctr"/>
                </a:tc>
                <a:extLst>
                  <a:ext uri="{0D108BD9-81ED-4DB2-BD59-A6C34878D82A}">
                    <a16:rowId xmlns:a16="http://schemas.microsoft.com/office/drawing/2014/main" val="10007"/>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Geothermal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Hot rocks under the</a:t>
                      </a:r>
                      <a:r>
                        <a:rPr lang="en-GB" sz="1200" b="1" i="1" baseline="0" dirty="0">
                          <a:solidFill>
                            <a:schemeClr val="accent2">
                              <a:lumMod val="75000"/>
                            </a:schemeClr>
                          </a:solidFill>
                        </a:rPr>
                        <a:t> ground heats water to produce steam to turn turbine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and heating</a:t>
                      </a:r>
                      <a:r>
                        <a:rPr lang="en-GB" sz="1200" b="0" i="0" baseline="0" dirty="0">
                          <a:solidFill>
                            <a:schemeClr val="tx1"/>
                          </a:solidFill>
                        </a:rPr>
                        <a:t> </a:t>
                      </a:r>
                      <a:endParaRPr lang="en-GB" sz="1200" b="0" i="0" dirty="0">
                        <a:solidFill>
                          <a:schemeClr val="tx1"/>
                        </a:solidFill>
                      </a:endParaRPr>
                    </a:p>
                  </a:txBody>
                  <a:tcPr anchor="ctr"/>
                </a:tc>
                <a:tc>
                  <a:txBody>
                    <a:bodyPr/>
                    <a:lstStyle/>
                    <a:p>
                      <a:pPr algn="ctr"/>
                      <a:r>
                        <a:rPr lang="en-GB" sz="1200" dirty="0" smtClean="0"/>
                        <a:t>Renewable. </a:t>
                      </a:r>
                      <a:r>
                        <a:rPr lang="en-GB" sz="1200" b="0" i="0" dirty="0" smtClean="0">
                          <a:solidFill>
                            <a:schemeClr val="tx1"/>
                          </a:solidFill>
                        </a:rPr>
                        <a:t>Clean.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Limited to a small number of </a:t>
                      </a:r>
                      <a:r>
                        <a:rPr lang="en-US" sz="1200" dirty="0" smtClean="0"/>
                        <a:t>countries.  Geothermal</a:t>
                      </a:r>
                      <a:r>
                        <a:rPr lang="en-US" sz="1200" baseline="0" dirty="0" smtClean="0"/>
                        <a:t> power stations can  cause earthquake tremors.</a:t>
                      </a:r>
                      <a:endParaRPr lang="en-US" sz="1200" dirty="0"/>
                    </a:p>
                  </a:txBody>
                  <a:tcPr anchor="ctr"/>
                </a:tc>
                <a:extLst>
                  <a:ext uri="{0D108BD9-81ED-4DB2-BD59-A6C34878D82A}">
                    <a16:rowId xmlns:a16="http://schemas.microsoft.com/office/drawing/2014/main" val="10008"/>
                  </a:ext>
                </a:extLst>
              </a:tr>
            </a:tbl>
          </a:graphicData>
        </a:graphic>
      </p:graphicFrame>
      <p:cxnSp>
        <p:nvCxnSpPr>
          <p:cNvPr id="137" name="Straight Connector 136"/>
          <p:cNvCxnSpPr>
            <a:stCxn id="62" idx="1"/>
            <a:endCxn id="372" idx="3"/>
          </p:cNvCxnSpPr>
          <p:nvPr/>
        </p:nvCxnSpPr>
        <p:spPr>
          <a:xfrm flipH="1" flipV="1">
            <a:off x="4906428" y="2724912"/>
            <a:ext cx="177458" cy="314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ext uri="{D42A27DB-BD31-4B8C-83A1-F6EECF244321}">
                <p14:modId xmlns:p14="http://schemas.microsoft.com/office/powerpoint/2010/main" val="518477647"/>
              </p:ext>
            </p:extLst>
          </p:nvPr>
        </p:nvGraphicFramePr>
        <p:xfrm>
          <a:off x="1449324" y="99409"/>
          <a:ext cx="3799332" cy="1232949"/>
        </p:xfrm>
        <a:graphic>
          <a:graphicData uri="http://schemas.openxmlformats.org/drawingml/2006/table">
            <a:tbl>
              <a:tblPr firstRow="1" bandRow="1">
                <a:tableStyleId>{5940675A-B579-460E-94D1-54222C63F5DA}</a:tableStyleId>
              </a:tblPr>
              <a:tblGrid>
                <a:gridCol w="815253">
                  <a:extLst>
                    <a:ext uri="{9D8B030D-6E8A-4147-A177-3AD203B41FA5}">
                      <a16:colId xmlns:a16="http://schemas.microsoft.com/office/drawing/2014/main" val="20000"/>
                    </a:ext>
                  </a:extLst>
                </a:gridCol>
                <a:gridCol w="1657350">
                  <a:extLst>
                    <a:ext uri="{9D8B030D-6E8A-4147-A177-3AD203B41FA5}">
                      <a16:colId xmlns:a16="http://schemas.microsoft.com/office/drawing/2014/main" val="20001"/>
                    </a:ext>
                  </a:extLst>
                </a:gridCol>
                <a:gridCol w="1326729">
                  <a:extLst>
                    <a:ext uri="{9D8B030D-6E8A-4147-A177-3AD203B41FA5}">
                      <a16:colId xmlns:a16="http://schemas.microsoft.com/office/drawing/2014/main" val="20002"/>
                    </a:ext>
                  </a:extLst>
                </a:gridCol>
              </a:tblGrid>
              <a:tr h="431919">
                <a:tc>
                  <a:txBody>
                    <a:bodyPr/>
                    <a:lstStyle/>
                    <a:p>
                      <a:pPr algn="ctr"/>
                      <a:r>
                        <a:rPr lang="en-GB" sz="1200" b="0" dirty="0"/>
                        <a:t>Transport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Petrol, diesel, kerosene produced from oil</a:t>
                      </a:r>
                    </a:p>
                  </a:txBody>
                  <a:tcPr anchor="ctr"/>
                </a:tc>
                <a:tc>
                  <a:txBody>
                    <a:bodyPr/>
                    <a:lstStyle/>
                    <a:p>
                      <a:pPr algn="ctr"/>
                      <a:r>
                        <a:rPr lang="en-GB" sz="1200" dirty="0"/>
                        <a:t>Used in cars, trains and </a:t>
                      </a:r>
                      <a:r>
                        <a:rPr lang="en-GB" sz="1200" dirty="0" smtClean="0"/>
                        <a:t>planes</a:t>
                      </a:r>
                      <a:r>
                        <a:rPr lang="en-GB" sz="1200" dirty="0"/>
                        <a:t>.</a:t>
                      </a:r>
                      <a:endParaRPr lang="en-GB" sz="1200" dirty="0" smtClean="0"/>
                    </a:p>
                  </a:txBody>
                  <a:tcPr anchor="ctr"/>
                </a:tc>
                <a:extLst>
                  <a:ext uri="{0D108BD9-81ED-4DB2-BD59-A6C34878D82A}">
                    <a16:rowId xmlns:a16="http://schemas.microsoft.com/office/drawing/2014/main" val="10000"/>
                  </a:ext>
                </a:extLst>
              </a:tr>
              <a:tr h="298365">
                <a:tc>
                  <a:txBody>
                    <a:bodyPr/>
                    <a:lstStyle/>
                    <a:p>
                      <a:pPr algn="ctr"/>
                      <a:r>
                        <a:rPr lang="en-GB" sz="1200" b="0" dirty="0"/>
                        <a:t>Heating</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Gas and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in </a:t>
                      </a:r>
                      <a:r>
                        <a:rPr lang="en-US" sz="1200" dirty="0" smtClean="0"/>
                        <a:t>buildings.</a:t>
                      </a:r>
                      <a:endParaRPr lang="en-US" sz="1200" dirty="0"/>
                    </a:p>
                  </a:txBody>
                  <a:tcPr anchor="ctr"/>
                </a:tc>
                <a:extLst>
                  <a:ext uri="{0D108BD9-81ED-4DB2-BD59-A6C34878D82A}">
                    <a16:rowId xmlns:a16="http://schemas.microsoft.com/office/drawing/2014/main" val="10001"/>
                  </a:ext>
                </a:extLst>
              </a:tr>
              <a:tr h="477384">
                <a:tc>
                  <a:txBody>
                    <a:bodyPr/>
                    <a:lstStyle/>
                    <a:p>
                      <a:pPr algn="ctr"/>
                      <a:r>
                        <a:rPr lang="en-GB" sz="1200" b="0" dirty="0"/>
                        <a:t>Electricity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Most generated by fossil fuels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to power most </a:t>
                      </a:r>
                      <a:r>
                        <a:rPr lang="en-US" sz="1200" dirty="0" smtClean="0"/>
                        <a:t>devices.</a:t>
                      </a:r>
                      <a:endParaRPr lang="en-US" sz="1200" dirty="0"/>
                    </a:p>
                  </a:txBody>
                  <a:tcPr anchor="ctr"/>
                </a:tc>
                <a:extLst>
                  <a:ext uri="{0D108BD9-81ED-4DB2-BD59-A6C34878D82A}">
                    <a16:rowId xmlns:a16="http://schemas.microsoft.com/office/drawing/2014/main" val="1895767251"/>
                  </a:ext>
                </a:extLst>
              </a:tr>
            </a:tbl>
          </a:graphicData>
        </a:graphic>
      </p:graphicFrame>
      <p:sp>
        <p:nvSpPr>
          <p:cNvPr id="43" name="Rectangle 42"/>
          <p:cNvSpPr/>
          <p:nvPr/>
        </p:nvSpPr>
        <p:spPr>
          <a:xfrm>
            <a:off x="4964214" y="2270225"/>
            <a:ext cx="1130419" cy="2939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Using fuels</a:t>
            </a:r>
          </a:p>
        </p:txBody>
      </p:sp>
      <p:sp>
        <p:nvSpPr>
          <p:cNvPr id="62" name="Rectangle 61"/>
          <p:cNvSpPr/>
          <p:nvPr/>
        </p:nvSpPr>
        <p:spPr>
          <a:xfrm>
            <a:off x="5083886" y="2756986"/>
            <a:ext cx="976436" cy="56398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Energy resources</a:t>
            </a:r>
          </a:p>
        </p:txBody>
      </p:sp>
      <p:pic>
        <p:nvPicPr>
          <p:cNvPr id="61" name="Picture 60"/>
          <p:cNvPicPr>
            <a:picLocks noChangeAspect="1"/>
          </p:cNvPicPr>
          <p:nvPr/>
        </p:nvPicPr>
        <p:blipFill rotWithShape="1">
          <a:blip r:embed="rId2">
            <a:extLst>
              <a:ext uri="{28A0092B-C50C-407E-A947-70E740481C1C}">
                <a14:useLocalDpi xmlns:a14="http://schemas.microsoft.com/office/drawing/2010/main" val="0"/>
              </a:ext>
            </a:extLst>
          </a:blip>
          <a:srcRect l="5600" t="22096" r="56232" b="56779"/>
          <a:stretch/>
        </p:blipFill>
        <p:spPr>
          <a:xfrm>
            <a:off x="10744890" y="2051501"/>
            <a:ext cx="1932987" cy="1190478"/>
          </a:xfrm>
          <a:prstGeom prst="rect">
            <a:avLst/>
          </a:prstGeom>
        </p:spPr>
      </p:pic>
      <p:graphicFrame>
        <p:nvGraphicFramePr>
          <p:cNvPr id="86" name="Table 85"/>
          <p:cNvGraphicFramePr>
            <a:graphicFrameLocks noGrp="1"/>
          </p:cNvGraphicFramePr>
          <p:nvPr>
            <p:extLst>
              <p:ext uri="{D42A27DB-BD31-4B8C-83A1-F6EECF244321}">
                <p14:modId xmlns:p14="http://schemas.microsoft.com/office/powerpoint/2010/main" val="2963862347"/>
              </p:ext>
            </p:extLst>
          </p:nvPr>
        </p:nvGraphicFramePr>
        <p:xfrm>
          <a:off x="5337571" y="691674"/>
          <a:ext cx="7316200" cy="1280160"/>
        </p:xfrm>
        <a:graphic>
          <a:graphicData uri="http://schemas.openxmlformats.org/drawingml/2006/table">
            <a:tbl>
              <a:tblPr firstRow="1" bandRow="1">
                <a:tableStyleId>{5940675A-B579-460E-94D1-54222C63F5DA}</a:tableStyleId>
              </a:tblPr>
              <a:tblGrid>
                <a:gridCol w="828829">
                  <a:extLst>
                    <a:ext uri="{9D8B030D-6E8A-4147-A177-3AD203B41FA5}">
                      <a16:colId xmlns:a16="http://schemas.microsoft.com/office/drawing/2014/main" val="20000"/>
                    </a:ext>
                  </a:extLst>
                </a:gridCol>
                <a:gridCol w="13583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971550">
                  <a:extLst>
                    <a:ext uri="{9D8B030D-6E8A-4147-A177-3AD203B41FA5}">
                      <a16:colId xmlns:a16="http://schemas.microsoft.com/office/drawing/2014/main" val="1894332907"/>
                    </a:ext>
                  </a:extLst>
                </a:gridCol>
                <a:gridCol w="1009650">
                  <a:extLst>
                    <a:ext uri="{9D8B030D-6E8A-4147-A177-3AD203B41FA5}">
                      <a16:colId xmlns:a16="http://schemas.microsoft.com/office/drawing/2014/main" val="3553934557"/>
                    </a:ext>
                  </a:extLst>
                </a:gridCol>
                <a:gridCol w="1009650">
                  <a:extLst>
                    <a:ext uri="{9D8B030D-6E8A-4147-A177-3AD203B41FA5}">
                      <a16:colId xmlns:a16="http://schemas.microsoft.com/office/drawing/2014/main" val="1200690144"/>
                    </a:ext>
                  </a:extLst>
                </a:gridCol>
                <a:gridCol w="899921">
                  <a:extLst>
                    <a:ext uri="{9D8B030D-6E8A-4147-A177-3AD203B41FA5}">
                      <a16:colId xmlns:a16="http://schemas.microsoft.com/office/drawing/2014/main" val="435775362"/>
                    </a:ext>
                  </a:extLst>
                </a:gridCol>
              </a:tblGrid>
              <a:tr h="458946">
                <a:tc>
                  <a:txBody>
                    <a:bodyPr/>
                    <a:lstStyle/>
                    <a:p>
                      <a:pPr algn="ctr"/>
                      <a:r>
                        <a:rPr lang="en-GB" sz="1200" b="0" dirty="0"/>
                        <a:t>Power station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Generates electricity</a:t>
                      </a:r>
                    </a:p>
                  </a:txBody>
                  <a:tcPr anchor="ctr"/>
                </a:tc>
                <a:tc>
                  <a:txBody>
                    <a:bodyPr/>
                    <a:lstStyle/>
                    <a:p>
                      <a:pPr algn="ctr"/>
                      <a:r>
                        <a:rPr lang="en-GB" sz="1200" dirty="0"/>
                        <a:t>Fuel burnt releasing</a:t>
                      </a:r>
                      <a:r>
                        <a:rPr lang="en-GB" sz="1200" baseline="0" dirty="0"/>
                        <a:t> thermal energy</a:t>
                      </a:r>
                      <a:endParaRPr lang="en-GB" sz="1200" dirty="0"/>
                    </a:p>
                  </a:txBody>
                  <a:tcPr anchor="ctr"/>
                </a:tc>
                <a:tc>
                  <a:txBody>
                    <a:bodyPr/>
                    <a:lstStyle/>
                    <a:p>
                      <a:pPr algn="ctr"/>
                      <a:r>
                        <a:rPr lang="en-GB" sz="1200" dirty="0"/>
                        <a:t>Water boils into steam</a:t>
                      </a:r>
                    </a:p>
                  </a:txBody>
                  <a:tcPr anchor="ctr"/>
                </a:tc>
                <a:tc>
                  <a:txBody>
                    <a:bodyPr/>
                    <a:lstStyle/>
                    <a:p>
                      <a:pPr algn="ctr"/>
                      <a:r>
                        <a:rPr lang="en-GB" sz="1200" dirty="0"/>
                        <a:t>Steam</a:t>
                      </a:r>
                      <a:r>
                        <a:rPr lang="en-GB" sz="1200" baseline="0" dirty="0"/>
                        <a:t> turns turbine</a:t>
                      </a:r>
                      <a:endParaRPr lang="en-GB" sz="1200" dirty="0"/>
                    </a:p>
                  </a:txBody>
                  <a:tcPr anchor="ctr"/>
                </a:tc>
                <a:tc>
                  <a:txBody>
                    <a:bodyPr/>
                    <a:lstStyle/>
                    <a:p>
                      <a:pPr algn="ctr"/>
                      <a:r>
                        <a:rPr lang="en-GB" sz="1200" dirty="0"/>
                        <a:t>Turbine turns generator</a:t>
                      </a:r>
                    </a:p>
                  </a:txBody>
                  <a:tcPr anchor="ctr"/>
                </a:tc>
                <a:tc>
                  <a:txBody>
                    <a:bodyPr/>
                    <a:lstStyle/>
                    <a:p>
                      <a:pPr algn="ctr"/>
                      <a:r>
                        <a:rPr lang="en-GB" sz="1200" dirty="0"/>
                        <a:t>Generator induces voltage</a:t>
                      </a:r>
                    </a:p>
                  </a:txBody>
                  <a:tcPr anchor="ctr"/>
                </a:tc>
                <a:extLst>
                  <a:ext uri="{0D108BD9-81ED-4DB2-BD59-A6C34878D82A}">
                    <a16:rowId xmlns:a16="http://schemas.microsoft.com/office/drawing/2014/main" val="10000"/>
                  </a:ext>
                </a:extLst>
              </a:tr>
              <a:tr h="5905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National Grid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Transports electricity</a:t>
                      </a:r>
                      <a:r>
                        <a:rPr lang="en-GB" sz="1200" b="1" i="1" baseline="0" dirty="0">
                          <a:solidFill>
                            <a:schemeClr val="accent2">
                              <a:lumMod val="75000"/>
                            </a:schemeClr>
                          </a:solidFill>
                        </a:rPr>
                        <a:t> across UK</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Power station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Step-up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Pylons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Step-down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House, factory</a:t>
                      </a:r>
                    </a:p>
                  </a:txBody>
                  <a:tcPr anchor="ctr"/>
                </a:tc>
                <a:extLst>
                  <a:ext uri="{0D108BD9-81ED-4DB2-BD59-A6C34878D82A}">
                    <a16:rowId xmlns:a16="http://schemas.microsoft.com/office/drawing/2014/main" val="10001"/>
                  </a:ext>
                </a:extLst>
              </a:tr>
            </a:tbl>
          </a:graphicData>
        </a:graphic>
      </p:graphicFrame>
      <p:sp>
        <p:nvSpPr>
          <p:cNvPr id="22" name="Rectangle 21"/>
          <p:cNvSpPr/>
          <p:nvPr/>
        </p:nvSpPr>
        <p:spPr>
          <a:xfrm>
            <a:off x="3481988" y="1445870"/>
            <a:ext cx="1547519" cy="5659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Energy demand is increasing as population </a:t>
            </a:r>
            <a:r>
              <a:rPr lang="en-GB" sz="1200" dirty="0" smtClean="0">
                <a:solidFill>
                  <a:schemeClr val="tx1"/>
                </a:solidFill>
              </a:rPr>
              <a:t>increases.</a:t>
            </a:r>
            <a:endParaRPr lang="en-GB" sz="1200" dirty="0">
              <a:solidFill>
                <a:schemeClr val="tx1"/>
              </a:solidFill>
            </a:endParaRPr>
          </a:p>
        </p:txBody>
      </p:sp>
      <p:cxnSp>
        <p:nvCxnSpPr>
          <p:cNvPr id="30" name="Straight Connector 29"/>
          <p:cNvCxnSpPr/>
          <p:nvPr/>
        </p:nvCxnSpPr>
        <p:spPr>
          <a:xfrm flipH="1" flipV="1">
            <a:off x="5093102" y="1332358"/>
            <a:ext cx="191952" cy="9378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350855" y="1481476"/>
            <a:ext cx="1665502" cy="5303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Renewable energy makes up about 20% of energy </a:t>
            </a:r>
            <a:r>
              <a:rPr lang="en-GB" sz="1200" dirty="0" smtClean="0">
                <a:solidFill>
                  <a:schemeClr val="tx1"/>
                </a:solidFill>
              </a:rPr>
              <a:t>consumption.</a:t>
            </a:r>
            <a:endParaRPr lang="en-GB" sz="1200" dirty="0">
              <a:solidFill>
                <a:schemeClr val="tx1"/>
              </a:solidFill>
            </a:endParaRPr>
          </a:p>
        </p:txBody>
      </p:sp>
      <p:sp>
        <p:nvSpPr>
          <p:cNvPr id="63" name="Rectangle 62"/>
          <p:cNvSpPr/>
          <p:nvPr/>
        </p:nvSpPr>
        <p:spPr>
          <a:xfrm>
            <a:off x="2191316" y="1501825"/>
            <a:ext cx="1032590" cy="5059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Fossil fuel reserves are running </a:t>
            </a:r>
            <a:r>
              <a:rPr lang="en-GB" sz="1200" dirty="0" smtClean="0">
                <a:solidFill>
                  <a:schemeClr val="tx1"/>
                </a:solidFill>
              </a:rPr>
              <a:t>out. </a:t>
            </a:r>
            <a:endParaRPr lang="en-GB" sz="1200" dirty="0">
              <a:solidFill>
                <a:schemeClr val="tx1"/>
              </a:solidFill>
            </a:endParaRPr>
          </a:p>
        </p:txBody>
      </p:sp>
      <p:cxnSp>
        <p:nvCxnSpPr>
          <p:cNvPr id="64" name="Straight Connector 63"/>
          <p:cNvCxnSpPr>
            <a:stCxn id="76" idx="2"/>
            <a:endCxn id="37" idx="0"/>
          </p:cNvCxnSpPr>
          <p:nvPr/>
        </p:nvCxnSpPr>
        <p:spPr>
          <a:xfrm>
            <a:off x="718152" y="1360071"/>
            <a:ext cx="465454" cy="1214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63" idx="1"/>
            <a:endCxn id="37" idx="3"/>
          </p:cNvCxnSpPr>
          <p:nvPr/>
        </p:nvCxnSpPr>
        <p:spPr>
          <a:xfrm flipH="1" flipV="1">
            <a:off x="2016357" y="1746651"/>
            <a:ext cx="174959" cy="81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2" idx="1"/>
            <a:endCxn id="63" idx="3"/>
          </p:cNvCxnSpPr>
          <p:nvPr/>
        </p:nvCxnSpPr>
        <p:spPr>
          <a:xfrm flipH="1">
            <a:off x="3223906" y="1728848"/>
            <a:ext cx="258082" cy="259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104395" y="535852"/>
            <a:ext cx="1227514" cy="82421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Using renewable energy will need to increase to meet </a:t>
            </a:r>
            <a:r>
              <a:rPr lang="en-GB" sz="1200" dirty="0" smtClean="0">
                <a:solidFill>
                  <a:schemeClr val="tx1"/>
                </a:solidFill>
              </a:rPr>
              <a:t>demand.</a:t>
            </a:r>
            <a:endParaRPr lang="en-GB" sz="1200" dirty="0">
              <a:solidFill>
                <a:schemeClr val="tx1"/>
              </a:solidFill>
            </a:endParaRPr>
          </a:p>
        </p:txBody>
      </p:sp>
      <p:sp>
        <p:nvSpPr>
          <p:cNvPr id="18" name="Right Arrow 17"/>
          <p:cNvSpPr/>
          <p:nvPr/>
        </p:nvSpPr>
        <p:spPr>
          <a:xfrm>
            <a:off x="8638300" y="989178"/>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ight Arrow 43"/>
          <p:cNvSpPr/>
          <p:nvPr/>
        </p:nvSpPr>
        <p:spPr>
          <a:xfrm>
            <a:off x="8638300" y="15964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ight Arrow 44"/>
          <p:cNvSpPr/>
          <p:nvPr/>
        </p:nvSpPr>
        <p:spPr>
          <a:xfrm>
            <a:off x="10591786" y="1591972"/>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a:off x="9608849" y="159112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ight Arrow 46"/>
          <p:cNvSpPr/>
          <p:nvPr/>
        </p:nvSpPr>
        <p:spPr>
          <a:xfrm>
            <a:off x="7994639" y="22060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Arrow 47"/>
          <p:cNvSpPr/>
          <p:nvPr/>
        </p:nvSpPr>
        <p:spPr>
          <a:xfrm>
            <a:off x="11641384" y="1601944"/>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Arrow 48"/>
          <p:cNvSpPr/>
          <p:nvPr/>
        </p:nvSpPr>
        <p:spPr>
          <a:xfrm>
            <a:off x="9608849"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Arrow 49"/>
          <p:cNvSpPr/>
          <p:nvPr/>
        </p:nvSpPr>
        <p:spPr>
          <a:xfrm>
            <a:off x="10591786"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ight Arrow 50"/>
          <p:cNvSpPr/>
          <p:nvPr/>
        </p:nvSpPr>
        <p:spPr>
          <a:xfrm>
            <a:off x="11641384" y="99410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1990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 name="Picture 214"/>
          <p:cNvPicPr>
            <a:picLocks noChangeAspect="1"/>
          </p:cNvPicPr>
          <p:nvPr/>
        </p:nvPicPr>
        <p:blipFill>
          <a:blip r:embed="rId2"/>
          <a:stretch>
            <a:fillRect/>
          </a:stretch>
        </p:blipFill>
        <p:spPr>
          <a:xfrm>
            <a:off x="7002006" y="5172739"/>
            <a:ext cx="526340" cy="526340"/>
          </a:xfrm>
          <a:prstGeom prst="rect">
            <a:avLst/>
          </a:prstGeom>
        </p:spPr>
      </p:pic>
      <p:cxnSp>
        <p:nvCxnSpPr>
          <p:cNvPr id="303" name="Straight Connector 302"/>
          <p:cNvCxnSpPr>
            <a:endCxn id="148" idx="0"/>
          </p:cNvCxnSpPr>
          <p:nvPr/>
        </p:nvCxnSpPr>
        <p:spPr>
          <a:xfrm>
            <a:off x="4415972" y="1626374"/>
            <a:ext cx="0" cy="360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868750" y="57150"/>
            <a:ext cx="10732914" cy="632923"/>
            <a:chOff x="868750" y="57150"/>
            <a:chExt cx="10732914" cy="632923"/>
          </a:xfrm>
        </p:grpSpPr>
        <p:pic>
          <p:nvPicPr>
            <p:cNvPr id="21" name="Picture 20"/>
            <p:cNvPicPr>
              <a:picLocks noChangeAspect="1"/>
            </p:cNvPicPr>
            <p:nvPr/>
          </p:nvPicPr>
          <p:blipFill rotWithShape="1">
            <a:blip r:embed="rId3"/>
            <a:srcRect l="17676" t="11393" r="74324" b="72973"/>
            <a:stretch/>
          </p:blipFill>
          <p:spPr>
            <a:xfrm>
              <a:off x="868750" y="104856"/>
              <a:ext cx="731520" cy="585217"/>
            </a:xfrm>
            <a:prstGeom prst="rect">
              <a:avLst/>
            </a:prstGeom>
          </p:spPr>
        </p:pic>
        <p:pic>
          <p:nvPicPr>
            <p:cNvPr id="26" name="Picture 25"/>
            <p:cNvPicPr>
              <a:picLocks noChangeAspect="1"/>
            </p:cNvPicPr>
            <p:nvPr/>
          </p:nvPicPr>
          <p:blipFill rotWithShape="1">
            <a:blip r:embed="rId3"/>
            <a:srcRect l="10101" t="50015" r="80732" b="34209"/>
            <a:stretch/>
          </p:blipFill>
          <p:spPr>
            <a:xfrm>
              <a:off x="3241058" y="68975"/>
              <a:ext cx="607042" cy="590550"/>
            </a:xfrm>
            <a:prstGeom prst="rect">
              <a:avLst/>
            </a:prstGeom>
          </p:spPr>
        </p:pic>
        <p:pic>
          <p:nvPicPr>
            <p:cNvPr id="24" name="Picture 23"/>
            <p:cNvPicPr>
              <a:picLocks noChangeAspect="1"/>
            </p:cNvPicPr>
            <p:nvPr/>
          </p:nvPicPr>
          <p:blipFill rotWithShape="1">
            <a:blip r:embed="rId3"/>
            <a:srcRect l="27708" t="10643" r="56042" b="73581"/>
            <a:stretch/>
          </p:blipFill>
          <p:spPr>
            <a:xfrm>
              <a:off x="1555467" y="57150"/>
              <a:ext cx="857250" cy="590550"/>
            </a:xfrm>
            <a:prstGeom prst="rect">
              <a:avLst/>
            </a:prstGeom>
          </p:spPr>
        </p:pic>
        <p:pic>
          <p:nvPicPr>
            <p:cNvPr id="25" name="Picture 24"/>
            <p:cNvPicPr>
              <a:picLocks noChangeAspect="1"/>
            </p:cNvPicPr>
            <p:nvPr/>
          </p:nvPicPr>
          <p:blipFill rotWithShape="1">
            <a:blip r:embed="rId3"/>
            <a:srcRect l="22616" t="50952" r="69050" b="34798"/>
            <a:stretch/>
          </p:blipFill>
          <p:spPr>
            <a:xfrm>
              <a:off x="3949648" y="114003"/>
              <a:ext cx="762000" cy="533400"/>
            </a:xfrm>
            <a:prstGeom prst="rect">
              <a:avLst/>
            </a:prstGeom>
          </p:spPr>
        </p:pic>
        <p:pic>
          <p:nvPicPr>
            <p:cNvPr id="27" name="Picture 26"/>
            <p:cNvPicPr>
              <a:picLocks noChangeAspect="1"/>
            </p:cNvPicPr>
            <p:nvPr/>
          </p:nvPicPr>
          <p:blipFill rotWithShape="1">
            <a:blip r:embed="rId3"/>
            <a:srcRect l="46725" t="10960" r="37442" b="75808"/>
            <a:stretch/>
          </p:blipFill>
          <p:spPr>
            <a:xfrm>
              <a:off x="2311550" y="104775"/>
              <a:ext cx="1003018" cy="495300"/>
            </a:xfrm>
            <a:prstGeom prst="rect">
              <a:avLst/>
            </a:prstGeom>
          </p:spPr>
        </p:pic>
        <p:pic>
          <p:nvPicPr>
            <p:cNvPr id="28" name="Picture 27"/>
            <p:cNvPicPr>
              <a:picLocks noChangeAspect="1"/>
            </p:cNvPicPr>
            <p:nvPr/>
          </p:nvPicPr>
          <p:blipFill rotWithShape="1">
            <a:blip r:embed="rId3"/>
            <a:srcRect l="47625" t="84054" r="39875" b="7804"/>
            <a:stretch/>
          </p:blipFill>
          <p:spPr>
            <a:xfrm>
              <a:off x="9454518" y="266700"/>
              <a:ext cx="1143001" cy="304800"/>
            </a:xfrm>
            <a:prstGeom prst="rect">
              <a:avLst/>
            </a:prstGeom>
          </p:spPr>
        </p:pic>
        <p:pic>
          <p:nvPicPr>
            <p:cNvPr id="29" name="Picture 28"/>
            <p:cNvPicPr>
              <a:picLocks noChangeAspect="1"/>
            </p:cNvPicPr>
            <p:nvPr/>
          </p:nvPicPr>
          <p:blipFill rotWithShape="1">
            <a:blip r:embed="rId3"/>
            <a:srcRect l="48183" t="51383" r="44109" b="34878"/>
            <a:stretch/>
          </p:blipFill>
          <p:spPr>
            <a:xfrm>
              <a:off x="5682393" y="150142"/>
              <a:ext cx="704850" cy="514350"/>
            </a:xfrm>
            <a:prstGeom prst="rect">
              <a:avLst/>
            </a:prstGeom>
          </p:spPr>
        </p:pic>
        <p:pic>
          <p:nvPicPr>
            <p:cNvPr id="30" name="Picture 29"/>
            <p:cNvPicPr>
              <a:picLocks noChangeAspect="1"/>
            </p:cNvPicPr>
            <p:nvPr/>
          </p:nvPicPr>
          <p:blipFill rotWithShape="1">
            <a:blip r:embed="rId3"/>
            <a:srcRect l="34514" t="52682" r="56320" b="36123"/>
            <a:stretch/>
          </p:blipFill>
          <p:spPr>
            <a:xfrm>
              <a:off x="4794146" y="187914"/>
              <a:ext cx="838200" cy="419100"/>
            </a:xfrm>
            <a:prstGeom prst="rect">
              <a:avLst/>
            </a:prstGeom>
          </p:spPr>
        </p:pic>
        <p:pic>
          <p:nvPicPr>
            <p:cNvPr id="33" name="Picture 32"/>
            <p:cNvPicPr>
              <a:picLocks noChangeAspect="1"/>
            </p:cNvPicPr>
            <p:nvPr/>
          </p:nvPicPr>
          <p:blipFill rotWithShape="1">
            <a:blip r:embed="rId3"/>
            <a:srcRect l="31074" t="82693" r="58301" b="6112"/>
            <a:stretch/>
          </p:blipFill>
          <p:spPr>
            <a:xfrm>
              <a:off x="8824140" y="187914"/>
              <a:ext cx="934556" cy="403142"/>
            </a:xfrm>
            <a:prstGeom prst="rect">
              <a:avLst/>
            </a:prstGeom>
          </p:spPr>
        </p:pic>
        <p:pic>
          <p:nvPicPr>
            <p:cNvPr id="34" name="Picture 33"/>
            <p:cNvPicPr>
              <a:picLocks noChangeAspect="1"/>
            </p:cNvPicPr>
            <p:nvPr/>
          </p:nvPicPr>
          <p:blipFill rotWithShape="1">
            <a:blip r:embed="rId3"/>
            <a:srcRect l="15133" t="82018" r="72784" b="6277"/>
            <a:stretch/>
          </p:blipFill>
          <p:spPr>
            <a:xfrm>
              <a:off x="8008199" y="285750"/>
              <a:ext cx="732241" cy="228599"/>
            </a:xfrm>
            <a:prstGeom prst="rect">
              <a:avLst/>
            </a:prstGeom>
          </p:spPr>
        </p:pic>
        <p:pic>
          <p:nvPicPr>
            <p:cNvPr id="35" name="Picture 34"/>
            <p:cNvPicPr>
              <a:picLocks noChangeAspect="1"/>
            </p:cNvPicPr>
            <p:nvPr/>
          </p:nvPicPr>
          <p:blipFill rotWithShape="1">
            <a:blip r:embed="rId3"/>
            <a:srcRect l="75550" t="48537" r="11950" b="35178"/>
            <a:stretch/>
          </p:blipFill>
          <p:spPr>
            <a:xfrm>
              <a:off x="7131078" y="152906"/>
              <a:ext cx="854239" cy="455594"/>
            </a:xfrm>
            <a:prstGeom prst="rect">
              <a:avLst/>
            </a:prstGeom>
          </p:spPr>
        </p:pic>
        <p:pic>
          <p:nvPicPr>
            <p:cNvPr id="36" name="Picture 35"/>
            <p:cNvPicPr>
              <a:picLocks noChangeAspect="1"/>
            </p:cNvPicPr>
            <p:nvPr/>
          </p:nvPicPr>
          <p:blipFill rotWithShape="1">
            <a:blip r:embed="rId3"/>
            <a:srcRect l="59029" t="46514" r="28679" b="34147"/>
            <a:stretch/>
          </p:blipFill>
          <p:spPr>
            <a:xfrm>
              <a:off x="6345612" y="175670"/>
              <a:ext cx="656394" cy="422762"/>
            </a:xfrm>
            <a:prstGeom prst="rect">
              <a:avLst/>
            </a:prstGeom>
          </p:spPr>
        </p:pic>
        <p:pic>
          <p:nvPicPr>
            <p:cNvPr id="37" name="Picture 36"/>
            <p:cNvPicPr>
              <a:picLocks noChangeAspect="1"/>
            </p:cNvPicPr>
            <p:nvPr/>
          </p:nvPicPr>
          <p:blipFill rotWithShape="1">
            <a:blip r:embed="rId3"/>
            <a:srcRect l="66895" t="84562" r="21230" b="6278"/>
            <a:stretch/>
          </p:blipFill>
          <p:spPr>
            <a:xfrm>
              <a:off x="10515814" y="266700"/>
              <a:ext cx="1085850" cy="342900"/>
            </a:xfrm>
            <a:prstGeom prst="rect">
              <a:avLst/>
            </a:prstGeom>
          </p:spPr>
        </p:pic>
      </p:grpSp>
      <p:sp>
        <p:nvSpPr>
          <p:cNvPr id="4" name="Rectangle 3"/>
          <p:cNvSpPr/>
          <p:nvPr/>
        </p:nvSpPr>
        <p:spPr>
          <a:xfrm>
            <a:off x="5249964" y="4046510"/>
            <a:ext cx="159964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Electricity </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99261" y="1986677"/>
            <a:ext cx="1433421" cy="2871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Circuit symbols </a:t>
            </a:r>
            <a:endParaRPr lang="en-GB" sz="1400" b="1" dirty="0">
              <a:solidFill>
                <a:schemeClr val="tx1"/>
              </a:solidFill>
            </a:endParaRPr>
          </a:p>
        </p:txBody>
      </p:sp>
      <p:cxnSp>
        <p:nvCxnSpPr>
          <p:cNvPr id="149" name="Straight Connector 148"/>
          <p:cNvCxnSpPr>
            <a:stCxn id="397" idx="1"/>
            <a:endCxn id="480" idx="3"/>
          </p:cNvCxnSpPr>
          <p:nvPr/>
        </p:nvCxnSpPr>
        <p:spPr>
          <a:xfrm flipH="1">
            <a:off x="9146553" y="6937438"/>
            <a:ext cx="120529" cy="6142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33" idx="3"/>
            <a:endCxn id="13" idx="1"/>
          </p:cNvCxnSpPr>
          <p:nvPr/>
        </p:nvCxnSpPr>
        <p:spPr>
          <a:xfrm>
            <a:off x="4219106" y="2878432"/>
            <a:ext cx="97663" cy="80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265661" y="1982902"/>
            <a:ext cx="738664" cy="195991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smtClean="0">
                <a:ea typeface="Verdana" panose="020B0604030504040204" pitchFamily="34" charset="0"/>
                <a:cs typeface="Verdana" panose="020B0604030504040204" pitchFamily="34" charset="0"/>
              </a:rPr>
              <a:t>Series and parallel circuits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757357" y="620758"/>
          <a:ext cx="4857750" cy="1300325"/>
        </p:xfrm>
        <a:graphic>
          <a:graphicData uri="http://schemas.openxmlformats.org/drawingml/2006/table">
            <a:tbl>
              <a:tblPr firstRow="1" bandRow="1">
                <a:tableStyleId>{5940675A-B579-460E-94D1-54222C63F5DA}</a:tableStyleId>
              </a:tblPr>
              <a:tblGrid>
                <a:gridCol w="826341">
                  <a:extLst>
                    <a:ext uri="{9D8B030D-6E8A-4147-A177-3AD203B41FA5}">
                      <a16:colId xmlns:a16="http://schemas.microsoft.com/office/drawing/2014/main" val="20001"/>
                    </a:ext>
                  </a:extLst>
                </a:gridCol>
                <a:gridCol w="652140">
                  <a:extLst>
                    <a:ext uri="{9D8B030D-6E8A-4147-A177-3AD203B41FA5}">
                      <a16:colId xmlns:a16="http://schemas.microsoft.com/office/drawing/2014/main" val="20002"/>
                    </a:ext>
                  </a:extLst>
                </a:gridCol>
                <a:gridCol w="924766">
                  <a:extLst>
                    <a:ext uri="{9D8B030D-6E8A-4147-A177-3AD203B41FA5}">
                      <a16:colId xmlns:a16="http://schemas.microsoft.com/office/drawing/2014/main" val="1144983880"/>
                    </a:ext>
                  </a:extLst>
                </a:gridCol>
                <a:gridCol w="715464">
                  <a:extLst>
                    <a:ext uri="{9D8B030D-6E8A-4147-A177-3AD203B41FA5}">
                      <a16:colId xmlns:a16="http://schemas.microsoft.com/office/drawing/2014/main" val="2234726021"/>
                    </a:ext>
                  </a:extLst>
                </a:gridCol>
                <a:gridCol w="889281">
                  <a:extLst>
                    <a:ext uri="{9D8B030D-6E8A-4147-A177-3AD203B41FA5}">
                      <a16:colId xmlns:a16="http://schemas.microsoft.com/office/drawing/2014/main" val="1874082163"/>
                    </a:ext>
                  </a:extLst>
                </a:gridCol>
                <a:gridCol w="849758">
                  <a:extLst>
                    <a:ext uri="{9D8B030D-6E8A-4147-A177-3AD203B41FA5}">
                      <a16:colId xmlns:a16="http://schemas.microsoft.com/office/drawing/2014/main" val="4223848066"/>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Cell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Battery</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Switch</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Lamp</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Ammeter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Volt meter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31423">
                <a:tc>
                  <a:txBody>
                    <a:bodyPr/>
                    <a:lstStyle/>
                    <a:p>
                      <a:pPr algn="ctr"/>
                      <a:r>
                        <a:rPr lang="en-GB" sz="1200" b="1" i="1" dirty="0" smtClean="0">
                          <a:solidFill>
                            <a:schemeClr val="accent2">
                              <a:lumMod val="75000"/>
                            </a:schemeClr>
                          </a:solidFill>
                        </a:rPr>
                        <a:t>Store of chemical energy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a:t>
                      </a:r>
                      <a:r>
                        <a:rPr lang="en-GB" sz="1200" b="1" i="1" baseline="0" dirty="0" smtClean="0">
                          <a:solidFill>
                            <a:schemeClr val="accent2">
                              <a:lumMod val="75000"/>
                            </a:schemeClr>
                          </a:solidFill>
                        </a:rPr>
                        <a:t> or more cells in series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Breaks circuit,</a:t>
                      </a:r>
                      <a:r>
                        <a:rPr lang="en-GB" sz="1200" b="1" i="1" baseline="0" dirty="0" smtClean="0">
                          <a:solidFill>
                            <a:schemeClr val="accent2">
                              <a:lumMod val="75000"/>
                            </a:schemeClr>
                          </a:solidFill>
                        </a:rPr>
                        <a:t> turning current off</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Lights when current flows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current</a:t>
                      </a: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potential difference</a:t>
                      </a:r>
                    </a:p>
                  </a:txBody>
                  <a:tcPr anchor="ctr"/>
                </a:tc>
                <a:extLst>
                  <a:ext uri="{0D108BD9-81ED-4DB2-BD59-A6C34878D82A}">
                    <a16:rowId xmlns:a16="http://schemas.microsoft.com/office/drawing/2014/main" val="10000"/>
                  </a:ext>
                </a:extLst>
              </a:tr>
            </a:tbl>
          </a:graphicData>
        </a:graphic>
      </p:graphicFrame>
      <p:sp>
        <p:nvSpPr>
          <p:cNvPr id="13" name="Rectangle 12"/>
          <p:cNvSpPr/>
          <p:nvPr/>
        </p:nvSpPr>
        <p:spPr>
          <a:xfrm>
            <a:off x="4316769" y="2421750"/>
            <a:ext cx="738664" cy="251509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Current, potential difference and resistance</a:t>
            </a:r>
            <a:endParaRPr lang="en-GB" sz="1800" dirty="0">
              <a:ea typeface="Verdana" panose="020B0604030504040204" pitchFamily="34" charset="0"/>
              <a:cs typeface="Verdana" panose="020B0604030504040204" pitchFamily="34" charset="0"/>
            </a:endParaRPr>
          </a:p>
        </p:txBody>
      </p:sp>
      <p:sp>
        <p:nvSpPr>
          <p:cNvPr id="18" name="Rectangle 17"/>
          <p:cNvSpPr/>
          <p:nvPr/>
        </p:nvSpPr>
        <p:spPr>
          <a:xfrm>
            <a:off x="6967583" y="3875515"/>
            <a:ext cx="104735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Energy transfers</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5222191" y="4961639"/>
            <a:ext cx="1577936"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Domestic uses and safety</a:t>
            </a:r>
            <a:endParaRPr lang="en-GB" sz="1800" dirty="0">
              <a:ea typeface="Verdana" panose="020B0604030504040204" pitchFamily="34" charset="0"/>
              <a:cs typeface="Verdana" panose="020B0604030504040204" pitchFamily="34" charset="0"/>
            </a:endParaRPr>
          </a:p>
        </p:txBody>
      </p:sp>
      <p:sp>
        <p:nvSpPr>
          <p:cNvPr id="20" name="Rectangle 19"/>
          <p:cNvSpPr/>
          <p:nvPr/>
        </p:nvSpPr>
        <p:spPr>
          <a:xfrm>
            <a:off x="9397215" y="6092840"/>
            <a:ext cx="1740388" cy="37499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Static electricity</a:t>
            </a:r>
            <a:endParaRPr lang="en-GB" sz="1800" dirty="0">
              <a:ea typeface="Verdana" panose="020B0604030504040204" pitchFamily="34" charset="0"/>
              <a:cs typeface="Verdana" panose="020B0604030504040204" pitchFamily="34" charset="0"/>
            </a:endParaRPr>
          </a:p>
        </p:txBody>
      </p:sp>
      <p:graphicFrame>
        <p:nvGraphicFramePr>
          <p:cNvPr id="23" name="Table 22"/>
          <p:cNvGraphicFramePr>
            <a:graphicFrameLocks noGrp="1"/>
          </p:cNvGraphicFramePr>
          <p:nvPr>
            <p:extLst/>
          </p:nvPr>
        </p:nvGraphicFramePr>
        <p:xfrm>
          <a:off x="67533" y="2099092"/>
          <a:ext cx="3554485" cy="1408666"/>
        </p:xfrm>
        <a:graphic>
          <a:graphicData uri="http://schemas.openxmlformats.org/drawingml/2006/table">
            <a:tbl>
              <a:tblPr firstRow="1" bandRow="1">
                <a:tableStyleId>{5940675A-B579-460E-94D1-54222C63F5DA}</a:tableStyleId>
              </a:tblPr>
              <a:tblGrid>
                <a:gridCol w="1173235">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gridCol w="819150">
                  <a:extLst>
                    <a:ext uri="{9D8B030D-6E8A-4147-A177-3AD203B41FA5}">
                      <a16:colId xmlns:a16="http://schemas.microsoft.com/office/drawing/2014/main" val="20002"/>
                    </a:ext>
                  </a:extLst>
                </a:gridCol>
              </a:tblGrid>
              <a:tr h="418066">
                <a:tc>
                  <a:txBody>
                    <a:bodyPr/>
                    <a:lstStyle/>
                    <a:p>
                      <a:pPr algn="ctr"/>
                      <a:r>
                        <a:rPr lang="en-GB" sz="1200" b="0" dirty="0" smtClean="0"/>
                        <a:t>Current</a:t>
                      </a:r>
                      <a:r>
                        <a:rPr lang="en-GB" sz="1200" b="0" baseline="0" dirty="0" smtClean="0"/>
                        <a: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Flow of electrical charge</a:t>
                      </a:r>
                      <a:endParaRPr lang="en-GB" sz="1200" b="1" i="1" dirty="0">
                        <a:solidFill>
                          <a:schemeClr val="accent2">
                            <a:lumMod val="75000"/>
                          </a:schemeClr>
                        </a:solidFill>
                      </a:endParaRPr>
                    </a:p>
                  </a:txBody>
                  <a:tcPr anchor="ctr"/>
                </a:tc>
                <a:tc>
                  <a:txBody>
                    <a:bodyPr/>
                    <a:lstStyle/>
                    <a:p>
                      <a:pPr algn="ctr"/>
                      <a:r>
                        <a:rPr lang="en-GB" sz="1200" dirty="0" smtClean="0"/>
                        <a:t>Ampere</a:t>
                      </a:r>
                      <a:r>
                        <a:rPr lang="en-GB" sz="1200" baseline="0" dirty="0" smtClean="0"/>
                        <a:t> (A)</a:t>
                      </a:r>
                      <a:endParaRPr lang="en-GB" sz="1200" dirty="0"/>
                    </a:p>
                  </a:txBody>
                  <a:tcPr anchor="ctr"/>
                </a:tc>
                <a:extLst>
                  <a:ext uri="{0D108BD9-81ED-4DB2-BD59-A6C34878D82A}">
                    <a16:rowId xmlns:a16="http://schemas.microsoft.com/office/drawing/2014/main" val="10000"/>
                  </a:ext>
                </a:extLst>
              </a:tr>
              <a:tr h="494266">
                <a:tc>
                  <a:txBody>
                    <a:bodyPr/>
                    <a:lstStyle/>
                    <a:p>
                      <a:pPr algn="ctr"/>
                      <a:r>
                        <a:rPr lang="en-GB" sz="1200" b="0" dirty="0" smtClean="0"/>
                        <a:t>Potential difference (</a:t>
                      </a:r>
                      <a:r>
                        <a:rPr lang="en-GB" sz="1200" b="0" dirty="0" err="1" smtClean="0"/>
                        <a:t>p.d</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electrical work is</a:t>
                      </a:r>
                      <a:r>
                        <a:rPr lang="en-GB" sz="1200" b="1" i="1" baseline="0" dirty="0" smtClean="0">
                          <a:solidFill>
                            <a:schemeClr val="accent2">
                              <a:lumMod val="75000"/>
                            </a:schemeClr>
                          </a:solidFill>
                        </a:rPr>
                        <a:t> done by a cell</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Volts</a:t>
                      </a:r>
                      <a:r>
                        <a:rPr lang="en-US" sz="1200" baseline="0" dirty="0" smtClean="0"/>
                        <a:t> (V)</a:t>
                      </a:r>
                      <a:endParaRPr lang="en-US" sz="1200" dirty="0" smtClean="0"/>
                    </a:p>
                  </a:txBody>
                  <a:tcPr anchor="ctr"/>
                </a:tc>
                <a:extLst>
                  <a:ext uri="{0D108BD9-81ED-4DB2-BD59-A6C34878D82A}">
                    <a16:rowId xmlns:a16="http://schemas.microsoft.com/office/drawing/2014/main" val="10001"/>
                  </a:ext>
                </a:extLst>
              </a:tr>
              <a:tr h="457200">
                <a:tc>
                  <a:txBody>
                    <a:bodyPr/>
                    <a:lstStyle/>
                    <a:p>
                      <a:pPr algn="ctr"/>
                      <a:r>
                        <a:rPr lang="en-GB" sz="1200" b="0" dirty="0" smtClean="0"/>
                        <a:t>Charge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Amount of electricity travelling</a:t>
                      </a:r>
                      <a:r>
                        <a:rPr lang="en-GB" sz="1200" b="1" i="1" baseline="0" dirty="0" smtClean="0">
                          <a:solidFill>
                            <a:schemeClr val="accent2">
                              <a:lumMod val="75000"/>
                            </a:schemeClr>
                          </a:solidFill>
                        </a:rPr>
                        <a:t> in a circuit</a:t>
                      </a:r>
                      <a:endParaRPr lang="en-GB" sz="1200" b="1" i="1" dirty="0">
                        <a:solidFill>
                          <a:schemeClr val="accent2">
                            <a:lumMod val="75000"/>
                          </a:schemeClr>
                        </a:solidFill>
                      </a:endParaRPr>
                    </a:p>
                  </a:txBody>
                  <a:tcPr anchor="ctr"/>
                </a:tc>
                <a:tc>
                  <a:txBody>
                    <a:bodyPr/>
                    <a:lstStyle/>
                    <a:p>
                      <a:pPr algn="ctr"/>
                      <a:r>
                        <a:rPr lang="en-GB" sz="1200" dirty="0" smtClean="0"/>
                        <a:t>Coulombs (C)</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31" name="Table 30"/>
          <p:cNvGraphicFramePr>
            <a:graphicFrameLocks noGrp="1"/>
          </p:cNvGraphicFramePr>
          <p:nvPr>
            <p:extLst/>
          </p:nvPr>
        </p:nvGraphicFramePr>
        <p:xfrm>
          <a:off x="5654252" y="626773"/>
          <a:ext cx="5815853" cy="1291862"/>
        </p:xfrm>
        <a:graphic>
          <a:graphicData uri="http://schemas.openxmlformats.org/drawingml/2006/table">
            <a:tbl>
              <a:tblPr firstRow="1" bandRow="1">
                <a:tableStyleId>{5940675A-B579-460E-94D1-54222C63F5DA}</a:tableStyleId>
              </a:tblPr>
              <a:tblGrid>
                <a:gridCol w="670348">
                  <a:extLst>
                    <a:ext uri="{9D8B030D-6E8A-4147-A177-3AD203B41FA5}">
                      <a16:colId xmlns:a16="http://schemas.microsoft.com/office/drawing/2014/main" val="20001"/>
                    </a:ext>
                  </a:extLst>
                </a:gridCol>
                <a:gridCol w="878305">
                  <a:extLst>
                    <a:ext uri="{9D8B030D-6E8A-4147-A177-3AD203B41FA5}">
                      <a16:colId xmlns:a16="http://schemas.microsoft.com/office/drawing/2014/main" val="20002"/>
                    </a:ext>
                  </a:extLst>
                </a:gridCol>
                <a:gridCol w="898358">
                  <a:extLst>
                    <a:ext uri="{9D8B030D-6E8A-4147-A177-3AD203B41FA5}">
                      <a16:colId xmlns:a16="http://schemas.microsoft.com/office/drawing/2014/main" val="1144983880"/>
                    </a:ext>
                  </a:extLst>
                </a:gridCol>
                <a:gridCol w="850232">
                  <a:extLst>
                    <a:ext uri="{9D8B030D-6E8A-4147-A177-3AD203B41FA5}">
                      <a16:colId xmlns:a16="http://schemas.microsoft.com/office/drawing/2014/main" val="2234726021"/>
                    </a:ext>
                  </a:extLst>
                </a:gridCol>
                <a:gridCol w="866273">
                  <a:extLst>
                    <a:ext uri="{9D8B030D-6E8A-4147-A177-3AD203B41FA5}">
                      <a16:colId xmlns:a16="http://schemas.microsoft.com/office/drawing/2014/main" val="1874082163"/>
                    </a:ext>
                  </a:extLst>
                </a:gridCol>
                <a:gridCol w="705853">
                  <a:extLst>
                    <a:ext uri="{9D8B030D-6E8A-4147-A177-3AD203B41FA5}">
                      <a16:colId xmlns:a16="http://schemas.microsoft.com/office/drawing/2014/main" val="4223848066"/>
                    </a:ext>
                  </a:extLst>
                </a:gridCol>
                <a:gridCol w="946484">
                  <a:extLst>
                    <a:ext uri="{9D8B030D-6E8A-4147-A177-3AD203B41FA5}">
                      <a16:colId xmlns:a16="http://schemas.microsoft.com/office/drawing/2014/main" val="2902053874"/>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Diode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LED</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LDR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Fuse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Variable 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Thermistor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02641">
                <a:tc>
                  <a:txBody>
                    <a:bodyPr/>
                    <a:lstStyle/>
                    <a:p>
                      <a:pPr algn="ctr"/>
                      <a:r>
                        <a:rPr lang="en-GB" sz="1200" b="1" i="1" dirty="0" smtClean="0">
                          <a:solidFill>
                            <a:schemeClr val="accent2">
                              <a:lumMod val="75000"/>
                            </a:schemeClr>
                          </a:solidFill>
                        </a:rPr>
                        <a:t>Current flows one way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Emits light</a:t>
                      </a:r>
                      <a:r>
                        <a:rPr lang="en-GB" sz="1200" b="1" i="1" baseline="0" dirty="0" smtClean="0">
                          <a:solidFill>
                            <a:schemeClr val="accent2">
                              <a:lumMod val="75000"/>
                            </a:schemeClr>
                          </a:solidFill>
                        </a:rPr>
                        <a:t> when current flows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in bright light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Melts when current is too high</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Affects the size of current flowing</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Allows current to be varied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at high temp</a:t>
                      </a:r>
                    </a:p>
                  </a:txBody>
                  <a:tcPr anchor="ctr"/>
                </a:tc>
                <a:extLst>
                  <a:ext uri="{0D108BD9-81ED-4DB2-BD59-A6C34878D82A}">
                    <a16:rowId xmlns:a16="http://schemas.microsoft.com/office/drawing/2014/main" val="10000"/>
                  </a:ext>
                </a:extLst>
              </a:tr>
            </a:tbl>
          </a:graphicData>
        </a:graphic>
      </p:graphicFrame>
      <p:graphicFrame>
        <p:nvGraphicFramePr>
          <p:cNvPr id="38" name="Table 37"/>
          <p:cNvGraphicFramePr>
            <a:graphicFrameLocks noGrp="1"/>
          </p:cNvGraphicFramePr>
          <p:nvPr>
            <p:extLst/>
          </p:nvPr>
        </p:nvGraphicFramePr>
        <p:xfrm>
          <a:off x="4116783" y="7883866"/>
          <a:ext cx="4137172" cy="137160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1370991565"/>
                    </a:ext>
                  </a:extLst>
                </a:gridCol>
                <a:gridCol w="1089399">
                  <a:extLst>
                    <a:ext uri="{9D8B030D-6E8A-4147-A177-3AD203B41FA5}">
                      <a16:colId xmlns:a16="http://schemas.microsoft.com/office/drawing/2014/main" val="2694981659"/>
                    </a:ext>
                  </a:extLst>
                </a:gridCol>
                <a:gridCol w="1552073">
                  <a:extLst>
                    <a:ext uri="{9D8B030D-6E8A-4147-A177-3AD203B41FA5}">
                      <a16:colId xmlns:a16="http://schemas.microsoft.com/office/drawing/2014/main" val="3752474337"/>
                    </a:ext>
                  </a:extLst>
                </a:gridCol>
                <a:gridCol w="1287420">
                  <a:extLst>
                    <a:ext uri="{9D8B030D-6E8A-4147-A177-3AD203B41FA5}">
                      <a16:colId xmlns:a16="http://schemas.microsoft.com/office/drawing/2014/main" val="2684948024"/>
                    </a:ext>
                  </a:extLst>
                </a:gridCol>
              </a:tblGrid>
              <a:tr h="265491">
                <a:tc rowSpan="3">
                  <a:txBody>
                    <a:bodyPr/>
                    <a:lstStyle/>
                    <a:p>
                      <a:pPr algn="ctr"/>
                      <a:r>
                        <a:rPr lang="en-GB" sz="1200" b="0" dirty="0" smtClean="0"/>
                        <a:t>3</a:t>
                      </a:r>
                      <a:r>
                        <a:rPr lang="en-GB" sz="1200" b="0" baseline="0" dirty="0" smtClean="0"/>
                        <a:t> pin plug</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Live - Brown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Carries </a:t>
                      </a:r>
                      <a:r>
                        <a:rPr lang="en-GB" sz="1200" b="0" i="0" dirty="0" err="1" smtClean="0">
                          <a:solidFill>
                            <a:schemeClr val="tx1"/>
                          </a:solidFill>
                        </a:rPr>
                        <a:t>p.d</a:t>
                      </a:r>
                      <a:r>
                        <a:rPr lang="en-GB" sz="1200" b="0" i="0" baseline="0" dirty="0" smtClean="0">
                          <a:solidFill>
                            <a:schemeClr val="tx1"/>
                          </a:solidFill>
                        </a:rPr>
                        <a:t> from mains supply.</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between live and earth = 230V</a:t>
                      </a:r>
                      <a:endParaRPr lang="en-GB" sz="1200" b="0" i="0" dirty="0">
                        <a:solidFill>
                          <a:schemeClr val="tx1"/>
                        </a:solidFill>
                      </a:endParaRPr>
                    </a:p>
                  </a:txBody>
                  <a:tcPr anchor="ctr"/>
                </a:tc>
                <a:extLst>
                  <a:ext uri="{0D108BD9-81ED-4DB2-BD59-A6C34878D82A}">
                    <a16:rowId xmlns:a16="http://schemas.microsoft.com/office/drawing/2014/main" val="2887359845"/>
                  </a:ext>
                </a:extLst>
              </a:tr>
              <a:tr h="170597">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Neutral - Blue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Completes the circuit.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t>
                      </a:r>
                      <a:r>
                        <a:rPr lang="en-GB" sz="1200" b="0" i="0" baseline="0" dirty="0" smtClean="0">
                          <a:solidFill>
                            <a:schemeClr val="tx1"/>
                          </a:solidFill>
                        </a:rPr>
                        <a:t> OV</a:t>
                      </a:r>
                      <a:endParaRPr lang="en-GB" sz="1200" b="0" i="0" dirty="0" smtClean="0">
                        <a:solidFill>
                          <a:schemeClr val="tx1"/>
                        </a:solidFill>
                      </a:endParaRPr>
                    </a:p>
                  </a:txBody>
                  <a:tcPr anchor="ctr"/>
                </a:tc>
                <a:extLst>
                  <a:ext uri="{0D108BD9-81ED-4DB2-BD59-A6C34878D82A}">
                    <a16:rowId xmlns:a16="http://schemas.microsoft.com/office/drawing/2014/main" val="2520280075"/>
                  </a:ext>
                </a:extLst>
              </a:tr>
              <a:tr h="209148">
                <a:tc vMerge="1">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Earth – Green and Yellow stripes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Only carries current</a:t>
                      </a:r>
                      <a:r>
                        <a:rPr lang="en-GB" sz="1200" b="0" i="0" baseline="0" dirty="0" smtClean="0">
                          <a:solidFill>
                            <a:schemeClr val="tx1"/>
                          </a:solidFill>
                        </a:rPr>
                        <a:t> if there is a fault.</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 0V</a:t>
                      </a:r>
                      <a:endParaRPr lang="en-GB" sz="1200" b="0" i="0" dirty="0">
                        <a:solidFill>
                          <a:schemeClr val="tx1"/>
                        </a:solidFill>
                      </a:endParaRPr>
                    </a:p>
                  </a:txBody>
                  <a:tcPr anchor="ctr"/>
                </a:tc>
                <a:extLst>
                  <a:ext uri="{0D108BD9-81ED-4DB2-BD59-A6C34878D82A}">
                    <a16:rowId xmlns:a16="http://schemas.microsoft.com/office/drawing/2014/main" val="3148939539"/>
                  </a:ext>
                </a:extLst>
              </a:tr>
            </a:tbl>
          </a:graphicData>
        </a:graphic>
      </p:graphicFrame>
      <p:graphicFrame>
        <p:nvGraphicFramePr>
          <p:cNvPr id="39" name="Table 38"/>
          <p:cNvGraphicFramePr>
            <a:graphicFrameLocks noGrp="1"/>
          </p:cNvGraphicFramePr>
          <p:nvPr>
            <p:extLst/>
          </p:nvPr>
        </p:nvGraphicFramePr>
        <p:xfrm>
          <a:off x="6172411" y="2008948"/>
          <a:ext cx="4416609" cy="1828800"/>
        </p:xfrm>
        <a:graphic>
          <a:graphicData uri="http://schemas.openxmlformats.org/drawingml/2006/table">
            <a:tbl>
              <a:tblPr firstRow="1" bandRow="1">
                <a:tableStyleId>{5940675A-B579-460E-94D1-54222C63F5DA}</a:tableStyleId>
              </a:tblPr>
              <a:tblGrid>
                <a:gridCol w="678799">
                  <a:extLst>
                    <a:ext uri="{9D8B030D-6E8A-4147-A177-3AD203B41FA5}">
                      <a16:colId xmlns:a16="http://schemas.microsoft.com/office/drawing/2014/main" val="20000"/>
                    </a:ext>
                  </a:extLst>
                </a:gridCol>
                <a:gridCol w="1042737">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475873">
                  <a:extLst>
                    <a:ext uri="{9D8B030D-6E8A-4147-A177-3AD203B41FA5}">
                      <a16:colId xmlns:a16="http://schemas.microsoft.com/office/drawing/2014/main" val="2645530761"/>
                    </a:ext>
                  </a:extLst>
                </a:gridCol>
              </a:tblGrid>
              <a:tr h="633392">
                <a:tc>
                  <a:txBody>
                    <a:bodyPr/>
                    <a:lstStyle/>
                    <a:p>
                      <a:pPr algn="ctr"/>
                      <a:r>
                        <a:rPr lang="en-GB" sz="1200" b="0" dirty="0" smtClean="0"/>
                        <a:t>Series circuit</a:t>
                      </a:r>
                      <a:endParaRPr lang="en-GB" sz="1200" b="0" dirty="0"/>
                    </a:p>
                  </a:txBody>
                  <a:tcPr anchor="ctr">
                    <a:solidFill>
                      <a:schemeClr val="accent2">
                        <a:lumMod val="20000"/>
                        <a:lumOff val="80000"/>
                      </a:schemeClr>
                    </a:solidFill>
                  </a:tcPr>
                </a:tc>
                <a:tc>
                  <a:txBody>
                    <a:bodyPr/>
                    <a:lstStyle/>
                    <a:p>
                      <a:pPr algn="ctr"/>
                      <a:r>
                        <a:rPr lang="en-GB" sz="1200" b="0" i="0" dirty="0" smtClean="0">
                          <a:solidFill>
                            <a:schemeClr val="tx1"/>
                          </a:solidFill>
                        </a:rPr>
                        <a:t>Current is the same in all components. </a:t>
                      </a:r>
                      <a:endParaRPr lang="en-GB" sz="1200" b="0" i="0" dirty="0">
                        <a:solidFill>
                          <a:schemeClr val="tx1"/>
                        </a:solidFill>
                      </a:endParaRPr>
                    </a:p>
                  </a:txBody>
                  <a:tcPr anchor="ctr"/>
                </a:tc>
                <a:tc>
                  <a:txBody>
                    <a:bodyPr/>
                    <a:lstStyle/>
                    <a:p>
                      <a:pPr algn="ctr"/>
                      <a:r>
                        <a:rPr lang="en-GB" sz="1200" b="0" i="0" dirty="0" smtClean="0">
                          <a:solidFill>
                            <a:schemeClr val="tx1"/>
                          </a:solidFill>
                        </a:rPr>
                        <a:t>Total </a:t>
                      </a:r>
                      <a:r>
                        <a:rPr lang="en-GB" sz="1200" b="0" i="0" dirty="0" err="1" smtClean="0">
                          <a:solidFill>
                            <a:schemeClr val="tx1"/>
                          </a:solidFill>
                        </a:rPr>
                        <a:t>p.d</a:t>
                      </a:r>
                      <a:r>
                        <a:rPr lang="en-GB" sz="1200" b="0" i="0" dirty="0" smtClean="0">
                          <a:solidFill>
                            <a:schemeClr val="tx1"/>
                          </a:solidFill>
                        </a:rPr>
                        <a:t>. from battery is shared between all the components.</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the sum of each </a:t>
                      </a:r>
                      <a:r>
                        <a:rPr lang="en-GB" sz="1200" b="0" i="0" baseline="0" dirty="0" smtClean="0">
                          <a:solidFill>
                            <a:schemeClr val="tx1"/>
                          </a:solidFill>
                        </a:rPr>
                        <a:t>component’s resistance. </a:t>
                      </a:r>
                      <a:endParaRPr lang="en-GB" sz="1200" b="0" i="0" dirty="0">
                        <a:solidFill>
                          <a:schemeClr val="tx1"/>
                        </a:solidFill>
                      </a:endParaRPr>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 circuit</a:t>
                      </a:r>
                    </a:p>
                  </a:txBody>
                  <a:tcPr anchor="ctr">
                    <a:solidFill>
                      <a:schemeClr val="accent2">
                        <a:lumMod val="20000"/>
                        <a:lumOff val="80000"/>
                      </a:schemeClr>
                    </a:solidFill>
                  </a:tcPr>
                </a:tc>
                <a:tc>
                  <a:txBody>
                    <a:bodyPr/>
                    <a:lstStyle/>
                    <a:p>
                      <a:pPr algn="ctr"/>
                      <a:r>
                        <a:rPr lang="en-GB" sz="1200" b="0" i="0" dirty="0" smtClean="0">
                          <a:solidFill>
                            <a:schemeClr val="tx1"/>
                          </a:solidFill>
                        </a:rPr>
                        <a:t>Total</a:t>
                      </a:r>
                      <a:r>
                        <a:rPr lang="en-GB" sz="1200" b="0" i="0" baseline="0" dirty="0" smtClean="0">
                          <a:solidFill>
                            <a:schemeClr val="tx1"/>
                          </a:solidFill>
                        </a:rPr>
                        <a:t> current is the sum of  each component’s current. </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across all components is the same.</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less than the resistance value of the smallest</a:t>
                      </a:r>
                      <a:r>
                        <a:rPr lang="en-GB" sz="1200" b="0" i="0" baseline="0" dirty="0" smtClean="0">
                          <a:solidFill>
                            <a:schemeClr val="tx1"/>
                          </a:solidFill>
                        </a:rPr>
                        <a:t> individual resistor. </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41" name="Rectangle 40"/>
          <p:cNvSpPr/>
          <p:nvPr/>
        </p:nvSpPr>
        <p:spPr>
          <a:xfrm>
            <a:off x="53171" y="516743"/>
            <a:ext cx="579369" cy="15430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200" dirty="0" smtClean="0">
                <a:solidFill>
                  <a:schemeClr val="tx1"/>
                </a:solidFill>
              </a:rPr>
              <a:t>Electrons </a:t>
            </a:r>
            <a:r>
              <a:rPr lang="en-GB" sz="1200" dirty="0">
                <a:solidFill>
                  <a:schemeClr val="tx1"/>
                </a:solidFill>
              </a:rPr>
              <a:t>carry current.  Electrons are free to move in metal</a:t>
            </a:r>
            <a:r>
              <a:rPr lang="en-GB" sz="1200" dirty="0" smtClean="0">
                <a:solidFill>
                  <a:schemeClr val="tx1"/>
                </a:solidFill>
              </a:rPr>
              <a:t>.</a:t>
            </a:r>
            <a:endParaRPr lang="en-GB" sz="1200" dirty="0">
              <a:solidFill>
                <a:schemeClr val="tx1"/>
              </a:solidFill>
            </a:endParaRPr>
          </a:p>
        </p:txBody>
      </p:sp>
      <p:sp>
        <p:nvSpPr>
          <p:cNvPr id="42" name="Rectangle 41"/>
          <p:cNvSpPr/>
          <p:nvPr/>
        </p:nvSpPr>
        <p:spPr>
          <a:xfrm>
            <a:off x="4098116" y="7053651"/>
            <a:ext cx="1175912" cy="722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t>
            </a:r>
            <a:r>
              <a:rPr lang="en-GB" sz="1200" dirty="0" err="1" smtClean="0">
                <a:solidFill>
                  <a:schemeClr val="tx1"/>
                </a:solidFill>
              </a:rPr>
              <a:t>Earthing</a:t>
            </a:r>
            <a:r>
              <a:rPr lang="en-GB" sz="1200" dirty="0" smtClean="0">
                <a:solidFill>
                  <a:schemeClr val="tx1"/>
                </a:solidFill>
              </a:rPr>
              <a:t>’ a safety device; Earth wire joins the metal case.  </a:t>
            </a:r>
            <a:endParaRPr lang="en-GB" sz="1200" dirty="0">
              <a:solidFill>
                <a:schemeClr val="tx1"/>
              </a:solidFill>
            </a:endParaRPr>
          </a:p>
        </p:txBody>
      </p:sp>
      <p:sp>
        <p:nvSpPr>
          <p:cNvPr id="45" name="Rectangle 44"/>
          <p:cNvSpPr/>
          <p:nvPr/>
        </p:nvSpPr>
        <p:spPr>
          <a:xfrm>
            <a:off x="67533" y="3578162"/>
            <a:ext cx="1814894" cy="2227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Charge = Current X time</a:t>
            </a:r>
            <a:endParaRPr lang="en-GB" sz="1200" dirty="0">
              <a:solidFill>
                <a:schemeClr val="tx1"/>
              </a:solidFill>
            </a:endParaRPr>
          </a:p>
        </p:txBody>
      </p:sp>
      <p:cxnSp>
        <p:nvCxnSpPr>
          <p:cNvPr id="46" name="Straight Connector 45"/>
          <p:cNvCxnSpPr>
            <a:stCxn id="72" idx="2"/>
            <a:endCxn id="77" idx="0"/>
          </p:cNvCxnSpPr>
          <p:nvPr/>
        </p:nvCxnSpPr>
        <p:spPr>
          <a:xfrm flipH="1">
            <a:off x="1605955" y="5315803"/>
            <a:ext cx="59389" cy="135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45" idx="0"/>
            <a:endCxn id="23" idx="2"/>
          </p:cNvCxnSpPr>
          <p:nvPr/>
        </p:nvCxnSpPr>
        <p:spPr>
          <a:xfrm flipV="1">
            <a:off x="974980" y="3507758"/>
            <a:ext cx="869795" cy="704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2029289" y="3543915"/>
            <a:ext cx="741593" cy="220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Q = I X t</a:t>
            </a:r>
            <a:endParaRPr lang="en-GB" sz="1200" dirty="0">
              <a:solidFill>
                <a:schemeClr val="tx1"/>
              </a:solidFill>
            </a:endParaRPr>
          </a:p>
        </p:txBody>
      </p:sp>
      <p:cxnSp>
        <p:nvCxnSpPr>
          <p:cNvPr id="53" name="Straight Connector 52"/>
          <p:cNvCxnSpPr>
            <a:stCxn id="52" idx="1"/>
            <a:endCxn id="45" idx="3"/>
          </p:cNvCxnSpPr>
          <p:nvPr/>
        </p:nvCxnSpPr>
        <p:spPr>
          <a:xfrm flipH="1">
            <a:off x="1882427" y="3654031"/>
            <a:ext cx="146862" cy="35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6" name="Table 65"/>
          <p:cNvGraphicFramePr>
            <a:graphicFrameLocks noGrp="1"/>
          </p:cNvGraphicFramePr>
          <p:nvPr>
            <p:extLst/>
          </p:nvPr>
        </p:nvGraphicFramePr>
        <p:xfrm>
          <a:off x="10844580" y="1972209"/>
          <a:ext cx="1822874" cy="914400"/>
        </p:xfrm>
        <a:graphic>
          <a:graphicData uri="http://schemas.openxmlformats.org/drawingml/2006/table">
            <a:tbl>
              <a:tblPr firstRow="1" bandRow="1">
                <a:tableStyleId>{5940675A-B579-460E-94D1-54222C63F5DA}</a:tableStyleId>
              </a:tblPr>
              <a:tblGrid>
                <a:gridCol w="861961">
                  <a:extLst>
                    <a:ext uri="{9D8B030D-6E8A-4147-A177-3AD203B41FA5}">
                      <a16:colId xmlns:a16="http://schemas.microsoft.com/office/drawing/2014/main" val="1370991565"/>
                    </a:ext>
                  </a:extLst>
                </a:gridCol>
                <a:gridCol w="960913">
                  <a:extLst>
                    <a:ext uri="{9D8B030D-6E8A-4147-A177-3AD203B41FA5}">
                      <a16:colId xmlns:a16="http://schemas.microsoft.com/office/drawing/2014/main" val="2694981659"/>
                    </a:ext>
                  </a:extLst>
                </a:gridCol>
              </a:tblGrid>
              <a:tr h="272716">
                <a:tc>
                  <a:txBody>
                    <a:bodyPr/>
                    <a:lstStyle/>
                    <a:p>
                      <a:pPr algn="ctr"/>
                      <a:r>
                        <a:rPr lang="en-GB" sz="1200" b="0" dirty="0" smtClean="0"/>
                        <a:t>Series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a:t>
                      </a:r>
                    </a:p>
                  </a:txBody>
                  <a:tcPr anchor="ctr">
                    <a:solidFill>
                      <a:schemeClr val="accent2">
                        <a:lumMod val="20000"/>
                        <a:lumOff val="80000"/>
                      </a:schemeClr>
                    </a:solidFill>
                  </a:tcPr>
                </a:tc>
                <a:extLst>
                  <a:ext uri="{0D108BD9-81ED-4DB2-BD59-A6C34878D82A}">
                    <a16:rowId xmlns:a16="http://schemas.microsoft.com/office/drawing/2014/main" val="2887359845"/>
                  </a:ext>
                </a:extLst>
              </a:tr>
              <a:tr h="51334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one loop</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two or more loops</a:t>
                      </a:r>
                    </a:p>
                  </a:txBody>
                  <a:tcPr anchor="ctr"/>
                </a:tc>
                <a:extLst>
                  <a:ext uri="{0D108BD9-81ED-4DB2-BD59-A6C34878D82A}">
                    <a16:rowId xmlns:a16="http://schemas.microsoft.com/office/drawing/2014/main" val="2520280075"/>
                  </a:ext>
                </a:extLst>
              </a:tr>
            </a:tbl>
          </a:graphicData>
        </a:graphic>
      </p:graphicFrame>
      <p:graphicFrame>
        <p:nvGraphicFramePr>
          <p:cNvPr id="67" name="Table 66"/>
          <p:cNvGraphicFramePr>
            <a:graphicFrameLocks noGrp="1"/>
          </p:cNvGraphicFramePr>
          <p:nvPr>
            <p:extLst/>
          </p:nvPr>
        </p:nvGraphicFramePr>
        <p:xfrm>
          <a:off x="69937" y="3847072"/>
          <a:ext cx="2372474" cy="710781"/>
        </p:xfrm>
        <a:graphic>
          <a:graphicData uri="http://schemas.openxmlformats.org/drawingml/2006/table">
            <a:tbl>
              <a:tblPr firstRow="1" bandRow="1">
                <a:tableStyleId>{5940675A-B579-460E-94D1-54222C63F5DA}</a:tableStyleId>
              </a:tblPr>
              <a:tblGrid>
                <a:gridCol w="459452">
                  <a:extLst>
                    <a:ext uri="{9D8B030D-6E8A-4147-A177-3AD203B41FA5}">
                      <a16:colId xmlns:a16="http://schemas.microsoft.com/office/drawing/2014/main" val="20000"/>
                    </a:ext>
                  </a:extLst>
                </a:gridCol>
                <a:gridCol w="1913022">
                  <a:extLst>
                    <a:ext uri="{9D8B030D-6E8A-4147-A177-3AD203B41FA5}">
                      <a16:colId xmlns:a16="http://schemas.microsoft.com/office/drawing/2014/main" val="20001"/>
                    </a:ext>
                  </a:extLst>
                </a:gridCol>
              </a:tblGrid>
              <a:tr h="396037">
                <a:tc rowSpan="2">
                  <a:txBody>
                    <a:bodyPr/>
                    <a:lstStyle/>
                    <a:p>
                      <a:pPr algn="ctr"/>
                      <a:r>
                        <a:rPr lang="en-GB" sz="1200" b="0" dirty="0" smtClean="0"/>
                        <a:t>Changing</a:t>
                      </a:r>
                      <a:r>
                        <a:rPr lang="en-GB" sz="1200" b="0" baseline="0" dirty="0" smtClean="0"/>
                        <a:t> current</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Change</a:t>
                      </a:r>
                      <a:r>
                        <a:rPr lang="en-GB" sz="1200" b="1" i="1" baseline="0" dirty="0" smtClean="0">
                          <a:solidFill>
                            <a:schemeClr val="accent2">
                              <a:lumMod val="75000"/>
                            </a:schemeClr>
                          </a:solidFill>
                        </a:rPr>
                        <a:t>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of the cells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14744">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more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68" name="Straight Connector 67"/>
          <p:cNvCxnSpPr>
            <a:stCxn id="67" idx="0"/>
            <a:endCxn id="45" idx="2"/>
          </p:cNvCxnSpPr>
          <p:nvPr/>
        </p:nvCxnSpPr>
        <p:spPr>
          <a:xfrm flipH="1" flipV="1">
            <a:off x="974980" y="3800928"/>
            <a:ext cx="281194" cy="461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2" name="Table 71"/>
          <p:cNvGraphicFramePr>
            <a:graphicFrameLocks noGrp="1"/>
          </p:cNvGraphicFramePr>
          <p:nvPr>
            <p:extLst/>
          </p:nvPr>
        </p:nvGraphicFramePr>
        <p:xfrm>
          <a:off x="89631" y="4618145"/>
          <a:ext cx="3151427" cy="697658"/>
        </p:xfrm>
        <a:graphic>
          <a:graphicData uri="http://schemas.openxmlformats.org/drawingml/2006/table">
            <a:tbl>
              <a:tblPr firstRow="1" bandRow="1">
                <a:tableStyleId>{5940675A-B579-460E-94D1-54222C63F5DA}</a:tableStyleId>
              </a:tblPr>
              <a:tblGrid>
                <a:gridCol w="879360">
                  <a:extLst>
                    <a:ext uri="{9D8B030D-6E8A-4147-A177-3AD203B41FA5}">
                      <a16:colId xmlns:a16="http://schemas.microsoft.com/office/drawing/2014/main" val="1370991565"/>
                    </a:ext>
                  </a:extLst>
                </a:gridCol>
                <a:gridCol w="2272067">
                  <a:extLst>
                    <a:ext uri="{9D8B030D-6E8A-4147-A177-3AD203B41FA5}">
                      <a16:colId xmlns:a16="http://schemas.microsoft.com/office/drawing/2014/main" val="2694981659"/>
                    </a:ext>
                  </a:extLst>
                </a:gridCol>
              </a:tblGrid>
              <a:tr h="312411">
                <a:tc>
                  <a:txBody>
                    <a:bodyPr/>
                    <a:lstStyle/>
                    <a:p>
                      <a:pPr algn="ctr"/>
                      <a:r>
                        <a:rPr lang="en-GB" sz="1200" b="0" dirty="0" smtClean="0"/>
                        <a:t>Ammeter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in series with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85247">
                <a:tc>
                  <a:txBody>
                    <a:bodyPr/>
                    <a:lstStyle/>
                    <a:p>
                      <a:pPr algn="ctr"/>
                      <a:r>
                        <a:rPr lang="en-GB" sz="1200" b="0" dirty="0" smtClean="0"/>
                        <a:t>Volt</a:t>
                      </a:r>
                      <a:r>
                        <a:rPr lang="en-GB" sz="1200" b="0" baseline="0" dirty="0" smtClean="0"/>
                        <a:t>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parallel</a:t>
                      </a:r>
                      <a:r>
                        <a:rPr lang="en-GB" sz="1200" b="1" i="1" baseline="0" dirty="0" smtClean="0">
                          <a:solidFill>
                            <a:schemeClr val="accent2">
                              <a:lumMod val="75000"/>
                            </a:schemeClr>
                          </a:solidFill>
                        </a:rPr>
                        <a:t> to </a:t>
                      </a:r>
                      <a:r>
                        <a:rPr lang="en-GB" sz="1200" b="1" i="1" dirty="0" smtClean="0">
                          <a:solidFill>
                            <a:schemeClr val="accent2">
                              <a:lumMod val="75000"/>
                            </a:schemeClr>
                          </a:solidFill>
                        </a:rPr>
                        <a:t>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520280075"/>
                  </a:ext>
                </a:extLst>
              </a:tr>
            </a:tbl>
          </a:graphicData>
        </a:graphic>
      </p:graphicFrame>
      <p:cxnSp>
        <p:nvCxnSpPr>
          <p:cNvPr id="73" name="Straight Connector 72"/>
          <p:cNvCxnSpPr>
            <a:stCxn id="67" idx="2"/>
            <a:endCxn id="72" idx="0"/>
          </p:cNvCxnSpPr>
          <p:nvPr/>
        </p:nvCxnSpPr>
        <p:spPr>
          <a:xfrm>
            <a:off x="1256174" y="4557853"/>
            <a:ext cx="409170" cy="602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7" name="Table 76"/>
          <p:cNvGraphicFramePr>
            <a:graphicFrameLocks noGrp="1"/>
          </p:cNvGraphicFramePr>
          <p:nvPr>
            <p:extLst/>
          </p:nvPr>
        </p:nvGraphicFramePr>
        <p:xfrm>
          <a:off x="107763" y="5451636"/>
          <a:ext cx="2996384" cy="1474470"/>
        </p:xfrm>
        <a:graphic>
          <a:graphicData uri="http://schemas.openxmlformats.org/drawingml/2006/table">
            <a:tbl>
              <a:tblPr firstRow="1" bandRow="1">
                <a:tableStyleId>{5940675A-B579-460E-94D1-54222C63F5DA}</a:tableStyleId>
              </a:tblPr>
              <a:tblGrid>
                <a:gridCol w="854763">
                  <a:extLst>
                    <a:ext uri="{9D8B030D-6E8A-4147-A177-3AD203B41FA5}">
                      <a16:colId xmlns:a16="http://schemas.microsoft.com/office/drawing/2014/main" val="1370991565"/>
                    </a:ext>
                  </a:extLst>
                </a:gridCol>
                <a:gridCol w="2141621">
                  <a:extLst>
                    <a:ext uri="{9D8B030D-6E8A-4147-A177-3AD203B41FA5}">
                      <a16:colId xmlns:a16="http://schemas.microsoft.com/office/drawing/2014/main" val="2694981659"/>
                    </a:ext>
                  </a:extLst>
                </a:gridCol>
              </a:tblGrid>
              <a:tr h="304762">
                <a:tc>
                  <a:txBody>
                    <a:bodyPr/>
                    <a:lstStyle/>
                    <a:p>
                      <a:pPr algn="ctr"/>
                      <a:r>
                        <a:rPr lang="en-GB" sz="1200" b="0" dirty="0" smtClean="0"/>
                        <a:t>Resistance (</a:t>
                      </a:r>
                      <a:r>
                        <a:rPr lang="el-GR" sz="1200" b="0" dirty="0" smtClean="0"/>
                        <a:t>Ω</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measurement of how much current flow is reduced</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04800">
                <a:tc gridSpan="2">
                  <a:txBody>
                    <a:bodyPr/>
                    <a:lstStyle/>
                    <a:p>
                      <a:pPr algn="ctr"/>
                      <a:r>
                        <a:rPr lang="en-GB" sz="1200" b="0" i="0" dirty="0" smtClean="0">
                          <a:solidFill>
                            <a:schemeClr val="tx1"/>
                          </a:solidFill>
                        </a:rPr>
                        <a:t>The higher the resistance,</a:t>
                      </a:r>
                      <a:r>
                        <a:rPr lang="en-GB" sz="1200" b="0" i="0" baseline="0" dirty="0" smtClean="0">
                          <a:solidFill>
                            <a:schemeClr val="tx1"/>
                          </a:solidFill>
                        </a:rPr>
                        <a:t> the more difficult  it is for current to flow.</a:t>
                      </a:r>
                      <a:endParaRPr lang="en-GB" sz="1200" b="0" i="0" dirty="0" smtClean="0">
                        <a:solidFill>
                          <a:schemeClr val="tx1"/>
                        </a:solidFill>
                      </a:endParaRPr>
                    </a:p>
                  </a:txBody>
                  <a:tcPr anchor="ctr">
                    <a:no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520280075"/>
                  </a:ext>
                </a:extLst>
              </a:tr>
              <a:tr h="285750">
                <a:tc gridSpan="2">
                  <a:txBody>
                    <a:bodyPr/>
                    <a:lstStyle/>
                    <a:p>
                      <a:pPr algn="ctr"/>
                      <a:r>
                        <a:rPr lang="en-GB" sz="1200" b="0" i="0" dirty="0" smtClean="0">
                          <a:solidFill>
                            <a:schemeClr val="tx1"/>
                          </a:solidFill>
                        </a:rPr>
                        <a:t>Increasing resistance,</a:t>
                      </a:r>
                      <a:r>
                        <a:rPr lang="en-GB" sz="1200" b="0" i="0" baseline="0" dirty="0" smtClean="0">
                          <a:solidFill>
                            <a:schemeClr val="tx1"/>
                          </a:solidFill>
                        </a:rPr>
                        <a:t> reduces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66700">
                <a:tc gridSpan="2">
                  <a:txBody>
                    <a:bodyPr/>
                    <a:lstStyle/>
                    <a:p>
                      <a:pPr algn="ctr"/>
                      <a:r>
                        <a:rPr lang="en-GB" sz="1200" b="0" i="0" dirty="0" smtClean="0">
                          <a:solidFill>
                            <a:schemeClr val="tx1"/>
                          </a:solidFill>
                        </a:rPr>
                        <a:t>Increasing voltage,</a:t>
                      </a:r>
                      <a:r>
                        <a:rPr lang="en-GB" sz="1200" b="0" i="0" baseline="0" dirty="0" smtClean="0">
                          <a:solidFill>
                            <a:schemeClr val="tx1"/>
                          </a:solidFill>
                        </a:rPr>
                        <a:t> increases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81" name="Straight Connector 80"/>
          <p:cNvCxnSpPr>
            <a:stCxn id="351" idx="1"/>
            <a:endCxn id="386" idx="3"/>
          </p:cNvCxnSpPr>
          <p:nvPr/>
        </p:nvCxnSpPr>
        <p:spPr>
          <a:xfrm flipH="1">
            <a:off x="11801802" y="4246803"/>
            <a:ext cx="52376" cy="189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3" name="Rectangle 82"/>
          <p:cNvSpPr/>
          <p:nvPr/>
        </p:nvSpPr>
        <p:spPr>
          <a:xfrm>
            <a:off x="3339380" y="5008582"/>
            <a:ext cx="1416709" cy="6493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Resistance = Potential difference ÷ Current</a:t>
            </a:r>
            <a:endParaRPr lang="en-GB" sz="1200" dirty="0">
              <a:solidFill>
                <a:schemeClr val="tx1"/>
              </a:solidFill>
            </a:endParaRPr>
          </a:p>
        </p:txBody>
      </p:sp>
      <p:cxnSp>
        <p:nvCxnSpPr>
          <p:cNvPr id="84" name="Straight Connector 83"/>
          <p:cNvCxnSpPr>
            <a:stCxn id="83" idx="2"/>
          </p:cNvCxnSpPr>
          <p:nvPr/>
        </p:nvCxnSpPr>
        <p:spPr>
          <a:xfrm flipH="1">
            <a:off x="3049712" y="5657929"/>
            <a:ext cx="998023" cy="1179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Rectangle 86"/>
          <p:cNvSpPr/>
          <p:nvPr/>
        </p:nvSpPr>
        <p:spPr>
          <a:xfrm>
            <a:off x="3368209" y="4701422"/>
            <a:ext cx="862332" cy="2726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 I</a:t>
            </a:r>
            <a:endParaRPr lang="en-GB" sz="1200" dirty="0">
              <a:solidFill>
                <a:schemeClr val="tx1"/>
              </a:solidFill>
            </a:endParaRPr>
          </a:p>
        </p:txBody>
      </p:sp>
      <p:cxnSp>
        <p:nvCxnSpPr>
          <p:cNvPr id="89" name="Straight Connector 88"/>
          <p:cNvCxnSpPr>
            <a:stCxn id="87" idx="2"/>
            <a:endCxn id="83" idx="0"/>
          </p:cNvCxnSpPr>
          <p:nvPr/>
        </p:nvCxnSpPr>
        <p:spPr>
          <a:xfrm>
            <a:off x="3799375" y="4974106"/>
            <a:ext cx="248360" cy="344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3" name="Table 92"/>
          <p:cNvGraphicFramePr>
            <a:graphicFrameLocks noGrp="1"/>
          </p:cNvGraphicFramePr>
          <p:nvPr>
            <p:extLst/>
          </p:nvPr>
        </p:nvGraphicFramePr>
        <p:xfrm>
          <a:off x="709804" y="7019531"/>
          <a:ext cx="2814159" cy="2374847"/>
        </p:xfrm>
        <a:graphic>
          <a:graphicData uri="http://schemas.openxmlformats.org/drawingml/2006/table">
            <a:tbl>
              <a:tblPr firstRow="1" bandRow="1">
                <a:tableStyleId>{5940675A-B579-460E-94D1-54222C63F5DA}</a:tableStyleId>
              </a:tblPr>
              <a:tblGrid>
                <a:gridCol w="741729">
                  <a:extLst>
                    <a:ext uri="{9D8B030D-6E8A-4147-A177-3AD203B41FA5}">
                      <a16:colId xmlns:a16="http://schemas.microsoft.com/office/drawing/2014/main" val="20000"/>
                    </a:ext>
                  </a:extLst>
                </a:gridCol>
                <a:gridCol w="2072430">
                  <a:extLst>
                    <a:ext uri="{9D8B030D-6E8A-4147-A177-3AD203B41FA5}">
                      <a16:colId xmlns:a16="http://schemas.microsoft.com/office/drawing/2014/main" val="20001"/>
                    </a:ext>
                  </a:extLst>
                </a:gridCol>
              </a:tblGrid>
              <a:tr h="854945">
                <a:tc>
                  <a:txBody>
                    <a:bodyPr/>
                    <a:lstStyle/>
                    <a:p>
                      <a:pPr algn="ctr"/>
                      <a:r>
                        <a:rPr lang="en-GB" sz="1200" b="0" dirty="0" smtClean="0"/>
                        <a:t>Ohmic</a:t>
                      </a:r>
                      <a:r>
                        <a:rPr lang="en-GB" sz="1200" b="0" baseline="0" dirty="0" smtClean="0"/>
                        <a:t> conductor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 constant</a:t>
                      </a:r>
                      <a:r>
                        <a:rPr lang="en-GB" sz="1200" b="1" i="1" baseline="0" dirty="0" smtClean="0">
                          <a:solidFill>
                            <a:schemeClr val="accent2">
                              <a:lumMod val="75000"/>
                            </a:schemeClr>
                          </a:solidFill>
                        </a:rPr>
                        <a:t> temperature, current is directly proportional to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across the resistor.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549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Filament</a:t>
                      </a:r>
                      <a:r>
                        <a:rPr lang="en-GB" sz="1200" b="0" baseline="0" dirty="0" smtClean="0"/>
                        <a:t> lamp</a:t>
                      </a: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current increases, the resistance increases.</a:t>
                      </a:r>
                      <a:r>
                        <a:rPr lang="en-GB" sz="1200" b="1" i="1" baseline="0" dirty="0" smtClean="0">
                          <a:solidFill>
                            <a:schemeClr val="accent2">
                              <a:lumMod val="75000"/>
                            </a:schemeClr>
                          </a:solidFill>
                        </a:rPr>
                        <a:t>  The </a:t>
                      </a:r>
                      <a:r>
                        <a:rPr lang="en-GB" sz="1200" b="1" i="1" dirty="0" smtClean="0">
                          <a:solidFill>
                            <a:schemeClr val="accent2">
                              <a:lumMod val="75000"/>
                            </a:schemeClr>
                          </a:solidFill>
                        </a:rPr>
                        <a:t>temperature increases as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4957">
                <a:tc>
                  <a:txBody>
                    <a:bodyPr/>
                    <a:lstStyle/>
                    <a:p>
                      <a:pPr algn="ctr"/>
                      <a:r>
                        <a:rPr lang="en-GB" sz="1200" b="0" dirty="0" smtClean="0"/>
                        <a:t>Diode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Current flows when </a:t>
                      </a:r>
                      <a:r>
                        <a:rPr lang="en-GB" sz="1200" b="1" i="1" dirty="0" err="1" smtClean="0">
                          <a:solidFill>
                            <a:schemeClr val="accent2">
                              <a:lumMod val="75000"/>
                            </a:schemeClr>
                          </a:solidFill>
                        </a:rPr>
                        <a:t>p.d</a:t>
                      </a:r>
                      <a:r>
                        <a:rPr lang="en-GB" sz="1200" b="1" i="1" dirty="0" smtClean="0">
                          <a:solidFill>
                            <a:schemeClr val="accent2">
                              <a:lumMod val="75000"/>
                            </a:schemeClr>
                          </a:solidFill>
                        </a:rPr>
                        <a:t>. flows forward. Very high resistance in reverse.</a:t>
                      </a:r>
                      <a:endParaRPr lang="en-GB" sz="1200" b="1" i="1" dirty="0">
                        <a:solidFill>
                          <a:schemeClr val="accent2">
                            <a:lumMod val="75000"/>
                          </a:schemeClr>
                        </a:solidFill>
                      </a:endParaRPr>
                    </a:p>
                  </a:txBody>
                  <a:tcPr anchor="ctr"/>
                </a:tc>
                <a:extLst>
                  <a:ext uri="{0D108BD9-81ED-4DB2-BD59-A6C34878D82A}">
                    <a16:rowId xmlns:a16="http://schemas.microsoft.com/office/drawing/2014/main" val="2011795739"/>
                  </a:ext>
                </a:extLst>
              </a:tr>
            </a:tbl>
          </a:graphicData>
        </a:graphic>
      </p:graphicFrame>
      <p:pic>
        <p:nvPicPr>
          <p:cNvPr id="101" name="Picture 100"/>
          <p:cNvPicPr>
            <a:picLocks noChangeAspect="1"/>
          </p:cNvPicPr>
          <p:nvPr/>
        </p:nvPicPr>
        <p:blipFill rotWithShape="1">
          <a:blip r:embed="rId4"/>
          <a:srcRect l="13011" t="6375" r="11272" b="6962"/>
          <a:stretch/>
        </p:blipFill>
        <p:spPr>
          <a:xfrm>
            <a:off x="44693" y="7236889"/>
            <a:ext cx="652728" cy="668106"/>
          </a:xfrm>
          <a:prstGeom prst="rect">
            <a:avLst/>
          </a:prstGeom>
        </p:spPr>
      </p:pic>
      <p:cxnSp>
        <p:nvCxnSpPr>
          <p:cNvPr id="102" name="Straight Connector 101"/>
          <p:cNvCxnSpPr>
            <a:stCxn id="77" idx="2"/>
            <a:endCxn id="93" idx="0"/>
          </p:cNvCxnSpPr>
          <p:nvPr/>
        </p:nvCxnSpPr>
        <p:spPr>
          <a:xfrm>
            <a:off x="1605955" y="6926106"/>
            <a:ext cx="510928" cy="93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5" name="Picture 104"/>
          <p:cNvPicPr>
            <a:picLocks noChangeAspect="1"/>
          </p:cNvPicPr>
          <p:nvPr/>
        </p:nvPicPr>
        <p:blipFill rotWithShape="1">
          <a:blip r:embed="rId5"/>
          <a:srcRect l="12965" t="6889" r="8872" b="5928"/>
          <a:stretch/>
        </p:blipFill>
        <p:spPr>
          <a:xfrm>
            <a:off x="32311" y="8023332"/>
            <a:ext cx="677493" cy="589708"/>
          </a:xfrm>
          <a:prstGeom prst="rect">
            <a:avLst/>
          </a:prstGeom>
        </p:spPr>
      </p:pic>
      <p:pic>
        <p:nvPicPr>
          <p:cNvPr id="106" name="Picture 105"/>
          <p:cNvPicPr>
            <a:picLocks noChangeAspect="1"/>
          </p:cNvPicPr>
          <p:nvPr/>
        </p:nvPicPr>
        <p:blipFill rotWithShape="1">
          <a:blip r:embed="rId6"/>
          <a:srcRect l="-291" t="702" r="3322" b="18273"/>
          <a:stretch/>
        </p:blipFill>
        <p:spPr>
          <a:xfrm>
            <a:off x="42112" y="8731377"/>
            <a:ext cx="657892" cy="389124"/>
          </a:xfrm>
          <a:prstGeom prst="rect">
            <a:avLst/>
          </a:prstGeom>
        </p:spPr>
      </p:pic>
      <p:sp>
        <p:nvSpPr>
          <p:cNvPr id="111" name="Rectangle 110"/>
          <p:cNvSpPr/>
          <p:nvPr/>
        </p:nvSpPr>
        <p:spPr>
          <a:xfrm>
            <a:off x="3588975" y="7236889"/>
            <a:ext cx="451848" cy="17550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 Potential difference graphs</a:t>
            </a:r>
            <a:endParaRPr lang="en-GB" sz="1400" b="1" dirty="0">
              <a:solidFill>
                <a:schemeClr val="tx1"/>
              </a:solidFill>
            </a:endParaRPr>
          </a:p>
        </p:txBody>
      </p:sp>
      <p:cxnSp>
        <p:nvCxnSpPr>
          <p:cNvPr id="112" name="Straight Connector 111"/>
          <p:cNvCxnSpPr>
            <a:stCxn id="111" idx="1"/>
            <a:endCxn id="93" idx="3"/>
          </p:cNvCxnSpPr>
          <p:nvPr/>
        </p:nvCxnSpPr>
        <p:spPr>
          <a:xfrm flipH="1">
            <a:off x="3523963" y="8114415"/>
            <a:ext cx="65012" cy="92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2831368" y="3541760"/>
            <a:ext cx="468838" cy="94607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Controlling current</a:t>
            </a:r>
            <a:endParaRPr lang="en-GB" sz="1400" b="1" dirty="0">
              <a:solidFill>
                <a:schemeClr val="tx1"/>
              </a:solidFill>
            </a:endParaRPr>
          </a:p>
        </p:txBody>
      </p:sp>
      <p:sp>
        <p:nvSpPr>
          <p:cNvPr id="133" name="Rectangle 132"/>
          <p:cNvSpPr/>
          <p:nvPr/>
        </p:nvSpPr>
        <p:spPr>
          <a:xfrm>
            <a:off x="3790104" y="2386024"/>
            <a:ext cx="429002" cy="98481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and Charge</a:t>
            </a:r>
            <a:endParaRPr lang="en-GB" sz="1400" b="1" dirty="0">
              <a:solidFill>
                <a:schemeClr val="tx1"/>
              </a:solidFill>
            </a:endParaRPr>
          </a:p>
        </p:txBody>
      </p:sp>
      <p:cxnSp>
        <p:nvCxnSpPr>
          <p:cNvPr id="140" name="Straight Connector 139"/>
          <p:cNvCxnSpPr>
            <a:stCxn id="148" idx="2"/>
            <a:endCxn id="13" idx="0"/>
          </p:cNvCxnSpPr>
          <p:nvPr/>
        </p:nvCxnSpPr>
        <p:spPr>
          <a:xfrm>
            <a:off x="4415972" y="2273864"/>
            <a:ext cx="270129" cy="147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flipV="1">
            <a:off x="3300206" y="3665626"/>
            <a:ext cx="1016563" cy="3354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17" name="Table 316"/>
          <p:cNvGraphicFramePr>
            <a:graphicFrameLocks noGrp="1"/>
          </p:cNvGraphicFramePr>
          <p:nvPr>
            <p:extLst/>
          </p:nvPr>
        </p:nvGraphicFramePr>
        <p:xfrm>
          <a:off x="6388345" y="5799222"/>
          <a:ext cx="2806334" cy="1413973"/>
        </p:xfrm>
        <a:graphic>
          <a:graphicData uri="http://schemas.openxmlformats.org/drawingml/2006/table">
            <a:tbl>
              <a:tblPr firstRow="1" bandRow="1">
                <a:tableStyleId>{5940675A-B579-460E-94D1-54222C63F5DA}</a:tableStyleId>
              </a:tblPr>
              <a:tblGrid>
                <a:gridCol w="1532500">
                  <a:extLst>
                    <a:ext uri="{9D8B030D-6E8A-4147-A177-3AD203B41FA5}">
                      <a16:colId xmlns:a16="http://schemas.microsoft.com/office/drawing/2014/main" val="147087292"/>
                    </a:ext>
                  </a:extLst>
                </a:gridCol>
                <a:gridCol w="1273834">
                  <a:extLst>
                    <a:ext uri="{9D8B030D-6E8A-4147-A177-3AD203B41FA5}">
                      <a16:colId xmlns:a16="http://schemas.microsoft.com/office/drawing/2014/main" val="1800574459"/>
                    </a:ext>
                  </a:extLst>
                </a:gridCol>
              </a:tblGrid>
              <a:tr h="29002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Alternating current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Direct current</a:t>
                      </a:r>
                    </a:p>
                  </a:txBody>
                  <a:tcPr anchor="ctr">
                    <a:solidFill>
                      <a:schemeClr val="accent2">
                        <a:lumMod val="20000"/>
                        <a:lumOff val="80000"/>
                      </a:schemeClr>
                    </a:solidFill>
                  </a:tcPr>
                </a:tc>
                <a:extLst>
                  <a:ext uri="{0D108BD9-81ED-4DB2-BD59-A6C34878D82A}">
                    <a16:rowId xmlns:a16="http://schemas.microsoft.com/office/drawing/2014/main" val="987515600"/>
                  </a:ext>
                </a:extLst>
              </a:tr>
              <a:tr h="486158">
                <a:tc>
                  <a:txBody>
                    <a:bodyPr/>
                    <a:lstStyle/>
                    <a:p>
                      <a:pPr algn="ctr"/>
                      <a:r>
                        <a:rPr lang="en-GB" sz="1200" b="1" i="1" dirty="0" err="1" smtClean="0">
                          <a:solidFill>
                            <a:schemeClr val="accent2">
                              <a:lumMod val="75000"/>
                            </a:schemeClr>
                          </a:solidFill>
                        </a:rPr>
                        <a:t>p.d</a:t>
                      </a:r>
                      <a:r>
                        <a:rPr lang="en-GB" sz="1200" b="1" i="1" dirty="0" smtClean="0">
                          <a:solidFill>
                            <a:schemeClr val="accent2">
                              <a:lumMod val="75000"/>
                            </a:schemeClr>
                          </a:solidFill>
                        </a:rPr>
                        <a:t>. switches</a:t>
                      </a:r>
                      <a:r>
                        <a:rPr lang="en-GB" sz="1200" b="1" i="1" baseline="0" dirty="0" smtClean="0">
                          <a:solidFill>
                            <a:schemeClr val="accent2">
                              <a:lumMod val="75000"/>
                            </a:schemeClr>
                          </a:solidFill>
                        </a:rPr>
                        <a:t> direction many times a second, current switches direction </a:t>
                      </a:r>
                      <a:endParaRPr lang="en-GB" sz="1200" b="1" i="1" dirty="0">
                        <a:solidFill>
                          <a:schemeClr val="accent2">
                            <a:lumMod val="75000"/>
                          </a:schemeClr>
                        </a:solidFill>
                      </a:endParaRPr>
                    </a:p>
                  </a:txBody>
                  <a:tcPr anchor="ctr"/>
                </a:tc>
                <a:tc>
                  <a:txBody>
                    <a:bodyPr/>
                    <a:lstStyle/>
                    <a:p>
                      <a:pPr algn="ctr"/>
                      <a:r>
                        <a:rPr lang="en-GB" sz="1200" b="1" i="1" dirty="0" err="1" smtClean="0">
                          <a:solidFill>
                            <a:schemeClr val="accent2">
                              <a:lumMod val="75000"/>
                            </a:schemeClr>
                          </a:solidFill>
                        </a:rPr>
                        <a:t>p.</a:t>
                      </a:r>
                      <a:r>
                        <a:rPr lang="en-GB" sz="1200" b="1" i="1" baseline="0" dirty="0" err="1" smtClean="0">
                          <a:solidFill>
                            <a:schemeClr val="accent2">
                              <a:lumMod val="75000"/>
                            </a:schemeClr>
                          </a:solidFill>
                        </a:rPr>
                        <a:t>d</a:t>
                      </a:r>
                      <a:r>
                        <a:rPr lang="en-GB" sz="1200" b="1" i="1" baseline="0" dirty="0" smtClean="0">
                          <a:solidFill>
                            <a:schemeClr val="accent2">
                              <a:lumMod val="75000"/>
                            </a:schemeClr>
                          </a:solidFill>
                        </a:rPr>
                        <a:t>. remains in one direction, current flows the same direction</a:t>
                      </a:r>
                    </a:p>
                  </a:txBody>
                  <a:tcPr anchor="ctr"/>
                </a:tc>
                <a:extLst>
                  <a:ext uri="{0D108BD9-81ED-4DB2-BD59-A6C34878D82A}">
                    <a16:rowId xmlns:a16="http://schemas.microsoft.com/office/drawing/2014/main" val="1475529720"/>
                  </a:ext>
                </a:extLst>
              </a:tr>
              <a:tr h="30099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Generator.</a:t>
                      </a:r>
                    </a:p>
                  </a:txBody>
                  <a:tcPr anchor="ctr"/>
                </a:tc>
                <a:tc>
                  <a:txBody>
                    <a:bodyPr/>
                    <a:lstStyle/>
                    <a:p>
                      <a:pPr algn="ctr"/>
                      <a:r>
                        <a:rPr lang="en-GB" sz="1200" b="0" i="0" dirty="0" smtClean="0">
                          <a:solidFill>
                            <a:schemeClr val="tx1"/>
                          </a:solidFill>
                        </a:rPr>
                        <a:t>Cell or battery.</a:t>
                      </a:r>
                      <a:endParaRPr lang="en-GB" sz="1200" b="0" i="0" dirty="0">
                        <a:solidFill>
                          <a:schemeClr val="tx1"/>
                        </a:solidFill>
                      </a:endParaRPr>
                    </a:p>
                  </a:txBody>
                  <a:tcPr anchor="ctr"/>
                </a:tc>
                <a:extLst>
                  <a:ext uri="{0D108BD9-81ED-4DB2-BD59-A6C34878D82A}">
                    <a16:rowId xmlns:a16="http://schemas.microsoft.com/office/drawing/2014/main" val="2243718302"/>
                  </a:ext>
                </a:extLst>
              </a:tr>
            </a:tbl>
          </a:graphicData>
        </a:graphic>
      </p:graphicFrame>
      <p:graphicFrame>
        <p:nvGraphicFramePr>
          <p:cNvPr id="152" name="Table 151"/>
          <p:cNvGraphicFramePr>
            <a:graphicFrameLocks noGrp="1"/>
          </p:cNvGraphicFramePr>
          <p:nvPr>
            <p:extLst/>
          </p:nvPr>
        </p:nvGraphicFramePr>
        <p:xfrm>
          <a:off x="3159014" y="5801664"/>
          <a:ext cx="3150400" cy="1188720"/>
        </p:xfrm>
        <a:graphic>
          <a:graphicData uri="http://schemas.openxmlformats.org/drawingml/2006/table">
            <a:tbl>
              <a:tblPr firstRow="1" bandRow="1">
                <a:tableStyleId>{5940675A-B579-460E-94D1-54222C63F5DA}</a:tableStyleId>
              </a:tblPr>
              <a:tblGrid>
                <a:gridCol w="1658485">
                  <a:extLst>
                    <a:ext uri="{9D8B030D-6E8A-4147-A177-3AD203B41FA5}">
                      <a16:colId xmlns:a16="http://schemas.microsoft.com/office/drawing/2014/main" val="605547354"/>
                    </a:ext>
                  </a:extLst>
                </a:gridCol>
                <a:gridCol w="1491915">
                  <a:extLst>
                    <a:ext uri="{9D8B030D-6E8A-4147-A177-3AD203B41FA5}">
                      <a16:colId xmlns:a16="http://schemas.microsoft.com/office/drawing/2014/main" val="2979850009"/>
                    </a:ext>
                  </a:extLst>
                </a:gridCol>
              </a:tblGrid>
              <a:tr h="25320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Thermistor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LDR</a:t>
                      </a:r>
                    </a:p>
                  </a:txBody>
                  <a:tcPr anchor="ctr">
                    <a:solidFill>
                      <a:schemeClr val="accent2">
                        <a:lumMod val="20000"/>
                        <a:lumOff val="80000"/>
                      </a:schemeClr>
                    </a:solidFill>
                  </a:tcPr>
                </a:tc>
                <a:extLst>
                  <a:ext uri="{0D108BD9-81ED-4DB2-BD59-A6C34878D82A}">
                    <a16:rowId xmlns:a16="http://schemas.microsoft.com/office/drawing/2014/main" val="301623230"/>
                  </a:ext>
                </a:extLst>
              </a:tr>
              <a:tr h="3746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temperature</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light intensity</a:t>
                      </a:r>
                    </a:p>
                  </a:txBody>
                  <a:tcPr anchor="ctr"/>
                </a:tc>
                <a:extLst>
                  <a:ext uri="{0D108BD9-81ED-4DB2-BD59-A6C34878D82A}">
                    <a16:rowId xmlns:a16="http://schemas.microsoft.com/office/drawing/2014/main" val="4098274463"/>
                  </a:ext>
                </a:extLst>
              </a:tr>
              <a:tr h="40032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temperature</a:t>
                      </a:r>
                      <a:r>
                        <a:rPr lang="en-GB" sz="1200" b="0" i="0" baseline="0" dirty="0" smtClean="0">
                          <a:solidFill>
                            <a:schemeClr val="tx1"/>
                          </a:solidFill>
                        </a:rPr>
                        <a:t> increases.</a:t>
                      </a:r>
                      <a:endParaRPr lang="en-GB" sz="1200" b="0" i="0" dirty="0" smtClean="0">
                        <a:solidFill>
                          <a:schemeClr val="tx1"/>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light</a:t>
                      </a:r>
                      <a:r>
                        <a:rPr lang="en-GB" sz="1200" b="0" i="0" baseline="0" dirty="0" smtClean="0">
                          <a:solidFill>
                            <a:schemeClr val="tx1"/>
                          </a:solidFill>
                        </a:rPr>
                        <a:t> increases.</a:t>
                      </a:r>
                      <a:endParaRPr lang="en-GB" sz="1200" b="0" i="0" dirty="0" smtClean="0">
                        <a:solidFill>
                          <a:schemeClr val="tx1"/>
                        </a:solidFill>
                      </a:endParaRPr>
                    </a:p>
                  </a:txBody>
                  <a:tcPr anchor="ctr"/>
                </a:tc>
                <a:extLst>
                  <a:ext uri="{0D108BD9-81ED-4DB2-BD59-A6C34878D82A}">
                    <a16:rowId xmlns:a16="http://schemas.microsoft.com/office/drawing/2014/main" val="4146150528"/>
                  </a:ext>
                </a:extLst>
              </a:tr>
            </a:tbl>
          </a:graphicData>
        </a:graphic>
      </p:graphicFrame>
      <p:pic>
        <p:nvPicPr>
          <p:cNvPr id="154" name="Picture 153"/>
          <p:cNvPicPr>
            <a:picLocks noChangeAspect="1"/>
          </p:cNvPicPr>
          <p:nvPr/>
        </p:nvPicPr>
        <p:blipFill rotWithShape="1">
          <a:blip r:embed="rId7"/>
          <a:srcRect l="3875" r="4469"/>
          <a:stretch/>
        </p:blipFill>
        <p:spPr>
          <a:xfrm>
            <a:off x="3527133" y="3929507"/>
            <a:ext cx="709929" cy="750781"/>
          </a:xfrm>
          <a:prstGeom prst="rect">
            <a:avLst/>
          </a:prstGeom>
        </p:spPr>
      </p:pic>
      <p:cxnSp>
        <p:nvCxnSpPr>
          <p:cNvPr id="156" name="Straight Connector 155"/>
          <p:cNvCxnSpPr>
            <a:stCxn id="4" idx="1"/>
            <a:endCxn id="13" idx="3"/>
          </p:cNvCxnSpPr>
          <p:nvPr/>
        </p:nvCxnSpPr>
        <p:spPr>
          <a:xfrm flipH="1" flipV="1">
            <a:off x="5055433" y="3679298"/>
            <a:ext cx="194531" cy="6903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66" name="Picture 165"/>
          <p:cNvPicPr>
            <a:picLocks noChangeAspect="1"/>
          </p:cNvPicPr>
          <p:nvPr/>
        </p:nvPicPr>
        <p:blipFill>
          <a:blip r:embed="rId8"/>
          <a:stretch>
            <a:fillRect/>
          </a:stretch>
        </p:blipFill>
        <p:spPr>
          <a:xfrm>
            <a:off x="11582896" y="1249080"/>
            <a:ext cx="911437" cy="660091"/>
          </a:xfrm>
          <a:prstGeom prst="rect">
            <a:avLst/>
          </a:prstGeom>
        </p:spPr>
      </p:pic>
      <p:grpSp>
        <p:nvGrpSpPr>
          <p:cNvPr id="79" name="Group 78"/>
          <p:cNvGrpSpPr/>
          <p:nvPr/>
        </p:nvGrpSpPr>
        <p:grpSpPr>
          <a:xfrm>
            <a:off x="11506696" y="476762"/>
            <a:ext cx="881001" cy="808810"/>
            <a:chOff x="7159576" y="4798319"/>
            <a:chExt cx="3652803" cy="4032448"/>
          </a:xfrm>
        </p:grpSpPr>
        <p:pic>
          <p:nvPicPr>
            <p:cNvPr id="167" name="Picture 166"/>
            <p:cNvPicPr>
              <a:picLocks noChangeAspect="1"/>
            </p:cNvPicPr>
            <p:nvPr/>
          </p:nvPicPr>
          <p:blipFill rotWithShape="1">
            <a:blip r:embed="rId9"/>
            <a:srcRect r="13747"/>
            <a:stretch/>
          </p:blipFill>
          <p:spPr>
            <a:xfrm>
              <a:off x="7159576" y="4798319"/>
              <a:ext cx="3652803" cy="4032448"/>
            </a:xfrm>
            <a:prstGeom prst="rect">
              <a:avLst/>
            </a:prstGeom>
          </p:spPr>
        </p:pic>
        <p:sp>
          <p:nvSpPr>
            <p:cNvPr id="78" name="Rectangle 77"/>
            <p:cNvSpPr/>
            <p:nvPr/>
          </p:nvSpPr>
          <p:spPr>
            <a:xfrm>
              <a:off x="7842218" y="535596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Rectangle 168"/>
            <p:cNvSpPr/>
            <p:nvPr/>
          </p:nvSpPr>
          <p:spPr>
            <a:xfrm>
              <a:off x="9250391" y="545144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Rectangle 169"/>
            <p:cNvSpPr/>
            <p:nvPr/>
          </p:nvSpPr>
          <p:spPr>
            <a:xfrm>
              <a:off x="9287112" y="6563423"/>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Rectangle 170"/>
            <p:cNvSpPr/>
            <p:nvPr/>
          </p:nvSpPr>
          <p:spPr>
            <a:xfrm>
              <a:off x="9309585" y="7675401"/>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75" name="Straight Connector 174"/>
          <p:cNvCxnSpPr>
            <a:stCxn id="4" idx="0"/>
            <a:endCxn id="276" idx="2"/>
          </p:cNvCxnSpPr>
          <p:nvPr/>
        </p:nvCxnSpPr>
        <p:spPr>
          <a:xfrm flipH="1" flipV="1">
            <a:off x="5634993" y="3942817"/>
            <a:ext cx="414792" cy="1036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0" name="Table 189"/>
          <p:cNvGraphicFramePr>
            <a:graphicFrameLocks noGrp="1"/>
          </p:cNvGraphicFramePr>
          <p:nvPr>
            <p:extLst/>
          </p:nvPr>
        </p:nvGraphicFramePr>
        <p:xfrm>
          <a:off x="10703124" y="2957931"/>
          <a:ext cx="1964330" cy="640080"/>
        </p:xfrm>
        <a:graphic>
          <a:graphicData uri="http://schemas.openxmlformats.org/drawingml/2006/table">
            <a:tbl>
              <a:tblPr firstRow="1" bandRow="1">
                <a:tableStyleId>{5940675A-B579-460E-94D1-54222C63F5DA}</a:tableStyleId>
              </a:tblPr>
              <a:tblGrid>
                <a:gridCol w="342636">
                  <a:extLst>
                    <a:ext uri="{9D8B030D-6E8A-4147-A177-3AD203B41FA5}">
                      <a16:colId xmlns:a16="http://schemas.microsoft.com/office/drawing/2014/main" val="1443545866"/>
                    </a:ext>
                  </a:extLst>
                </a:gridCol>
                <a:gridCol w="1621694">
                  <a:extLst>
                    <a:ext uri="{9D8B030D-6E8A-4147-A177-3AD203B41FA5}">
                      <a16:colId xmlns:a16="http://schemas.microsoft.com/office/drawing/2014/main" val="147087292"/>
                    </a:ext>
                  </a:extLst>
                </a:gridCol>
              </a:tblGrid>
              <a:tr h="56566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Total</a:t>
                      </a:r>
                      <a:r>
                        <a:rPr lang="en-GB" sz="1200" b="0" baseline="0" dirty="0" smtClean="0"/>
                        <a:t> </a:t>
                      </a:r>
                      <a:r>
                        <a:rPr lang="en-GB" sz="1200" b="0" baseline="0" dirty="0" err="1" smtClean="0"/>
                        <a:t>p.d</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If cells</a:t>
                      </a:r>
                      <a:r>
                        <a:rPr lang="en-GB" sz="1200" b="1" i="1" baseline="0" dirty="0" smtClean="0">
                          <a:solidFill>
                            <a:schemeClr val="accent2">
                              <a:lumMod val="75000"/>
                            </a:schemeClr>
                          </a:solidFill>
                        </a:rPr>
                        <a:t> are joined in series, add up individual cell values</a:t>
                      </a:r>
                      <a:endParaRPr lang="en-GB" sz="1200" b="1" i="1" dirty="0">
                        <a:solidFill>
                          <a:schemeClr val="accent2">
                            <a:lumMod val="75000"/>
                          </a:schemeClr>
                        </a:solidFill>
                      </a:endParaRPr>
                    </a:p>
                  </a:txBody>
                  <a:tcPr anchor="ctr"/>
                </a:tc>
                <a:extLst>
                  <a:ext uri="{0D108BD9-81ED-4DB2-BD59-A6C34878D82A}">
                    <a16:rowId xmlns:a16="http://schemas.microsoft.com/office/drawing/2014/main" val="2243718302"/>
                  </a:ext>
                </a:extLst>
              </a:tr>
            </a:tbl>
          </a:graphicData>
        </a:graphic>
      </p:graphicFrame>
      <p:cxnSp>
        <p:nvCxnSpPr>
          <p:cNvPr id="193" name="Straight Connector 192"/>
          <p:cNvCxnSpPr>
            <a:stCxn id="190" idx="0"/>
            <a:endCxn id="66" idx="2"/>
          </p:cNvCxnSpPr>
          <p:nvPr/>
        </p:nvCxnSpPr>
        <p:spPr>
          <a:xfrm flipV="1">
            <a:off x="11685289" y="2886609"/>
            <a:ext cx="70728" cy="71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a:stCxn id="276" idx="3"/>
            <a:endCxn id="39" idx="1"/>
          </p:cNvCxnSpPr>
          <p:nvPr/>
        </p:nvCxnSpPr>
        <p:spPr>
          <a:xfrm flipV="1">
            <a:off x="5896142" y="2923348"/>
            <a:ext cx="276269" cy="395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a:stCxn id="19" idx="0"/>
            <a:endCxn id="4" idx="2"/>
          </p:cNvCxnSpPr>
          <p:nvPr/>
        </p:nvCxnSpPr>
        <p:spPr>
          <a:xfrm flipV="1">
            <a:off x="6011159" y="4692841"/>
            <a:ext cx="38626" cy="2687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a:stCxn id="317" idx="0"/>
            <a:endCxn id="19" idx="2"/>
          </p:cNvCxnSpPr>
          <p:nvPr/>
        </p:nvCxnSpPr>
        <p:spPr>
          <a:xfrm flipH="1" flipV="1">
            <a:off x="6011159" y="5607970"/>
            <a:ext cx="1780353" cy="191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16" name="Picture 215"/>
          <p:cNvPicPr>
            <a:picLocks noChangeAspect="1"/>
          </p:cNvPicPr>
          <p:nvPr/>
        </p:nvPicPr>
        <p:blipFill>
          <a:blip r:embed="rId10"/>
          <a:stretch>
            <a:fillRect/>
          </a:stretch>
        </p:blipFill>
        <p:spPr>
          <a:xfrm>
            <a:off x="6909381" y="4600872"/>
            <a:ext cx="608078" cy="608078"/>
          </a:xfrm>
          <a:prstGeom prst="rect">
            <a:avLst/>
          </a:prstGeom>
        </p:spPr>
      </p:pic>
      <p:cxnSp>
        <p:nvCxnSpPr>
          <p:cNvPr id="218" name="Straight Connector 217"/>
          <p:cNvCxnSpPr>
            <a:stCxn id="20" idx="3"/>
            <a:endCxn id="321" idx="1"/>
          </p:cNvCxnSpPr>
          <p:nvPr/>
        </p:nvCxnSpPr>
        <p:spPr>
          <a:xfrm flipV="1">
            <a:off x="11137603" y="6269108"/>
            <a:ext cx="96267" cy="112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a:stCxn id="42" idx="3"/>
            <a:endCxn id="456" idx="1"/>
          </p:cNvCxnSpPr>
          <p:nvPr/>
        </p:nvCxnSpPr>
        <p:spPr>
          <a:xfrm>
            <a:off x="5274028" y="7414652"/>
            <a:ext cx="56163" cy="47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39" idx="3"/>
            <a:endCxn id="66" idx="1"/>
          </p:cNvCxnSpPr>
          <p:nvPr/>
        </p:nvCxnSpPr>
        <p:spPr>
          <a:xfrm flipV="1">
            <a:off x="10589020" y="2429409"/>
            <a:ext cx="255560" cy="4939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1" name="Rectangle 320"/>
          <p:cNvSpPr/>
          <p:nvPr/>
        </p:nvSpPr>
        <p:spPr>
          <a:xfrm>
            <a:off x="11233870" y="6124703"/>
            <a:ext cx="1245007" cy="28881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PHYSICS only</a:t>
            </a:r>
            <a:endParaRPr lang="en-GB" sz="1400" b="1" dirty="0">
              <a:solidFill>
                <a:schemeClr val="tx1"/>
              </a:solidFill>
            </a:endParaRPr>
          </a:p>
        </p:txBody>
      </p:sp>
      <p:sp>
        <p:nvSpPr>
          <p:cNvPr id="341" name="Rectangle 340"/>
          <p:cNvSpPr/>
          <p:nvPr/>
        </p:nvSpPr>
        <p:spPr>
          <a:xfrm>
            <a:off x="9058940" y="3914594"/>
            <a:ext cx="2829037" cy="1971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(W) = potential difference X current</a:t>
            </a:r>
            <a:endParaRPr lang="en-GB" sz="1200" dirty="0">
              <a:solidFill>
                <a:schemeClr val="tx1"/>
              </a:solidFill>
            </a:endParaRPr>
          </a:p>
        </p:txBody>
      </p:sp>
      <p:sp>
        <p:nvSpPr>
          <p:cNvPr id="342" name="Rectangle 341"/>
          <p:cNvSpPr/>
          <p:nvPr/>
        </p:nvSpPr>
        <p:spPr>
          <a:xfrm>
            <a:off x="11932353" y="3862525"/>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X I</a:t>
            </a:r>
            <a:endParaRPr lang="en-GB" sz="1200" dirty="0">
              <a:solidFill>
                <a:schemeClr val="tx1"/>
              </a:solidFill>
            </a:endParaRPr>
          </a:p>
        </p:txBody>
      </p:sp>
      <p:cxnSp>
        <p:nvCxnSpPr>
          <p:cNvPr id="343" name="Straight Connector 342"/>
          <p:cNvCxnSpPr>
            <a:stCxn id="341" idx="1"/>
            <a:endCxn id="389" idx="0"/>
          </p:cNvCxnSpPr>
          <p:nvPr/>
        </p:nvCxnSpPr>
        <p:spPr>
          <a:xfrm flipH="1">
            <a:off x="8837008" y="4013145"/>
            <a:ext cx="221932" cy="1181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7" name="Straight Connector 346"/>
          <p:cNvCxnSpPr>
            <a:stCxn id="18" idx="1"/>
            <a:endCxn id="4" idx="3"/>
          </p:cNvCxnSpPr>
          <p:nvPr/>
        </p:nvCxnSpPr>
        <p:spPr>
          <a:xfrm flipH="1">
            <a:off x="6849606" y="4198681"/>
            <a:ext cx="117977" cy="170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1" name="Rectangle 350"/>
          <p:cNvSpPr/>
          <p:nvPr/>
        </p:nvSpPr>
        <p:spPr>
          <a:xfrm>
            <a:off x="11854178" y="4154283"/>
            <a:ext cx="794555" cy="1850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 = I</a:t>
            </a:r>
            <a:r>
              <a:rPr lang="en-GB" sz="1200" baseline="30000" dirty="0">
                <a:solidFill>
                  <a:schemeClr val="tx1"/>
                </a:solidFill>
              </a:rPr>
              <a:t>2</a:t>
            </a:r>
            <a:r>
              <a:rPr lang="en-GB" sz="1200" dirty="0" smtClean="0">
                <a:solidFill>
                  <a:schemeClr val="tx1"/>
                </a:solidFill>
              </a:rPr>
              <a:t> X R</a:t>
            </a:r>
            <a:endParaRPr lang="en-GB" sz="1200" dirty="0">
              <a:solidFill>
                <a:schemeClr val="tx1"/>
              </a:solidFill>
            </a:endParaRPr>
          </a:p>
        </p:txBody>
      </p:sp>
      <p:sp>
        <p:nvSpPr>
          <p:cNvPr id="386" name="Rectangle 385"/>
          <p:cNvSpPr/>
          <p:nvPr/>
        </p:nvSpPr>
        <p:spPr>
          <a:xfrm>
            <a:off x="9700236" y="4164410"/>
            <a:ext cx="2101566" cy="2027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 (current)</a:t>
            </a:r>
            <a:r>
              <a:rPr lang="en-GB" sz="1200" baseline="30000" dirty="0" smtClean="0">
                <a:solidFill>
                  <a:schemeClr val="tx1"/>
                </a:solidFill>
              </a:rPr>
              <a:t>2</a:t>
            </a:r>
            <a:r>
              <a:rPr lang="en-GB" sz="1200" dirty="0" smtClean="0">
                <a:solidFill>
                  <a:schemeClr val="tx1"/>
                </a:solidFill>
              </a:rPr>
              <a:t> X resistance</a:t>
            </a:r>
            <a:endParaRPr lang="en-GB" sz="1200" dirty="0">
              <a:solidFill>
                <a:schemeClr val="tx1"/>
              </a:solidFill>
            </a:endParaRPr>
          </a:p>
        </p:txBody>
      </p:sp>
      <p:cxnSp>
        <p:nvCxnSpPr>
          <p:cNvPr id="388" name="Straight Connector 387"/>
          <p:cNvCxnSpPr>
            <a:stCxn id="386" idx="0"/>
            <a:endCxn id="341" idx="2"/>
          </p:cNvCxnSpPr>
          <p:nvPr/>
        </p:nvCxnSpPr>
        <p:spPr>
          <a:xfrm flipH="1" flipV="1">
            <a:off x="10473459" y="4111696"/>
            <a:ext cx="277560" cy="527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89" name="Rectangle 388"/>
          <p:cNvSpPr/>
          <p:nvPr/>
        </p:nvSpPr>
        <p:spPr>
          <a:xfrm>
            <a:off x="8141696" y="4131252"/>
            <a:ext cx="1390623" cy="3205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is done when charge flowing.</a:t>
            </a:r>
            <a:endParaRPr lang="en-GB" sz="1200" dirty="0">
              <a:solidFill>
                <a:schemeClr val="tx1"/>
              </a:solidFill>
            </a:endParaRPr>
          </a:p>
        </p:txBody>
      </p:sp>
      <p:sp>
        <p:nvSpPr>
          <p:cNvPr id="390" name="Rectangle 389"/>
          <p:cNvSpPr/>
          <p:nvPr/>
        </p:nvSpPr>
        <p:spPr>
          <a:xfrm>
            <a:off x="9563982" y="4435924"/>
            <a:ext cx="2319187" cy="1664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transferred = Power X time</a:t>
            </a:r>
            <a:endParaRPr lang="en-GB" sz="1200" dirty="0">
              <a:solidFill>
                <a:schemeClr val="tx1"/>
              </a:solidFill>
            </a:endParaRPr>
          </a:p>
        </p:txBody>
      </p:sp>
      <p:sp>
        <p:nvSpPr>
          <p:cNvPr id="391" name="Rectangle 390"/>
          <p:cNvSpPr/>
          <p:nvPr/>
        </p:nvSpPr>
        <p:spPr>
          <a:xfrm>
            <a:off x="11925974" y="4414774"/>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 P X t</a:t>
            </a:r>
            <a:endParaRPr lang="en-GB" sz="1200" dirty="0">
              <a:solidFill>
                <a:schemeClr val="tx1"/>
              </a:solidFill>
            </a:endParaRPr>
          </a:p>
        </p:txBody>
      </p:sp>
      <p:cxnSp>
        <p:nvCxnSpPr>
          <p:cNvPr id="392" name="Straight Connector 391"/>
          <p:cNvCxnSpPr>
            <a:stCxn id="391" idx="1"/>
            <a:endCxn id="390" idx="3"/>
          </p:cNvCxnSpPr>
          <p:nvPr/>
        </p:nvCxnSpPr>
        <p:spPr>
          <a:xfrm flipH="1">
            <a:off x="11883169" y="4509970"/>
            <a:ext cx="42805" cy="91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p:cNvCxnSpPr>
            <a:stCxn id="341" idx="3"/>
            <a:endCxn id="342" idx="1"/>
          </p:cNvCxnSpPr>
          <p:nvPr/>
        </p:nvCxnSpPr>
        <p:spPr>
          <a:xfrm flipV="1">
            <a:off x="11887977" y="3957721"/>
            <a:ext cx="44376" cy="554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a:stCxn id="389" idx="1"/>
            <a:endCxn id="18" idx="3"/>
          </p:cNvCxnSpPr>
          <p:nvPr/>
        </p:nvCxnSpPr>
        <p:spPr>
          <a:xfrm flipH="1" flipV="1">
            <a:off x="8014935" y="4198681"/>
            <a:ext cx="126761" cy="928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95" name="Table 394"/>
          <p:cNvGraphicFramePr>
            <a:graphicFrameLocks noGrp="1"/>
          </p:cNvGraphicFramePr>
          <p:nvPr>
            <p:extLst/>
          </p:nvPr>
        </p:nvGraphicFramePr>
        <p:xfrm>
          <a:off x="7624151" y="5088556"/>
          <a:ext cx="1926619" cy="640080"/>
        </p:xfrm>
        <a:graphic>
          <a:graphicData uri="http://schemas.openxmlformats.org/drawingml/2006/table">
            <a:tbl>
              <a:tblPr firstRow="1" bandRow="1">
                <a:tableStyleId>{5940675A-B579-460E-94D1-54222C63F5DA}</a:tableStyleId>
              </a:tblPr>
              <a:tblGrid>
                <a:gridCol w="394590">
                  <a:extLst>
                    <a:ext uri="{9D8B030D-6E8A-4147-A177-3AD203B41FA5}">
                      <a16:colId xmlns:a16="http://schemas.microsoft.com/office/drawing/2014/main" val="4275001915"/>
                    </a:ext>
                  </a:extLst>
                </a:gridCol>
                <a:gridCol w="1532029">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National Grid</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Distributes</a:t>
                      </a:r>
                      <a:r>
                        <a:rPr lang="en-GB" sz="1200" b="1" i="1" baseline="0" dirty="0" smtClean="0">
                          <a:solidFill>
                            <a:schemeClr val="accent2">
                              <a:lumMod val="75000"/>
                            </a:schemeClr>
                          </a:solidFill>
                        </a:rPr>
                        <a:t> e</a:t>
                      </a:r>
                      <a:r>
                        <a:rPr lang="en-GB" sz="1200" b="1" i="1" dirty="0" smtClean="0">
                          <a:solidFill>
                            <a:schemeClr val="accent2">
                              <a:lumMod val="75000"/>
                            </a:schemeClr>
                          </a:solidFill>
                        </a:rPr>
                        <a:t>lectricity</a:t>
                      </a:r>
                      <a:r>
                        <a:rPr lang="en-GB" sz="1200" b="1" i="1" baseline="0" dirty="0" smtClean="0">
                          <a:solidFill>
                            <a:schemeClr val="accent2">
                              <a:lumMod val="75000"/>
                            </a:schemeClr>
                          </a:solidFill>
                        </a:rPr>
                        <a:t> generated in power stations around UK</a:t>
                      </a:r>
                      <a:endParaRPr lang="en-GB" sz="1200" b="1" i="1" dirty="0" smtClean="0">
                        <a:solidFill>
                          <a:schemeClr val="accent2">
                            <a:lumMod val="75000"/>
                          </a:schemeClr>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graphicFrame>
        <p:nvGraphicFramePr>
          <p:cNvPr id="396" name="Table 395"/>
          <p:cNvGraphicFramePr>
            <a:graphicFrameLocks noGrp="1"/>
          </p:cNvGraphicFramePr>
          <p:nvPr>
            <p:extLst/>
          </p:nvPr>
        </p:nvGraphicFramePr>
        <p:xfrm>
          <a:off x="9642332" y="4680288"/>
          <a:ext cx="3011170" cy="1371600"/>
        </p:xfrm>
        <a:graphic>
          <a:graphicData uri="http://schemas.openxmlformats.org/drawingml/2006/table">
            <a:tbl>
              <a:tblPr firstRow="1" bandRow="1">
                <a:tableStyleId>{5940675A-B579-460E-94D1-54222C63F5DA}</a:tableStyleId>
              </a:tblPr>
              <a:tblGrid>
                <a:gridCol w="1510942">
                  <a:extLst>
                    <a:ext uri="{9D8B030D-6E8A-4147-A177-3AD203B41FA5}">
                      <a16:colId xmlns:a16="http://schemas.microsoft.com/office/drawing/2014/main" val="4275001915"/>
                    </a:ext>
                  </a:extLst>
                </a:gridCol>
                <a:gridCol w="1500228">
                  <a:extLst>
                    <a:ext uri="{9D8B030D-6E8A-4147-A177-3AD203B41FA5}">
                      <a16:colId xmlns:a16="http://schemas.microsoft.com/office/drawing/2014/main" val="345009890"/>
                    </a:ext>
                  </a:extLst>
                </a:gridCol>
              </a:tblGrid>
              <a:tr h="4426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Step-up</a:t>
                      </a:r>
                      <a:r>
                        <a:rPr lang="en-GB" sz="1200" b="0" baseline="0" dirty="0" smtClean="0"/>
                        <a:t> transformers</a:t>
                      </a:r>
                      <a:endParaRPr lang="en-GB" sz="1200" b="0" dirty="0" smtClean="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Step-down</a:t>
                      </a:r>
                      <a:r>
                        <a:rPr lang="en-GB" sz="1200" b="0" baseline="0" dirty="0" smtClean="0"/>
                        <a:t> transformers</a:t>
                      </a:r>
                      <a:endParaRPr lang="en-GB" sz="1200" b="0" dirty="0" smtClean="0"/>
                    </a:p>
                  </a:txBody>
                  <a:tcPr anchor="ctr">
                    <a:solidFill>
                      <a:schemeClr val="accent2">
                        <a:lumMod val="20000"/>
                        <a:lumOff val="80000"/>
                      </a:schemeClr>
                    </a:solidFill>
                  </a:tcPr>
                </a:tc>
                <a:extLst>
                  <a:ext uri="{0D108BD9-81ED-4DB2-BD59-A6C34878D82A}">
                    <a16:rowId xmlns:a16="http://schemas.microsoft.com/office/drawing/2014/main" val="3253849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Increase voltage,</a:t>
                      </a:r>
                      <a:r>
                        <a:rPr lang="en-GB" sz="1200" b="1" i="1" baseline="0" dirty="0" smtClean="0">
                          <a:solidFill>
                            <a:schemeClr val="accent2">
                              <a:lumMod val="75000"/>
                            </a:schemeClr>
                          </a:solidFill>
                        </a:rPr>
                        <a:t> decrease current</a:t>
                      </a:r>
                      <a:endParaRPr lang="en-GB" sz="1200" b="1" i="1" dirty="0" smtClean="0">
                        <a:solidFill>
                          <a:schemeClr val="accent2">
                            <a:lumMod val="75000"/>
                          </a:schemeClr>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Decrease voltage, increase current</a:t>
                      </a:r>
                    </a:p>
                  </a:txBody>
                  <a:tcPr anchor="ctr">
                    <a:solidFill>
                      <a:schemeClr val="bg1"/>
                    </a:solidFill>
                  </a:tcPr>
                </a:tc>
                <a:extLst>
                  <a:ext uri="{0D108BD9-81ED-4DB2-BD59-A6C34878D82A}">
                    <a16:rowId xmlns:a16="http://schemas.microsoft.com/office/drawing/2014/main" val="9772238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Increases efficiency</a:t>
                      </a:r>
                      <a:r>
                        <a:rPr lang="en-GB" sz="1200" b="0" i="0" baseline="0" dirty="0" smtClean="0">
                          <a:solidFill>
                            <a:schemeClr val="tx1"/>
                          </a:solidFill>
                        </a:rPr>
                        <a:t>,  reduces heat loss.</a:t>
                      </a:r>
                      <a:endParaRPr lang="en-GB" sz="1200" b="0" i="0" dirty="0" smtClean="0">
                        <a:solidFill>
                          <a:schemeClr val="tx1"/>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Makes safer for houses.</a:t>
                      </a:r>
                    </a:p>
                  </a:txBody>
                  <a:tcPr anchor="ctr">
                    <a:solidFill>
                      <a:schemeClr val="bg1"/>
                    </a:solidFill>
                  </a:tcPr>
                </a:tc>
                <a:extLst>
                  <a:ext uri="{0D108BD9-81ED-4DB2-BD59-A6C34878D82A}">
                    <a16:rowId xmlns:a16="http://schemas.microsoft.com/office/drawing/2014/main" val="2124528741"/>
                  </a:ext>
                </a:extLst>
              </a:tr>
            </a:tbl>
          </a:graphicData>
        </a:graphic>
      </p:graphicFrame>
      <p:graphicFrame>
        <p:nvGraphicFramePr>
          <p:cNvPr id="397" name="Table 396"/>
          <p:cNvGraphicFramePr>
            <a:graphicFrameLocks noGrp="1"/>
          </p:cNvGraphicFramePr>
          <p:nvPr>
            <p:extLst/>
          </p:nvPr>
        </p:nvGraphicFramePr>
        <p:xfrm>
          <a:off x="9267082" y="6525958"/>
          <a:ext cx="3380041" cy="822960"/>
        </p:xfrm>
        <a:graphic>
          <a:graphicData uri="http://schemas.openxmlformats.org/drawingml/2006/table">
            <a:tbl>
              <a:tblPr firstRow="1" bandRow="1">
                <a:tableStyleId>{5940675A-B579-460E-94D1-54222C63F5DA}</a:tableStyleId>
              </a:tblPr>
              <a:tblGrid>
                <a:gridCol w="435704">
                  <a:extLst>
                    <a:ext uri="{9D8B030D-6E8A-4147-A177-3AD203B41FA5}">
                      <a16:colId xmlns:a16="http://schemas.microsoft.com/office/drawing/2014/main" val="2709118729"/>
                    </a:ext>
                  </a:extLst>
                </a:gridCol>
                <a:gridCol w="868961">
                  <a:extLst>
                    <a:ext uri="{9D8B030D-6E8A-4147-A177-3AD203B41FA5}">
                      <a16:colId xmlns:a16="http://schemas.microsoft.com/office/drawing/2014/main" val="20002"/>
                    </a:ext>
                  </a:extLst>
                </a:gridCol>
                <a:gridCol w="2075376">
                  <a:extLst>
                    <a:ext uri="{9D8B030D-6E8A-4147-A177-3AD203B41FA5}">
                      <a16:colId xmlns:a16="http://schemas.microsoft.com/office/drawing/2014/main" val="4275001915"/>
                    </a:ext>
                  </a:extLst>
                </a:gridCol>
              </a:tblGrid>
              <a:tr h="7916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Static  electricity</a:t>
                      </a:r>
                      <a:r>
                        <a:rPr lang="en-GB" sz="1200" b="0" baseline="0" dirty="0" smtClean="0"/>
                        <a:t> </a:t>
                      </a:r>
                      <a:endParaRPr lang="en-GB" sz="1200" b="0" dirty="0" smtClean="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Electrical charge is stationary</a:t>
                      </a:r>
                      <a:r>
                        <a:rPr lang="en-GB" sz="1200" b="1" i="1" baseline="0" dirty="0" smtClean="0">
                          <a:solidFill>
                            <a:schemeClr val="accent2">
                              <a:lumMod val="75000"/>
                            </a:schemeClr>
                          </a:solidFill>
                        </a:rPr>
                        <a:t> </a:t>
                      </a:r>
                      <a:endParaRPr lang="en-GB" sz="1200" b="1" i="1" dirty="0" smtClean="0">
                        <a:solidFill>
                          <a:schemeClr val="accent2">
                            <a:lumMod val="75000"/>
                          </a:schemeClr>
                        </a:solidFill>
                      </a:endParaRPr>
                    </a:p>
                  </a:txBody>
                  <a:tcPr anchor="ctr">
                    <a:no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When</a:t>
                      </a:r>
                      <a:r>
                        <a:rPr lang="en-GB" sz="1200" b="0" i="0" baseline="0" dirty="0" smtClean="0">
                          <a:solidFill>
                            <a:schemeClr val="tx1"/>
                          </a:solidFill>
                        </a:rPr>
                        <a:t> t</a:t>
                      </a:r>
                      <a:r>
                        <a:rPr lang="en-GB" sz="1200" b="0" i="0" dirty="0" smtClean="0">
                          <a:solidFill>
                            <a:schemeClr val="tx1"/>
                          </a:solidFill>
                        </a:rPr>
                        <a:t>wo insulating material are rubbed together, electrons move from one material to the other. </a:t>
                      </a:r>
                    </a:p>
                  </a:txBody>
                  <a:tcPr anchor="ctr">
                    <a:noFill/>
                  </a:tcPr>
                </a:tc>
                <a:extLst>
                  <a:ext uri="{0D108BD9-81ED-4DB2-BD59-A6C34878D82A}">
                    <a16:rowId xmlns:a16="http://schemas.microsoft.com/office/drawing/2014/main" val="977223836"/>
                  </a:ext>
                </a:extLst>
              </a:tr>
            </a:tbl>
          </a:graphicData>
        </a:graphic>
      </p:graphicFrame>
      <p:cxnSp>
        <p:nvCxnSpPr>
          <p:cNvPr id="414" name="Straight Connector 413"/>
          <p:cNvCxnSpPr>
            <a:stCxn id="23" idx="3"/>
            <a:endCxn id="133" idx="1"/>
          </p:cNvCxnSpPr>
          <p:nvPr/>
        </p:nvCxnSpPr>
        <p:spPr>
          <a:xfrm>
            <a:off x="3622018" y="2803425"/>
            <a:ext cx="168086" cy="750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p:cNvCxnSpPr>
            <a:stCxn id="67" idx="3"/>
            <a:endCxn id="120" idx="1"/>
          </p:cNvCxnSpPr>
          <p:nvPr/>
        </p:nvCxnSpPr>
        <p:spPr>
          <a:xfrm flipV="1">
            <a:off x="2442411" y="4014795"/>
            <a:ext cx="388957" cy="1876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56" name="Table 455"/>
          <p:cNvGraphicFramePr>
            <a:graphicFrameLocks noGrp="1"/>
          </p:cNvGraphicFramePr>
          <p:nvPr>
            <p:extLst/>
          </p:nvPr>
        </p:nvGraphicFramePr>
        <p:xfrm>
          <a:off x="5330191" y="7053651"/>
          <a:ext cx="1013517" cy="731520"/>
        </p:xfrm>
        <a:graphic>
          <a:graphicData uri="http://schemas.openxmlformats.org/drawingml/2006/table">
            <a:tbl>
              <a:tblPr firstRow="1" bandRow="1">
                <a:tableStyleId>{5940675A-B579-460E-94D1-54222C63F5DA}</a:tableStyleId>
              </a:tblPr>
              <a:tblGrid>
                <a:gridCol w="1013517">
                  <a:extLst>
                    <a:ext uri="{9D8B030D-6E8A-4147-A177-3AD203B41FA5}">
                      <a16:colId xmlns:a16="http://schemas.microsoft.com/office/drawing/2014/main" val="2694981659"/>
                    </a:ext>
                  </a:extLst>
                </a:gridCol>
              </a:tblGrid>
              <a:tr h="2115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Mains supply</a:t>
                      </a:r>
                    </a:p>
                  </a:txBody>
                  <a:tcPr anchor="ctr">
                    <a:solidFill>
                      <a:schemeClr val="accent2">
                        <a:lumMod val="20000"/>
                        <a:lumOff val="80000"/>
                      </a:schemeClr>
                    </a:solidFill>
                  </a:tcPr>
                </a:tc>
                <a:extLst>
                  <a:ext uri="{0D108BD9-81ED-4DB2-BD59-A6C34878D82A}">
                    <a16:rowId xmlns:a16="http://schemas.microsoft.com/office/drawing/2014/main" val="807304117"/>
                  </a:ext>
                </a:extLst>
              </a:tr>
              <a:tr h="359446">
                <a:tc>
                  <a:txBody>
                    <a:bodyPr/>
                    <a:lstStyle/>
                    <a:p>
                      <a:pPr algn="ctr"/>
                      <a:r>
                        <a:rPr lang="en-GB" sz="1200" b="1" i="1" dirty="0" smtClean="0">
                          <a:solidFill>
                            <a:schemeClr val="accent2">
                              <a:lumMod val="75000"/>
                            </a:schemeClr>
                          </a:solidFill>
                        </a:rPr>
                        <a:t>Frequency</a:t>
                      </a:r>
                      <a:r>
                        <a:rPr lang="en-GB" sz="1200" b="1" i="1" baseline="0" dirty="0" smtClean="0">
                          <a:solidFill>
                            <a:schemeClr val="accent2">
                              <a:lumMod val="75000"/>
                            </a:schemeClr>
                          </a:solidFill>
                        </a:rPr>
                        <a:t> 50Hz, 230V</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bl>
          </a:graphicData>
        </a:graphic>
      </p:graphicFrame>
      <p:cxnSp>
        <p:nvCxnSpPr>
          <p:cNvPr id="471" name="Straight Connector 470"/>
          <p:cNvCxnSpPr>
            <a:stCxn id="456" idx="2"/>
            <a:endCxn id="38" idx="0"/>
          </p:cNvCxnSpPr>
          <p:nvPr/>
        </p:nvCxnSpPr>
        <p:spPr>
          <a:xfrm>
            <a:off x="5836949" y="7785171"/>
            <a:ext cx="348420" cy="986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4" name="Straight Connector 473"/>
          <p:cNvCxnSpPr>
            <a:stCxn id="390" idx="0"/>
            <a:endCxn id="386" idx="2"/>
          </p:cNvCxnSpPr>
          <p:nvPr/>
        </p:nvCxnSpPr>
        <p:spPr>
          <a:xfrm flipV="1">
            <a:off x="10723576" y="4367151"/>
            <a:ext cx="27443" cy="687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7" name="Straight Connector 476"/>
          <p:cNvCxnSpPr>
            <a:stCxn id="395" idx="3"/>
            <a:endCxn id="396" idx="1"/>
          </p:cNvCxnSpPr>
          <p:nvPr/>
        </p:nvCxnSpPr>
        <p:spPr>
          <a:xfrm flipV="1">
            <a:off x="9550770" y="5366088"/>
            <a:ext cx="91562" cy="425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80" name="Table 479"/>
          <p:cNvGraphicFramePr>
            <a:graphicFrameLocks noGrp="1"/>
          </p:cNvGraphicFramePr>
          <p:nvPr>
            <p:extLst/>
          </p:nvPr>
        </p:nvGraphicFramePr>
        <p:xfrm>
          <a:off x="7315677" y="7277335"/>
          <a:ext cx="1830876" cy="548640"/>
        </p:xfrm>
        <a:graphic>
          <a:graphicData uri="http://schemas.openxmlformats.org/drawingml/2006/table">
            <a:tbl>
              <a:tblPr firstRow="1" bandRow="1">
                <a:tableStyleId>{5940675A-B579-460E-94D1-54222C63F5DA}</a:tableStyleId>
              </a:tblPr>
              <a:tblGrid>
                <a:gridCol w="1108981">
                  <a:extLst>
                    <a:ext uri="{9D8B030D-6E8A-4147-A177-3AD203B41FA5}">
                      <a16:colId xmlns:a16="http://schemas.microsoft.com/office/drawing/2014/main" val="605547354"/>
                    </a:ext>
                  </a:extLst>
                </a:gridCol>
                <a:gridCol w="721895">
                  <a:extLst>
                    <a:ext uri="{9D8B030D-6E8A-4147-A177-3AD203B41FA5}">
                      <a16:colId xmlns:a16="http://schemas.microsoft.com/office/drawing/2014/main" val="2979850009"/>
                    </a:ext>
                  </a:extLst>
                </a:gridCol>
              </a:tblGrid>
              <a:tr h="211755">
                <a:tc>
                  <a:txBody>
                    <a:bodyPr/>
                    <a:lstStyle/>
                    <a:p>
                      <a:pPr algn="ctr"/>
                      <a:r>
                        <a:rPr lang="en-GB" sz="1200" b="0" dirty="0" smtClean="0"/>
                        <a:t>Like charges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Repel</a:t>
                      </a:r>
                      <a:endParaRPr lang="en-GB" sz="1200" b="1" i="1" dirty="0">
                        <a:solidFill>
                          <a:schemeClr val="accent2">
                            <a:lumMod val="75000"/>
                          </a:schemeClr>
                        </a:solidFill>
                      </a:endParaRPr>
                    </a:p>
                  </a:txBody>
                  <a:tcPr anchor="ctr"/>
                </a:tc>
                <a:extLst>
                  <a:ext uri="{0D108BD9-81ED-4DB2-BD59-A6C34878D82A}">
                    <a16:rowId xmlns:a16="http://schemas.microsoft.com/office/drawing/2014/main" val="4098274463"/>
                  </a:ext>
                </a:extLst>
              </a:tr>
              <a:tr h="178067">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Unlike charges</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Attract</a:t>
                      </a:r>
                      <a:endParaRPr lang="en-GB" sz="1200" b="1" i="1" dirty="0">
                        <a:solidFill>
                          <a:schemeClr val="accent2">
                            <a:lumMod val="75000"/>
                          </a:schemeClr>
                        </a:solidFill>
                      </a:endParaRPr>
                    </a:p>
                  </a:txBody>
                  <a:tcPr anchor="ctr"/>
                </a:tc>
                <a:extLst>
                  <a:ext uri="{0D108BD9-81ED-4DB2-BD59-A6C34878D82A}">
                    <a16:rowId xmlns:a16="http://schemas.microsoft.com/office/drawing/2014/main" val="4146150528"/>
                  </a:ext>
                </a:extLst>
              </a:tr>
            </a:tbl>
          </a:graphicData>
        </a:graphic>
      </p:graphicFrame>
      <p:graphicFrame>
        <p:nvGraphicFramePr>
          <p:cNvPr id="486" name="Table 485"/>
          <p:cNvGraphicFramePr>
            <a:graphicFrameLocks noGrp="1"/>
          </p:cNvGraphicFramePr>
          <p:nvPr>
            <p:extLst/>
          </p:nvPr>
        </p:nvGraphicFramePr>
        <p:xfrm>
          <a:off x="9306134" y="7414185"/>
          <a:ext cx="3335336" cy="822960"/>
        </p:xfrm>
        <a:graphic>
          <a:graphicData uri="http://schemas.openxmlformats.org/drawingml/2006/table">
            <a:tbl>
              <a:tblPr firstRow="1" bandRow="1">
                <a:tableStyleId>{5940675A-B579-460E-94D1-54222C63F5DA}</a:tableStyleId>
              </a:tblPr>
              <a:tblGrid>
                <a:gridCol w="291854">
                  <a:extLst>
                    <a:ext uri="{9D8B030D-6E8A-4147-A177-3AD203B41FA5}">
                      <a16:colId xmlns:a16="http://schemas.microsoft.com/office/drawing/2014/main" val="2709118729"/>
                    </a:ext>
                  </a:extLst>
                </a:gridCol>
                <a:gridCol w="3043482">
                  <a:extLst>
                    <a:ext uri="{9D8B030D-6E8A-4147-A177-3AD203B41FA5}">
                      <a16:colId xmlns:a16="http://schemas.microsoft.com/office/drawing/2014/main" val="4275001915"/>
                    </a:ext>
                  </a:extLst>
                </a:gridCol>
              </a:tblGrid>
              <a:tr h="7916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Shocks</a:t>
                      </a:r>
                    </a:p>
                  </a:txBody>
                  <a:tcPr vert="vert270"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Walking on </a:t>
                      </a:r>
                      <a:r>
                        <a:rPr lang="en-GB" sz="1200" b="0" i="0" smtClean="0">
                          <a:solidFill>
                            <a:schemeClr val="tx1"/>
                          </a:solidFill>
                        </a:rPr>
                        <a:t>carpet causes </a:t>
                      </a:r>
                      <a:r>
                        <a:rPr lang="en-GB" sz="1200" b="0" i="0" dirty="0" smtClean="0">
                          <a:solidFill>
                            <a:schemeClr val="tx1"/>
                          </a:solidFill>
                        </a:rPr>
                        <a:t>friction.  Electrons</a:t>
                      </a:r>
                      <a:r>
                        <a:rPr lang="en-GB" sz="1200" b="0" i="0" baseline="0" dirty="0" smtClean="0">
                          <a:solidFill>
                            <a:schemeClr val="tx1"/>
                          </a:solidFill>
                        </a:rPr>
                        <a:t> move to the person and charge builds up. When the person touches a metal object, the electrons conduct away, making a spark.</a:t>
                      </a:r>
                      <a:endParaRPr lang="en-GB" sz="1200" b="0" i="0" dirty="0" smtClean="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cxnSp>
        <p:nvCxnSpPr>
          <p:cNvPr id="488" name="Straight Connector 487"/>
          <p:cNvCxnSpPr>
            <a:stCxn id="397" idx="2"/>
            <a:endCxn id="486" idx="0"/>
          </p:cNvCxnSpPr>
          <p:nvPr/>
        </p:nvCxnSpPr>
        <p:spPr>
          <a:xfrm>
            <a:off x="10957102" y="7348918"/>
            <a:ext cx="16700" cy="652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97" name="Table 496"/>
          <p:cNvGraphicFramePr>
            <a:graphicFrameLocks noGrp="1"/>
          </p:cNvGraphicFramePr>
          <p:nvPr>
            <p:extLst/>
          </p:nvPr>
        </p:nvGraphicFramePr>
        <p:xfrm>
          <a:off x="9453559" y="8270060"/>
          <a:ext cx="3187911" cy="1005840"/>
        </p:xfrm>
        <a:graphic>
          <a:graphicData uri="http://schemas.openxmlformats.org/drawingml/2006/table">
            <a:tbl>
              <a:tblPr firstRow="1" bandRow="1">
                <a:tableStyleId>{5940675A-B579-460E-94D1-54222C63F5DA}</a:tableStyleId>
              </a:tblPr>
              <a:tblGrid>
                <a:gridCol w="363204">
                  <a:extLst>
                    <a:ext uri="{9D8B030D-6E8A-4147-A177-3AD203B41FA5}">
                      <a16:colId xmlns:a16="http://schemas.microsoft.com/office/drawing/2014/main" val="2709118729"/>
                    </a:ext>
                  </a:extLst>
                </a:gridCol>
                <a:gridCol w="2824707">
                  <a:extLst>
                    <a:ext uri="{9D8B030D-6E8A-4147-A177-3AD203B41FA5}">
                      <a16:colId xmlns:a16="http://schemas.microsoft.com/office/drawing/2014/main" val="4275001915"/>
                    </a:ext>
                  </a:extLst>
                </a:gridCol>
              </a:tblGrid>
              <a:tr h="9168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Electric fields</a:t>
                      </a:r>
                    </a:p>
                  </a:txBody>
                  <a:tcPr vert="vert270"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Charged</a:t>
                      </a:r>
                      <a:r>
                        <a:rPr lang="en-GB" sz="1200" b="0" i="0" baseline="0" dirty="0" smtClean="0">
                          <a:solidFill>
                            <a:schemeClr val="tx1"/>
                          </a:solidFill>
                        </a:rPr>
                        <a:t> objects create electric fields around them. Strongest closest to the object. The field direction is the direction of force on a positive charge.  Add more charge increases field strength. </a:t>
                      </a:r>
                      <a:endParaRPr lang="en-GB" sz="1200" b="0" i="0" dirty="0" smtClean="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cxnSp>
        <p:nvCxnSpPr>
          <p:cNvPr id="498" name="Straight Connector 497"/>
          <p:cNvCxnSpPr>
            <a:stCxn id="486" idx="2"/>
            <a:endCxn id="497" idx="0"/>
          </p:cNvCxnSpPr>
          <p:nvPr/>
        </p:nvCxnSpPr>
        <p:spPr>
          <a:xfrm>
            <a:off x="10973802" y="8237145"/>
            <a:ext cx="73712" cy="329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02" name="Picture 501"/>
          <p:cNvPicPr>
            <a:picLocks noChangeAspect="1"/>
          </p:cNvPicPr>
          <p:nvPr/>
        </p:nvPicPr>
        <p:blipFill>
          <a:blip r:embed="rId11"/>
          <a:stretch>
            <a:fillRect/>
          </a:stretch>
        </p:blipFill>
        <p:spPr>
          <a:xfrm rot="16200000" flipV="1">
            <a:off x="8264656" y="8272809"/>
            <a:ext cx="1295076" cy="517189"/>
          </a:xfrm>
          <a:prstGeom prst="rect">
            <a:avLst/>
          </a:prstGeom>
        </p:spPr>
      </p:pic>
      <p:cxnSp>
        <p:nvCxnSpPr>
          <p:cNvPr id="503" name="Straight Connector 502"/>
          <p:cNvCxnSpPr>
            <a:stCxn id="502" idx="0"/>
            <a:endCxn id="497" idx="1"/>
          </p:cNvCxnSpPr>
          <p:nvPr/>
        </p:nvCxnSpPr>
        <p:spPr>
          <a:xfrm>
            <a:off x="9170789" y="8531404"/>
            <a:ext cx="282770" cy="2415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09" name="Picture 508"/>
          <p:cNvPicPr>
            <a:picLocks noChangeAspect="1"/>
          </p:cNvPicPr>
          <p:nvPr/>
        </p:nvPicPr>
        <p:blipFill rotWithShape="1">
          <a:blip r:embed="rId12">
            <a:extLst>
              <a:ext uri="{28A0092B-C50C-407E-A947-70E740481C1C}">
                <a14:useLocalDpi xmlns:a14="http://schemas.microsoft.com/office/drawing/2010/main" val="0"/>
              </a:ext>
            </a:extLst>
          </a:blip>
          <a:srcRect l="5600" t="22096" r="56232" b="56779"/>
          <a:stretch/>
        </p:blipFill>
        <p:spPr>
          <a:xfrm>
            <a:off x="7879432" y="4564243"/>
            <a:ext cx="1619284" cy="478562"/>
          </a:xfrm>
          <a:prstGeom prst="rect">
            <a:avLst/>
          </a:prstGeom>
        </p:spPr>
      </p:pic>
    </p:spTree>
    <p:extLst>
      <p:ext uri="{BB962C8B-B14F-4D97-AF65-F5344CB8AC3E}">
        <p14:creationId xmlns:p14="http://schemas.microsoft.com/office/powerpoint/2010/main" val="279158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9" name="Straight Connector 178"/>
          <p:cNvCxnSpPr>
            <a:stCxn id="178" idx="1"/>
          </p:cNvCxnSpPr>
          <p:nvPr/>
        </p:nvCxnSpPr>
        <p:spPr>
          <a:xfrm flipH="1">
            <a:off x="11123693" y="3276813"/>
            <a:ext cx="351978" cy="248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52" name="Picture 151" descr="Image result for change of state diagram">
            <a:extLst>
              <a:ext uri="{FF2B5EF4-FFF2-40B4-BE49-F238E27FC236}">
                <a16:creationId xmlns:a16="http://schemas.microsoft.com/office/drawing/2014/main" id="{70954E79-30A8-4237-8AFC-6A74CB12C6E2}"/>
              </a:ext>
            </a:extLst>
          </p:cNvPr>
          <p:cNvPicPr/>
          <p:nvPr/>
        </p:nvPicPr>
        <p:blipFill rotWithShape="1">
          <a:blip r:embed="rId2">
            <a:extLst>
              <a:ext uri="{28A0092B-C50C-407E-A947-70E740481C1C}">
                <a14:useLocalDpi xmlns:a14="http://schemas.microsoft.com/office/drawing/2010/main" val="0"/>
              </a:ext>
            </a:extLst>
          </a:blip>
          <a:srcRect b="5195"/>
          <a:stretch/>
        </p:blipFill>
        <p:spPr bwMode="auto">
          <a:xfrm>
            <a:off x="3192380" y="7962900"/>
            <a:ext cx="1905286" cy="1304469"/>
          </a:xfrm>
          <a:prstGeom prst="rect">
            <a:avLst/>
          </a:prstGeom>
          <a:noFill/>
          <a:ln>
            <a:noFill/>
          </a:ln>
          <a:extLst>
            <a:ext uri="{53640926-AAD7-44D8-BBD7-CCE9431645EC}">
              <a14:shadowObscured xmlns:a14="http://schemas.microsoft.com/office/drawing/2010/main"/>
            </a:ext>
          </a:extLst>
        </p:spPr>
      </p:pic>
      <p:cxnSp>
        <p:nvCxnSpPr>
          <p:cNvPr id="163" name="Straight Connector 162"/>
          <p:cNvCxnSpPr>
            <a:stCxn id="158" idx="0"/>
          </p:cNvCxnSpPr>
          <p:nvPr/>
        </p:nvCxnSpPr>
        <p:spPr>
          <a:xfrm flipV="1">
            <a:off x="1280183" y="4018383"/>
            <a:ext cx="0" cy="156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a:stCxn id="105" idx="1"/>
            <a:endCxn id="155" idx="3"/>
          </p:cNvCxnSpPr>
          <p:nvPr/>
        </p:nvCxnSpPr>
        <p:spPr>
          <a:xfrm flipH="1" flipV="1">
            <a:off x="2929462" y="3318155"/>
            <a:ext cx="371347" cy="2623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stCxn id="129" idx="0"/>
            <a:endCxn id="134" idx="2"/>
          </p:cNvCxnSpPr>
          <p:nvPr/>
        </p:nvCxnSpPr>
        <p:spPr>
          <a:xfrm flipV="1">
            <a:off x="11475671" y="5083767"/>
            <a:ext cx="0" cy="91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134" idx="1"/>
            <a:endCxn id="102" idx="3"/>
          </p:cNvCxnSpPr>
          <p:nvPr/>
        </p:nvCxnSpPr>
        <p:spPr>
          <a:xfrm flipH="1">
            <a:off x="10240925" y="4751323"/>
            <a:ext cx="114731" cy="1975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a:stCxn id="16" idx="3"/>
          </p:cNvCxnSpPr>
          <p:nvPr/>
        </p:nvCxnSpPr>
        <p:spPr>
          <a:xfrm>
            <a:off x="6267519" y="5774973"/>
            <a:ext cx="1926856" cy="3202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162" idx="2"/>
            <a:endCxn id="159" idx="0"/>
          </p:cNvCxnSpPr>
          <p:nvPr/>
        </p:nvCxnSpPr>
        <p:spPr>
          <a:xfrm>
            <a:off x="1280183" y="3335367"/>
            <a:ext cx="0" cy="12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155" idx="1"/>
            <a:endCxn id="158" idx="3"/>
          </p:cNvCxnSpPr>
          <p:nvPr/>
        </p:nvCxnSpPr>
        <p:spPr>
          <a:xfrm flipH="1">
            <a:off x="2486214" y="3318155"/>
            <a:ext cx="158751" cy="10551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stCxn id="105" idx="3"/>
            <a:endCxn id="4" idx="1"/>
          </p:cNvCxnSpPr>
          <p:nvPr/>
        </p:nvCxnSpPr>
        <p:spPr>
          <a:xfrm>
            <a:off x="3762474" y="3580545"/>
            <a:ext cx="311276" cy="6660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endCxn id="105" idx="1"/>
          </p:cNvCxnSpPr>
          <p:nvPr/>
        </p:nvCxnSpPr>
        <p:spPr>
          <a:xfrm flipV="1">
            <a:off x="2426133" y="3580545"/>
            <a:ext cx="874676" cy="19459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a:stCxn id="276" idx="3"/>
            <a:endCxn id="169" idx="1"/>
          </p:cNvCxnSpPr>
          <p:nvPr/>
        </p:nvCxnSpPr>
        <p:spPr>
          <a:xfrm>
            <a:off x="6113754" y="3335367"/>
            <a:ext cx="468423" cy="3400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06" idx="3"/>
            <a:endCxn id="10" idx="1"/>
          </p:cNvCxnSpPr>
          <p:nvPr/>
        </p:nvCxnSpPr>
        <p:spPr>
          <a:xfrm flipV="1">
            <a:off x="3152636" y="6826390"/>
            <a:ext cx="121922" cy="862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162" idx="0"/>
            <a:endCxn id="160" idx="2"/>
          </p:cNvCxnSpPr>
          <p:nvPr/>
        </p:nvCxnSpPr>
        <p:spPr>
          <a:xfrm flipV="1">
            <a:off x="1280183" y="2860926"/>
            <a:ext cx="14184" cy="91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stCxn id="4" idx="2"/>
            <a:endCxn id="16" idx="0"/>
          </p:cNvCxnSpPr>
          <p:nvPr/>
        </p:nvCxnSpPr>
        <p:spPr>
          <a:xfrm>
            <a:off x="4984336" y="4708212"/>
            <a:ext cx="204582" cy="7435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0" idx="0"/>
            <a:endCxn id="4" idx="2"/>
          </p:cNvCxnSpPr>
          <p:nvPr/>
        </p:nvCxnSpPr>
        <p:spPr>
          <a:xfrm flipV="1">
            <a:off x="3505391" y="4708212"/>
            <a:ext cx="1478945" cy="1182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073750" y="3784882"/>
            <a:ext cx="182117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PARTICLE MODEL OF MATTER</a:t>
            </a:r>
            <a:endParaRPr lang="en-GB" sz="1800" dirty="0">
              <a:ea typeface="Verdana" panose="020B0604030504040204" pitchFamily="34" charset="0"/>
              <a:cs typeface="Verdana" panose="020B0604030504040204" pitchFamily="34" charset="0"/>
            </a:endParaRPr>
          </a:p>
        </p:txBody>
      </p:sp>
      <p:sp>
        <p:nvSpPr>
          <p:cNvPr id="276" name="Rectangle 275"/>
          <p:cNvSpPr/>
          <p:nvPr/>
        </p:nvSpPr>
        <p:spPr>
          <a:xfrm>
            <a:off x="4667483" y="3150701"/>
            <a:ext cx="1446271"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Pressure</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3274558" y="5890284"/>
            <a:ext cx="461665" cy="187221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Change of state</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4110317" y="5451807"/>
            <a:ext cx="215720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Internal energy and energy transfers</a:t>
            </a:r>
            <a:endParaRPr lang="en-GB" sz="1800" dirty="0">
              <a:ea typeface="Verdana" panose="020B0604030504040204" pitchFamily="34" charset="0"/>
              <a:cs typeface="Verdana" panose="020B0604030504040204" pitchFamily="34" charset="0"/>
            </a:endParaRPr>
          </a:p>
        </p:txBody>
      </p:sp>
      <p:sp>
        <p:nvSpPr>
          <p:cNvPr id="50" name="Rectangle 49"/>
          <p:cNvSpPr/>
          <p:nvPr/>
        </p:nvSpPr>
        <p:spPr>
          <a:xfrm>
            <a:off x="105263" y="5104256"/>
            <a:ext cx="1942138" cy="2332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Density = mass </a:t>
            </a:r>
            <a:r>
              <a:rPr lang="en-GB" sz="1200" b="1" dirty="0" smtClean="0">
                <a:solidFill>
                  <a:schemeClr val="tx1"/>
                </a:solidFill>
              </a:rPr>
              <a:t>÷ </a:t>
            </a:r>
            <a:r>
              <a:rPr lang="en-GB" sz="1200" dirty="0" smtClean="0">
                <a:solidFill>
                  <a:schemeClr val="tx1"/>
                </a:solidFill>
              </a:rPr>
              <a:t>volume.</a:t>
            </a:r>
            <a:endParaRPr lang="en-GB" sz="1200" dirty="0">
              <a:solidFill>
                <a:schemeClr val="tx1"/>
              </a:solidFill>
            </a:endParaRPr>
          </a:p>
        </p:txBody>
      </p:sp>
      <p:graphicFrame>
        <p:nvGraphicFramePr>
          <p:cNvPr id="51" name="Table 50"/>
          <p:cNvGraphicFramePr>
            <a:graphicFrameLocks noGrp="1"/>
          </p:cNvGraphicFramePr>
          <p:nvPr>
            <p:extLst/>
          </p:nvPr>
        </p:nvGraphicFramePr>
        <p:xfrm>
          <a:off x="3083047" y="86900"/>
          <a:ext cx="4400595" cy="2194560"/>
        </p:xfrm>
        <a:graphic>
          <a:graphicData uri="http://schemas.openxmlformats.org/drawingml/2006/table">
            <a:tbl>
              <a:tblPr firstRow="1" bandRow="1">
                <a:tableStyleId>{5940675A-B579-460E-94D1-54222C63F5DA}</a:tableStyleId>
              </a:tblPr>
              <a:tblGrid>
                <a:gridCol w="576573">
                  <a:extLst>
                    <a:ext uri="{9D8B030D-6E8A-4147-A177-3AD203B41FA5}">
                      <a16:colId xmlns:a16="http://schemas.microsoft.com/office/drawing/2014/main" val="20000"/>
                    </a:ext>
                  </a:extLst>
                </a:gridCol>
                <a:gridCol w="2027621">
                  <a:extLst>
                    <a:ext uri="{9D8B030D-6E8A-4147-A177-3AD203B41FA5}">
                      <a16:colId xmlns:a16="http://schemas.microsoft.com/office/drawing/2014/main" val="20001"/>
                    </a:ext>
                  </a:extLst>
                </a:gridCol>
                <a:gridCol w="1796401">
                  <a:extLst>
                    <a:ext uri="{9D8B030D-6E8A-4147-A177-3AD203B41FA5}">
                      <a16:colId xmlns:a16="http://schemas.microsoft.com/office/drawing/2014/main" val="20002"/>
                    </a:ext>
                  </a:extLst>
                </a:gridCol>
              </a:tblGrid>
              <a:tr h="233834">
                <a:tc>
                  <a:txBody>
                    <a:bodyPr/>
                    <a:lstStyle/>
                    <a:p>
                      <a:pPr algn="ctr"/>
                      <a:r>
                        <a:rPr lang="en-GB" sz="1200" b="0" dirty="0" smtClean="0"/>
                        <a:t>State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 arrangement</a:t>
                      </a:r>
                      <a:endParaRPr lang="en-GB" sz="1200" b="1" i="1" dirty="0">
                        <a:solidFill>
                          <a:schemeClr val="accent2">
                            <a:lumMod val="75000"/>
                          </a:schemeClr>
                        </a:solidFill>
                      </a:endParaRPr>
                    </a:p>
                  </a:txBody>
                  <a:tcPr anchor="ctr"/>
                </a:tc>
                <a:tc>
                  <a:txBody>
                    <a:bodyPr/>
                    <a:lstStyle/>
                    <a:p>
                      <a:pPr algn="ctr"/>
                      <a:r>
                        <a:rPr lang="en-GB" sz="1200" dirty="0" smtClean="0"/>
                        <a:t>Properties</a:t>
                      </a:r>
                      <a:endParaRPr lang="en-GB" sz="1200" dirty="0"/>
                    </a:p>
                  </a:txBody>
                  <a:tcPr anchor="ctr"/>
                </a:tc>
                <a:extLst>
                  <a:ext uri="{0D108BD9-81ED-4DB2-BD59-A6C34878D82A}">
                    <a16:rowId xmlns:a16="http://schemas.microsoft.com/office/drawing/2014/main" val="10000"/>
                  </a:ext>
                </a:extLst>
              </a:tr>
              <a:tr h="516604">
                <a:tc>
                  <a:txBody>
                    <a:bodyPr/>
                    <a:lstStyle/>
                    <a:p>
                      <a:pPr algn="ctr"/>
                      <a:r>
                        <a:rPr lang="en-GB" sz="1200" b="0" dirty="0" smtClean="0"/>
                        <a:t>Solid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Packed  in a regular structure.  Strong forces hold in place so cannot move.</a:t>
                      </a:r>
                      <a:endParaRPr lang="en-GB" sz="1200" b="1" i="1" dirty="0">
                        <a:solidFill>
                          <a:schemeClr val="accent2">
                            <a:lumMod val="75000"/>
                          </a:schemeClr>
                        </a:solidFill>
                      </a:endParaRPr>
                    </a:p>
                  </a:txBody>
                  <a:tcPr anchor="ctr"/>
                </a:tc>
                <a:tc>
                  <a:txBody>
                    <a:bodyPr/>
                    <a:lstStyle/>
                    <a:p>
                      <a:pPr algn="l"/>
                      <a:r>
                        <a:rPr lang="en-GB" sz="1200" dirty="0" smtClean="0"/>
                        <a:t>Difficult to change shape.</a:t>
                      </a:r>
                      <a:endParaRPr lang="en-GB" sz="1200" dirty="0"/>
                    </a:p>
                  </a:txBody>
                  <a:tcPr anchor="ctr"/>
                </a:tc>
                <a:extLst>
                  <a:ext uri="{0D108BD9-81ED-4DB2-BD59-A6C34878D82A}">
                    <a16:rowId xmlns:a16="http://schemas.microsoft.com/office/drawing/2014/main" val="10001"/>
                  </a:ext>
                </a:extLst>
              </a:tr>
              <a:tr h="457200">
                <a:tc>
                  <a:txBody>
                    <a:bodyPr/>
                    <a:lstStyle/>
                    <a:p>
                      <a:pPr algn="ctr"/>
                      <a:r>
                        <a:rPr lang="en-GB" sz="1200" b="0" dirty="0" smtClean="0"/>
                        <a:t>Liquid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Close together, forces keep contact but</a:t>
                      </a:r>
                      <a:r>
                        <a:rPr lang="en-GB" sz="1200" b="1" i="1" baseline="0" dirty="0" smtClean="0">
                          <a:solidFill>
                            <a:schemeClr val="accent2">
                              <a:lumMod val="75000"/>
                            </a:schemeClr>
                          </a:solidFill>
                        </a:rPr>
                        <a:t> can move about.</a:t>
                      </a:r>
                      <a:endParaRPr lang="en-GB" sz="1200" b="1" i="1" dirty="0">
                        <a:solidFill>
                          <a:schemeClr val="accent2">
                            <a:lumMod val="75000"/>
                          </a:schemeClr>
                        </a:solidFill>
                      </a:endParaRPr>
                    </a:p>
                  </a:txBody>
                  <a:tcPr anchor="ctr"/>
                </a:tc>
                <a:tc>
                  <a:txBody>
                    <a:bodyPr/>
                    <a:lstStyle/>
                    <a:p>
                      <a:pPr algn="l"/>
                      <a:r>
                        <a:rPr lang="en-GB" sz="1200" dirty="0" smtClean="0"/>
                        <a:t>Can change shape but difficult to compress.</a:t>
                      </a:r>
                      <a:endParaRPr lang="en-GB" sz="1200" dirty="0"/>
                    </a:p>
                  </a:txBody>
                  <a:tcPr anchor="ctr"/>
                </a:tc>
                <a:extLst>
                  <a:ext uri="{0D108BD9-81ED-4DB2-BD59-A6C34878D82A}">
                    <a16:rowId xmlns:a16="http://schemas.microsoft.com/office/drawing/2014/main" val="10002"/>
                  </a:ext>
                </a:extLst>
              </a:tr>
              <a:tr h="472965">
                <a:tc>
                  <a:txBody>
                    <a:bodyPr/>
                    <a:lstStyle/>
                    <a:p>
                      <a:pPr algn="ctr"/>
                      <a:r>
                        <a:rPr lang="en-GB" sz="1200" b="0" dirty="0" smtClean="0"/>
                        <a:t>Gas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Separated by large distances. Weak forces so constantly randomly moving.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Can expand to fill a space,</a:t>
                      </a:r>
                      <a:r>
                        <a:rPr lang="en-US" sz="1200" baseline="0" dirty="0" smtClean="0"/>
                        <a:t> easy to compress.</a:t>
                      </a:r>
                      <a:endParaRPr lang="en-US" sz="1200" dirty="0" smtClean="0"/>
                    </a:p>
                  </a:txBody>
                  <a:tcPr anchor="ctr"/>
                </a:tc>
                <a:extLst>
                  <a:ext uri="{0D108BD9-81ED-4DB2-BD59-A6C34878D82A}">
                    <a16:rowId xmlns:a16="http://schemas.microsoft.com/office/drawing/2014/main" val="10003"/>
                  </a:ext>
                </a:extLst>
              </a:tr>
            </a:tbl>
          </a:graphicData>
        </a:graphic>
      </p:graphicFrame>
      <p:cxnSp>
        <p:nvCxnSpPr>
          <p:cNvPr id="104" name="Straight Connector 103"/>
          <p:cNvCxnSpPr>
            <a:stCxn id="160" idx="0"/>
            <a:endCxn id="168" idx="2"/>
          </p:cNvCxnSpPr>
          <p:nvPr/>
        </p:nvCxnSpPr>
        <p:spPr>
          <a:xfrm flipV="1">
            <a:off x="1294367" y="2155544"/>
            <a:ext cx="3960" cy="99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3300809" y="2742210"/>
            <a:ext cx="461665" cy="167666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Particle model</a:t>
            </a:r>
            <a:endParaRPr lang="en-GB" sz="1800" dirty="0">
              <a:ea typeface="Verdana" panose="020B0604030504040204" pitchFamily="34" charset="0"/>
              <a:cs typeface="Verdana" panose="020B0604030504040204" pitchFamily="34" charset="0"/>
            </a:endParaRPr>
          </a:p>
        </p:txBody>
      </p:sp>
      <p:sp>
        <p:nvSpPr>
          <p:cNvPr id="134" name="Rectangle 133"/>
          <p:cNvSpPr/>
          <p:nvPr/>
        </p:nvSpPr>
        <p:spPr>
          <a:xfrm>
            <a:off x="10355656" y="4418879"/>
            <a:ext cx="2240030" cy="6648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Change in thermal energy = mass </a:t>
            </a:r>
            <a:r>
              <a:rPr lang="en-GB" sz="1200" b="1" dirty="0" smtClean="0">
                <a:solidFill>
                  <a:schemeClr val="tx1"/>
                </a:solidFill>
              </a:rPr>
              <a:t>X </a:t>
            </a:r>
            <a:r>
              <a:rPr lang="en-GB" sz="1200" dirty="0" smtClean="0">
                <a:solidFill>
                  <a:schemeClr val="tx1"/>
                </a:solidFill>
              </a:rPr>
              <a:t>specific heat capacity </a:t>
            </a:r>
            <a:r>
              <a:rPr lang="en-GB" sz="1200" b="1" dirty="0" smtClean="0">
                <a:solidFill>
                  <a:schemeClr val="tx1"/>
                </a:solidFill>
              </a:rPr>
              <a:t>X</a:t>
            </a:r>
            <a:r>
              <a:rPr lang="en-GB" sz="1200" dirty="0" smtClean="0">
                <a:solidFill>
                  <a:schemeClr val="tx1"/>
                </a:solidFill>
              </a:rPr>
              <a:t> temperature change.</a:t>
            </a:r>
            <a:endParaRPr lang="en-GB" sz="1200" dirty="0">
              <a:solidFill>
                <a:schemeClr val="tx1"/>
              </a:solidFill>
            </a:endParaRPr>
          </a:p>
        </p:txBody>
      </p:sp>
      <p:sp>
        <p:nvSpPr>
          <p:cNvPr id="146" name="Rectangle 145"/>
          <p:cNvSpPr/>
          <p:nvPr/>
        </p:nvSpPr>
        <p:spPr>
          <a:xfrm>
            <a:off x="4717329" y="7997955"/>
            <a:ext cx="3098756" cy="16409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needed = mass </a:t>
            </a:r>
            <a:r>
              <a:rPr lang="en-GB" sz="1200" b="1" dirty="0" smtClean="0">
                <a:solidFill>
                  <a:schemeClr val="tx1"/>
                </a:solidFill>
              </a:rPr>
              <a:t>X</a:t>
            </a:r>
            <a:r>
              <a:rPr lang="en-GB" sz="1200" dirty="0" smtClean="0">
                <a:solidFill>
                  <a:schemeClr val="tx1"/>
                </a:solidFill>
              </a:rPr>
              <a:t> specific latent heat.</a:t>
            </a:r>
            <a:endParaRPr lang="en-GB" sz="1200" dirty="0">
              <a:solidFill>
                <a:schemeClr val="tx1"/>
              </a:solidFill>
            </a:endParaRPr>
          </a:p>
        </p:txBody>
      </p:sp>
      <p:sp>
        <p:nvSpPr>
          <p:cNvPr id="78" name="Rectangle 77"/>
          <p:cNvSpPr/>
          <p:nvPr/>
        </p:nvSpPr>
        <p:spPr>
          <a:xfrm>
            <a:off x="110396" y="4709836"/>
            <a:ext cx="910026" cy="248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a:t>
            </a:r>
            <a:r>
              <a:rPr lang="en-GB" sz="1200" dirty="0" smtClean="0">
                <a:solidFill>
                  <a:schemeClr val="tx1"/>
                </a:solidFill>
              </a:rPr>
              <a:t> = m </a:t>
            </a:r>
            <a:r>
              <a:rPr lang="en-GB" sz="1200" b="1" dirty="0" smtClean="0">
                <a:solidFill>
                  <a:schemeClr val="tx1"/>
                </a:solidFill>
              </a:rPr>
              <a:t>÷</a:t>
            </a:r>
            <a:r>
              <a:rPr lang="en-GB" sz="1200" dirty="0" smtClean="0">
                <a:solidFill>
                  <a:schemeClr val="tx1"/>
                </a:solidFill>
              </a:rPr>
              <a:t> V</a:t>
            </a:r>
            <a:endParaRPr lang="en-GB" sz="1200" dirty="0">
              <a:solidFill>
                <a:schemeClr val="tx1"/>
              </a:solidFill>
            </a:endParaRPr>
          </a:p>
        </p:txBody>
      </p:sp>
      <p:graphicFrame>
        <p:nvGraphicFramePr>
          <p:cNvPr id="109" name="Table 108"/>
          <p:cNvGraphicFramePr>
            <a:graphicFrameLocks noGrp="1"/>
          </p:cNvGraphicFramePr>
          <p:nvPr>
            <p:extLst/>
          </p:nvPr>
        </p:nvGraphicFramePr>
        <p:xfrm>
          <a:off x="7640720" y="48188"/>
          <a:ext cx="4468809" cy="2926080"/>
        </p:xfrm>
        <a:graphic>
          <a:graphicData uri="http://schemas.openxmlformats.org/drawingml/2006/table">
            <a:tbl>
              <a:tblPr firstRow="1" bandRow="1">
                <a:tableStyleId>{5940675A-B579-460E-94D1-54222C63F5DA}</a:tableStyleId>
              </a:tblPr>
              <a:tblGrid>
                <a:gridCol w="1894968">
                  <a:extLst>
                    <a:ext uri="{9D8B030D-6E8A-4147-A177-3AD203B41FA5}">
                      <a16:colId xmlns:a16="http://schemas.microsoft.com/office/drawing/2014/main" val="20000"/>
                    </a:ext>
                  </a:extLst>
                </a:gridCol>
                <a:gridCol w="2573841">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Density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 per metre cubed (kg/m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28600">
                <a:tc>
                  <a:txBody>
                    <a:bodyPr/>
                    <a:lstStyle/>
                    <a:p>
                      <a:pPr algn="ctr"/>
                      <a:r>
                        <a:rPr lang="en-GB" sz="1200" b="0" dirty="0" smtClean="0"/>
                        <a:t>Volume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cubed  (m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4068792628"/>
                  </a:ext>
                </a:extLst>
              </a:tr>
              <a:tr h="228600">
                <a:tc>
                  <a:txBody>
                    <a:bodyPr/>
                    <a:lstStyle/>
                    <a:p>
                      <a:pPr algn="ctr"/>
                      <a:r>
                        <a:rPr lang="en-GB" sz="1200" b="0" dirty="0" smtClean="0"/>
                        <a:t>Energy needed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6537">
                <a:tc>
                  <a:txBody>
                    <a:bodyPr/>
                    <a:lstStyle/>
                    <a:p>
                      <a:pPr algn="ctr"/>
                      <a:r>
                        <a:rPr lang="en-GB" sz="1200" b="0" dirty="0" smtClean="0"/>
                        <a:t>Specific latent heat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(J/kg)</a:t>
                      </a:r>
                    </a:p>
                  </a:txBody>
                  <a:tcPr anchor="ctr"/>
                </a:tc>
                <a:extLst>
                  <a:ext uri="{0D108BD9-81ED-4DB2-BD59-A6C34878D82A}">
                    <a16:rowId xmlns:a16="http://schemas.microsoft.com/office/drawing/2014/main" val="10003"/>
                  </a:ext>
                </a:extLst>
              </a:tr>
              <a:tr h="256537">
                <a:tc>
                  <a:txBody>
                    <a:bodyPr/>
                    <a:lstStyle/>
                    <a:p>
                      <a:pPr algn="ctr"/>
                      <a:r>
                        <a:rPr lang="en-GB" sz="1200" b="0" dirty="0" smtClean="0"/>
                        <a:t>Change in thermal energy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Specific heat capacity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degrees Celsius (J/</a:t>
                      </a:r>
                      <a:r>
                        <a:rPr lang="en-GB" sz="1200" b="1" i="1" dirty="0" err="1" smtClean="0">
                          <a:solidFill>
                            <a:schemeClr val="accent2">
                              <a:lumMod val="75000"/>
                            </a:schemeClr>
                          </a:solidFill>
                        </a:rPr>
                        <a:t>kg</a:t>
                      </a:r>
                      <a:r>
                        <a:rPr lang="en-GB" sz="1200" b="1" i="1" baseline="0" dirty="0" err="1" smtClean="0">
                          <a:solidFill>
                            <a:schemeClr val="accent2">
                              <a:lumMod val="75000"/>
                            </a:schemeClr>
                          </a:solidFill>
                        </a:rPr>
                        <a:t>°C</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Temperature change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Degrees Celsius (</a:t>
                      </a:r>
                      <a:r>
                        <a:rPr lang="en-GB" sz="1200" b="1" i="1" baseline="0" dirty="0" smtClean="0">
                          <a:solidFill>
                            <a:schemeClr val="accent2">
                              <a:lumMod val="75000"/>
                            </a:schemeClr>
                          </a:solidFill>
                        </a:rPr>
                        <a:t> °C)</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smtClean="0"/>
                        <a:t>Pressure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err="1" smtClean="0">
                          <a:solidFill>
                            <a:schemeClr val="accent2">
                              <a:lumMod val="75000"/>
                            </a:schemeClr>
                          </a:solidFill>
                        </a:rPr>
                        <a:t>Pascals</a:t>
                      </a:r>
                      <a:r>
                        <a:rPr lang="en-GB" sz="1200" b="1" i="1" dirty="0" smtClean="0">
                          <a:solidFill>
                            <a:schemeClr val="accent2">
                              <a:lumMod val="75000"/>
                            </a:schemeClr>
                          </a:solidFill>
                        </a:rPr>
                        <a:t> (Pa)</a:t>
                      </a:r>
                    </a:p>
                  </a:txBody>
                  <a:tcPr anchor="ctr"/>
                </a:tc>
                <a:extLst>
                  <a:ext uri="{0D108BD9-81ED-4DB2-BD59-A6C34878D82A}">
                    <a16:rowId xmlns:a16="http://schemas.microsoft.com/office/drawing/2014/main" val="10009"/>
                  </a:ext>
                </a:extLst>
              </a:tr>
            </a:tbl>
          </a:graphicData>
        </a:graphic>
      </p:graphicFrame>
      <p:sp>
        <p:nvSpPr>
          <p:cNvPr id="129" name="Rectangle 128"/>
          <p:cNvSpPr/>
          <p:nvPr/>
        </p:nvSpPr>
        <p:spPr>
          <a:xfrm>
            <a:off x="10645673" y="5174999"/>
            <a:ext cx="1659995"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a:t>
            </a:r>
            <a:r>
              <a:rPr lang="en-GB" sz="1200" b="1" dirty="0" smtClean="0">
                <a:solidFill>
                  <a:schemeClr val="tx1"/>
                </a:solidFill>
              </a:rPr>
              <a:t>X c</a:t>
            </a:r>
            <a:r>
              <a:rPr lang="en-GB" sz="1200" dirty="0" smtClean="0">
                <a:solidFill>
                  <a:schemeClr val="tx1"/>
                </a:solidFill>
              </a:rPr>
              <a:t> </a:t>
            </a:r>
            <a:r>
              <a:rPr lang="en-GB" sz="1200" b="1" dirty="0" smtClean="0">
                <a:solidFill>
                  <a:schemeClr val="tx1"/>
                </a:solidFill>
              </a:rPr>
              <a:t>X</a:t>
            </a:r>
            <a:r>
              <a:rPr lang="en-GB" sz="1200" dirty="0" smtClean="0">
                <a:solidFill>
                  <a:schemeClr val="tx1"/>
                </a:solidFill>
              </a:rPr>
              <a:t> ∆</a:t>
            </a:r>
            <a:r>
              <a:rPr lang="el-GR" sz="1200" dirty="0" smtClean="0">
                <a:solidFill>
                  <a:schemeClr val="tx1"/>
                </a:solidFill>
              </a:rPr>
              <a:t>θ</a:t>
            </a:r>
            <a:endParaRPr lang="en-GB" sz="1200" dirty="0">
              <a:solidFill>
                <a:schemeClr val="tx1"/>
              </a:solidFill>
            </a:endParaRPr>
          </a:p>
        </p:txBody>
      </p:sp>
      <p:sp>
        <p:nvSpPr>
          <p:cNvPr id="155" name="Rectangle 154"/>
          <p:cNvSpPr/>
          <p:nvPr/>
        </p:nvSpPr>
        <p:spPr>
          <a:xfrm>
            <a:off x="2644965" y="2415180"/>
            <a:ext cx="284497" cy="1805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Kinetic theory of gases</a:t>
            </a:r>
            <a:endParaRPr lang="en-GB" sz="1400" b="1" dirty="0">
              <a:solidFill>
                <a:schemeClr val="tx1"/>
              </a:solidFill>
            </a:endParaRPr>
          </a:p>
        </p:txBody>
      </p:sp>
      <p:sp>
        <p:nvSpPr>
          <p:cNvPr id="158" name="Rectangle 157"/>
          <p:cNvSpPr/>
          <p:nvPr/>
        </p:nvSpPr>
        <p:spPr>
          <a:xfrm>
            <a:off x="74152" y="4175273"/>
            <a:ext cx="2412062" cy="3960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Gas particles are in a constant state of random motion. </a:t>
            </a:r>
            <a:endParaRPr lang="en-GB" sz="1200" dirty="0">
              <a:solidFill>
                <a:schemeClr val="tx1"/>
              </a:solidFill>
            </a:endParaRPr>
          </a:p>
        </p:txBody>
      </p:sp>
      <p:sp>
        <p:nvSpPr>
          <p:cNvPr id="159" name="Rectangle 158"/>
          <p:cNvSpPr/>
          <p:nvPr/>
        </p:nvSpPr>
        <p:spPr>
          <a:xfrm>
            <a:off x="76895" y="3456013"/>
            <a:ext cx="2406576" cy="59953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No kinetic energy is lost when gas particles collide with each other or the container.</a:t>
            </a:r>
            <a:endParaRPr lang="en-GB" sz="1200" dirty="0">
              <a:solidFill>
                <a:schemeClr val="tx1"/>
              </a:solidFill>
            </a:endParaRPr>
          </a:p>
        </p:txBody>
      </p:sp>
      <p:sp>
        <p:nvSpPr>
          <p:cNvPr id="160" name="Rectangle 159"/>
          <p:cNvSpPr/>
          <p:nvPr/>
        </p:nvSpPr>
        <p:spPr>
          <a:xfrm>
            <a:off x="105262" y="2255014"/>
            <a:ext cx="2378209" cy="6059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Temperature of gas is linked to the average kinetic energy of the particles.</a:t>
            </a:r>
            <a:endParaRPr lang="en-GB" sz="1200" dirty="0">
              <a:solidFill>
                <a:schemeClr val="tx1"/>
              </a:solidFill>
            </a:endParaRPr>
          </a:p>
        </p:txBody>
      </p:sp>
      <p:sp>
        <p:nvSpPr>
          <p:cNvPr id="162" name="Rectangle 161"/>
          <p:cNvSpPr/>
          <p:nvPr/>
        </p:nvSpPr>
        <p:spPr>
          <a:xfrm>
            <a:off x="76895" y="2952686"/>
            <a:ext cx="2406576" cy="3826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kinetic energy increases so does the temperature of gas.</a:t>
            </a:r>
            <a:endParaRPr lang="en-GB" sz="1200" dirty="0">
              <a:solidFill>
                <a:schemeClr val="tx1"/>
              </a:solidFill>
            </a:endParaRPr>
          </a:p>
        </p:txBody>
      </p:sp>
      <p:sp>
        <p:nvSpPr>
          <p:cNvPr id="168" name="Rectangle 167"/>
          <p:cNvSpPr/>
          <p:nvPr/>
        </p:nvSpPr>
        <p:spPr>
          <a:xfrm>
            <a:off x="113183" y="970334"/>
            <a:ext cx="2370288" cy="11852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Pressure of a fixed volume of gas increases as temperature increases (temperature increases, speed increases, collisions occur more frequently and with more force so pressure increases).</a:t>
            </a:r>
            <a:endParaRPr lang="en-GB" sz="1200" dirty="0">
              <a:solidFill>
                <a:schemeClr val="tx1"/>
              </a:solidFill>
            </a:endParaRPr>
          </a:p>
        </p:txBody>
      </p:sp>
      <p:sp>
        <p:nvSpPr>
          <p:cNvPr id="178" name="Rectangle 177"/>
          <p:cNvSpPr/>
          <p:nvPr/>
        </p:nvSpPr>
        <p:spPr>
          <a:xfrm>
            <a:off x="11475671" y="3127434"/>
            <a:ext cx="1239138" cy="2987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PV  = constant.</a:t>
            </a:r>
            <a:endParaRPr lang="en-GB" sz="1200" dirty="0">
              <a:solidFill>
                <a:schemeClr val="tx1"/>
              </a:solidFill>
            </a:endParaRPr>
          </a:p>
        </p:txBody>
      </p:sp>
      <p:pic>
        <p:nvPicPr>
          <p:cNvPr id="101" name="Picture 100">
            <a:extLst>
              <a:ext uri="{FF2B5EF4-FFF2-40B4-BE49-F238E27FC236}">
                <a16:creationId xmlns:a16="http://schemas.microsoft.com/office/drawing/2014/main" id="{4D65FE5C-4353-4B57-8042-E9E2227B3CDF}"/>
              </a:ext>
            </a:extLst>
          </p:cNvPr>
          <p:cNvPicPr>
            <a:picLocks noChangeAspect="1"/>
          </p:cNvPicPr>
          <p:nvPr/>
        </p:nvPicPr>
        <p:blipFill>
          <a:blip r:embed="rId3">
            <a:duotone>
              <a:schemeClr val="accent6">
                <a:shade val="45000"/>
                <a:satMod val="135000"/>
              </a:schemeClr>
              <a:prstClr val="white"/>
            </a:duotone>
            <a:extLst>
              <a:ext uri="{BEBA8EAE-BF5A-486C-A8C5-ECC9F3942E4B}">
                <a14:imgProps xmlns:a14="http://schemas.microsoft.com/office/drawing/2010/main">
                  <a14:imgLayer r:embed="rId4">
                    <a14:imgEffect>
                      <a14:colorTemperature colorTemp="9776"/>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154408" y="5545494"/>
            <a:ext cx="375278" cy="392166"/>
          </a:xfrm>
          <a:prstGeom prst="rect">
            <a:avLst/>
          </a:prstGeom>
          <a:solidFill>
            <a:schemeClr val="accent6">
              <a:lumMod val="75000"/>
              <a:alpha val="69000"/>
            </a:schemeClr>
          </a:solidFill>
        </p:spPr>
      </p:pic>
      <p:graphicFrame>
        <p:nvGraphicFramePr>
          <p:cNvPr id="106" name="Table 105"/>
          <p:cNvGraphicFramePr>
            <a:graphicFrameLocks noGrp="1"/>
          </p:cNvGraphicFramePr>
          <p:nvPr>
            <p:extLst/>
          </p:nvPr>
        </p:nvGraphicFramePr>
        <p:xfrm>
          <a:off x="46396" y="6088845"/>
          <a:ext cx="3106240" cy="3200400"/>
        </p:xfrm>
        <a:graphic>
          <a:graphicData uri="http://schemas.openxmlformats.org/drawingml/2006/table">
            <a:tbl>
              <a:tblPr firstRow="1" bandRow="1">
                <a:tableStyleId>{5940675A-B579-460E-94D1-54222C63F5DA}</a:tableStyleId>
              </a:tblPr>
              <a:tblGrid>
                <a:gridCol w="1084932">
                  <a:extLst>
                    <a:ext uri="{9D8B030D-6E8A-4147-A177-3AD203B41FA5}">
                      <a16:colId xmlns:a16="http://schemas.microsoft.com/office/drawing/2014/main" val="20000"/>
                    </a:ext>
                  </a:extLst>
                </a:gridCol>
                <a:gridCol w="2021308">
                  <a:extLst>
                    <a:ext uri="{9D8B030D-6E8A-4147-A177-3AD203B41FA5}">
                      <a16:colId xmlns:a16="http://schemas.microsoft.com/office/drawing/2014/main" val="20001"/>
                    </a:ext>
                  </a:extLst>
                </a:gridCol>
              </a:tblGrid>
              <a:tr h="230810">
                <a:tc>
                  <a:txBody>
                    <a:bodyPr/>
                    <a:lstStyle/>
                    <a:p>
                      <a:r>
                        <a:rPr lang="en-GB" sz="1200" dirty="0" smtClean="0"/>
                        <a:t>Freezing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solid. Internal energy decreases.</a:t>
                      </a:r>
                      <a:endParaRPr lang="en-GB" sz="1200" dirty="0">
                        <a:solidFill>
                          <a:schemeClr val="tx1"/>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Melting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Solid turns to a liquid. Internal energy increases.</a:t>
                      </a:r>
                      <a:endParaRPr lang="en-GB" sz="1200" dirty="0">
                        <a:solidFill>
                          <a:schemeClr val="tx1"/>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Boiling / Evaporating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gas. Internal energy increases.</a:t>
                      </a:r>
                      <a:endParaRPr lang="en-GB" sz="1200" dirty="0">
                        <a:solidFill>
                          <a:schemeClr val="tx1"/>
                        </a:solidFill>
                      </a:endParaRPr>
                    </a:p>
                  </a:txBody>
                  <a:tcPr anchor="ctr"/>
                </a:tc>
                <a:extLst>
                  <a:ext uri="{0D108BD9-81ED-4DB2-BD59-A6C34878D82A}">
                    <a16:rowId xmlns:a16="http://schemas.microsoft.com/office/drawing/2014/main" val="10002"/>
                  </a:ext>
                </a:extLst>
              </a:tr>
              <a:tr h="137160">
                <a:tc>
                  <a:txBody>
                    <a:bodyPr/>
                    <a:lstStyle/>
                    <a:p>
                      <a:r>
                        <a:rPr lang="en-GB" sz="1200" dirty="0" smtClean="0"/>
                        <a:t>Condensation</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Gas turns to a liquid. Internal energy  decreases.</a:t>
                      </a:r>
                      <a:endParaRPr lang="en-GB" sz="1200" dirty="0">
                        <a:solidFill>
                          <a:schemeClr val="tx1"/>
                        </a:solidFill>
                      </a:endParaRPr>
                    </a:p>
                  </a:txBody>
                  <a:tcPr anchor="ctr"/>
                </a:tc>
                <a:extLst>
                  <a:ext uri="{0D108BD9-81ED-4DB2-BD59-A6C34878D82A}">
                    <a16:rowId xmlns:a16="http://schemas.microsoft.com/office/drawing/2014/main" val="10003"/>
                  </a:ext>
                </a:extLst>
              </a:tr>
              <a:tr h="228600">
                <a:tc>
                  <a:txBody>
                    <a:bodyPr/>
                    <a:lstStyle/>
                    <a:p>
                      <a:r>
                        <a:rPr lang="en-GB" sz="1200" dirty="0" smtClean="0"/>
                        <a:t>Sublimation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Solid turns directly into a gas.  Internal energy increases.</a:t>
                      </a:r>
                    </a:p>
                  </a:txBody>
                  <a:tcPr anchor="ctr"/>
                </a:tc>
                <a:extLst>
                  <a:ext uri="{0D108BD9-81ED-4DB2-BD59-A6C34878D82A}">
                    <a16:rowId xmlns:a16="http://schemas.microsoft.com/office/drawing/2014/main" val="238243356"/>
                  </a:ext>
                </a:extLst>
              </a:tr>
              <a:tr h="228600">
                <a:tc>
                  <a:txBody>
                    <a:bodyPr/>
                    <a:lstStyle/>
                    <a:p>
                      <a:r>
                        <a:rPr lang="en-GB" sz="1200" dirty="0" smtClean="0"/>
                        <a:t>Conservation of mass</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When substances change state, mass is conserved.</a:t>
                      </a:r>
                    </a:p>
                  </a:txBody>
                  <a:tcPr anchor="ctr"/>
                </a:tc>
                <a:extLst>
                  <a:ext uri="{0D108BD9-81ED-4DB2-BD59-A6C34878D82A}">
                    <a16:rowId xmlns:a16="http://schemas.microsoft.com/office/drawing/2014/main" val="2599545058"/>
                  </a:ext>
                </a:extLst>
              </a:tr>
              <a:tr h="228600">
                <a:tc>
                  <a:txBody>
                    <a:bodyPr/>
                    <a:lstStyle/>
                    <a:p>
                      <a:r>
                        <a:rPr lang="en-GB" sz="1200" dirty="0" smtClean="0"/>
                        <a:t>Physical</a:t>
                      </a:r>
                      <a:r>
                        <a:rPr lang="en-GB" sz="1200" baseline="0" dirty="0" smtClean="0"/>
                        <a:t> change</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No new</a:t>
                      </a:r>
                      <a:r>
                        <a:rPr lang="en-GB" sz="1200" baseline="0" dirty="0" smtClean="0">
                          <a:solidFill>
                            <a:schemeClr val="tx1"/>
                          </a:solidFill>
                        </a:rPr>
                        <a:t> substance is made, process can be reversed.</a:t>
                      </a:r>
                      <a:endParaRPr lang="en-GB" sz="1200" dirty="0" smtClean="0">
                        <a:solidFill>
                          <a:schemeClr val="tx1"/>
                        </a:solidFill>
                      </a:endParaRPr>
                    </a:p>
                  </a:txBody>
                  <a:tcPr anchor="ctr"/>
                </a:tc>
                <a:extLst>
                  <a:ext uri="{0D108BD9-81ED-4DB2-BD59-A6C34878D82A}">
                    <a16:rowId xmlns:a16="http://schemas.microsoft.com/office/drawing/2014/main" val="10006"/>
                  </a:ext>
                </a:extLst>
              </a:tr>
            </a:tbl>
          </a:graphicData>
        </a:graphic>
      </p:graphicFrame>
      <p:pic>
        <p:nvPicPr>
          <p:cNvPr id="107" name="Picture 106"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5755" t="22144" r="68197" b="38648"/>
          <a:stretch/>
        </p:blipFill>
        <p:spPr bwMode="auto">
          <a:xfrm>
            <a:off x="2545864" y="392897"/>
            <a:ext cx="489495" cy="496964"/>
          </a:xfrm>
          <a:prstGeom prst="rect">
            <a:avLst/>
          </a:prstGeom>
          <a:noFill/>
          <a:ln>
            <a:noFill/>
          </a:ln>
          <a:extLst>
            <a:ext uri="{53640926-AAD7-44D8-BBD7-CCE9431645EC}">
              <a14:shadowObscured xmlns:a14="http://schemas.microsoft.com/office/drawing/2010/main"/>
            </a:ext>
          </a:extLst>
        </p:spPr>
      </p:pic>
      <p:pic>
        <p:nvPicPr>
          <p:cNvPr id="108" name="Picture 107"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36508" t="22144" r="36219" b="37232"/>
          <a:stretch/>
        </p:blipFill>
        <p:spPr bwMode="auto">
          <a:xfrm>
            <a:off x="2542478" y="1014264"/>
            <a:ext cx="492881" cy="496964"/>
          </a:xfrm>
          <a:prstGeom prst="rect">
            <a:avLst/>
          </a:prstGeom>
          <a:noFill/>
          <a:ln>
            <a:noFill/>
          </a:ln>
          <a:extLst>
            <a:ext uri="{53640926-AAD7-44D8-BBD7-CCE9431645EC}">
              <a14:shadowObscured xmlns:a14="http://schemas.microsoft.com/office/drawing/2010/main"/>
            </a:ext>
          </a:extLst>
        </p:spPr>
      </p:pic>
      <p:pic>
        <p:nvPicPr>
          <p:cNvPr id="111" name="Picture 110"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67469" t="22144" r="4850" b="38023"/>
          <a:stretch/>
        </p:blipFill>
        <p:spPr bwMode="auto">
          <a:xfrm>
            <a:off x="2559747" y="1546992"/>
            <a:ext cx="496268" cy="516802"/>
          </a:xfrm>
          <a:prstGeom prst="rect">
            <a:avLst/>
          </a:prstGeom>
          <a:noFill/>
          <a:ln>
            <a:noFill/>
          </a:ln>
          <a:extLst>
            <a:ext uri="{53640926-AAD7-44D8-BBD7-CCE9431645EC}">
              <a14:shadowObscured xmlns:a14="http://schemas.microsoft.com/office/drawing/2010/main"/>
            </a:ext>
          </a:extLst>
        </p:spPr>
      </p:pic>
      <p:graphicFrame>
        <p:nvGraphicFramePr>
          <p:cNvPr id="113" name="Table 112"/>
          <p:cNvGraphicFramePr>
            <a:graphicFrameLocks noGrp="1"/>
          </p:cNvGraphicFramePr>
          <p:nvPr>
            <p:extLst/>
          </p:nvPr>
        </p:nvGraphicFramePr>
        <p:xfrm>
          <a:off x="3906178" y="6334412"/>
          <a:ext cx="3977488" cy="1554480"/>
        </p:xfrm>
        <a:graphic>
          <a:graphicData uri="http://schemas.openxmlformats.org/drawingml/2006/table">
            <a:tbl>
              <a:tblPr firstRow="1" bandRow="1">
                <a:tableStyleId>{5940675A-B579-460E-94D1-54222C63F5DA}</a:tableStyleId>
              </a:tblPr>
              <a:tblGrid>
                <a:gridCol w="1081436">
                  <a:extLst>
                    <a:ext uri="{9D8B030D-6E8A-4147-A177-3AD203B41FA5}">
                      <a16:colId xmlns:a16="http://schemas.microsoft.com/office/drawing/2014/main" val="20000"/>
                    </a:ext>
                  </a:extLst>
                </a:gridCol>
                <a:gridCol w="2896052">
                  <a:extLst>
                    <a:ext uri="{9D8B030D-6E8A-4147-A177-3AD203B41FA5}">
                      <a16:colId xmlns:a16="http://schemas.microsoft.com/office/drawing/2014/main" val="20001"/>
                    </a:ext>
                  </a:extLst>
                </a:gridCol>
              </a:tblGrid>
              <a:tr h="35341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Specific Latent Heat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a:t>
                      </a:r>
                      <a:r>
                        <a:rPr lang="en-GB" sz="1200" b="1" i="1" baseline="0" dirty="0" smtClean="0">
                          <a:solidFill>
                            <a:schemeClr val="accent2">
                              <a:lumMod val="75000"/>
                            </a:schemeClr>
                          </a:solidFill>
                        </a:rPr>
                        <a:t> a substance’s state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71701">
                <a:tc>
                  <a:txBody>
                    <a:bodyPr/>
                    <a:lstStyle/>
                    <a:p>
                      <a:pPr algn="ctr"/>
                      <a:r>
                        <a:rPr lang="en-GB" sz="1200" dirty="0" smtClean="0">
                          <a:solidFill>
                            <a:schemeClr val="tx1"/>
                          </a:solidFill>
                        </a:rPr>
                        <a:t>Specific Latent Heat of Fusion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solid into 1 kg of liquid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62843">
                <a:tc>
                  <a:txBody>
                    <a:bodyPr/>
                    <a:lstStyle/>
                    <a:p>
                      <a:pPr algn="ctr"/>
                      <a:r>
                        <a:rPr lang="en-GB" sz="1200" dirty="0" smtClean="0">
                          <a:solidFill>
                            <a:schemeClr val="tx1"/>
                          </a:solidFill>
                        </a:rPr>
                        <a:t>Specific Latent Heat of Vaporisation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liquid into 1 kg of gas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8" name="Straight Connector 117"/>
          <p:cNvCxnSpPr>
            <a:stCxn id="113" idx="2"/>
            <a:endCxn id="146" idx="0"/>
          </p:cNvCxnSpPr>
          <p:nvPr/>
        </p:nvCxnSpPr>
        <p:spPr>
          <a:xfrm>
            <a:off x="5894922" y="7888892"/>
            <a:ext cx="371785" cy="1090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6" name="Table 125"/>
          <p:cNvGraphicFramePr>
            <a:graphicFrameLocks noGrp="1"/>
          </p:cNvGraphicFramePr>
          <p:nvPr>
            <p:extLst/>
          </p:nvPr>
        </p:nvGraphicFramePr>
        <p:xfrm>
          <a:off x="8027181" y="5652273"/>
          <a:ext cx="4538884" cy="1847358"/>
        </p:xfrm>
        <a:graphic>
          <a:graphicData uri="http://schemas.openxmlformats.org/drawingml/2006/table">
            <a:tbl>
              <a:tblPr firstRow="1" bandRow="1">
                <a:tableStyleId>{5940675A-B579-460E-94D1-54222C63F5DA}</a:tableStyleId>
              </a:tblPr>
              <a:tblGrid>
                <a:gridCol w="298391">
                  <a:extLst>
                    <a:ext uri="{9D8B030D-6E8A-4147-A177-3AD203B41FA5}">
                      <a16:colId xmlns:a16="http://schemas.microsoft.com/office/drawing/2014/main" val="20000"/>
                    </a:ext>
                  </a:extLst>
                </a:gridCol>
                <a:gridCol w="1078436">
                  <a:extLst>
                    <a:ext uri="{9D8B030D-6E8A-4147-A177-3AD203B41FA5}">
                      <a16:colId xmlns:a16="http://schemas.microsoft.com/office/drawing/2014/main" val="20001"/>
                    </a:ext>
                  </a:extLst>
                </a:gridCol>
                <a:gridCol w="3162057">
                  <a:extLst>
                    <a:ext uri="{9D8B030D-6E8A-4147-A177-3AD203B41FA5}">
                      <a16:colId xmlns:a16="http://schemas.microsoft.com/office/drawing/2014/main" val="903883798"/>
                    </a:ext>
                  </a:extLst>
                </a:gridCol>
              </a:tblGrid>
              <a:tr h="841518">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Internal energy</a:t>
                      </a: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stored inside a system by particles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Internal energy is the total kinetic and potential energy of all the particles (atoms and molecules) in a system.</a:t>
                      </a:r>
                    </a:p>
                  </a:txBody>
                  <a:tcPr anchor="ctr"/>
                </a:tc>
                <a:extLst>
                  <a:ext uri="{0D108BD9-81ED-4DB2-BD59-A6C34878D82A}">
                    <a16:rowId xmlns:a16="http://schemas.microsoft.com/office/drawing/2014/main" val="10000"/>
                  </a:ext>
                </a:extLst>
              </a:tr>
              <a:tr h="801768">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Heating changes the energy stored within a system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Heating causes a change in state. As particles separate, potential energy stored increases. Heating increases the temperature of a system. Particles move faster so kinetic energy of particles increases.</a:t>
                      </a:r>
                    </a:p>
                  </a:txBody>
                  <a:tcPr anchor="ctr"/>
                </a:tc>
                <a:extLst>
                  <a:ext uri="{0D108BD9-81ED-4DB2-BD59-A6C34878D82A}">
                    <a16:rowId xmlns:a16="http://schemas.microsoft.com/office/drawing/2014/main" val="306863517"/>
                  </a:ext>
                </a:extLst>
              </a:tr>
            </a:tbl>
          </a:graphicData>
        </a:graphic>
      </p:graphicFrame>
      <p:sp>
        <p:nvSpPr>
          <p:cNvPr id="127" name="Rectangle 126"/>
          <p:cNvSpPr/>
          <p:nvPr/>
        </p:nvSpPr>
        <p:spPr>
          <a:xfrm>
            <a:off x="6080814" y="8252364"/>
            <a:ext cx="982768" cy="1861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X L</a:t>
            </a:r>
            <a:endParaRPr lang="en-GB" sz="1200" dirty="0">
              <a:solidFill>
                <a:schemeClr val="tx1"/>
              </a:solidFill>
            </a:endParaRPr>
          </a:p>
        </p:txBody>
      </p:sp>
      <p:graphicFrame>
        <p:nvGraphicFramePr>
          <p:cNvPr id="25" name="Table 24"/>
          <p:cNvGraphicFramePr>
            <a:graphicFrameLocks noGrp="1"/>
          </p:cNvGraphicFramePr>
          <p:nvPr>
            <p:extLst/>
          </p:nvPr>
        </p:nvGraphicFramePr>
        <p:xfrm>
          <a:off x="596396" y="5537678"/>
          <a:ext cx="2337304" cy="457200"/>
        </p:xfrm>
        <a:graphic>
          <a:graphicData uri="http://schemas.openxmlformats.org/drawingml/2006/table">
            <a:tbl>
              <a:tblPr firstRow="1" bandRow="1">
                <a:tableStyleId>{5940675A-B579-460E-94D1-54222C63F5DA}</a:tableStyleId>
              </a:tblPr>
              <a:tblGrid>
                <a:gridCol w="679954">
                  <a:extLst>
                    <a:ext uri="{9D8B030D-6E8A-4147-A177-3AD203B41FA5}">
                      <a16:colId xmlns:a16="http://schemas.microsoft.com/office/drawing/2014/main" val="2137803295"/>
                    </a:ext>
                  </a:extLst>
                </a:gridCol>
                <a:gridCol w="1657350">
                  <a:extLst>
                    <a:ext uri="{9D8B030D-6E8A-4147-A177-3AD203B41FA5}">
                      <a16:colId xmlns:a16="http://schemas.microsoft.com/office/drawing/2014/main" val="3142506274"/>
                    </a:ext>
                  </a:extLst>
                </a:gridCol>
              </a:tblGrid>
              <a:tr h="186033">
                <a:tc>
                  <a:txBody>
                    <a:bodyPr/>
                    <a:lstStyle/>
                    <a:p>
                      <a:pPr algn="ctr"/>
                      <a:r>
                        <a:rPr lang="en-GB" sz="1200" b="0" dirty="0" smtClean="0"/>
                        <a:t>Density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Mass of a substance in a given volume</a:t>
                      </a:r>
                      <a:endParaRPr lang="en-GB" sz="1200" b="1" i="1" dirty="0">
                        <a:solidFill>
                          <a:schemeClr val="accent2">
                            <a:lumMod val="75000"/>
                          </a:schemeClr>
                        </a:solidFill>
                      </a:endParaRPr>
                    </a:p>
                  </a:txBody>
                  <a:tcPr anchor="ctr"/>
                </a:tc>
                <a:extLst>
                  <a:ext uri="{0D108BD9-81ED-4DB2-BD59-A6C34878D82A}">
                    <a16:rowId xmlns:a16="http://schemas.microsoft.com/office/drawing/2014/main" val="1168114080"/>
                  </a:ext>
                </a:extLst>
              </a:tr>
            </a:tbl>
          </a:graphicData>
        </a:graphic>
      </p:graphicFrame>
      <p:cxnSp>
        <p:nvCxnSpPr>
          <p:cNvPr id="148" name="Straight Connector 147"/>
          <p:cNvCxnSpPr>
            <a:stCxn id="127" idx="0"/>
            <a:endCxn id="146" idx="2"/>
          </p:cNvCxnSpPr>
          <p:nvPr/>
        </p:nvCxnSpPr>
        <p:spPr>
          <a:xfrm flipH="1" flipV="1">
            <a:off x="6266707" y="8162050"/>
            <a:ext cx="305491" cy="903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9" name="Table 168"/>
          <p:cNvGraphicFramePr>
            <a:graphicFrameLocks noGrp="1"/>
          </p:cNvGraphicFramePr>
          <p:nvPr>
            <p:extLst/>
          </p:nvPr>
        </p:nvGraphicFramePr>
        <p:xfrm>
          <a:off x="6582177" y="3064547"/>
          <a:ext cx="4562073" cy="1221703"/>
        </p:xfrm>
        <a:graphic>
          <a:graphicData uri="http://schemas.openxmlformats.org/drawingml/2006/table">
            <a:tbl>
              <a:tblPr firstRow="1" bandRow="1">
                <a:tableStyleId>{5940675A-B579-460E-94D1-54222C63F5DA}</a:tableStyleId>
              </a:tblPr>
              <a:tblGrid>
                <a:gridCol w="2872719">
                  <a:extLst>
                    <a:ext uri="{9D8B030D-6E8A-4147-A177-3AD203B41FA5}">
                      <a16:colId xmlns:a16="http://schemas.microsoft.com/office/drawing/2014/main" val="20000"/>
                    </a:ext>
                  </a:extLst>
                </a:gridCol>
                <a:gridCol w="1689354">
                  <a:extLst>
                    <a:ext uri="{9D8B030D-6E8A-4147-A177-3AD203B41FA5}">
                      <a16:colId xmlns:a16="http://schemas.microsoft.com/office/drawing/2014/main" val="20001"/>
                    </a:ext>
                  </a:extLst>
                </a:gridCol>
              </a:tblGrid>
              <a:tr h="230810">
                <a:tc row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PHYSICS</a:t>
                      </a:r>
                      <a:r>
                        <a:rPr lang="en-GB" sz="1200" b="1" baseline="0" dirty="0" smtClean="0">
                          <a:solidFill>
                            <a:schemeClr val="tx1"/>
                          </a:solidFill>
                        </a:rPr>
                        <a:t> ONLY</a:t>
                      </a:r>
                      <a:r>
                        <a:rPr lang="en-GB" sz="1200" b="1" dirty="0" smtClean="0">
                          <a:solidFill>
                            <a:schemeClr val="tx1"/>
                          </a:solidFill>
                        </a:rPr>
                        <a:t>:</a:t>
                      </a:r>
                      <a:r>
                        <a:rPr lang="en-GB" sz="1200" dirty="0" smtClean="0">
                          <a:solidFill>
                            <a:schemeClr val="tx1"/>
                          </a:solidFill>
                        </a:rPr>
                        <a:t> when you do work the temperature increases</a:t>
                      </a:r>
                      <a:r>
                        <a:rPr lang="en-GB" sz="1200" baseline="0" dirty="0" smtClean="0">
                          <a:solidFill>
                            <a:schemeClr val="tx1"/>
                          </a:solidFill>
                        </a:rPr>
                        <a:t> e.g.</a:t>
                      </a:r>
                      <a:r>
                        <a:rPr lang="en-GB" sz="1200" dirty="0" smtClean="0">
                          <a:solidFill>
                            <a:schemeClr val="tx1"/>
                          </a:solidFill>
                        </a:rPr>
                        <a:t> pump air quickly into a ball, the air gets hot because as the piston in the pump moves the particles bounce off increasing kinetic energy,</a:t>
                      </a:r>
                      <a:r>
                        <a:rPr lang="en-GB" sz="1200" baseline="0" dirty="0" smtClean="0">
                          <a:solidFill>
                            <a:schemeClr val="tx1"/>
                          </a:solidFill>
                        </a:rPr>
                        <a:t> which causes a</a:t>
                      </a:r>
                      <a:r>
                        <a:rPr lang="en-GB" sz="1200" dirty="0" smtClean="0">
                          <a:solidFill>
                            <a:schemeClr val="tx1"/>
                          </a:solidFill>
                        </a:rPr>
                        <a:t> temperature rise.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Reducing the volume of a fixed mass of gas increases the pressure.</a:t>
                      </a:r>
                    </a:p>
                  </a:txBody>
                  <a:tcPr anchor="ctr"/>
                </a:tc>
                <a:extLst>
                  <a:ext uri="{0D108BD9-81ED-4DB2-BD59-A6C34878D82A}">
                    <a16:rowId xmlns:a16="http://schemas.microsoft.com/office/drawing/2014/main" val="10000"/>
                  </a:ext>
                </a:extLst>
              </a:tr>
              <a:tr h="581623">
                <a:tc vMerge="1">
                  <a:txBody>
                    <a:bodyPr/>
                    <a:lstStyle/>
                    <a:p>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Halving the volume</a:t>
                      </a:r>
                      <a:r>
                        <a:rPr lang="en-GB" sz="1200" baseline="0" dirty="0" smtClean="0">
                          <a:solidFill>
                            <a:schemeClr val="tx1"/>
                          </a:solidFill>
                        </a:rPr>
                        <a:t> </a:t>
                      </a:r>
                      <a:r>
                        <a:rPr lang="en-GB" sz="1200" dirty="0" smtClean="0">
                          <a:solidFill>
                            <a:schemeClr val="tx1"/>
                          </a:solidFill>
                        </a:rPr>
                        <a:t>doubles the pressure.</a:t>
                      </a:r>
                    </a:p>
                  </a:txBody>
                  <a:tcPr anchor="ctr"/>
                </a:tc>
                <a:extLst>
                  <a:ext uri="{0D108BD9-81ED-4DB2-BD59-A6C34878D82A}">
                    <a16:rowId xmlns:a16="http://schemas.microsoft.com/office/drawing/2014/main" val="10001"/>
                  </a:ext>
                </a:extLst>
              </a:tr>
            </a:tbl>
          </a:graphicData>
        </a:graphic>
      </p:graphicFrame>
      <p:pic>
        <p:nvPicPr>
          <p:cNvPr id="170" name="Picture 169">
            <a:extLst>
              <a:ext uri="{FF2B5EF4-FFF2-40B4-BE49-F238E27FC236}">
                <a16:creationId xmlns:a16="http://schemas.microsoft.com/office/drawing/2014/main" id="{84A6F5B7-FD59-4399-B899-F6723A5A0313}"/>
              </a:ext>
            </a:extLst>
          </p:cNvPr>
          <p:cNvPicPr>
            <a:picLocks noChangeAspect="1"/>
          </p:cNvPicPr>
          <p:nvPr/>
        </p:nvPicPr>
        <p:blipFill rotWithShape="1">
          <a:blip r:embed="rId7">
            <a:extLst>
              <a:ext uri="{28A0092B-C50C-407E-A947-70E740481C1C}">
                <a14:useLocalDpi xmlns:a14="http://schemas.microsoft.com/office/drawing/2010/main" val="0"/>
              </a:ext>
            </a:extLst>
          </a:blip>
          <a:srcRect t="16683"/>
          <a:stretch/>
        </p:blipFill>
        <p:spPr>
          <a:xfrm>
            <a:off x="8046728" y="7611804"/>
            <a:ext cx="2239717" cy="1598416"/>
          </a:xfrm>
          <a:prstGeom prst="rect">
            <a:avLst/>
          </a:prstGeom>
        </p:spPr>
      </p:pic>
      <p:cxnSp>
        <p:nvCxnSpPr>
          <p:cNvPr id="175" name="Straight Connector 174"/>
          <p:cNvCxnSpPr>
            <a:endCxn id="25" idx="0"/>
          </p:cNvCxnSpPr>
          <p:nvPr/>
        </p:nvCxnSpPr>
        <p:spPr>
          <a:xfrm>
            <a:off x="1077922" y="5391685"/>
            <a:ext cx="687126"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78" idx="2"/>
            <a:endCxn id="50" idx="0"/>
          </p:cNvCxnSpPr>
          <p:nvPr/>
        </p:nvCxnSpPr>
        <p:spPr>
          <a:xfrm>
            <a:off x="565409" y="4958263"/>
            <a:ext cx="510923"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a:stCxn id="105" idx="0"/>
            <a:endCxn id="51" idx="2"/>
          </p:cNvCxnSpPr>
          <p:nvPr/>
        </p:nvCxnSpPr>
        <p:spPr>
          <a:xfrm flipV="1">
            <a:off x="3531642" y="2281460"/>
            <a:ext cx="1751702" cy="4607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a:stCxn id="4" idx="0"/>
            <a:endCxn id="276" idx="2"/>
          </p:cNvCxnSpPr>
          <p:nvPr/>
        </p:nvCxnSpPr>
        <p:spPr>
          <a:xfrm flipV="1">
            <a:off x="4984336" y="3520033"/>
            <a:ext cx="406283" cy="2648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Table 101"/>
          <p:cNvGraphicFramePr>
            <a:graphicFrameLocks noGrp="1"/>
          </p:cNvGraphicFramePr>
          <p:nvPr>
            <p:extLst/>
          </p:nvPr>
        </p:nvGraphicFramePr>
        <p:xfrm>
          <a:off x="6427382" y="4445967"/>
          <a:ext cx="3813543" cy="1005840"/>
        </p:xfrm>
        <a:graphic>
          <a:graphicData uri="http://schemas.openxmlformats.org/drawingml/2006/table">
            <a:tbl>
              <a:tblPr firstRow="1" bandRow="1">
                <a:tableStyleId>{5940675A-B579-460E-94D1-54222C63F5DA}</a:tableStyleId>
              </a:tblPr>
              <a:tblGrid>
                <a:gridCol w="715767">
                  <a:extLst>
                    <a:ext uri="{9D8B030D-6E8A-4147-A177-3AD203B41FA5}">
                      <a16:colId xmlns:a16="http://schemas.microsoft.com/office/drawing/2014/main" val="3229561204"/>
                    </a:ext>
                  </a:extLst>
                </a:gridCol>
                <a:gridCol w="1182561">
                  <a:extLst>
                    <a:ext uri="{9D8B030D-6E8A-4147-A177-3AD203B41FA5}">
                      <a16:colId xmlns:a16="http://schemas.microsoft.com/office/drawing/2014/main" val="1273655225"/>
                    </a:ext>
                  </a:extLst>
                </a:gridCol>
                <a:gridCol w="1915215">
                  <a:extLst>
                    <a:ext uri="{9D8B030D-6E8A-4147-A177-3AD203B41FA5}">
                      <a16:colId xmlns:a16="http://schemas.microsoft.com/office/drawing/2014/main" val="2574774749"/>
                    </a:ext>
                  </a:extLst>
                </a:gridCol>
              </a:tblGrid>
              <a:tr h="765850">
                <a:tc>
                  <a:txBody>
                    <a:bodyPr/>
                    <a:lstStyle/>
                    <a:p>
                      <a:pPr algn="ctr"/>
                      <a:r>
                        <a:rPr lang="en-GB" sz="1200" b="0" dirty="0" smtClean="0">
                          <a:solidFill>
                            <a:schemeClr val="tx1"/>
                          </a:solidFill>
                        </a:rPr>
                        <a:t>Specific Heat Capacity</a:t>
                      </a: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raise 1kg of substance by 1°C</a:t>
                      </a:r>
                      <a:endParaRPr lang="en-GB" sz="1200" b="1" i="1" dirty="0">
                        <a:solidFill>
                          <a:schemeClr val="accent2">
                            <a:lumMod val="75000"/>
                          </a:schemeClr>
                        </a:solidFill>
                      </a:endParaRPr>
                    </a:p>
                  </a:txBody>
                  <a:tcPr anchor="ctr"/>
                </a:tc>
                <a:tc>
                  <a:txBody>
                    <a:bodyPr/>
                    <a:lstStyle/>
                    <a:p>
                      <a:r>
                        <a:rPr lang="en-GB" sz="1200" dirty="0" smtClean="0">
                          <a:solidFill>
                            <a:schemeClr val="tx1"/>
                          </a:solidFill>
                        </a:rPr>
                        <a:t>Depends on:</a:t>
                      </a:r>
                    </a:p>
                    <a:p>
                      <a:pPr marL="171450" indent="-171450">
                        <a:buFont typeface="Arial" panose="020B0604020202020204" pitchFamily="34" charset="0"/>
                        <a:buChar char="•"/>
                      </a:pPr>
                      <a:r>
                        <a:rPr lang="en-GB" sz="1200" dirty="0" smtClean="0">
                          <a:solidFill>
                            <a:schemeClr val="tx1"/>
                          </a:solidFill>
                        </a:rPr>
                        <a:t>Mass of substance</a:t>
                      </a:r>
                    </a:p>
                    <a:p>
                      <a:pPr marL="171450" indent="-171450">
                        <a:buFont typeface="Arial" panose="020B0604020202020204" pitchFamily="34" charset="0"/>
                        <a:buChar char="•"/>
                      </a:pPr>
                      <a:r>
                        <a:rPr lang="en-GB" sz="1200" dirty="0" smtClean="0">
                          <a:solidFill>
                            <a:schemeClr val="tx1"/>
                          </a:solidFill>
                        </a:rPr>
                        <a:t>What the substance is </a:t>
                      </a:r>
                    </a:p>
                    <a:p>
                      <a:pPr marL="171450" indent="-171450">
                        <a:buFont typeface="Arial" panose="020B0604020202020204" pitchFamily="34" charset="0"/>
                        <a:buChar char="•"/>
                      </a:pPr>
                      <a:r>
                        <a:rPr lang="en-GB" sz="1200" dirty="0" smtClean="0">
                          <a:solidFill>
                            <a:schemeClr val="tx1"/>
                          </a:solidFill>
                        </a:rPr>
                        <a:t>Energy put into the system.</a:t>
                      </a:r>
                    </a:p>
                  </a:txBody>
                  <a:tcPr anchor="ctr"/>
                </a:tc>
                <a:extLst>
                  <a:ext uri="{0D108BD9-81ED-4DB2-BD59-A6C34878D82A}">
                    <a16:rowId xmlns:a16="http://schemas.microsoft.com/office/drawing/2014/main" val="3600981469"/>
                  </a:ext>
                </a:extLst>
              </a:tr>
            </a:tbl>
          </a:graphicData>
        </a:graphic>
      </p:graphicFrame>
      <p:cxnSp>
        <p:nvCxnSpPr>
          <p:cNvPr id="352" name="Straight Connector 351"/>
          <p:cNvCxnSpPr>
            <a:stCxn id="16" idx="2"/>
            <a:endCxn id="113" idx="0"/>
          </p:cNvCxnSpPr>
          <p:nvPr/>
        </p:nvCxnSpPr>
        <p:spPr>
          <a:xfrm>
            <a:off x="5188918" y="6098138"/>
            <a:ext cx="706004" cy="2362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a:stCxn id="16" idx="3"/>
            <a:endCxn id="102" idx="1"/>
          </p:cNvCxnSpPr>
          <p:nvPr/>
        </p:nvCxnSpPr>
        <p:spPr>
          <a:xfrm flipV="1">
            <a:off x="6267519" y="4948887"/>
            <a:ext cx="159863" cy="8260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67" name="Picture 366">
            <a:extLst>
              <a:ext uri="{FF2B5EF4-FFF2-40B4-BE49-F238E27FC236}">
                <a16:creationId xmlns:a16="http://schemas.microsoft.com/office/drawing/2014/main" id="{3BF7C09D-8783-4343-9F5E-18DE9ABDC724}"/>
              </a:ext>
            </a:extLst>
          </p:cNvPr>
          <p:cNvPicPr>
            <a:picLocks noChangeAspect="1"/>
          </p:cNvPicPr>
          <p:nvPr/>
        </p:nvPicPr>
        <p:blipFill rotWithShape="1">
          <a:blip r:embed="rId8">
            <a:extLst>
              <a:ext uri="{28A0092B-C50C-407E-A947-70E740481C1C}">
                <a14:useLocalDpi xmlns:a14="http://schemas.microsoft.com/office/drawing/2010/main" val="0"/>
              </a:ext>
            </a:extLst>
          </a:blip>
          <a:srcRect l="6416" t="17675" b="2348"/>
          <a:stretch/>
        </p:blipFill>
        <p:spPr>
          <a:xfrm>
            <a:off x="987611" y="75552"/>
            <a:ext cx="1231239" cy="894782"/>
          </a:xfrm>
          <a:prstGeom prst="rect">
            <a:avLst/>
          </a:prstGeom>
        </p:spPr>
      </p:pic>
      <p:sp>
        <p:nvSpPr>
          <p:cNvPr id="402" name="Rectangle 401"/>
          <p:cNvSpPr/>
          <p:nvPr/>
        </p:nvSpPr>
        <p:spPr>
          <a:xfrm>
            <a:off x="11536476" y="3549661"/>
            <a:ext cx="1124839" cy="2352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a:t>
            </a:r>
            <a:r>
              <a:rPr lang="en-GB" sz="1200" baseline="-25000" dirty="0" smtClean="0">
                <a:solidFill>
                  <a:schemeClr val="tx1"/>
                </a:solidFill>
              </a:rPr>
              <a:t>1</a:t>
            </a:r>
            <a:r>
              <a:rPr lang="en-GB" sz="1200" dirty="0" smtClean="0">
                <a:solidFill>
                  <a:schemeClr val="tx1"/>
                </a:solidFill>
              </a:rPr>
              <a:t>V</a:t>
            </a:r>
            <a:r>
              <a:rPr lang="en-GB" sz="1200" baseline="-25000" dirty="0" smtClean="0">
                <a:solidFill>
                  <a:schemeClr val="tx1"/>
                </a:solidFill>
              </a:rPr>
              <a:t>1</a:t>
            </a:r>
            <a:r>
              <a:rPr lang="en-GB" sz="1200" dirty="0" smtClean="0">
                <a:solidFill>
                  <a:schemeClr val="tx1"/>
                </a:solidFill>
              </a:rPr>
              <a:t>  = P</a:t>
            </a:r>
            <a:r>
              <a:rPr lang="en-GB" sz="1200" baseline="-25000" dirty="0" smtClean="0">
                <a:solidFill>
                  <a:schemeClr val="tx1"/>
                </a:solidFill>
              </a:rPr>
              <a:t>2</a:t>
            </a:r>
            <a:r>
              <a:rPr lang="en-GB" sz="1200" dirty="0" smtClean="0">
                <a:solidFill>
                  <a:schemeClr val="tx1"/>
                </a:solidFill>
              </a:rPr>
              <a:t>V</a:t>
            </a:r>
            <a:r>
              <a:rPr lang="en-GB" sz="1200" baseline="-25000" dirty="0">
                <a:solidFill>
                  <a:schemeClr val="tx1"/>
                </a:solidFill>
              </a:rPr>
              <a:t>2</a:t>
            </a:r>
            <a:r>
              <a:rPr lang="en-GB" sz="1200" dirty="0" smtClean="0">
                <a:solidFill>
                  <a:schemeClr val="tx1"/>
                </a:solidFill>
              </a:rPr>
              <a:t> </a:t>
            </a:r>
            <a:endParaRPr lang="en-GB" sz="1200" dirty="0">
              <a:solidFill>
                <a:schemeClr val="tx1"/>
              </a:solidFill>
            </a:endParaRPr>
          </a:p>
        </p:txBody>
      </p:sp>
      <p:cxnSp>
        <p:nvCxnSpPr>
          <p:cNvPr id="403" name="Straight Connector 402"/>
          <p:cNvCxnSpPr>
            <a:stCxn id="402" idx="0"/>
            <a:endCxn id="178" idx="2"/>
          </p:cNvCxnSpPr>
          <p:nvPr/>
        </p:nvCxnSpPr>
        <p:spPr>
          <a:xfrm flipH="1" flipV="1">
            <a:off x="12095240" y="3426191"/>
            <a:ext cx="3656" cy="123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6882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8" name="Straight Connector 167"/>
          <p:cNvCxnSpPr>
            <a:stCxn id="10" idx="3"/>
          </p:cNvCxnSpPr>
          <p:nvPr/>
        </p:nvCxnSpPr>
        <p:spPr>
          <a:xfrm flipV="1">
            <a:off x="6945841" y="3067141"/>
            <a:ext cx="537585" cy="2017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a:off x="7300047" y="5050366"/>
            <a:ext cx="0" cy="2722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7483426" y="3562570"/>
            <a:ext cx="0" cy="4977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stCxn id="204" idx="1"/>
          </p:cNvCxnSpPr>
          <p:nvPr/>
        </p:nvCxnSpPr>
        <p:spPr>
          <a:xfrm flipH="1">
            <a:off x="11070163" y="2165587"/>
            <a:ext cx="249488" cy="166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a:stCxn id="206" idx="1"/>
          </p:cNvCxnSpPr>
          <p:nvPr/>
        </p:nvCxnSpPr>
        <p:spPr>
          <a:xfrm flipH="1">
            <a:off x="10846761" y="2471016"/>
            <a:ext cx="515040" cy="70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7" idx="1"/>
          </p:cNvCxnSpPr>
          <p:nvPr/>
        </p:nvCxnSpPr>
        <p:spPr>
          <a:xfrm flipH="1">
            <a:off x="10736725" y="2771564"/>
            <a:ext cx="642302" cy="6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a:stCxn id="141" idx="0"/>
          </p:cNvCxnSpPr>
          <p:nvPr/>
        </p:nvCxnSpPr>
        <p:spPr>
          <a:xfrm flipV="1">
            <a:off x="5754595" y="1034118"/>
            <a:ext cx="350458" cy="3985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156" idx="3"/>
            <a:endCxn id="139" idx="1"/>
          </p:cNvCxnSpPr>
          <p:nvPr/>
        </p:nvCxnSpPr>
        <p:spPr>
          <a:xfrm flipV="1">
            <a:off x="4819100" y="8508668"/>
            <a:ext cx="120943" cy="109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773519" y="158183"/>
            <a:ext cx="1" cy="219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73" idx="0"/>
          </p:cNvCxnSpPr>
          <p:nvPr/>
        </p:nvCxnSpPr>
        <p:spPr>
          <a:xfrm flipH="1" flipV="1">
            <a:off x="5038452" y="134211"/>
            <a:ext cx="1" cy="2072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1" idx="1"/>
          </p:cNvCxnSpPr>
          <p:nvPr/>
        </p:nvCxnSpPr>
        <p:spPr>
          <a:xfrm>
            <a:off x="3576530" y="2347060"/>
            <a:ext cx="196989" cy="4205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a:stCxn id="11" idx="3"/>
          </p:cNvCxnSpPr>
          <p:nvPr/>
        </p:nvCxnSpPr>
        <p:spPr>
          <a:xfrm>
            <a:off x="4053766" y="2767564"/>
            <a:ext cx="397463" cy="5411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773519" y="2098306"/>
            <a:ext cx="280247" cy="13385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Atom structure</a:t>
            </a:r>
            <a:endParaRPr lang="en-GB" sz="1400" b="1" dirty="0">
              <a:solidFill>
                <a:schemeClr val="tx1"/>
              </a:solidFill>
            </a:endParaRPr>
          </a:p>
        </p:txBody>
      </p:sp>
      <p:cxnSp>
        <p:nvCxnSpPr>
          <p:cNvPr id="149" name="Straight Connector 148"/>
          <p:cNvCxnSpPr>
            <a:stCxn id="4" idx="2"/>
            <a:endCxn id="276" idx="0"/>
          </p:cNvCxnSpPr>
          <p:nvPr/>
        </p:nvCxnSpPr>
        <p:spPr>
          <a:xfrm flipH="1">
            <a:off x="4597304" y="4801658"/>
            <a:ext cx="593318" cy="205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a:off x="4819100" y="3706027"/>
            <a:ext cx="371522" cy="1723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276" idx="2"/>
            <a:endCxn id="156" idx="0"/>
          </p:cNvCxnSpPr>
          <p:nvPr/>
        </p:nvCxnSpPr>
        <p:spPr>
          <a:xfrm>
            <a:off x="4597304" y="7664073"/>
            <a:ext cx="6523" cy="1862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4" idx="3"/>
            <a:endCxn id="16" idx="1"/>
          </p:cNvCxnSpPr>
          <p:nvPr/>
        </p:nvCxnSpPr>
        <p:spPr>
          <a:xfrm>
            <a:off x="5924461" y="4339993"/>
            <a:ext cx="119403" cy="1408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56783" y="3878328"/>
            <a:ext cx="146767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ATOMIC STRUCTURE</a:t>
            </a:r>
            <a:endParaRPr lang="en-GB" sz="1800" dirty="0">
              <a:ea typeface="Verdana" panose="020B0604030504040204" pitchFamily="34" charset="0"/>
              <a:cs typeface="Verdana" panose="020B0604030504040204" pitchFamily="34" charset="0"/>
            </a:endParaRPr>
          </a:p>
        </p:txBody>
      </p:sp>
      <p:sp>
        <p:nvSpPr>
          <p:cNvPr id="276" name="Rectangle 275"/>
          <p:cNvSpPr/>
          <p:nvPr/>
        </p:nvSpPr>
        <p:spPr>
          <a:xfrm>
            <a:off x="4366471" y="5006958"/>
            <a:ext cx="461665" cy="265711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smtClean="0">
                <a:ea typeface="Verdana" panose="020B0604030504040204" pitchFamily="34" charset="0"/>
                <a:cs typeface="Verdana" panose="020B0604030504040204" pitchFamily="34" charset="0"/>
              </a:rPr>
              <a:t>Nuclear fission and fusion</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5664473" y="2807202"/>
            <a:ext cx="128136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Nuclear Radiation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4175922" y="3059696"/>
            <a:ext cx="1286355"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Isotopes</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043864" y="3880705"/>
            <a:ext cx="2484436"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PHYSICS ONLY: Hazards and uses of Radioactive emissions and of background radiation</a:t>
            </a:r>
            <a:endParaRPr lang="en-GB" sz="1800" dirty="0">
              <a:ea typeface="Verdana" panose="020B0604030504040204" pitchFamily="34" charset="0"/>
              <a:cs typeface="Verdana" panose="020B0604030504040204" pitchFamily="34" charset="0"/>
            </a:endParaRPr>
          </a:p>
        </p:txBody>
      </p:sp>
      <p:cxnSp>
        <p:nvCxnSpPr>
          <p:cNvPr id="27" name="Straight Connector 26"/>
          <p:cNvCxnSpPr>
            <a:stCxn id="4" idx="0"/>
            <a:endCxn id="10" idx="2"/>
          </p:cNvCxnSpPr>
          <p:nvPr/>
        </p:nvCxnSpPr>
        <p:spPr>
          <a:xfrm flipV="1">
            <a:off x="5190622" y="3730532"/>
            <a:ext cx="1114535" cy="1477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extLst/>
          </p:nvPr>
        </p:nvGraphicFramePr>
        <p:xfrm>
          <a:off x="65428" y="1798420"/>
          <a:ext cx="3511102" cy="1097280"/>
        </p:xfrm>
        <a:graphic>
          <a:graphicData uri="http://schemas.openxmlformats.org/drawingml/2006/table">
            <a:tbl>
              <a:tblPr firstRow="1" bandRow="1">
                <a:tableStyleId>{5940675A-B579-460E-94D1-54222C63F5DA}</a:tableStyleId>
              </a:tblPr>
              <a:tblGrid>
                <a:gridCol w="739244">
                  <a:extLst>
                    <a:ext uri="{9D8B030D-6E8A-4147-A177-3AD203B41FA5}">
                      <a16:colId xmlns:a16="http://schemas.microsoft.com/office/drawing/2014/main" val="20000"/>
                    </a:ext>
                  </a:extLst>
                </a:gridCol>
                <a:gridCol w="676656">
                  <a:extLst>
                    <a:ext uri="{9D8B030D-6E8A-4147-A177-3AD203B41FA5}">
                      <a16:colId xmlns:a16="http://schemas.microsoft.com/office/drawing/2014/main" val="20001"/>
                    </a:ext>
                  </a:extLst>
                </a:gridCol>
                <a:gridCol w="755869">
                  <a:extLst>
                    <a:ext uri="{9D8B030D-6E8A-4147-A177-3AD203B41FA5}">
                      <a16:colId xmlns:a16="http://schemas.microsoft.com/office/drawing/2014/main" val="20002"/>
                    </a:ext>
                  </a:extLst>
                </a:gridCol>
                <a:gridCol w="1339333">
                  <a:extLst>
                    <a:ext uri="{9D8B030D-6E8A-4147-A177-3AD203B41FA5}">
                      <a16:colId xmlns:a16="http://schemas.microsoft.com/office/drawing/2014/main" val="20003"/>
                    </a:ext>
                  </a:extLst>
                </a:gridCol>
              </a:tblGrid>
              <a:tr h="242566">
                <a:tc>
                  <a:txBody>
                    <a:bodyPr/>
                    <a:lstStyle/>
                    <a:p>
                      <a:r>
                        <a:rPr lang="en-GB" sz="1200" dirty="0" smtClean="0"/>
                        <a:t>Particle</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Charge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Size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Found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Neutron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None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rowSpan="2">
                  <a:txBody>
                    <a:bodyPr/>
                    <a:lstStyle/>
                    <a:p>
                      <a:r>
                        <a:rPr lang="en-GB" sz="1200" b="1" i="1" dirty="0" smtClean="0">
                          <a:solidFill>
                            <a:schemeClr val="accent2">
                              <a:lumMod val="75000"/>
                            </a:schemeClr>
                          </a:solidFill>
                        </a:rPr>
                        <a:t>In 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97162">
                <a:tc>
                  <a:txBody>
                    <a:bodyPr/>
                    <a:lstStyle/>
                    <a:p>
                      <a:r>
                        <a:rPr lang="en-GB" sz="1200" dirty="0" smtClean="0"/>
                        <a:t>Proton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vMerge="1">
                  <a:txBody>
                    <a:bodyPr/>
                    <a:lstStyle/>
                    <a:p>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Electron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 </a:t>
                      </a:r>
                      <a:endParaRPr lang="en-GB" sz="1200" b="1" i="1" dirty="0">
                        <a:solidFill>
                          <a:schemeClr val="accent2">
                            <a:lumMod val="75000"/>
                          </a:schemeClr>
                        </a:solidFill>
                      </a:endParaRPr>
                    </a:p>
                  </a:txBody>
                  <a:tcPr anchor="ctr"/>
                </a:tc>
                <a:tc>
                  <a:txBody>
                    <a:bodyPr/>
                    <a:lstStyle/>
                    <a:p>
                      <a:r>
                        <a:rPr lang="en-GB" sz="1200" b="1" i="1" dirty="0" smtClean="0">
                          <a:solidFill>
                            <a:schemeClr val="accent2">
                              <a:lumMod val="75000"/>
                            </a:schemeClr>
                          </a:solidFill>
                        </a:rPr>
                        <a:t>Orbits </a:t>
                      </a:r>
                      <a:r>
                        <a:rPr lang="en-GB" sz="1200" b="1" i="1" baseline="0" dirty="0" smtClean="0">
                          <a:solidFill>
                            <a:schemeClr val="accent2">
                              <a:lumMod val="75000"/>
                            </a:schemeClr>
                          </a:solidFill>
                        </a:rPr>
                        <a:t>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graphicFrame>
        <p:nvGraphicFramePr>
          <p:cNvPr id="54" name="Table 53"/>
          <p:cNvGraphicFramePr>
            <a:graphicFrameLocks noGrp="1"/>
          </p:cNvGraphicFramePr>
          <p:nvPr>
            <p:extLst/>
          </p:nvPr>
        </p:nvGraphicFramePr>
        <p:xfrm>
          <a:off x="65428" y="631641"/>
          <a:ext cx="3936899" cy="1097280"/>
        </p:xfrm>
        <a:graphic>
          <a:graphicData uri="http://schemas.openxmlformats.org/drawingml/2006/table">
            <a:tbl>
              <a:tblPr firstRow="1" bandRow="1">
                <a:tableStyleId>{5940675A-B579-460E-94D1-54222C63F5DA}</a:tableStyleId>
              </a:tblPr>
              <a:tblGrid>
                <a:gridCol w="1159869">
                  <a:extLst>
                    <a:ext uri="{9D8B030D-6E8A-4147-A177-3AD203B41FA5}">
                      <a16:colId xmlns:a16="http://schemas.microsoft.com/office/drawing/2014/main" val="20000"/>
                    </a:ext>
                  </a:extLst>
                </a:gridCol>
                <a:gridCol w="2777030">
                  <a:extLst>
                    <a:ext uri="{9D8B030D-6E8A-4147-A177-3AD203B41FA5}">
                      <a16:colId xmlns:a16="http://schemas.microsoft.com/office/drawing/2014/main" val="20001"/>
                    </a:ext>
                  </a:extLst>
                </a:gridCol>
              </a:tblGrid>
              <a:tr h="170597">
                <a:tc>
                  <a:txBody>
                    <a:bodyPr/>
                    <a:lstStyle/>
                    <a:p>
                      <a:r>
                        <a:rPr lang="en-GB" sz="1200" dirty="0" smtClean="0"/>
                        <a:t>Atom</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Same number of protons and electrons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Ion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Unequal number of electrons to protons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Mass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 </a:t>
                      </a:r>
                      <a:r>
                        <a:rPr lang="en-GB" sz="1200" b="1" i="1" u="sng" dirty="0" smtClean="0">
                          <a:solidFill>
                            <a:schemeClr val="accent2">
                              <a:lumMod val="75000"/>
                            </a:schemeClr>
                          </a:solidFill>
                        </a:rPr>
                        <a:t>and</a:t>
                      </a:r>
                      <a:r>
                        <a:rPr lang="en-GB" sz="1200" b="1" i="1" dirty="0" smtClean="0">
                          <a:solidFill>
                            <a:schemeClr val="accent2">
                              <a:lumMod val="75000"/>
                            </a:schemeClr>
                          </a:solidFill>
                        </a:rPr>
                        <a:t> neutrons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2828">
                <a:tc>
                  <a:txBody>
                    <a:bodyPr/>
                    <a:lstStyle/>
                    <a:p>
                      <a:r>
                        <a:rPr lang="en-GB" sz="1200" dirty="0" smtClean="0"/>
                        <a:t>Atomic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sp>
        <p:nvSpPr>
          <p:cNvPr id="72" name="Rectangle 71"/>
          <p:cNvSpPr/>
          <p:nvPr/>
        </p:nvSpPr>
        <p:spPr>
          <a:xfrm>
            <a:off x="3148716" y="324487"/>
            <a:ext cx="1163758" cy="2089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Negative ion</a:t>
            </a:r>
            <a:endParaRPr lang="en-GB" sz="1400" dirty="0">
              <a:solidFill>
                <a:schemeClr val="tx1"/>
              </a:solidFill>
            </a:endParaRPr>
          </a:p>
        </p:txBody>
      </p:sp>
      <p:sp>
        <p:nvSpPr>
          <p:cNvPr id="73" name="Rectangle 72"/>
          <p:cNvSpPr/>
          <p:nvPr/>
        </p:nvSpPr>
        <p:spPr>
          <a:xfrm>
            <a:off x="4456573" y="341427"/>
            <a:ext cx="1163759" cy="1919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Positive ion</a:t>
            </a:r>
            <a:endParaRPr lang="en-GB" sz="1400" dirty="0">
              <a:solidFill>
                <a:schemeClr val="tx1"/>
              </a:solidFill>
            </a:endParaRPr>
          </a:p>
        </p:txBody>
      </p:sp>
      <p:cxnSp>
        <p:nvCxnSpPr>
          <p:cNvPr id="76" name="Straight Connector 75"/>
          <p:cNvCxnSpPr/>
          <p:nvPr/>
        </p:nvCxnSpPr>
        <p:spPr>
          <a:xfrm flipH="1">
            <a:off x="4002327" y="445363"/>
            <a:ext cx="454246" cy="6149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4019364" y="574090"/>
            <a:ext cx="174846" cy="4671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Rectangle 85"/>
          <p:cNvSpPr/>
          <p:nvPr/>
        </p:nvSpPr>
        <p:spPr>
          <a:xfrm>
            <a:off x="3149508" y="60357"/>
            <a:ext cx="1252412" cy="1994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gained</a:t>
            </a:r>
            <a:endParaRPr lang="en-GB" sz="1200" b="1" i="1" dirty="0">
              <a:solidFill>
                <a:schemeClr val="accent2">
                  <a:lumMod val="75000"/>
                </a:schemeClr>
              </a:solidFill>
            </a:endParaRPr>
          </a:p>
        </p:txBody>
      </p:sp>
      <p:sp>
        <p:nvSpPr>
          <p:cNvPr id="87" name="Rectangle 86"/>
          <p:cNvSpPr/>
          <p:nvPr/>
        </p:nvSpPr>
        <p:spPr>
          <a:xfrm>
            <a:off x="4498279" y="85486"/>
            <a:ext cx="1087149" cy="193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lost</a:t>
            </a:r>
            <a:endParaRPr lang="en-GB" sz="1200" b="1" i="1" dirty="0">
              <a:solidFill>
                <a:schemeClr val="accent2">
                  <a:lumMod val="75000"/>
                </a:schemeClr>
              </a:solidFill>
            </a:endParaRPr>
          </a:p>
        </p:txBody>
      </p:sp>
      <p:cxnSp>
        <p:nvCxnSpPr>
          <p:cNvPr id="92" name="Straight Connector 91"/>
          <p:cNvCxnSpPr>
            <a:endCxn id="11" idx="0"/>
          </p:cNvCxnSpPr>
          <p:nvPr/>
        </p:nvCxnSpPr>
        <p:spPr>
          <a:xfrm>
            <a:off x="3651363" y="1728921"/>
            <a:ext cx="262280" cy="3693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1" idx="2"/>
          </p:cNvCxnSpPr>
          <p:nvPr/>
        </p:nvCxnSpPr>
        <p:spPr>
          <a:xfrm flipH="1">
            <a:off x="3866323" y="3436821"/>
            <a:ext cx="47320" cy="878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3" name="Table 102"/>
          <p:cNvGraphicFramePr>
            <a:graphicFrameLocks noGrp="1"/>
          </p:cNvGraphicFramePr>
          <p:nvPr>
            <p:extLst/>
          </p:nvPr>
        </p:nvGraphicFramePr>
        <p:xfrm>
          <a:off x="65428" y="4474355"/>
          <a:ext cx="4244234" cy="4815840"/>
        </p:xfrm>
        <a:graphic>
          <a:graphicData uri="http://schemas.openxmlformats.org/drawingml/2006/table">
            <a:tbl>
              <a:tblPr firstRow="1" bandRow="1">
                <a:tableStyleId>{5940675A-B579-460E-94D1-54222C63F5DA}</a:tableStyleId>
              </a:tblPr>
              <a:tblGrid>
                <a:gridCol w="901944">
                  <a:extLst>
                    <a:ext uri="{9D8B030D-6E8A-4147-A177-3AD203B41FA5}">
                      <a16:colId xmlns:a16="http://schemas.microsoft.com/office/drawing/2014/main" val="20000"/>
                    </a:ext>
                  </a:extLst>
                </a:gridCol>
                <a:gridCol w="3342290">
                  <a:extLst>
                    <a:ext uri="{9D8B030D-6E8A-4147-A177-3AD203B41FA5}">
                      <a16:colId xmlns:a16="http://schemas.microsoft.com/office/drawing/2014/main" val="20001"/>
                    </a:ext>
                  </a:extLst>
                </a:gridCol>
              </a:tblGrid>
              <a:tr h="406298">
                <a:tc>
                  <a:txBody>
                    <a:bodyPr/>
                    <a:lstStyle/>
                    <a:p>
                      <a:pPr algn="l"/>
                      <a:r>
                        <a:rPr lang="en-GB" sz="1200" dirty="0" smtClean="0"/>
                        <a:t>Democritus</a:t>
                      </a:r>
                      <a:endParaRPr lang="en-GB" sz="1200" dirty="0"/>
                    </a:p>
                  </a:txBody>
                  <a:tcPr anchor="ctr">
                    <a:solidFill>
                      <a:schemeClr val="accent2">
                        <a:lumMod val="20000"/>
                        <a:lumOff val="80000"/>
                      </a:schemeClr>
                    </a:solidFill>
                  </a:tcPr>
                </a:tc>
                <a:tc>
                  <a:txBody>
                    <a:bodyPr/>
                    <a:lstStyle/>
                    <a:p>
                      <a:pPr algn="ctr"/>
                      <a:r>
                        <a:rPr lang="en-GB" sz="1100" dirty="0" smtClean="0"/>
                        <a:t>Suggested idea of atoms as</a:t>
                      </a:r>
                      <a:r>
                        <a:rPr lang="en-GB" sz="1100" baseline="0" dirty="0" smtClean="0"/>
                        <a:t> small spheres that cannot be cut.</a:t>
                      </a:r>
                      <a:endParaRPr lang="en-GB" sz="1100" dirty="0"/>
                    </a:p>
                  </a:txBody>
                  <a:tcPr anchor="ctr"/>
                </a:tc>
                <a:extLst>
                  <a:ext uri="{0D108BD9-81ED-4DB2-BD59-A6C34878D82A}">
                    <a16:rowId xmlns:a16="http://schemas.microsoft.com/office/drawing/2014/main" val="10000"/>
                  </a:ext>
                </a:extLst>
              </a:tr>
              <a:tr h="238836">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J </a:t>
                      </a:r>
                      <a:r>
                        <a:rPr lang="en-GB" sz="1200" dirty="0" err="1" smtClean="0"/>
                        <a:t>J</a:t>
                      </a:r>
                      <a:r>
                        <a:rPr lang="en-GB" sz="1200" dirty="0" smtClean="0"/>
                        <a:t> Thomson</a:t>
                      </a:r>
                    </a:p>
                    <a:p>
                      <a:pPr algn="l"/>
                      <a:r>
                        <a:rPr lang="en-GB" sz="1200" dirty="0" smtClean="0"/>
                        <a:t>(1897)</a:t>
                      </a:r>
                      <a:endParaRPr lang="en-GB" sz="1200" dirty="0"/>
                    </a:p>
                  </a:txBody>
                  <a:tcPr anchor="ctr">
                    <a:solidFill>
                      <a:schemeClr val="accent2">
                        <a:lumMod val="20000"/>
                        <a:lumOff val="80000"/>
                      </a:schemeClr>
                    </a:solidFill>
                  </a:tcPr>
                </a:tc>
                <a:tc>
                  <a:txBody>
                    <a:bodyPr/>
                    <a:lstStyle/>
                    <a:p>
                      <a:pPr algn="ctr"/>
                      <a:r>
                        <a:rPr lang="en-GB" sz="1100" dirty="0" smtClean="0"/>
                        <a:t>Discovered electrons– emitted from surface of  hot metal.  Showed electrons are negatively charged and that they are</a:t>
                      </a:r>
                      <a:r>
                        <a:rPr lang="en-GB" sz="1100" baseline="0" dirty="0" smtClean="0"/>
                        <a:t> much less massive than atoms.</a:t>
                      </a:r>
                      <a:endParaRPr lang="en-GB" sz="1100" dirty="0"/>
                    </a:p>
                  </a:txBody>
                  <a:tcPr anchor="ctr"/>
                </a:tc>
                <a:extLst>
                  <a:ext uri="{0D108BD9-81ED-4DB2-BD59-A6C34878D82A}">
                    <a16:rowId xmlns:a16="http://schemas.microsoft.com/office/drawing/2014/main" val="10001"/>
                  </a:ext>
                </a:extLst>
              </a:tr>
              <a:tr h="252828">
                <a:tc>
                  <a:txBody>
                    <a:bodyPr/>
                    <a:lstStyle/>
                    <a:p>
                      <a:pPr algn="l"/>
                      <a:r>
                        <a:rPr lang="en-GB" sz="1200" dirty="0" smtClean="0"/>
                        <a:t>Thomson (1904)</a:t>
                      </a:r>
                      <a:endParaRPr lang="en-GB" sz="1200" dirty="0"/>
                    </a:p>
                  </a:txBody>
                  <a:tcPr anchor="ctr">
                    <a:solidFill>
                      <a:schemeClr val="accent2">
                        <a:lumMod val="20000"/>
                        <a:lumOff val="80000"/>
                      </a:schemeClr>
                    </a:solidFill>
                  </a:tcPr>
                </a:tc>
                <a:tc>
                  <a:txBody>
                    <a:bodyPr/>
                    <a:lstStyle/>
                    <a:p>
                      <a:pPr algn="ctr"/>
                      <a:r>
                        <a:rPr lang="en-GB" sz="1100" dirty="0" smtClean="0"/>
                        <a:t>Proposed </a:t>
                      </a:r>
                      <a:r>
                        <a:rPr lang="en-GB" sz="1100" i="1" dirty="0" smtClean="0"/>
                        <a:t>‘plum pudding</a:t>
                      </a:r>
                      <a:r>
                        <a:rPr lang="en-GB" sz="1100" dirty="0" smtClean="0"/>
                        <a:t>’</a:t>
                      </a:r>
                      <a:r>
                        <a:rPr lang="en-GB" sz="1100" baseline="0" dirty="0" smtClean="0"/>
                        <a:t>  </a:t>
                      </a:r>
                      <a:r>
                        <a:rPr lang="en-GB" sz="1100" dirty="0" smtClean="0"/>
                        <a:t>model</a:t>
                      </a:r>
                      <a:r>
                        <a:rPr lang="en-GB" sz="1100" baseline="0" dirty="0" smtClean="0"/>
                        <a:t> – atoms are a ball of positive charge with negative electrons embedded in it.</a:t>
                      </a:r>
                      <a:endParaRPr lang="en-GB" sz="1100" dirty="0"/>
                    </a:p>
                  </a:txBody>
                  <a:tcPr anchor="ctr"/>
                </a:tc>
                <a:extLst>
                  <a:ext uri="{0D108BD9-81ED-4DB2-BD59-A6C34878D82A}">
                    <a16:rowId xmlns:a16="http://schemas.microsoft.com/office/drawing/2014/main" val="10002"/>
                  </a:ext>
                </a:extLst>
              </a:tr>
              <a:tr h="302203">
                <a:tc>
                  <a:txBody>
                    <a:bodyPr/>
                    <a:lstStyle/>
                    <a:p>
                      <a:pPr algn="l"/>
                      <a:r>
                        <a:rPr lang="en-GB" sz="1200" dirty="0" smtClean="0"/>
                        <a:t>Geiger and Marsden (1909)</a:t>
                      </a:r>
                      <a:endParaRPr lang="en-GB" sz="1200" dirty="0"/>
                    </a:p>
                  </a:txBody>
                  <a:tcPr anchor="ctr">
                    <a:solidFill>
                      <a:schemeClr val="accent2">
                        <a:lumMod val="20000"/>
                        <a:lumOff val="80000"/>
                      </a:schemeClr>
                    </a:solidFill>
                  </a:tcPr>
                </a:tc>
                <a:tc>
                  <a:txBody>
                    <a:bodyPr/>
                    <a:lstStyle/>
                    <a:p>
                      <a:pPr algn="ctr"/>
                      <a:r>
                        <a:rPr lang="en-GB" sz="1100" dirty="0" smtClean="0"/>
                        <a:t>Directed beam of alpha</a:t>
                      </a:r>
                      <a:r>
                        <a:rPr lang="en-GB" sz="1100" baseline="0" dirty="0" smtClean="0"/>
                        <a:t> particles (He</a:t>
                      </a:r>
                      <a:r>
                        <a:rPr lang="en-GB" sz="1100" baseline="30000" dirty="0" smtClean="0"/>
                        <a:t>2+</a:t>
                      </a:r>
                      <a:r>
                        <a:rPr lang="en-GB" sz="1100" baseline="0" dirty="0" smtClean="0"/>
                        <a:t>)at a thin sheet of gold foil. Found some travelled through, some were deflected, some bounced back. </a:t>
                      </a:r>
                      <a:endParaRPr lang="en-GB" sz="1100" dirty="0"/>
                    </a:p>
                  </a:txBody>
                  <a:tcPr anchor="ctr"/>
                </a:tc>
                <a:extLst>
                  <a:ext uri="{0D108BD9-81ED-4DB2-BD59-A6C34878D82A}">
                    <a16:rowId xmlns:a16="http://schemas.microsoft.com/office/drawing/2014/main" val="10003"/>
                  </a:ext>
                </a:extLst>
              </a:tr>
              <a:tr h="302203">
                <a:tc>
                  <a:txBody>
                    <a:bodyPr/>
                    <a:lstStyle/>
                    <a:p>
                      <a:pPr algn="l"/>
                      <a:r>
                        <a:rPr lang="en-GB" sz="1200" dirty="0" smtClean="0"/>
                        <a:t>Rutherford (1911)</a:t>
                      </a:r>
                      <a:endParaRPr lang="en-GB" sz="1200" dirty="0"/>
                    </a:p>
                  </a:txBody>
                  <a:tcPr anchor="ctr">
                    <a:solidFill>
                      <a:schemeClr val="accent2">
                        <a:lumMod val="20000"/>
                        <a:lumOff val="80000"/>
                      </a:schemeClr>
                    </a:solidFill>
                  </a:tcPr>
                </a:tc>
                <a:tc>
                  <a:txBody>
                    <a:bodyPr/>
                    <a:lstStyle/>
                    <a:p>
                      <a:pPr algn="ctr"/>
                      <a:r>
                        <a:rPr lang="en-GB" sz="1100" dirty="0" smtClean="0"/>
                        <a:t>Used above evidence to suggest alpha particles deflected</a:t>
                      </a:r>
                      <a:r>
                        <a:rPr lang="en-GB" sz="1100" baseline="0" dirty="0" smtClean="0"/>
                        <a:t> due to electrostatic interaction between the very small charged nucleus, nucleus was massive. Proposed mass and positive charge contained in nucleus while electrons found outside the nucleus which cancel the positive charge exactly.</a:t>
                      </a:r>
                      <a:endParaRPr lang="en-GB" sz="1100" dirty="0"/>
                    </a:p>
                  </a:txBody>
                  <a:tcPr anchor="ctr"/>
                </a:tc>
                <a:extLst>
                  <a:ext uri="{0D108BD9-81ED-4DB2-BD59-A6C34878D82A}">
                    <a16:rowId xmlns:a16="http://schemas.microsoft.com/office/drawing/2014/main" val="10004"/>
                  </a:ext>
                </a:extLst>
              </a:tr>
              <a:tr h="302203">
                <a:tc>
                  <a:txBody>
                    <a:bodyPr/>
                    <a:lstStyle/>
                    <a:p>
                      <a:pPr algn="l"/>
                      <a:r>
                        <a:rPr lang="en-GB" sz="1200" dirty="0" smtClean="0"/>
                        <a:t>Bohr (1913)</a:t>
                      </a:r>
                      <a:endParaRPr lang="en-GB" sz="1200" dirty="0"/>
                    </a:p>
                  </a:txBody>
                  <a:tcPr anchor="ctr">
                    <a:solidFill>
                      <a:schemeClr val="accent2">
                        <a:lumMod val="20000"/>
                        <a:lumOff val="80000"/>
                      </a:schemeClr>
                    </a:solidFill>
                  </a:tcPr>
                </a:tc>
                <a:tc>
                  <a:txBody>
                    <a:bodyPr/>
                    <a:lstStyle/>
                    <a:p>
                      <a:pPr algn="ctr"/>
                      <a:r>
                        <a:rPr lang="en-GB" sz="1100" dirty="0" smtClean="0"/>
                        <a:t>Suggested modern model of atom – electrons in circular orbits around nucleus,</a:t>
                      </a:r>
                      <a:r>
                        <a:rPr lang="en-GB" sz="1100" baseline="0" dirty="0" smtClean="0"/>
                        <a:t> electrons can change orbits by emitting or absorbing electromagnetic radiation. His research led to the idea of some particles within the nucleus having positive charge; these were named protons.</a:t>
                      </a:r>
                      <a:endParaRPr lang="en-GB" sz="1100" dirty="0"/>
                    </a:p>
                  </a:txBody>
                  <a:tcPr anchor="ctr"/>
                </a:tc>
                <a:extLst>
                  <a:ext uri="{0D108BD9-81ED-4DB2-BD59-A6C34878D82A}">
                    <a16:rowId xmlns:a16="http://schemas.microsoft.com/office/drawing/2014/main" val="10005"/>
                  </a:ext>
                </a:extLst>
              </a:tr>
              <a:tr h="302203">
                <a:tc>
                  <a:txBody>
                    <a:bodyPr/>
                    <a:lstStyle/>
                    <a:p>
                      <a:pPr algn="l"/>
                      <a:r>
                        <a:rPr lang="en-GB" sz="1200" dirty="0" smtClean="0"/>
                        <a:t>Chadwick (1932)</a:t>
                      </a:r>
                      <a:endParaRPr lang="en-GB" sz="1200" dirty="0"/>
                    </a:p>
                  </a:txBody>
                  <a:tcPr anchor="ctr">
                    <a:solidFill>
                      <a:schemeClr val="accent2">
                        <a:lumMod val="20000"/>
                        <a:lumOff val="80000"/>
                      </a:schemeClr>
                    </a:solidFill>
                  </a:tcPr>
                </a:tc>
                <a:tc>
                  <a:txBody>
                    <a:bodyPr/>
                    <a:lstStyle/>
                    <a:p>
                      <a:pPr algn="ctr"/>
                      <a:r>
                        <a:rPr lang="en-GB" sz="1100" dirty="0" smtClean="0"/>
                        <a:t>Discovered neutrons in nucleus – enabling other scientists to account for mass of atom</a:t>
                      </a:r>
                      <a:r>
                        <a:rPr lang="en-GB" sz="1100" baseline="0" dirty="0" smtClean="0"/>
                        <a:t>.</a:t>
                      </a:r>
                      <a:endParaRPr lang="en-GB" sz="1100" dirty="0"/>
                    </a:p>
                  </a:txBody>
                  <a:tcPr anchor="ctr"/>
                </a:tc>
                <a:extLst>
                  <a:ext uri="{0D108BD9-81ED-4DB2-BD59-A6C34878D82A}">
                    <a16:rowId xmlns:a16="http://schemas.microsoft.com/office/drawing/2014/main" val="10006"/>
                  </a:ext>
                </a:extLst>
              </a:tr>
            </a:tbl>
          </a:graphicData>
        </a:graphic>
      </p:graphicFrame>
      <p:sp>
        <p:nvSpPr>
          <p:cNvPr id="104" name="Rectangle 103"/>
          <p:cNvSpPr/>
          <p:nvPr/>
        </p:nvSpPr>
        <p:spPr>
          <a:xfrm>
            <a:off x="1942066" y="4113377"/>
            <a:ext cx="2102187" cy="2174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Discovery of the nucleus</a:t>
            </a:r>
            <a:endParaRPr lang="en-GB" sz="1400" b="1" dirty="0">
              <a:solidFill>
                <a:schemeClr val="tx1"/>
              </a:solidFill>
            </a:endParaRPr>
          </a:p>
        </p:txBody>
      </p:sp>
      <p:cxnSp>
        <p:nvCxnSpPr>
          <p:cNvPr id="134" name="Straight Connector 133"/>
          <p:cNvCxnSpPr>
            <a:endCxn id="103" idx="0"/>
          </p:cNvCxnSpPr>
          <p:nvPr/>
        </p:nvCxnSpPr>
        <p:spPr>
          <a:xfrm flipH="1">
            <a:off x="2187545" y="4339993"/>
            <a:ext cx="624212" cy="1343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39" name="Table 138"/>
          <p:cNvGraphicFramePr>
            <a:graphicFrameLocks noGrp="1"/>
          </p:cNvGraphicFramePr>
          <p:nvPr>
            <p:extLst/>
          </p:nvPr>
        </p:nvGraphicFramePr>
        <p:xfrm>
          <a:off x="4940043" y="7713342"/>
          <a:ext cx="6352309" cy="1590652"/>
        </p:xfrm>
        <a:graphic>
          <a:graphicData uri="http://schemas.openxmlformats.org/drawingml/2006/table">
            <a:tbl>
              <a:tblPr firstRow="1" bandRow="1">
                <a:tableStyleId>{5940675A-B579-460E-94D1-54222C63F5DA}</a:tableStyleId>
              </a:tblPr>
              <a:tblGrid>
                <a:gridCol w="413007">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2609850">
                  <a:extLst>
                    <a:ext uri="{9D8B030D-6E8A-4147-A177-3AD203B41FA5}">
                      <a16:colId xmlns:a16="http://schemas.microsoft.com/office/drawing/2014/main" val="20002"/>
                    </a:ext>
                  </a:extLst>
                </a:gridCol>
                <a:gridCol w="1729252">
                  <a:extLst>
                    <a:ext uri="{9D8B030D-6E8A-4147-A177-3AD203B41FA5}">
                      <a16:colId xmlns:a16="http://schemas.microsoft.com/office/drawing/2014/main" val="20003"/>
                    </a:ext>
                  </a:extLst>
                </a:gridCol>
              </a:tblGrid>
              <a:tr h="473913">
                <a:tc rowSpan="2">
                  <a:txBody>
                    <a:bodyPr/>
                    <a:lstStyle/>
                    <a:p>
                      <a:pPr algn="ctr"/>
                      <a:r>
                        <a:rPr lang="en-GB" sz="1200" dirty="0" smtClean="0"/>
                        <a:t>Nuclear fission</a:t>
                      </a:r>
                      <a:endParaRPr lang="en-GB" sz="1200" dirty="0"/>
                    </a:p>
                  </a:txBody>
                  <a:tcPr vert="vert270" anchor="ctr">
                    <a:solidFill>
                      <a:schemeClr val="accent2">
                        <a:lumMod val="20000"/>
                        <a:lumOff val="80000"/>
                      </a:schemeClr>
                    </a:solidFill>
                  </a:tcPr>
                </a:tc>
                <a:tc rowSpan="2">
                  <a:txBody>
                    <a:bodyPr/>
                    <a:lstStyle/>
                    <a:p>
                      <a:pPr algn="ctr"/>
                      <a:r>
                        <a:rPr lang="en-GB" sz="1200" b="1" i="1" dirty="0" smtClean="0">
                          <a:solidFill>
                            <a:schemeClr val="accent2">
                              <a:lumMod val="75000"/>
                            </a:schemeClr>
                          </a:solidFill>
                        </a:rPr>
                        <a:t>One</a:t>
                      </a:r>
                      <a:r>
                        <a:rPr lang="en-GB" sz="1200" b="1" i="1" baseline="0" dirty="0" smtClean="0">
                          <a:solidFill>
                            <a:schemeClr val="accent2">
                              <a:lumMod val="75000"/>
                            </a:schemeClr>
                          </a:solidFill>
                        </a:rPr>
                        <a:t> large unstable nucleus splits to make two smaller nuclei</a:t>
                      </a:r>
                      <a:endParaRPr lang="en-GB" sz="1200" b="1" i="1" dirty="0">
                        <a:solidFill>
                          <a:schemeClr val="accent2">
                            <a:lumMod val="75000"/>
                          </a:schemeClr>
                        </a:solidFill>
                      </a:endParaRPr>
                    </a:p>
                  </a:txBody>
                  <a:tcPr anchor="ct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Neutron hits</a:t>
                      </a:r>
                      <a:r>
                        <a:rPr lang="en-GB" sz="1200" b="0" i="0" baseline="0" dirty="0" smtClean="0">
                          <a:solidFill>
                            <a:schemeClr val="tx1"/>
                          </a:solidFill>
                        </a:rPr>
                        <a:t> </a:t>
                      </a:r>
                      <a:r>
                        <a:rPr lang="en-GB" sz="1200" b="0" i="0" dirty="0" smtClean="0">
                          <a:solidFill>
                            <a:schemeClr val="tx1"/>
                          </a:solidFill>
                        </a:rPr>
                        <a:t>U-235 nucleus,</a:t>
                      </a:r>
                      <a:r>
                        <a:rPr lang="en-GB" sz="1200" b="0" i="0" baseline="0" dirty="0" smtClean="0">
                          <a:solidFill>
                            <a:schemeClr val="tx1"/>
                          </a:solidFill>
                        </a:rPr>
                        <a:t> nucleus </a:t>
                      </a:r>
                      <a:r>
                        <a:rPr lang="en-GB" sz="1200" b="0" i="0" dirty="0" smtClean="0">
                          <a:solidFill>
                            <a:schemeClr val="tx1"/>
                          </a:solidFill>
                        </a:rPr>
                        <a:t>absorbs neutron, splits emitting two or three neutrons and two smaller nuclei. Process also releases energy.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Process repeats,</a:t>
                      </a:r>
                      <a:r>
                        <a:rPr lang="en-GB" sz="1200" baseline="0" dirty="0" smtClean="0"/>
                        <a:t> c</a:t>
                      </a:r>
                      <a:r>
                        <a:rPr lang="en-GB" sz="1200" dirty="0" smtClean="0"/>
                        <a:t>hain reaction formed</a:t>
                      </a:r>
                    </a:p>
                  </a:txBody>
                  <a:tcPr anchor="ctr"/>
                </a:tc>
                <a:extLst>
                  <a:ext uri="{0D108BD9-81ED-4DB2-BD59-A6C34878D82A}">
                    <a16:rowId xmlns:a16="http://schemas.microsoft.com/office/drawing/2014/main" val="10001"/>
                  </a:ext>
                </a:extLst>
              </a:tr>
              <a:tr h="400050">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r>
                        <a:rPr lang="en-GB" sz="1200" dirty="0" smtClean="0"/>
                        <a:t>Used in nuclear</a:t>
                      </a:r>
                      <a:r>
                        <a:rPr lang="en-GB" sz="1200" baseline="0" dirty="0" smtClean="0"/>
                        <a:t> power stations</a:t>
                      </a:r>
                      <a:endParaRPr lang="en-GB" sz="1200" dirty="0"/>
                    </a:p>
                  </a:txBody>
                  <a:tcPr anchor="ctr"/>
                </a:tc>
                <a:extLst>
                  <a:ext uri="{0D108BD9-81ED-4DB2-BD59-A6C34878D82A}">
                    <a16:rowId xmlns:a16="http://schemas.microsoft.com/office/drawing/2014/main" val="10002"/>
                  </a:ext>
                </a:extLst>
              </a:tr>
              <a:tr h="659539">
                <a:tc>
                  <a:txBody>
                    <a:bodyPr/>
                    <a:lstStyle/>
                    <a:p>
                      <a:pPr algn="ctr"/>
                      <a:r>
                        <a:rPr lang="en-GB" sz="1200" dirty="0" smtClean="0"/>
                        <a:t>Nuclear fusion</a:t>
                      </a:r>
                      <a:endParaRPr lang="en-GB" sz="120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Two small nuclei join to make one larger nucleus</a:t>
                      </a:r>
                      <a:endParaRPr lang="en-GB" sz="1200" b="1" i="1" dirty="0">
                        <a:solidFill>
                          <a:schemeClr val="accent2">
                            <a:lumMod val="75000"/>
                          </a:schemeClr>
                        </a:solidFill>
                      </a:endParaRPr>
                    </a:p>
                  </a:txBody>
                  <a:tcPr anchor="ctr"/>
                </a:tc>
                <a:tc>
                  <a:txBody>
                    <a:bodyPr/>
                    <a:lstStyle/>
                    <a:p>
                      <a:pPr algn="ctr"/>
                      <a:r>
                        <a:rPr lang="en-GB" sz="1200" dirty="0" smtClean="0"/>
                        <a:t>Difficult to do on Earth – huge amounts of pressure and temperature needed.</a:t>
                      </a:r>
                      <a:endParaRPr lang="en-GB" sz="1200" dirty="0"/>
                    </a:p>
                  </a:txBody>
                  <a:tcPr anchor="ctr"/>
                </a:tc>
                <a:tc>
                  <a:txBody>
                    <a:bodyPr/>
                    <a:lstStyle/>
                    <a:p>
                      <a:pPr algn="ctr"/>
                      <a:r>
                        <a:rPr lang="en-GB" sz="1200" dirty="0" smtClean="0"/>
                        <a:t>Occurs in stars</a:t>
                      </a:r>
                      <a:endParaRPr lang="en-GB" sz="1200" dirty="0"/>
                    </a:p>
                  </a:txBody>
                  <a:tcPr anchor="ctr"/>
                </a:tc>
                <a:extLst>
                  <a:ext uri="{0D108BD9-81ED-4DB2-BD59-A6C34878D82A}">
                    <a16:rowId xmlns:a16="http://schemas.microsoft.com/office/drawing/2014/main" val="2872313869"/>
                  </a:ext>
                </a:extLst>
              </a:tr>
            </a:tbl>
          </a:graphicData>
        </a:graphic>
      </p:graphicFrame>
      <p:sp>
        <p:nvSpPr>
          <p:cNvPr id="156" name="Rectangle 155"/>
          <p:cNvSpPr/>
          <p:nvPr/>
        </p:nvSpPr>
        <p:spPr>
          <a:xfrm>
            <a:off x="4388554" y="7850323"/>
            <a:ext cx="430546" cy="13385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PHYSICS ONLY: Nuclear energy</a:t>
            </a:r>
            <a:endParaRPr lang="en-GB" sz="1400" b="1" dirty="0">
              <a:solidFill>
                <a:schemeClr val="tx1"/>
              </a:solidFill>
            </a:endParaRPr>
          </a:p>
        </p:txBody>
      </p:sp>
      <p:graphicFrame>
        <p:nvGraphicFramePr>
          <p:cNvPr id="166" name="Table 165"/>
          <p:cNvGraphicFramePr>
            <a:graphicFrameLocks noGrp="1"/>
          </p:cNvGraphicFramePr>
          <p:nvPr>
            <p:extLst/>
          </p:nvPr>
        </p:nvGraphicFramePr>
        <p:xfrm>
          <a:off x="5190622" y="6817959"/>
          <a:ext cx="7528833" cy="822960"/>
        </p:xfrm>
        <a:graphic>
          <a:graphicData uri="http://schemas.openxmlformats.org/drawingml/2006/table">
            <a:tbl>
              <a:tblPr firstRow="1" bandRow="1">
                <a:tableStyleId>{5940675A-B579-460E-94D1-54222C63F5DA}</a:tableStyleId>
              </a:tblPr>
              <a:tblGrid>
                <a:gridCol w="1027298">
                  <a:extLst>
                    <a:ext uri="{9D8B030D-6E8A-4147-A177-3AD203B41FA5}">
                      <a16:colId xmlns:a16="http://schemas.microsoft.com/office/drawing/2014/main" val="20000"/>
                    </a:ext>
                  </a:extLst>
                </a:gridCol>
                <a:gridCol w="6501535">
                  <a:extLst>
                    <a:ext uri="{9D8B030D-6E8A-4147-A177-3AD203B41FA5}">
                      <a16:colId xmlns:a16="http://schemas.microsoft.com/office/drawing/2014/main" val="20001"/>
                    </a:ext>
                  </a:extLst>
                </a:gridCol>
              </a:tblGrid>
              <a:tr h="170597">
                <a:tc>
                  <a:txBody>
                    <a:bodyPr/>
                    <a:lstStyle/>
                    <a:p>
                      <a:r>
                        <a:rPr lang="en-GB" sz="1200" dirty="0" smtClean="0"/>
                        <a:t>Fuel rods</a:t>
                      </a:r>
                      <a:endParaRPr lang="en-GB" sz="1200" dirty="0"/>
                    </a:p>
                  </a:txBody>
                  <a:tcPr anchor="ctr">
                    <a:solidFill>
                      <a:schemeClr val="accent2">
                        <a:lumMod val="20000"/>
                        <a:lumOff val="80000"/>
                      </a:schemeClr>
                    </a:solidFill>
                  </a:tcPr>
                </a:tc>
                <a:tc>
                  <a:txBody>
                    <a:bodyPr/>
                    <a:lstStyle/>
                    <a:p>
                      <a:pPr algn="ctr"/>
                      <a:r>
                        <a:rPr lang="en-GB" sz="1200" dirty="0" smtClean="0"/>
                        <a:t>Made of U-238, ‘enriched’ with U-235 (3%). Long and thin to allow neutrons to escape,</a:t>
                      </a:r>
                      <a:r>
                        <a:rPr lang="en-GB" sz="1200" baseline="0" dirty="0" smtClean="0"/>
                        <a:t> </a:t>
                      </a:r>
                      <a:r>
                        <a:rPr lang="en-GB" sz="1200" dirty="0" smtClean="0"/>
                        <a:t>hitting nuclei.</a:t>
                      </a:r>
                      <a:endParaRPr lang="en-GB" sz="1200" dirty="0"/>
                    </a:p>
                  </a:txBody>
                  <a:tcPr anchor="ctr"/>
                </a:tc>
                <a:extLst>
                  <a:ext uri="{0D108BD9-81ED-4DB2-BD59-A6C34878D82A}">
                    <a16:rowId xmlns:a16="http://schemas.microsoft.com/office/drawing/2014/main" val="10000"/>
                  </a:ext>
                </a:extLst>
              </a:tr>
              <a:tr h="238836">
                <a:tc>
                  <a:txBody>
                    <a:bodyPr/>
                    <a:lstStyle/>
                    <a:p>
                      <a:r>
                        <a:rPr lang="en-GB" sz="1200" dirty="0" smtClean="0"/>
                        <a:t>Control</a:t>
                      </a:r>
                      <a:r>
                        <a:rPr lang="en-GB" sz="1200" baseline="0" dirty="0" smtClean="0"/>
                        <a:t> rods</a:t>
                      </a:r>
                      <a:endParaRPr lang="en-GB" sz="1200" dirty="0"/>
                    </a:p>
                  </a:txBody>
                  <a:tcPr anchor="ctr">
                    <a:solidFill>
                      <a:schemeClr val="accent2">
                        <a:lumMod val="20000"/>
                        <a:lumOff val="80000"/>
                      </a:schemeClr>
                    </a:solidFill>
                  </a:tcPr>
                </a:tc>
                <a:tc>
                  <a:txBody>
                    <a:bodyPr/>
                    <a:lstStyle/>
                    <a:p>
                      <a:pPr algn="ctr"/>
                      <a:r>
                        <a:rPr lang="en-GB" sz="1200" dirty="0" smtClean="0"/>
                        <a:t>Made of Boron. Controls the rate of reaction. Boron absorbs excess neutrons. </a:t>
                      </a:r>
                      <a:endParaRPr lang="en-GB" sz="1200" dirty="0"/>
                    </a:p>
                  </a:txBody>
                  <a:tcPr anchor="ctr"/>
                </a:tc>
                <a:extLst>
                  <a:ext uri="{0D108BD9-81ED-4DB2-BD59-A6C34878D82A}">
                    <a16:rowId xmlns:a16="http://schemas.microsoft.com/office/drawing/2014/main" val="10001"/>
                  </a:ext>
                </a:extLst>
              </a:tr>
              <a:tr h="238836">
                <a:tc>
                  <a:txBody>
                    <a:bodyPr/>
                    <a:lstStyle/>
                    <a:p>
                      <a:r>
                        <a:rPr lang="en-GB" sz="1200" dirty="0" smtClean="0"/>
                        <a:t>Concrete</a:t>
                      </a:r>
                      <a:endParaRPr lang="en-GB" sz="1200" dirty="0"/>
                    </a:p>
                  </a:txBody>
                  <a:tcPr anchor="ctr">
                    <a:solidFill>
                      <a:schemeClr val="accent2">
                        <a:lumMod val="20000"/>
                        <a:lumOff val="80000"/>
                      </a:schemeClr>
                    </a:solidFill>
                  </a:tcPr>
                </a:tc>
                <a:tc>
                  <a:txBody>
                    <a:bodyPr/>
                    <a:lstStyle/>
                    <a:p>
                      <a:pPr algn="ctr"/>
                      <a:r>
                        <a:rPr lang="en-GB" sz="1200" dirty="0" smtClean="0"/>
                        <a:t>Neutrons hazardous</a:t>
                      </a:r>
                      <a:r>
                        <a:rPr lang="en-GB" sz="1200" baseline="0" dirty="0" smtClean="0"/>
                        <a:t> to humans – thick concreate shield protects workers.</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205" name="Table 204"/>
          <p:cNvGraphicFramePr>
            <a:graphicFrameLocks noGrp="1"/>
          </p:cNvGraphicFramePr>
          <p:nvPr>
            <p:extLst/>
          </p:nvPr>
        </p:nvGraphicFramePr>
        <p:xfrm>
          <a:off x="5719062" y="67034"/>
          <a:ext cx="4375914" cy="1280160"/>
        </p:xfrm>
        <a:graphic>
          <a:graphicData uri="http://schemas.openxmlformats.org/drawingml/2006/table">
            <a:tbl>
              <a:tblPr firstRow="1" bandRow="1">
                <a:tableStyleId>{5940675A-B579-460E-94D1-54222C63F5DA}</a:tableStyleId>
              </a:tblPr>
              <a:tblGrid>
                <a:gridCol w="692817">
                  <a:extLst>
                    <a:ext uri="{9D8B030D-6E8A-4147-A177-3AD203B41FA5}">
                      <a16:colId xmlns:a16="http://schemas.microsoft.com/office/drawing/2014/main" val="20000"/>
                    </a:ext>
                  </a:extLst>
                </a:gridCol>
                <a:gridCol w="1177641">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1591056">
                  <a:extLst>
                    <a:ext uri="{9D8B030D-6E8A-4147-A177-3AD203B41FA5}">
                      <a16:colId xmlns:a16="http://schemas.microsoft.com/office/drawing/2014/main" val="20003"/>
                    </a:ext>
                  </a:extLst>
                </a:gridCol>
              </a:tblGrid>
              <a:tr h="170597">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Range in air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Ionising power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Penetration power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Alpha</a:t>
                      </a:r>
                      <a:endParaRPr lang="en-GB" sz="1200" dirty="0"/>
                    </a:p>
                  </a:txBody>
                  <a:tcPr anchor="ctr">
                    <a:solidFill>
                      <a:schemeClr val="accent2">
                        <a:lumMod val="20000"/>
                        <a:lumOff val="80000"/>
                      </a:schemeClr>
                    </a:solidFill>
                  </a:tcPr>
                </a:tc>
                <a:tc>
                  <a:txBody>
                    <a:bodyPr/>
                    <a:lstStyle/>
                    <a:p>
                      <a:pPr algn="ctr"/>
                      <a:r>
                        <a:rPr lang="en-GB" sz="1200" dirty="0" smtClean="0"/>
                        <a:t>Few cm</a:t>
                      </a:r>
                      <a:endParaRPr lang="en-GB" sz="1200" dirty="0"/>
                    </a:p>
                  </a:txBody>
                  <a:tcPr anchor="ctr"/>
                </a:tc>
                <a:tc>
                  <a:txBody>
                    <a:bodyPr/>
                    <a:lstStyle/>
                    <a:p>
                      <a:pPr algn="ctr"/>
                      <a:r>
                        <a:rPr lang="en-GB" sz="1200" dirty="0" smtClean="0"/>
                        <a:t>Very strong</a:t>
                      </a:r>
                      <a:endParaRPr lang="en-GB" sz="1200" dirty="0"/>
                    </a:p>
                  </a:txBody>
                  <a:tcPr anchor="ctr"/>
                </a:tc>
                <a:tc>
                  <a:txBody>
                    <a:bodyPr/>
                    <a:lstStyle/>
                    <a:p>
                      <a:pPr algn="ctr"/>
                      <a:r>
                        <a:rPr lang="en-GB" sz="1200" dirty="0" smtClean="0"/>
                        <a:t>Stopped by paper</a:t>
                      </a:r>
                      <a:endParaRPr lang="en-GB" sz="1200" dirty="0"/>
                    </a:p>
                  </a:txBody>
                  <a:tcPr anchor="ctr"/>
                </a:tc>
                <a:extLst>
                  <a:ext uri="{0D108BD9-81ED-4DB2-BD59-A6C34878D82A}">
                    <a16:rowId xmlns:a16="http://schemas.microsoft.com/office/drawing/2014/main" val="10001"/>
                  </a:ext>
                </a:extLst>
              </a:tr>
              <a:tr h="238836">
                <a:tc>
                  <a:txBody>
                    <a:bodyPr/>
                    <a:lstStyle/>
                    <a:p>
                      <a:r>
                        <a:rPr lang="en-GB" sz="1200" dirty="0" smtClean="0"/>
                        <a:t>Beta</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Few m</a:t>
                      </a:r>
                      <a:endParaRPr lang="en-GB" sz="1200" dirty="0"/>
                    </a:p>
                  </a:txBody>
                  <a:tcPr anchor="ctr"/>
                </a:tc>
                <a:tc>
                  <a:txBody>
                    <a:bodyPr/>
                    <a:lstStyle/>
                    <a:p>
                      <a:pPr algn="ctr"/>
                      <a:r>
                        <a:rPr lang="en-GB" sz="1200" dirty="0" smtClean="0"/>
                        <a:t>Medium </a:t>
                      </a:r>
                      <a:endParaRPr lang="en-GB" sz="1200" dirty="0"/>
                    </a:p>
                  </a:txBody>
                  <a:tcPr anchor="ctr"/>
                </a:tc>
                <a:tc>
                  <a:txBody>
                    <a:bodyPr/>
                    <a:lstStyle/>
                    <a:p>
                      <a:pPr algn="ctr"/>
                      <a:r>
                        <a:rPr lang="en-GB" sz="1200" dirty="0" smtClean="0"/>
                        <a:t>Stopped by Aluminium</a:t>
                      </a:r>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Gamma</a:t>
                      </a:r>
                      <a:endParaRPr lang="en-GB" sz="1200" dirty="0"/>
                    </a:p>
                  </a:txBody>
                  <a:tcPr anchor="ctr">
                    <a:solidFill>
                      <a:schemeClr val="accent2">
                        <a:lumMod val="20000"/>
                        <a:lumOff val="80000"/>
                      </a:schemeClr>
                    </a:solidFill>
                  </a:tcPr>
                </a:tc>
                <a:tc>
                  <a:txBody>
                    <a:bodyPr/>
                    <a:lstStyle/>
                    <a:p>
                      <a:pPr algn="ctr"/>
                      <a:r>
                        <a:rPr lang="en-GB" sz="1200" dirty="0" smtClean="0"/>
                        <a:t>Great</a:t>
                      </a:r>
                      <a:r>
                        <a:rPr lang="en-GB" sz="1200" baseline="0" dirty="0" smtClean="0"/>
                        <a:t> distances</a:t>
                      </a:r>
                      <a:endParaRPr lang="en-GB" sz="1200" dirty="0"/>
                    </a:p>
                  </a:txBody>
                  <a:tcPr anchor="ctr"/>
                </a:tc>
                <a:tc>
                  <a:txBody>
                    <a:bodyPr/>
                    <a:lstStyle/>
                    <a:p>
                      <a:pPr algn="ctr"/>
                      <a:r>
                        <a:rPr lang="en-GB" sz="1200" dirty="0" smtClean="0"/>
                        <a:t>Weak </a:t>
                      </a:r>
                      <a:endParaRPr lang="en-GB" sz="1200" dirty="0"/>
                    </a:p>
                  </a:txBody>
                  <a:tcPr anchor="ctr"/>
                </a:tc>
                <a:tc>
                  <a:txBody>
                    <a:bodyPr/>
                    <a:lstStyle/>
                    <a:p>
                      <a:pPr algn="ctr"/>
                      <a:r>
                        <a:rPr lang="en-GB" sz="1200" dirty="0" smtClean="0"/>
                        <a:t>Stopped by thick lead</a:t>
                      </a:r>
                      <a:endParaRPr lang="en-GB" sz="1200" dirty="0"/>
                    </a:p>
                  </a:txBody>
                  <a:tcPr anchor="ctr"/>
                </a:tc>
                <a:extLst>
                  <a:ext uri="{0D108BD9-81ED-4DB2-BD59-A6C34878D82A}">
                    <a16:rowId xmlns:a16="http://schemas.microsoft.com/office/drawing/2014/main" val="10003"/>
                  </a:ext>
                </a:extLst>
              </a:tr>
            </a:tbl>
          </a:graphicData>
        </a:graphic>
      </p:graphicFrame>
      <p:pic>
        <p:nvPicPr>
          <p:cNvPr id="59" name="Picture 58">
            <a:extLst>
              <a:ext uri="{FF2B5EF4-FFF2-40B4-BE49-F238E27FC236}">
                <a16:creationId xmlns:a16="http://schemas.microsoft.com/office/drawing/2014/main" id="{4E667E7F-998E-4E53-90D3-AF6D0A507F91}"/>
              </a:ext>
            </a:extLst>
          </p:cNvPr>
          <p:cNvPicPr>
            <a:picLocks noChangeAspect="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rot="5400000">
            <a:off x="2467954" y="11136"/>
            <a:ext cx="596249" cy="593820"/>
          </a:xfrm>
          <a:prstGeom prst="rect">
            <a:avLst/>
          </a:prstGeom>
        </p:spPr>
      </p:pic>
      <p:sp>
        <p:nvSpPr>
          <p:cNvPr id="78" name="Rectangle 77"/>
          <p:cNvSpPr/>
          <p:nvPr/>
        </p:nvSpPr>
        <p:spPr>
          <a:xfrm>
            <a:off x="938073" y="60357"/>
            <a:ext cx="1313844" cy="41403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Radius of an atom 1 X 10</a:t>
            </a:r>
            <a:r>
              <a:rPr lang="en-GB" sz="1200" baseline="30000" dirty="0" smtClean="0">
                <a:solidFill>
                  <a:schemeClr val="tx1"/>
                </a:solidFill>
              </a:rPr>
              <a:t>-10</a:t>
            </a:r>
            <a:r>
              <a:rPr lang="en-GB" sz="1200" dirty="0" smtClean="0">
                <a:solidFill>
                  <a:schemeClr val="tx1"/>
                </a:solidFill>
              </a:rPr>
              <a:t>m</a:t>
            </a:r>
            <a:endParaRPr lang="en-GB" sz="1200" dirty="0">
              <a:solidFill>
                <a:schemeClr val="tx1"/>
              </a:solidFill>
            </a:endParaRPr>
          </a:p>
        </p:txBody>
      </p:sp>
      <p:cxnSp>
        <p:nvCxnSpPr>
          <p:cNvPr id="85" name="Straight Connector 84"/>
          <p:cNvCxnSpPr>
            <a:stCxn id="10" idx="0"/>
            <a:endCxn id="141" idx="2"/>
          </p:cNvCxnSpPr>
          <p:nvPr/>
        </p:nvCxnSpPr>
        <p:spPr>
          <a:xfrm flipH="1" flipV="1">
            <a:off x="5754595" y="2712820"/>
            <a:ext cx="550562" cy="943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1" name="Table 140"/>
          <p:cNvGraphicFramePr>
            <a:graphicFrameLocks noGrp="1"/>
          </p:cNvGraphicFramePr>
          <p:nvPr>
            <p:extLst/>
          </p:nvPr>
        </p:nvGraphicFramePr>
        <p:xfrm>
          <a:off x="4209144" y="1432660"/>
          <a:ext cx="3090903" cy="1280160"/>
        </p:xfrm>
        <a:graphic>
          <a:graphicData uri="http://schemas.openxmlformats.org/drawingml/2006/table">
            <a:tbl>
              <a:tblPr firstRow="1" bandRow="1">
                <a:tableStyleId>{5940675A-B579-460E-94D1-54222C63F5DA}</a:tableStyleId>
              </a:tblPr>
              <a:tblGrid>
                <a:gridCol w="939737">
                  <a:extLst>
                    <a:ext uri="{9D8B030D-6E8A-4147-A177-3AD203B41FA5}">
                      <a16:colId xmlns:a16="http://schemas.microsoft.com/office/drawing/2014/main" val="20000"/>
                    </a:ext>
                  </a:extLst>
                </a:gridCol>
                <a:gridCol w="2151166">
                  <a:extLst>
                    <a:ext uri="{9D8B030D-6E8A-4147-A177-3AD203B41FA5}">
                      <a16:colId xmlns:a16="http://schemas.microsoft.com/office/drawing/2014/main" val="20001"/>
                    </a:ext>
                  </a:extLst>
                </a:gridCol>
              </a:tblGrid>
              <a:tr h="258030">
                <a:tc>
                  <a:txBody>
                    <a:bodyPr/>
                    <a:lstStyle/>
                    <a:p>
                      <a:r>
                        <a:rPr lang="en-GB" sz="1200" dirty="0" smtClean="0"/>
                        <a:t>Radioactive</a:t>
                      </a:r>
                      <a:r>
                        <a:rPr lang="en-GB" sz="1200" baseline="0" dirty="0" smtClean="0"/>
                        <a:t> 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Unstable atoms randomly emit radiation to become stable</a:t>
                      </a:r>
                      <a:endParaRPr lang="en-GB" sz="1200" b="1" i="1" dirty="0">
                        <a:solidFill>
                          <a:schemeClr val="accent2">
                            <a:lumMod val="75000"/>
                          </a:schemeClr>
                        </a:solidFill>
                      </a:endParaRPr>
                    </a:p>
                  </a:txBody>
                  <a:tcPr anchor="ctr"/>
                </a:tc>
                <a:extLst>
                  <a:ext uri="{0D108BD9-81ED-4DB2-BD59-A6C34878D82A}">
                    <a16:rowId xmlns:a16="http://schemas.microsoft.com/office/drawing/2014/main" val="886545442"/>
                  </a:ext>
                </a:extLst>
              </a:tr>
              <a:tr h="258030">
                <a:tc>
                  <a:txBody>
                    <a:bodyPr/>
                    <a:lstStyle/>
                    <a:p>
                      <a:r>
                        <a:rPr lang="en-GB" sz="1200" dirty="0" smtClean="0"/>
                        <a:t>Detecting</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 Geiger Muller tube</a:t>
                      </a:r>
                    </a:p>
                  </a:txBody>
                  <a:tcPr anchor="ctr"/>
                </a:tc>
                <a:extLst>
                  <a:ext uri="{0D108BD9-81ED-4DB2-BD59-A6C34878D82A}">
                    <a16:rowId xmlns:a16="http://schemas.microsoft.com/office/drawing/2014/main" val="3396675008"/>
                  </a:ext>
                </a:extLst>
              </a:tr>
              <a:tr h="258030">
                <a:tc>
                  <a:txBody>
                    <a:bodyPr/>
                    <a:lstStyle/>
                    <a:p>
                      <a:r>
                        <a:rPr lang="en-GB" sz="1200" dirty="0" smtClean="0"/>
                        <a:t>Unit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Becquerel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8030">
                <a:tc>
                  <a:txBody>
                    <a:bodyPr/>
                    <a:lstStyle/>
                    <a:p>
                      <a:r>
                        <a:rPr lang="en-GB" sz="1200" dirty="0" smtClean="0"/>
                        <a:t>Ionisation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 radiation ionises </a:t>
                      </a:r>
                    </a:p>
                  </a:txBody>
                  <a:tcPr anchor="ctr"/>
                </a:tc>
                <a:extLst>
                  <a:ext uri="{0D108BD9-81ED-4DB2-BD59-A6C34878D82A}">
                    <a16:rowId xmlns:a16="http://schemas.microsoft.com/office/drawing/2014/main" val="10002"/>
                  </a:ext>
                </a:extLst>
              </a:tr>
            </a:tbl>
          </a:graphicData>
        </a:graphic>
      </p:graphicFrame>
      <p:pic>
        <p:nvPicPr>
          <p:cNvPr id="155" name="Picture 154" descr="Image result for unstable nuclei emitting radiation">
            <a:extLst>
              <a:ext uri="{FF2B5EF4-FFF2-40B4-BE49-F238E27FC236}">
                <a16:creationId xmlns:a16="http://schemas.microsoft.com/office/drawing/2014/main" id="{73674FA2-BD76-4025-950F-E39666B71E1C}"/>
              </a:ext>
            </a:extLst>
          </p:cNvPr>
          <p:cNvPicPr/>
          <p:nvPr/>
        </p:nvPicPr>
        <p:blipFill rotWithShape="1">
          <a:blip r:embed="rId4">
            <a:extLst>
              <a:ext uri="{28A0092B-C50C-407E-A947-70E740481C1C}">
                <a14:useLocalDpi xmlns:a14="http://schemas.microsoft.com/office/drawing/2010/main" val="0"/>
              </a:ext>
            </a:extLst>
          </a:blip>
          <a:srcRect b="10407"/>
          <a:stretch/>
        </p:blipFill>
        <p:spPr bwMode="auto">
          <a:xfrm>
            <a:off x="4286734" y="738698"/>
            <a:ext cx="1317154" cy="587234"/>
          </a:xfrm>
          <a:prstGeom prst="rect">
            <a:avLst/>
          </a:prstGeom>
          <a:noFill/>
          <a:ln>
            <a:noFill/>
          </a:ln>
          <a:extLst>
            <a:ext uri="{53640926-AAD7-44D8-BBD7-CCE9431645EC}">
              <a14:shadowObscured xmlns:a14="http://schemas.microsoft.com/office/drawing/2010/main"/>
            </a:ext>
          </a:extLst>
        </p:spPr>
      </p:pic>
      <p:pic>
        <p:nvPicPr>
          <p:cNvPr id="163" name="Picture 162" descr="Image result for alpha beta gamma radiation">
            <a:extLst>
              <a:ext uri="{FF2B5EF4-FFF2-40B4-BE49-F238E27FC236}">
                <a16:creationId xmlns:a16="http://schemas.microsoft.com/office/drawing/2014/main" id="{6D642F14-CA99-41C7-B2EC-DCD0AFF0D622}"/>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42176" y="517319"/>
            <a:ext cx="2575262" cy="826599"/>
          </a:xfrm>
          <a:prstGeom prst="rect">
            <a:avLst/>
          </a:prstGeom>
          <a:noFill/>
          <a:ln>
            <a:noFill/>
          </a:ln>
        </p:spPr>
      </p:pic>
      <p:pic>
        <p:nvPicPr>
          <p:cNvPr id="165" name="Picture 164">
            <a:extLst>
              <a:ext uri="{FF2B5EF4-FFF2-40B4-BE49-F238E27FC236}">
                <a16:creationId xmlns:a16="http://schemas.microsoft.com/office/drawing/2014/main" id="{CDDB642E-17A4-4491-9E5D-F508D5C16938}"/>
              </a:ext>
            </a:extLst>
          </p:cNvPr>
          <p:cNvPicPr>
            <a:picLocks noChangeAspect="1"/>
          </p:cNvPicPr>
          <p:nvPr/>
        </p:nvPicPr>
        <p:blipFill rotWithShape="1">
          <a:blip r:embed="rId6">
            <a:extLst>
              <a:ext uri="{28A0092B-C50C-407E-A947-70E740481C1C}">
                <a14:useLocalDpi xmlns:a14="http://schemas.microsoft.com/office/drawing/2010/main" val="0"/>
              </a:ext>
            </a:extLst>
          </a:blip>
          <a:srcRect t="6915" b="5926"/>
          <a:stretch/>
        </p:blipFill>
        <p:spPr>
          <a:xfrm>
            <a:off x="11377933" y="7711044"/>
            <a:ext cx="1337447" cy="745555"/>
          </a:xfrm>
          <a:prstGeom prst="rect">
            <a:avLst/>
          </a:prstGeom>
        </p:spPr>
      </p:pic>
      <p:pic>
        <p:nvPicPr>
          <p:cNvPr id="167" name="Picture 166">
            <a:extLst>
              <a:ext uri="{FF2B5EF4-FFF2-40B4-BE49-F238E27FC236}">
                <a16:creationId xmlns:a16="http://schemas.microsoft.com/office/drawing/2014/main" id="{BC884EFF-6BFE-45ED-84A2-32E58D38B902}"/>
              </a:ext>
            </a:extLst>
          </p:cNvPr>
          <p:cNvPicPr>
            <a:picLocks noChangeAspect="1"/>
          </p:cNvPicPr>
          <p:nvPr/>
        </p:nvPicPr>
        <p:blipFill rotWithShape="1">
          <a:blip r:embed="rId7">
            <a:extLst>
              <a:ext uri="{28A0092B-C50C-407E-A947-70E740481C1C}">
                <a14:useLocalDpi xmlns:a14="http://schemas.microsoft.com/office/drawing/2010/main" val="0"/>
              </a:ext>
            </a:extLst>
          </a:blip>
          <a:srcRect l="3489" t="9126" r="5163" b="5324"/>
          <a:stretch/>
        </p:blipFill>
        <p:spPr>
          <a:xfrm>
            <a:off x="11361801" y="8502768"/>
            <a:ext cx="1346980" cy="744999"/>
          </a:xfrm>
          <a:prstGeom prst="rect">
            <a:avLst/>
          </a:prstGeom>
        </p:spPr>
      </p:pic>
      <p:grpSp>
        <p:nvGrpSpPr>
          <p:cNvPr id="330" name="Group 329"/>
          <p:cNvGrpSpPr/>
          <p:nvPr/>
        </p:nvGrpSpPr>
        <p:grpSpPr>
          <a:xfrm>
            <a:off x="815280" y="3016770"/>
            <a:ext cx="2643514" cy="545800"/>
            <a:chOff x="-3031420" y="2809296"/>
            <a:chExt cx="2643514" cy="545800"/>
          </a:xfrm>
        </p:grpSpPr>
        <p:pic>
          <p:nvPicPr>
            <p:cNvPr id="62" name="Picture 61" descr="Image result for isotopes of lithium atomic diagram">
              <a:extLst>
                <a:ext uri="{FF2B5EF4-FFF2-40B4-BE49-F238E27FC236}">
                  <a16:creationId xmlns:a16="http://schemas.microsoft.com/office/drawing/2014/main" id="{D517F2D1-4837-4483-802F-4D09BB25DFFC}"/>
                </a:ext>
              </a:extLst>
            </p:cNvPr>
            <p:cNvPicPr/>
            <p:nvPr/>
          </p:nvPicPr>
          <p:blipFill rotWithShape="1">
            <a:blip r:embed="rId8">
              <a:extLst>
                <a:ext uri="{28A0092B-C50C-407E-A947-70E740481C1C}">
                  <a14:useLocalDpi xmlns:a14="http://schemas.microsoft.com/office/drawing/2010/main" val="0"/>
                </a:ext>
              </a:extLst>
            </a:blip>
            <a:srcRect l="6599" t="6294" r="73031" b="55062"/>
            <a:stretch/>
          </p:blipFill>
          <p:spPr bwMode="auto">
            <a:xfrm>
              <a:off x="-3031420" y="2816417"/>
              <a:ext cx="511542" cy="538679"/>
            </a:xfrm>
            <a:prstGeom prst="rect">
              <a:avLst/>
            </a:prstGeom>
            <a:noFill/>
            <a:ln>
              <a:noFill/>
            </a:ln>
            <a:extLst>
              <a:ext uri="{53640926-AAD7-44D8-BBD7-CCE9431645EC}">
                <a14:shadowObscured xmlns:a14="http://schemas.microsoft.com/office/drawing/2010/main"/>
              </a:ext>
            </a:extLst>
          </p:spPr>
        </p:pic>
        <p:pic>
          <p:nvPicPr>
            <p:cNvPr id="63" name="Picture 62" descr="Image result for isotopes of lithium atomic diagram">
              <a:extLst>
                <a:ext uri="{FF2B5EF4-FFF2-40B4-BE49-F238E27FC236}">
                  <a16:creationId xmlns:a16="http://schemas.microsoft.com/office/drawing/2014/main" id="{5A1C30B9-87D0-4D34-8298-F796BA0943CB}"/>
                </a:ext>
              </a:extLst>
            </p:cNvPr>
            <p:cNvPicPr/>
            <p:nvPr/>
          </p:nvPicPr>
          <p:blipFill rotWithShape="1">
            <a:blip r:embed="rId8">
              <a:extLst>
                <a:ext uri="{28A0092B-C50C-407E-A947-70E740481C1C}">
                  <a14:useLocalDpi xmlns:a14="http://schemas.microsoft.com/office/drawing/2010/main" val="0"/>
                </a:ext>
              </a:extLst>
            </a:blip>
            <a:srcRect l="39777" t="4193" r="39394" b="55469"/>
            <a:stretch/>
          </p:blipFill>
          <p:spPr bwMode="auto">
            <a:xfrm>
              <a:off x="-1607371" y="2809296"/>
              <a:ext cx="511542" cy="538779"/>
            </a:xfrm>
            <a:prstGeom prst="rect">
              <a:avLst/>
            </a:prstGeom>
            <a:noFill/>
            <a:ln>
              <a:noFill/>
            </a:ln>
            <a:extLst>
              <a:ext uri="{53640926-AAD7-44D8-BBD7-CCE9431645EC}">
                <a14:shadowObscured xmlns:a14="http://schemas.microsoft.com/office/drawing/2010/main"/>
              </a:ext>
            </a:extLst>
          </p:spPr>
        </p:pic>
        <p:pic>
          <p:nvPicPr>
            <p:cNvPr id="182" name="Picture 181" descr="Image result for isotopes of lithium atomic diagram">
              <a:extLst>
                <a:ext uri="{FF2B5EF4-FFF2-40B4-BE49-F238E27FC236}">
                  <a16:creationId xmlns:a16="http://schemas.microsoft.com/office/drawing/2014/main" id="{0E99D998-53C9-4841-8E2C-6DA1FB2DD318}"/>
                </a:ext>
              </a:extLst>
            </p:cNvPr>
            <p:cNvPicPr/>
            <p:nvPr/>
          </p:nvPicPr>
          <p:blipFill rotWithShape="1">
            <a:blip r:embed="rId9" cstate="print">
              <a:extLst>
                <a:ext uri="{28A0092B-C50C-407E-A947-70E740481C1C}">
                  <a14:useLocalDpi xmlns:a14="http://schemas.microsoft.com/office/drawing/2010/main" val="0"/>
                </a:ext>
              </a:extLst>
            </a:blip>
            <a:srcRect l="24595" t="6481" r="1435" b="7992"/>
            <a:stretch/>
          </p:blipFill>
          <p:spPr bwMode="auto">
            <a:xfrm>
              <a:off x="-2322530" y="2810685"/>
              <a:ext cx="538406" cy="538679"/>
            </a:xfrm>
            <a:prstGeom prst="rect">
              <a:avLst/>
            </a:prstGeom>
            <a:noFill/>
            <a:ln>
              <a:noFill/>
            </a:ln>
            <a:extLst>
              <a:ext uri="{53640926-AAD7-44D8-BBD7-CCE9431645EC}">
                <a14:shadowObscured xmlns:a14="http://schemas.microsoft.com/office/drawing/2010/main"/>
              </a:ext>
            </a:extLst>
          </p:spPr>
        </p:pic>
        <p:pic>
          <p:nvPicPr>
            <p:cNvPr id="183" name="Picture 182" descr="Image result for isotopes of lithium atomic diagram">
              <a:extLst>
                <a:ext uri="{FF2B5EF4-FFF2-40B4-BE49-F238E27FC236}">
                  <a16:creationId xmlns:a16="http://schemas.microsoft.com/office/drawing/2014/main" id="{F1F774E1-6842-47DB-A5C9-805A6E94F3A5}"/>
                </a:ext>
              </a:extLst>
            </p:cNvPr>
            <p:cNvPicPr/>
            <p:nvPr/>
          </p:nvPicPr>
          <p:blipFill rotWithShape="1">
            <a:blip r:embed="rId9" cstate="print">
              <a:extLst>
                <a:ext uri="{28A0092B-C50C-407E-A947-70E740481C1C}">
                  <a14:useLocalDpi xmlns:a14="http://schemas.microsoft.com/office/drawing/2010/main" val="0"/>
                </a:ext>
              </a:extLst>
            </a:blip>
            <a:srcRect l="24596" b="7262"/>
            <a:stretch/>
          </p:blipFill>
          <p:spPr bwMode="auto">
            <a:xfrm>
              <a:off x="-926312" y="2809296"/>
              <a:ext cx="538406" cy="538679"/>
            </a:xfrm>
            <a:prstGeom prst="rect">
              <a:avLst/>
            </a:prstGeom>
            <a:noFill/>
            <a:ln w="25400">
              <a:noFill/>
            </a:ln>
            <a:extLst>
              <a:ext uri="{53640926-AAD7-44D8-BBD7-CCE9431645EC}">
                <a14:shadowObscured xmlns:a14="http://schemas.microsoft.com/office/drawing/2010/main"/>
              </a:ext>
            </a:extLst>
          </p:spPr>
        </p:pic>
      </p:grpSp>
      <p:graphicFrame>
        <p:nvGraphicFramePr>
          <p:cNvPr id="185" name="Table 184"/>
          <p:cNvGraphicFramePr>
            <a:graphicFrameLocks noGrp="1"/>
          </p:cNvGraphicFramePr>
          <p:nvPr>
            <p:extLst/>
          </p:nvPr>
        </p:nvGraphicFramePr>
        <p:xfrm>
          <a:off x="65428" y="3000857"/>
          <a:ext cx="3489750" cy="1042349"/>
        </p:xfrm>
        <a:graphic>
          <a:graphicData uri="http://schemas.openxmlformats.org/drawingml/2006/table">
            <a:tbl>
              <a:tblPr firstRow="1" bandRow="1">
                <a:tableStyleId>{5940675A-B579-460E-94D1-54222C63F5DA}</a:tableStyleId>
              </a:tblPr>
              <a:tblGrid>
                <a:gridCol w="663160">
                  <a:extLst>
                    <a:ext uri="{9D8B030D-6E8A-4147-A177-3AD203B41FA5}">
                      <a16:colId xmlns:a16="http://schemas.microsoft.com/office/drawing/2014/main" val="20000"/>
                    </a:ext>
                  </a:extLst>
                </a:gridCol>
                <a:gridCol w="706647">
                  <a:extLst>
                    <a:ext uri="{9D8B030D-6E8A-4147-A177-3AD203B41FA5}">
                      <a16:colId xmlns:a16="http://schemas.microsoft.com/office/drawing/2014/main" val="3417159166"/>
                    </a:ext>
                  </a:extLst>
                </a:gridCol>
                <a:gridCol w="706648">
                  <a:extLst>
                    <a:ext uri="{9D8B030D-6E8A-4147-A177-3AD203B41FA5}">
                      <a16:colId xmlns:a16="http://schemas.microsoft.com/office/drawing/2014/main" val="1739720752"/>
                    </a:ext>
                  </a:extLst>
                </a:gridCol>
                <a:gridCol w="706648">
                  <a:extLst>
                    <a:ext uri="{9D8B030D-6E8A-4147-A177-3AD203B41FA5}">
                      <a16:colId xmlns:a16="http://schemas.microsoft.com/office/drawing/2014/main" val="2737858994"/>
                    </a:ext>
                  </a:extLst>
                </a:gridCol>
                <a:gridCol w="706647">
                  <a:extLst>
                    <a:ext uri="{9D8B030D-6E8A-4147-A177-3AD203B41FA5}">
                      <a16:colId xmlns:a16="http://schemas.microsoft.com/office/drawing/2014/main" val="4005770399"/>
                    </a:ext>
                  </a:extLst>
                </a:gridCol>
              </a:tblGrid>
              <a:tr h="585149">
                <a:tc>
                  <a:txBody>
                    <a:bodyPr/>
                    <a:lstStyle/>
                    <a:p>
                      <a:r>
                        <a:rPr lang="en-GB" sz="1200" dirty="0" smtClean="0"/>
                        <a:t>Isotope</a:t>
                      </a:r>
                      <a:endParaRPr lang="en-GB" sz="1200" dirty="0"/>
                    </a:p>
                  </a:txBody>
                  <a:tcPr anchor="ctr">
                    <a:solidFill>
                      <a:schemeClr val="accent2">
                        <a:lumMod val="20000"/>
                        <a:lumOff val="80000"/>
                      </a:schemeClr>
                    </a:solidFill>
                  </a:tcP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extLst>
                  <a:ext uri="{0D108BD9-81ED-4DB2-BD59-A6C34878D82A}">
                    <a16:rowId xmlns:a16="http://schemas.microsoft.com/office/drawing/2014/main" val="10000"/>
                  </a:ext>
                </a:extLst>
              </a:tr>
              <a:tr h="0">
                <a:tc gridSpan="5">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Different forms of an element with the same number of protons but different number of neutrons</a:t>
                      </a:r>
                      <a:endParaRPr lang="en-GB" sz="1200" b="1" i="1" dirty="0">
                        <a:solidFill>
                          <a:schemeClr val="accent2">
                            <a:lumMod val="75000"/>
                          </a:schemeClr>
                        </a:solidFill>
                      </a:endParaRPr>
                    </a:p>
                  </a:txBody>
                  <a:tcPr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204" name="Rectangle 203"/>
              <p:cNvSpPr/>
              <p:nvPr/>
            </p:nvSpPr>
            <p:spPr>
              <a:xfrm>
                <a:off x="11319651" y="2052389"/>
                <a:ext cx="1519421" cy="226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a:rPr>
                            <m:t>92</m:t>
                          </m:r>
                        </m:sub>
                        <m:sup>
                          <m:r>
                            <a:rPr lang="en-GB" sz="1100" b="0" i="1" dirty="0" smtClean="0">
                              <a:solidFill>
                                <a:schemeClr val="tx1"/>
                              </a:solidFill>
                              <a:latin typeface="Cambria Math"/>
                            </a:rPr>
                            <m:t>23</m:t>
                          </m:r>
                          <m:r>
                            <a:rPr lang="en-GB" sz="1100" b="0" i="1" dirty="0" smtClean="0">
                              <a:solidFill>
                                <a:schemeClr val="tx1"/>
                              </a:solidFill>
                              <a:latin typeface="Cambria Math" panose="02040503050406030204" pitchFamily="18" charset="0"/>
                            </a:rPr>
                            <m:t>8</m:t>
                          </m:r>
                        </m:sup>
                        <m:e>
                          <m:r>
                            <a:rPr lang="en-GB" sz="1100" b="0" i="1" dirty="0" smtClean="0">
                              <a:solidFill>
                                <a:schemeClr val="tx1"/>
                              </a:solidFill>
                              <a:latin typeface="Cambria Math"/>
                            </a:rPr>
                            <m:t>𝑈</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90</m:t>
                          </m:r>
                        </m:sub>
                        <m:sup>
                          <m:r>
                            <a:rPr lang="en-GB" sz="1100" b="0" i="1" dirty="0" smtClean="0">
                              <a:solidFill>
                                <a:schemeClr val="tx1"/>
                              </a:solidFill>
                              <a:latin typeface="Cambria Math" panose="02040503050406030204" pitchFamily="18" charset="0"/>
                            </a:rPr>
                            <m:t>234</m:t>
                          </m:r>
                        </m:sup>
                        <m:e>
                          <m:r>
                            <a:rPr lang="en-GB" sz="1100" b="0" i="1" dirty="0" smtClean="0">
                              <a:solidFill>
                                <a:schemeClr val="tx1"/>
                              </a:solidFill>
                              <a:latin typeface="Cambria Math" panose="02040503050406030204" pitchFamily="18" charset="0"/>
                            </a:rPr>
                            <m:t>𝑇h</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2</m:t>
                              </m:r>
                            </m:sub>
                            <m:sup>
                              <m:r>
                                <a:rPr lang="en-GB" sz="1100" b="0" i="1" dirty="0" smtClean="0">
                                  <a:solidFill>
                                    <a:schemeClr val="tx1"/>
                                  </a:solidFill>
                                  <a:latin typeface="Cambria Math" panose="02040503050406030204" pitchFamily="18" charset="0"/>
                                </a:rPr>
                                <m:t>4</m:t>
                              </m:r>
                            </m:sup>
                            <m:e>
                              <m:r>
                                <a:rPr lang="en-GB" sz="1100" b="0" i="1" dirty="0" smtClean="0">
                                  <a:solidFill>
                                    <a:schemeClr val="tx1"/>
                                  </a:solidFill>
                                  <a:latin typeface="Cambria Math" panose="02040503050406030204" pitchFamily="18" charset="0"/>
                                </a:rPr>
                                <m:t>𝐻𝑒</m:t>
                              </m:r>
                            </m:e>
                          </m:sPre>
                        </m:e>
                      </m:sPre>
                    </m:oMath>
                  </m:oMathPara>
                </a14:m>
                <a:endParaRPr lang="en-GB" sz="1200" dirty="0">
                  <a:solidFill>
                    <a:schemeClr val="tx1"/>
                  </a:solidFill>
                </a:endParaRPr>
              </a:p>
            </p:txBody>
          </p:sp>
        </mc:Choice>
        <mc:Fallback xmlns="">
          <p:sp>
            <p:nvSpPr>
              <p:cNvPr id="204" name="Rectangle 203"/>
              <p:cNvSpPr>
                <a:spLocks noRot="1" noChangeAspect="1" noMove="1" noResize="1" noEditPoints="1" noAdjustHandles="1" noChangeArrowheads="1" noChangeShapeType="1" noTextEdit="1"/>
              </p:cNvSpPr>
              <p:nvPr/>
            </p:nvSpPr>
            <p:spPr>
              <a:xfrm>
                <a:off x="11319651" y="2052389"/>
                <a:ext cx="1519421" cy="226396"/>
              </a:xfrm>
              <a:prstGeom prst="rect">
                <a:avLst/>
              </a:prstGeom>
              <a:blipFill>
                <a:blip r:embed="rId10"/>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6" name="Rectangle 205"/>
              <p:cNvSpPr/>
              <p:nvPr/>
            </p:nvSpPr>
            <p:spPr>
              <a:xfrm>
                <a:off x="11361801" y="2359357"/>
                <a:ext cx="1357654" cy="2233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6</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𝐶</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7</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𝑁</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−1</m:t>
                              </m:r>
                            </m:sub>
                            <m:sup>
                              <m:r>
                                <a:rPr lang="en-GB" sz="1100" b="0" i="1" dirty="0" smtClean="0">
                                  <a:solidFill>
                                    <a:schemeClr val="tx1"/>
                                  </a:solidFill>
                                  <a:latin typeface="Cambria Math" panose="02040503050406030204" pitchFamily="18" charset="0"/>
                                </a:rPr>
                                <m:t>0</m:t>
                              </m:r>
                            </m:sup>
                            <m:e>
                              <m:r>
                                <a:rPr lang="en-GB" sz="1100" b="0" i="1" dirty="0" smtClean="0">
                                  <a:solidFill>
                                    <a:schemeClr val="tx1"/>
                                  </a:solidFill>
                                  <a:latin typeface="Cambria Math" panose="02040503050406030204" pitchFamily="18" charset="0"/>
                                </a:rPr>
                                <m:t>𝑒</m:t>
                              </m:r>
                            </m:e>
                          </m:sPre>
                        </m:e>
                      </m:sPre>
                    </m:oMath>
                  </m:oMathPara>
                </a14:m>
                <a:endParaRPr lang="en-GB" sz="1200" dirty="0">
                  <a:solidFill>
                    <a:schemeClr val="tx1"/>
                  </a:solidFill>
                </a:endParaRPr>
              </a:p>
            </p:txBody>
          </p:sp>
        </mc:Choice>
        <mc:Fallback xmlns="">
          <p:sp>
            <p:nvSpPr>
              <p:cNvPr id="206" name="Rectangle 205"/>
              <p:cNvSpPr>
                <a:spLocks noRot="1" noChangeAspect="1" noMove="1" noResize="1" noEditPoints="1" noAdjustHandles="1" noChangeArrowheads="1" noChangeShapeType="1" noTextEdit="1"/>
              </p:cNvSpPr>
              <p:nvPr/>
            </p:nvSpPr>
            <p:spPr>
              <a:xfrm>
                <a:off x="11361801" y="2359357"/>
                <a:ext cx="1357654" cy="223318"/>
              </a:xfrm>
              <a:prstGeom prst="rect">
                <a:avLst/>
              </a:prstGeom>
              <a:blipFill>
                <a:blip r:embed="rId11"/>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7" name="Rectangle 206"/>
              <p:cNvSpPr/>
              <p:nvPr/>
            </p:nvSpPr>
            <p:spPr>
              <a:xfrm>
                <a:off x="11379027" y="2655097"/>
                <a:ext cx="1340428" cy="2329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r>
                            <a:rPr lang="en-GB" sz="1100" b="0" i="1" dirty="0" smtClean="0">
                              <a:solidFill>
                                <a:schemeClr val="tx1"/>
                              </a:solidFill>
                              <a:latin typeface="Cambria Math" panose="02040503050406030204" pitchFamily="18" charset="0"/>
                              <a:ea typeface="Cambria Math" panose="02040503050406030204" pitchFamily="18" charset="0"/>
                            </a:rPr>
                            <m:t>𝛾</m:t>
                          </m:r>
                        </m:e>
                      </m:sPre>
                    </m:oMath>
                  </m:oMathPara>
                </a14:m>
                <a:endParaRPr lang="en-GB" sz="1200" dirty="0">
                  <a:solidFill>
                    <a:schemeClr val="tx1"/>
                  </a:solidFill>
                </a:endParaRPr>
              </a:p>
            </p:txBody>
          </p:sp>
        </mc:Choice>
        <mc:Fallback xmlns="">
          <p:sp>
            <p:nvSpPr>
              <p:cNvPr id="207" name="Rectangle 206"/>
              <p:cNvSpPr>
                <a:spLocks noRot="1" noChangeAspect="1" noMove="1" noResize="1" noEditPoints="1" noAdjustHandles="1" noChangeArrowheads="1" noChangeShapeType="1" noTextEdit="1"/>
              </p:cNvSpPr>
              <p:nvPr/>
            </p:nvSpPr>
            <p:spPr>
              <a:xfrm>
                <a:off x="11379027" y="2655097"/>
                <a:ext cx="1340428" cy="232933"/>
              </a:xfrm>
              <a:prstGeom prst="rect">
                <a:avLst/>
              </a:prstGeom>
              <a:blipFill>
                <a:blip r:embed="rId12"/>
                <a:stretch>
                  <a:fillRect/>
                </a:stretch>
              </a:blipFill>
              <a:ln>
                <a:solidFill>
                  <a:schemeClr val="tx1"/>
                </a:solidFill>
              </a:ln>
            </p:spPr>
            <p:txBody>
              <a:bodyPr/>
              <a:lstStyle/>
              <a:p>
                <a:r>
                  <a:rPr lang="en-GB">
                    <a:noFill/>
                  </a:rPr>
                  <a:t> </a:t>
                </a:r>
              </a:p>
            </p:txBody>
          </p:sp>
        </mc:Fallback>
      </mc:AlternateContent>
      <p:graphicFrame>
        <p:nvGraphicFramePr>
          <p:cNvPr id="221" name="Table 220"/>
          <p:cNvGraphicFramePr>
            <a:graphicFrameLocks noGrp="1"/>
          </p:cNvGraphicFramePr>
          <p:nvPr>
            <p:extLst/>
          </p:nvPr>
        </p:nvGraphicFramePr>
        <p:xfrm>
          <a:off x="7194188" y="3232115"/>
          <a:ext cx="4273471" cy="548640"/>
        </p:xfrm>
        <a:graphic>
          <a:graphicData uri="http://schemas.openxmlformats.org/drawingml/2006/table">
            <a:tbl>
              <a:tblPr firstRow="1" bandRow="1">
                <a:tableStyleId>{5940675A-B579-460E-94D1-54222C63F5DA}</a:tableStyleId>
              </a:tblPr>
              <a:tblGrid>
                <a:gridCol w="1210090">
                  <a:extLst>
                    <a:ext uri="{9D8B030D-6E8A-4147-A177-3AD203B41FA5}">
                      <a16:colId xmlns:a16="http://schemas.microsoft.com/office/drawing/2014/main" val="20000"/>
                    </a:ext>
                  </a:extLst>
                </a:gridCol>
                <a:gridCol w="3063381">
                  <a:extLst>
                    <a:ext uri="{9D8B030D-6E8A-4147-A177-3AD203B41FA5}">
                      <a16:colId xmlns:a16="http://schemas.microsoft.com/office/drawing/2014/main" val="20001"/>
                    </a:ext>
                  </a:extLst>
                </a:gridCol>
              </a:tblGrid>
              <a:tr h="238841">
                <a:tc>
                  <a:txBody>
                    <a:bodyPr/>
                    <a:lstStyle/>
                    <a:p>
                      <a:r>
                        <a:rPr lang="en-GB" sz="1200" dirty="0" smtClean="0"/>
                        <a:t>Contamination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Unwanted</a:t>
                      </a:r>
                      <a:r>
                        <a:rPr lang="en-GB" sz="1200" b="1" i="1" baseline="0" dirty="0" smtClean="0">
                          <a:solidFill>
                            <a:schemeClr val="accent2">
                              <a:lumMod val="75000"/>
                            </a:schemeClr>
                          </a:solidFill>
                        </a:rPr>
                        <a:t> presence of radioactive atoms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38841">
                <a:tc>
                  <a:txBody>
                    <a:bodyPr/>
                    <a:lstStyle/>
                    <a:p>
                      <a:r>
                        <a:rPr lang="en-GB" sz="1200" dirty="0" smtClean="0"/>
                        <a:t>Irradiation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Person is in exposed</a:t>
                      </a:r>
                      <a:r>
                        <a:rPr lang="en-GB" sz="1200" b="1" i="1" baseline="0" dirty="0" smtClean="0">
                          <a:solidFill>
                            <a:schemeClr val="accent2">
                              <a:lumMod val="75000"/>
                            </a:schemeClr>
                          </a:solidFill>
                        </a:rPr>
                        <a:t> to radioactive source</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graphicFrame>
        <p:nvGraphicFramePr>
          <p:cNvPr id="222" name="Table 221"/>
          <p:cNvGraphicFramePr>
            <a:graphicFrameLocks noGrp="1"/>
          </p:cNvGraphicFramePr>
          <p:nvPr>
            <p:extLst/>
          </p:nvPr>
        </p:nvGraphicFramePr>
        <p:xfrm>
          <a:off x="8789158" y="4331188"/>
          <a:ext cx="3928280" cy="914400"/>
        </p:xfrm>
        <a:graphic>
          <a:graphicData uri="http://schemas.openxmlformats.org/drawingml/2006/table">
            <a:tbl>
              <a:tblPr firstRow="1" bandRow="1">
                <a:tableStyleId>{5940675A-B579-460E-94D1-54222C63F5DA}</a:tableStyleId>
              </a:tblPr>
              <a:tblGrid>
                <a:gridCol w="941696">
                  <a:extLst>
                    <a:ext uri="{9D8B030D-6E8A-4147-A177-3AD203B41FA5}">
                      <a16:colId xmlns:a16="http://schemas.microsoft.com/office/drawing/2014/main" val="20000"/>
                    </a:ext>
                  </a:extLst>
                </a:gridCol>
                <a:gridCol w="2986584">
                  <a:extLst>
                    <a:ext uri="{9D8B030D-6E8A-4147-A177-3AD203B41FA5}">
                      <a16:colId xmlns:a16="http://schemas.microsoft.com/office/drawing/2014/main" val="20001"/>
                    </a:ext>
                  </a:extLst>
                </a:gridCol>
              </a:tblGrid>
              <a:tr h="238841">
                <a:tc>
                  <a:txBody>
                    <a:bodyPr/>
                    <a:lstStyle/>
                    <a:p>
                      <a:r>
                        <a:rPr lang="en-GB" sz="1200" dirty="0" smtClean="0"/>
                        <a:t>Sievert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 measuring dose of radiation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739050344"/>
                  </a:ext>
                </a:extLst>
              </a:tr>
              <a:tr h="477682">
                <a:tc>
                  <a:txBody>
                    <a:bodyPr/>
                    <a:lstStyle/>
                    <a:p>
                      <a:r>
                        <a:rPr lang="en-GB" sz="1200" dirty="0" smtClean="0"/>
                        <a:t>Background</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Constant</a:t>
                      </a:r>
                      <a:r>
                        <a:rPr lang="en-GB" sz="1200" b="1" i="1" baseline="0" dirty="0" smtClean="0">
                          <a:solidFill>
                            <a:schemeClr val="accent2">
                              <a:lumMod val="75000"/>
                            </a:schemeClr>
                          </a:solidFill>
                        </a:rPr>
                        <a:t> low level environmental radiation, e.g. f</a:t>
                      </a:r>
                      <a:r>
                        <a:rPr lang="en-GB" sz="1200" b="1" i="1" dirty="0" smtClean="0">
                          <a:solidFill>
                            <a:schemeClr val="accent2">
                              <a:lumMod val="75000"/>
                            </a:schemeClr>
                          </a:solidFill>
                        </a:rPr>
                        <a:t>rom nuclear testing, nuclear power, waste</a:t>
                      </a:r>
                    </a:p>
                  </a:txBody>
                  <a:tcPr anchor="ctr"/>
                </a:tc>
                <a:extLst>
                  <a:ext uri="{0D108BD9-81ED-4DB2-BD59-A6C34878D82A}">
                    <a16:rowId xmlns:a16="http://schemas.microsoft.com/office/drawing/2014/main" val="10000"/>
                  </a:ext>
                </a:extLst>
              </a:tr>
            </a:tbl>
          </a:graphicData>
        </a:graphic>
      </p:graphicFrame>
      <p:graphicFrame>
        <p:nvGraphicFramePr>
          <p:cNvPr id="243" name="Table 242"/>
          <p:cNvGraphicFramePr>
            <a:graphicFrameLocks noGrp="1"/>
          </p:cNvGraphicFramePr>
          <p:nvPr>
            <p:extLst/>
          </p:nvPr>
        </p:nvGraphicFramePr>
        <p:xfrm>
          <a:off x="8991933" y="3830583"/>
          <a:ext cx="2327718" cy="457200"/>
        </p:xfrm>
        <a:graphic>
          <a:graphicData uri="http://schemas.openxmlformats.org/drawingml/2006/table">
            <a:tbl>
              <a:tblPr firstRow="1" bandRow="1">
                <a:tableStyleId>{5940675A-B579-460E-94D1-54222C63F5DA}</a:tableStyleId>
              </a:tblPr>
              <a:tblGrid>
                <a:gridCol w="447637">
                  <a:extLst>
                    <a:ext uri="{9D8B030D-6E8A-4147-A177-3AD203B41FA5}">
                      <a16:colId xmlns:a16="http://schemas.microsoft.com/office/drawing/2014/main" val="20000"/>
                    </a:ext>
                  </a:extLst>
                </a:gridCol>
                <a:gridCol w="1880081">
                  <a:extLst>
                    <a:ext uri="{9D8B030D-6E8A-4147-A177-3AD203B41FA5}">
                      <a16:colId xmlns:a16="http://schemas.microsoft.com/office/drawing/2014/main" val="20001"/>
                    </a:ext>
                  </a:extLst>
                </a:gridCol>
              </a:tblGrid>
              <a:tr h="238841">
                <a:tc>
                  <a:txBody>
                    <a:bodyPr/>
                    <a:lstStyle/>
                    <a:p>
                      <a:r>
                        <a:rPr lang="en-GB" sz="1200" dirty="0" smtClean="0"/>
                        <a:t>Half</a:t>
                      </a:r>
                      <a:r>
                        <a:rPr lang="en-GB" sz="1200" baseline="0" dirty="0" smtClean="0"/>
                        <a:t> life</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time</a:t>
                      </a:r>
                      <a:r>
                        <a:rPr lang="en-GB" sz="1200" b="1" i="1" baseline="0" dirty="0" smtClean="0">
                          <a:solidFill>
                            <a:schemeClr val="accent2">
                              <a:lumMod val="75000"/>
                            </a:schemeClr>
                          </a:solidFill>
                        </a:rPr>
                        <a:t> taken to lose half of its initial radioactivity</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pic>
        <p:nvPicPr>
          <p:cNvPr id="244" name="Picture 243">
            <a:extLst>
              <a:ext uri="{FF2B5EF4-FFF2-40B4-BE49-F238E27FC236}">
                <a16:creationId xmlns:a16="http://schemas.microsoft.com/office/drawing/2014/main" id="{093206AB-7C7A-4D07-8A19-008B6844A9C7}"/>
              </a:ext>
            </a:extLst>
          </p:cNvPr>
          <p:cNvPicPr>
            <a:picLocks noChangeAspect="1"/>
          </p:cNvPicPr>
          <p:nvPr/>
        </p:nvPicPr>
        <p:blipFill rotWithShape="1">
          <a:blip r:embed="rId13">
            <a:extLst>
              <a:ext uri="{28A0092B-C50C-407E-A947-70E740481C1C}">
                <a14:useLocalDpi xmlns:a14="http://schemas.microsoft.com/office/drawing/2010/main" val="0"/>
              </a:ext>
            </a:extLst>
          </a:blip>
          <a:srcRect t="14596"/>
          <a:stretch/>
        </p:blipFill>
        <p:spPr>
          <a:xfrm>
            <a:off x="11516552" y="3649101"/>
            <a:ext cx="982264" cy="666904"/>
          </a:xfrm>
          <a:prstGeom prst="rect">
            <a:avLst/>
          </a:prstGeom>
        </p:spPr>
      </p:pic>
      <p:pic>
        <p:nvPicPr>
          <p:cNvPr id="245" name="Picture 244">
            <a:extLst>
              <a:ext uri="{FF2B5EF4-FFF2-40B4-BE49-F238E27FC236}">
                <a16:creationId xmlns:a16="http://schemas.microsoft.com/office/drawing/2014/main" id="{21107A0D-5CFE-453C-8B88-7A4781EFD8AA}"/>
              </a:ext>
            </a:extLst>
          </p:cNvPr>
          <p:cNvPicPr>
            <a:picLocks noChangeAspect="1"/>
          </p:cNvPicPr>
          <p:nvPr/>
        </p:nvPicPr>
        <p:blipFill rotWithShape="1">
          <a:blip r:embed="rId14">
            <a:duotone>
              <a:schemeClr val="accent6">
                <a:shade val="45000"/>
                <a:satMod val="135000"/>
              </a:schemeClr>
              <a:prstClr val="white"/>
            </a:duotone>
            <a:extLst>
              <a:ext uri="{BEBA8EAE-BF5A-486C-A8C5-ECC9F3942E4B}">
                <a14:imgProps xmlns:a14="http://schemas.microsoft.com/office/drawing/2010/main">
                  <a14:imgLayer r:embed="rId15">
                    <a14:imgEffect>
                      <a14:colorTemperature colorTemp="5406"/>
                    </a14:imgEffect>
                    <a14:imgEffect>
                      <a14:saturation sat="400000"/>
                    </a14:imgEffect>
                  </a14:imgLayer>
                </a14:imgProps>
              </a:ext>
              <a:ext uri="{28A0092B-C50C-407E-A947-70E740481C1C}">
                <a14:useLocalDpi xmlns:a14="http://schemas.microsoft.com/office/drawing/2010/main" val="0"/>
              </a:ext>
            </a:extLst>
          </a:blip>
          <a:srcRect t="11025" r="32723"/>
          <a:stretch/>
        </p:blipFill>
        <p:spPr>
          <a:xfrm>
            <a:off x="11689413" y="2967163"/>
            <a:ext cx="982264" cy="666903"/>
          </a:xfrm>
          <a:prstGeom prst="rect">
            <a:avLst/>
          </a:prstGeom>
        </p:spPr>
      </p:pic>
      <p:cxnSp>
        <p:nvCxnSpPr>
          <p:cNvPr id="246" name="Straight Connector 245"/>
          <p:cNvCxnSpPr>
            <a:stCxn id="245" idx="2"/>
            <a:endCxn id="244" idx="0"/>
          </p:cNvCxnSpPr>
          <p:nvPr/>
        </p:nvCxnSpPr>
        <p:spPr>
          <a:xfrm flipH="1">
            <a:off x="12007684" y="3634066"/>
            <a:ext cx="172861" cy="150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a:stCxn id="244" idx="1"/>
            <a:endCxn id="243" idx="3"/>
          </p:cNvCxnSpPr>
          <p:nvPr/>
        </p:nvCxnSpPr>
        <p:spPr>
          <a:xfrm flipH="1">
            <a:off x="11319651" y="3982553"/>
            <a:ext cx="196901" cy="766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a:stCxn id="222" idx="1"/>
            <a:endCxn id="16" idx="3"/>
          </p:cNvCxnSpPr>
          <p:nvPr/>
        </p:nvCxnSpPr>
        <p:spPr>
          <a:xfrm flipH="1" flipV="1">
            <a:off x="8528300" y="4480870"/>
            <a:ext cx="260858" cy="3075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a:stCxn id="243" idx="1"/>
            <a:endCxn id="16" idx="3"/>
          </p:cNvCxnSpPr>
          <p:nvPr/>
        </p:nvCxnSpPr>
        <p:spPr>
          <a:xfrm flipH="1">
            <a:off x="8528300" y="4059183"/>
            <a:ext cx="463633" cy="42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8" name="Table 287"/>
          <p:cNvGraphicFramePr>
            <a:graphicFrameLocks noGrp="1"/>
          </p:cNvGraphicFramePr>
          <p:nvPr>
            <p:extLst/>
          </p:nvPr>
        </p:nvGraphicFramePr>
        <p:xfrm>
          <a:off x="5795616" y="5214734"/>
          <a:ext cx="6921822" cy="1554480"/>
        </p:xfrm>
        <a:graphic>
          <a:graphicData uri="http://schemas.openxmlformats.org/drawingml/2006/table">
            <a:tbl>
              <a:tblPr firstRow="1" bandRow="1">
                <a:tableStyleId>{5940675A-B579-460E-94D1-54222C63F5DA}</a:tableStyleId>
              </a:tblPr>
              <a:tblGrid>
                <a:gridCol w="780468">
                  <a:extLst>
                    <a:ext uri="{9D8B030D-6E8A-4147-A177-3AD203B41FA5}">
                      <a16:colId xmlns:a16="http://schemas.microsoft.com/office/drawing/2014/main" val="20000"/>
                    </a:ext>
                  </a:extLst>
                </a:gridCol>
                <a:gridCol w="1705970">
                  <a:extLst>
                    <a:ext uri="{9D8B030D-6E8A-4147-A177-3AD203B41FA5}">
                      <a16:colId xmlns:a16="http://schemas.microsoft.com/office/drawing/2014/main" val="20001"/>
                    </a:ext>
                  </a:extLst>
                </a:gridCol>
                <a:gridCol w="4435384">
                  <a:extLst>
                    <a:ext uri="{9D8B030D-6E8A-4147-A177-3AD203B41FA5}">
                      <a16:colId xmlns:a16="http://schemas.microsoft.com/office/drawing/2014/main" val="2794958408"/>
                    </a:ext>
                  </a:extLst>
                </a:gridCol>
              </a:tblGrid>
              <a:tr h="383691">
                <a:tc>
                  <a:txBody>
                    <a:bodyPr/>
                    <a:lstStyle/>
                    <a:p>
                      <a:r>
                        <a:rPr lang="en-GB" sz="1200" dirty="0" smtClean="0"/>
                        <a:t>Uses</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Different</a:t>
                      </a:r>
                      <a:r>
                        <a:rPr lang="en-GB" sz="1200" b="1" i="1" baseline="0" dirty="0" smtClean="0">
                          <a:solidFill>
                            <a:schemeClr val="accent2">
                              <a:lumMod val="75000"/>
                            </a:schemeClr>
                          </a:solidFill>
                        </a:rPr>
                        <a:t> i</a:t>
                      </a:r>
                      <a:r>
                        <a:rPr lang="en-GB" sz="1200" b="1" i="1" dirty="0" smtClean="0">
                          <a:solidFill>
                            <a:schemeClr val="accent2">
                              <a:lumMod val="75000"/>
                            </a:schemeClr>
                          </a:solidFill>
                        </a:rPr>
                        <a:t>sotopes have different half lives</a:t>
                      </a:r>
                      <a:endParaRPr lang="en-GB" sz="1200" b="1" i="1" dirty="0">
                        <a:solidFill>
                          <a:schemeClr val="accent2">
                            <a:lumMod val="75000"/>
                          </a:schemeClr>
                        </a:solidFill>
                      </a:endParaRPr>
                    </a:p>
                  </a:txBody>
                  <a:tcPr anchor="ctr">
                    <a:solidFill>
                      <a:schemeClr val="bg1"/>
                    </a:solidFill>
                  </a:tcPr>
                </a:tc>
                <a:tc>
                  <a:txBody>
                    <a:bodyPr/>
                    <a:lstStyle/>
                    <a:p>
                      <a:pPr algn="ctr"/>
                      <a:r>
                        <a:rPr lang="en-GB" sz="1200" b="0" i="0" dirty="0" smtClean="0">
                          <a:solidFill>
                            <a:schemeClr val="tx1"/>
                          </a:solidFill>
                        </a:rPr>
                        <a:t>Short half-lives used in high doses, long half lives used in low doses.</a:t>
                      </a:r>
                      <a:endParaRPr lang="en-GB" sz="1200" b="0" i="0" dirty="0">
                        <a:solidFill>
                          <a:schemeClr val="tx1"/>
                        </a:solidFill>
                      </a:endParaRPr>
                    </a:p>
                  </a:txBody>
                  <a:tcPr anchor="ctr"/>
                </a:tc>
                <a:extLst>
                  <a:ext uri="{0D108BD9-81ED-4DB2-BD59-A6C34878D82A}">
                    <a16:rowId xmlns:a16="http://schemas.microsoft.com/office/drawing/2014/main" val="1739050344"/>
                  </a:ext>
                </a:extLst>
              </a:tr>
              <a:tr h="513345">
                <a:tc>
                  <a:txBody>
                    <a:bodyPr/>
                    <a:lstStyle/>
                    <a:p>
                      <a:r>
                        <a:rPr lang="en-GB" sz="1200" dirty="0" smtClean="0"/>
                        <a:t>Tracers</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Used within body</a:t>
                      </a:r>
                      <a:r>
                        <a:rPr lang="en-GB" sz="1200" b="1" i="1" baseline="0" dirty="0" smtClean="0">
                          <a:solidFill>
                            <a:schemeClr val="accent2">
                              <a:lumMod val="75000"/>
                            </a:schemeClr>
                          </a:solidFill>
                        </a:rPr>
                        <a:t>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0" i="0" dirty="0" smtClean="0">
                          <a:solidFill>
                            <a:schemeClr val="tx1"/>
                          </a:solidFill>
                        </a:rPr>
                        <a:t>Isotope with short half life</a:t>
                      </a:r>
                      <a:r>
                        <a:rPr lang="en-GB" sz="1200" b="0" i="0" baseline="0" dirty="0" smtClean="0">
                          <a:solidFill>
                            <a:schemeClr val="tx1"/>
                          </a:solidFill>
                        </a:rPr>
                        <a:t> </a:t>
                      </a:r>
                      <a:r>
                        <a:rPr lang="en-GB" sz="1200" b="0" i="0" dirty="0" smtClean="0">
                          <a:solidFill>
                            <a:schemeClr val="tx1"/>
                          </a:solidFill>
                        </a:rPr>
                        <a:t>injected, allowed to circulate</a:t>
                      </a:r>
                      <a:r>
                        <a:rPr lang="en-GB" sz="1200" b="0" i="0" baseline="0" dirty="0" smtClean="0">
                          <a:solidFill>
                            <a:schemeClr val="tx1"/>
                          </a:solidFill>
                        </a:rPr>
                        <a:t> and collect in damaged areas. PET scanner used to detect emitting radiation. Must be beta or gamma as alpha does not penetrate the body.  </a:t>
                      </a:r>
                      <a:endParaRPr lang="en-GB" sz="1200" b="0" i="0" dirty="0">
                        <a:solidFill>
                          <a:schemeClr val="tx1"/>
                        </a:solidFill>
                      </a:endParaRPr>
                    </a:p>
                  </a:txBody>
                  <a:tcPr anchor="ctr"/>
                </a:tc>
                <a:extLst>
                  <a:ext uri="{0D108BD9-81ED-4DB2-BD59-A6C34878D82A}">
                    <a16:rowId xmlns:a16="http://schemas.microsoft.com/office/drawing/2014/main" val="10000"/>
                  </a:ext>
                </a:extLst>
              </a:tr>
              <a:tr h="251936">
                <a:tc>
                  <a:txBody>
                    <a:bodyPr/>
                    <a:lstStyle/>
                    <a:p>
                      <a:r>
                        <a:rPr lang="en-GB" sz="1200" dirty="0" smtClean="0"/>
                        <a:t>Radiation therapy</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Used to treat</a:t>
                      </a:r>
                      <a:r>
                        <a:rPr lang="en-GB" sz="1200" b="1" i="1" baseline="0" dirty="0" smtClean="0">
                          <a:solidFill>
                            <a:schemeClr val="accent2">
                              <a:lumMod val="75000"/>
                            </a:schemeClr>
                          </a:solidFill>
                        </a:rPr>
                        <a:t> illnesses e.g. cancer</a:t>
                      </a:r>
                      <a:endParaRPr lang="en-GB" sz="1200" b="1" i="1" dirty="0" smtClean="0">
                        <a:solidFill>
                          <a:schemeClr val="accent2">
                            <a:lumMod val="75000"/>
                          </a:schemeClr>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Cancer cells killed by gamma rays. High</a:t>
                      </a:r>
                      <a:r>
                        <a:rPr lang="en-GB" sz="1200" b="0" i="0" baseline="0" dirty="0" smtClean="0">
                          <a:solidFill>
                            <a:schemeClr val="tx1"/>
                          </a:solidFill>
                        </a:rPr>
                        <a:t> dose used to kill cells. Damage to healthy cells prevented by focussed gamma ray gun.</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300" name="Straight Connector 299"/>
          <p:cNvCxnSpPr>
            <a:stCxn id="166" idx="1"/>
          </p:cNvCxnSpPr>
          <p:nvPr/>
        </p:nvCxnSpPr>
        <p:spPr>
          <a:xfrm flipH="1">
            <a:off x="5070012" y="7229439"/>
            <a:ext cx="120610" cy="5081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graphicFrame>
            <p:nvGraphicFramePr>
              <p:cNvPr id="81" name="Table 80"/>
              <p:cNvGraphicFramePr>
                <a:graphicFrameLocks noGrp="1"/>
              </p:cNvGraphicFramePr>
              <p:nvPr>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52802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17059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Helium nuclei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𝟐</m:t>
                                  </m:r>
                                </m:sub>
                                <m:sup>
                                  <m:r>
                                    <a:rPr lang="en-GB" sz="1200" b="1" i="1" smtClean="0">
                                      <a:solidFill>
                                        <a:schemeClr val="accent2">
                                          <a:lumMod val="75000"/>
                                        </a:schemeClr>
                                      </a:solidFill>
                                      <a:latin typeface="Cambria Math"/>
                                    </a:rPr>
                                    <m:t>𝟒</m:t>
                                  </m:r>
                                </m:sup>
                                <m:e>
                                  <m:r>
                                    <a:rPr lang="en-GB" sz="1200" b="1" i="1" smtClean="0">
                                      <a:solidFill>
                                        <a:schemeClr val="accent2">
                                          <a:lumMod val="75000"/>
                                        </a:schemeClr>
                                      </a:solidFill>
                                      <a:latin typeface="Cambria Math"/>
                                    </a:rPr>
                                    <m:t>𝑯𝒆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11853">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Electron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m:t>
                                  </m:r>
                                  <m:r>
                                    <a:rPr lang="en-GB" sz="1200" b="1" i="1" smtClean="0">
                                      <a:solidFill>
                                        <a:schemeClr val="accent2">
                                          <a:lumMod val="75000"/>
                                        </a:schemeClr>
                                      </a:solidFill>
                                      <a:latin typeface="Cambria Math"/>
                                    </a:rPr>
                                    <m:t>𝟏</m:t>
                                  </m:r>
                                </m:sub>
                                <m:sup>
                                  <m:r>
                                    <a:rPr lang="en-GB" sz="1200" b="1" i="1" smtClean="0">
                                      <a:solidFill>
                                        <a:schemeClr val="accent2">
                                          <a:lumMod val="75000"/>
                                        </a:schemeClr>
                                      </a:solidFill>
                                      <a:latin typeface="Cambria Math"/>
                                    </a:rPr>
                                    <m:t>𝟎</m:t>
                                  </m:r>
                                </m:sup>
                                <m:e>
                                  <m:r>
                                    <a:rPr lang="en-GB" sz="1200" b="1" i="1" smtClean="0">
                                      <a:solidFill>
                                        <a:schemeClr val="accent2">
                                          <a:lumMod val="75000"/>
                                        </a:schemeClr>
                                      </a:solidFill>
                                      <a:latin typeface="Cambria Math"/>
                                    </a:rPr>
                                    <m:t>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197549">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52828">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Choice>
        <mc:Fallback xmlns="">
          <p:graphicFrame>
            <p:nvGraphicFramePr>
              <p:cNvPr id="81" name="Table 80"/>
              <p:cNvGraphicFramePr>
                <a:graphicFrameLocks noGrp="1"/>
              </p:cNvGraphicFramePr>
              <p:nvPr>
                <p:extLst>
                  <p:ext uri="{D42A27DB-BD31-4B8C-83A1-F6EECF244321}">
                    <p14:modId xmlns:p14="http://schemas.microsoft.com/office/powerpoint/2010/main" val="4242002846"/>
                  </p:ext>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64008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28568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225532" r="-89098" b="-308511"/>
                          </a:stretch>
                        </a:blip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87020">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318750" r="-89098" b="-202083"/>
                          </a:stretch>
                        </a:blip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27432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74320">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Fallback>
      </mc:AlternateContent>
    </p:spTree>
    <p:extLst>
      <p:ext uri="{BB962C8B-B14F-4D97-AF65-F5344CB8AC3E}">
        <p14:creationId xmlns:p14="http://schemas.microsoft.com/office/powerpoint/2010/main" val="3608210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8" name="Straight Connector 387"/>
          <p:cNvCxnSpPr>
            <a:stCxn id="385" idx="2"/>
          </p:cNvCxnSpPr>
          <p:nvPr/>
        </p:nvCxnSpPr>
        <p:spPr>
          <a:xfrm>
            <a:off x="8018111" y="5466170"/>
            <a:ext cx="21855" cy="2726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28" idx="2"/>
            <a:endCxn id="18" idx="0"/>
          </p:cNvCxnSpPr>
          <p:nvPr/>
        </p:nvCxnSpPr>
        <p:spPr>
          <a:xfrm>
            <a:off x="1480442" y="5197963"/>
            <a:ext cx="965819" cy="906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5949264" y="3244163"/>
            <a:ext cx="126439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FORCES – part 1</a:t>
            </a:r>
            <a:endParaRPr lang="en-GB" sz="1800" dirty="0">
              <a:ea typeface="Verdana" panose="020B0604030504040204" pitchFamily="34" charset="0"/>
              <a:cs typeface="Verdana" panose="020B0604030504040204" pitchFamily="34" charset="0"/>
            </a:endParaRPr>
          </a:p>
        </p:txBody>
      </p:sp>
      <p:cxnSp>
        <p:nvCxnSpPr>
          <p:cNvPr id="149" name="Straight Connector 148"/>
          <p:cNvCxnSpPr>
            <a:stCxn id="4" idx="1"/>
            <a:endCxn id="276" idx="3"/>
          </p:cNvCxnSpPr>
          <p:nvPr/>
        </p:nvCxnSpPr>
        <p:spPr>
          <a:xfrm flipH="1" flipV="1">
            <a:off x="5729561" y="3259190"/>
            <a:ext cx="219703" cy="4466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28" idx="0"/>
          </p:cNvCxnSpPr>
          <p:nvPr/>
        </p:nvCxnSpPr>
        <p:spPr>
          <a:xfrm flipH="1">
            <a:off x="1480442" y="4209224"/>
            <a:ext cx="664929" cy="743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386335" y="2797525"/>
            <a:ext cx="134322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wrap="square">
            <a:spAutoFit/>
          </a:bodyPr>
          <a:lstStyle/>
          <a:p>
            <a:pPr algn="ctr"/>
            <a:r>
              <a:rPr lang="en-GB" sz="1800" b="1" dirty="0" smtClean="0">
                <a:ea typeface="Verdana" panose="020B0604030504040204" pitchFamily="34" charset="0"/>
                <a:cs typeface="Verdana" panose="020B0604030504040204" pitchFamily="34" charset="0"/>
              </a:rPr>
              <a:t>Forces and their interactions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76" idx="0"/>
            <a:endCxn id="19" idx="2"/>
          </p:cNvCxnSpPr>
          <p:nvPr/>
        </p:nvCxnSpPr>
        <p:spPr>
          <a:xfrm flipV="1">
            <a:off x="1271896" y="1851350"/>
            <a:ext cx="317170" cy="686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8842" y="3294824"/>
          <a:ext cx="4073059" cy="914400"/>
        </p:xfrm>
        <a:graphic>
          <a:graphicData uri="http://schemas.openxmlformats.org/drawingml/2006/table">
            <a:tbl>
              <a:tblPr firstRow="1" bandRow="1">
                <a:tableStyleId>{5940675A-B579-460E-94D1-54222C63F5DA}</a:tableStyleId>
              </a:tblPr>
              <a:tblGrid>
                <a:gridCol w="606528">
                  <a:extLst>
                    <a:ext uri="{9D8B030D-6E8A-4147-A177-3AD203B41FA5}">
                      <a16:colId xmlns:a16="http://schemas.microsoft.com/office/drawing/2014/main" val="20000"/>
                    </a:ext>
                  </a:extLst>
                </a:gridCol>
                <a:gridCol w="1801504">
                  <a:extLst>
                    <a:ext uri="{9D8B030D-6E8A-4147-A177-3AD203B41FA5}">
                      <a16:colId xmlns:a16="http://schemas.microsoft.com/office/drawing/2014/main" val="20001"/>
                    </a:ext>
                  </a:extLst>
                </a:gridCol>
                <a:gridCol w="1665027">
                  <a:extLst>
                    <a:ext uri="{9D8B030D-6E8A-4147-A177-3AD203B41FA5}">
                      <a16:colId xmlns:a16="http://schemas.microsoft.com/office/drawing/2014/main" val="20002"/>
                    </a:ext>
                  </a:extLst>
                </a:gridCol>
              </a:tblGrid>
              <a:tr h="403701">
                <a:tc>
                  <a:txBody>
                    <a:bodyPr/>
                    <a:lstStyle/>
                    <a:p>
                      <a:pPr algn="ctr"/>
                      <a:r>
                        <a:rPr lang="en-GB" sz="1200" b="0" dirty="0" smtClean="0"/>
                        <a:t>Scalar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a:t>
                      </a:r>
                      <a:r>
                        <a:rPr lang="en-GB" sz="1200" b="1" i="1" baseline="0" dirty="0" smtClean="0">
                          <a:solidFill>
                            <a:schemeClr val="accent2">
                              <a:lumMod val="75000"/>
                            </a:schemeClr>
                          </a:solidFill>
                        </a:rPr>
                        <a:t> (size)</a:t>
                      </a:r>
                      <a:endParaRPr lang="en-GB" sz="1200" b="1" i="1" dirty="0">
                        <a:solidFill>
                          <a:schemeClr val="accent2">
                            <a:lumMod val="75000"/>
                          </a:schemeClr>
                        </a:solidFill>
                      </a:endParaRPr>
                    </a:p>
                  </a:txBody>
                  <a:tcPr anchor="ctr"/>
                </a:tc>
                <a:tc>
                  <a:txBody>
                    <a:bodyPr/>
                    <a:lstStyle/>
                    <a:p>
                      <a:pPr algn="ctr"/>
                      <a:r>
                        <a:rPr lang="en-GB" sz="1200" dirty="0" smtClean="0"/>
                        <a:t>e.g. mass, time,  speed, temperature, energy, </a:t>
                      </a:r>
                      <a:endParaRPr lang="en-GB" sz="1200" dirty="0"/>
                    </a:p>
                  </a:txBody>
                  <a:tcPr anchor="ctr"/>
                </a:tc>
                <a:extLst>
                  <a:ext uri="{0D108BD9-81ED-4DB2-BD59-A6C34878D82A}">
                    <a16:rowId xmlns:a16="http://schemas.microsoft.com/office/drawing/2014/main" val="10000"/>
                  </a:ext>
                </a:extLst>
              </a:tr>
              <a:tr h="451468">
                <a:tc>
                  <a:txBody>
                    <a:bodyPr/>
                    <a:lstStyle/>
                    <a:p>
                      <a:pPr algn="ctr"/>
                      <a:r>
                        <a:rPr lang="en-GB" sz="1200" b="0" dirty="0" smtClean="0"/>
                        <a:t>Vector</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 and direction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e.g. force, velocity, momentum </a:t>
                      </a:r>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113133" y="5288610"/>
          <a:ext cx="4666256" cy="1204390"/>
        </p:xfrm>
        <a:graphic>
          <a:graphicData uri="http://schemas.openxmlformats.org/drawingml/2006/table">
            <a:tbl>
              <a:tblPr firstRow="1" bandRow="1">
                <a:tableStyleId>{5940675A-B579-460E-94D1-54222C63F5DA}</a:tableStyleId>
              </a:tblPr>
              <a:tblGrid>
                <a:gridCol w="1061352">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2690504">
                  <a:extLst>
                    <a:ext uri="{9D8B030D-6E8A-4147-A177-3AD203B41FA5}">
                      <a16:colId xmlns:a16="http://schemas.microsoft.com/office/drawing/2014/main" val="20002"/>
                    </a:ext>
                  </a:extLst>
                </a:gridCol>
              </a:tblGrid>
              <a:tr h="442390">
                <a:tc>
                  <a:txBody>
                    <a:bodyPr/>
                    <a:lstStyle/>
                    <a:p>
                      <a:pPr algn="ctr"/>
                      <a:r>
                        <a:rPr lang="en-GB" sz="1200" b="0" dirty="0" smtClean="0"/>
                        <a:t>Velocity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Speed + direction</a:t>
                      </a:r>
                      <a:endParaRPr lang="en-GB" sz="1200" b="1" i="1" dirty="0">
                        <a:solidFill>
                          <a:schemeClr val="accent2">
                            <a:lumMod val="75000"/>
                          </a:schemeClr>
                        </a:solidFill>
                      </a:endParaRPr>
                    </a:p>
                  </a:txBody>
                  <a:tcPr anchor="ctr"/>
                </a:tc>
                <a:tc>
                  <a:txBody>
                    <a:bodyPr/>
                    <a:lstStyle/>
                    <a:p>
                      <a:pPr algn="ctr"/>
                      <a:r>
                        <a:rPr lang="en-GB" sz="1200" dirty="0" smtClean="0"/>
                        <a:t>The speed of a car is 30m/s.</a:t>
                      </a:r>
                      <a:r>
                        <a:rPr lang="en-GB" sz="1200" baseline="0" dirty="0" smtClean="0"/>
                        <a:t> A car moves forward with a velocity of 30m/s</a:t>
                      </a:r>
                      <a:endParaRPr lang="en-GB" sz="1200" dirty="0"/>
                    </a:p>
                  </a:txBody>
                  <a:tcPr anchor="ctr"/>
                </a:tc>
                <a:extLst>
                  <a:ext uri="{0D108BD9-81ED-4DB2-BD59-A6C34878D82A}">
                    <a16:rowId xmlns:a16="http://schemas.microsoft.com/office/drawing/2014/main" val="10002"/>
                  </a:ext>
                </a:extLst>
              </a:tr>
              <a:tr h="289990">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far </a:t>
                      </a:r>
                      <a:endParaRPr lang="en-GB" sz="1200" b="1" i="1" dirty="0">
                        <a:solidFill>
                          <a:schemeClr val="accent2">
                            <a:lumMod val="75000"/>
                          </a:schemeClr>
                        </a:solidFill>
                      </a:endParaRPr>
                    </a:p>
                  </a:txBody>
                  <a:tcPr anchor="ctr"/>
                </a:tc>
                <a:tc>
                  <a:txBody>
                    <a:bodyPr/>
                    <a:lstStyle/>
                    <a:p>
                      <a:pPr algn="ctr"/>
                      <a:r>
                        <a:rPr lang="en-GB" sz="1200" dirty="0" smtClean="0"/>
                        <a:t>The table is 1m long</a:t>
                      </a:r>
                      <a:endParaRPr lang="en-GB" sz="1200" dirty="0"/>
                    </a:p>
                  </a:txBody>
                  <a:tcPr anchor="ctr"/>
                </a:tc>
                <a:extLst>
                  <a:ext uri="{0D108BD9-81ED-4DB2-BD59-A6C34878D82A}">
                    <a16:rowId xmlns:a16="http://schemas.microsoft.com/office/drawing/2014/main" val="14222529"/>
                  </a:ext>
                </a:extLst>
              </a:tr>
              <a:tr h="400504">
                <a:tc>
                  <a:txBody>
                    <a:bodyPr/>
                    <a:lstStyle/>
                    <a:p>
                      <a:pPr algn="ctr"/>
                      <a:r>
                        <a:rPr lang="en-GB" sz="1200" b="0" dirty="0" smtClean="0"/>
                        <a:t>Displacement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 direction</a:t>
                      </a:r>
                      <a:endParaRPr lang="en-GB" sz="1200" b="1" i="1" dirty="0">
                        <a:solidFill>
                          <a:schemeClr val="accent2">
                            <a:lumMod val="75000"/>
                          </a:schemeClr>
                        </a:solidFill>
                      </a:endParaRPr>
                    </a:p>
                  </a:txBody>
                  <a:tcPr anchor="ctr"/>
                </a:tc>
                <a:tc>
                  <a:txBody>
                    <a:bodyPr/>
                    <a:lstStyle/>
                    <a:p>
                      <a:pPr algn="ctr"/>
                      <a:r>
                        <a:rPr lang="en-GB" sz="1200" dirty="0" smtClean="0"/>
                        <a:t>The</a:t>
                      </a:r>
                      <a:r>
                        <a:rPr lang="en-GB" sz="1200" baseline="0" dirty="0" smtClean="0"/>
                        <a:t> beach is 1km due east of the town</a:t>
                      </a:r>
                      <a:endParaRPr lang="en-GB" sz="1200" dirty="0"/>
                    </a:p>
                  </a:txBody>
                  <a:tcPr anchor="ctr"/>
                </a:tc>
                <a:extLst>
                  <a:ext uri="{0D108BD9-81ED-4DB2-BD59-A6C34878D82A}">
                    <a16:rowId xmlns:a16="http://schemas.microsoft.com/office/drawing/2014/main" val="3393936619"/>
                  </a:ext>
                </a:extLst>
              </a:tr>
            </a:tbl>
          </a:graphicData>
        </a:graphic>
      </p:graphicFrame>
      <p:sp>
        <p:nvSpPr>
          <p:cNvPr id="19" name="Rectangle 18"/>
          <p:cNvSpPr/>
          <p:nvPr/>
        </p:nvSpPr>
        <p:spPr>
          <a:xfrm>
            <a:off x="108842" y="1680013"/>
            <a:ext cx="2960447" cy="1713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Weight = mass X gravitational field strength</a:t>
            </a:r>
            <a:endParaRPr lang="en-GB" sz="1200" dirty="0">
              <a:solidFill>
                <a:schemeClr val="tx1"/>
              </a:solidFill>
            </a:endParaRPr>
          </a:p>
        </p:txBody>
      </p:sp>
      <p:cxnSp>
        <p:nvCxnSpPr>
          <p:cNvPr id="25" name="Straight Connector 24"/>
          <p:cNvCxnSpPr>
            <a:stCxn id="19" idx="3"/>
            <a:endCxn id="60" idx="1"/>
          </p:cNvCxnSpPr>
          <p:nvPr/>
        </p:nvCxnSpPr>
        <p:spPr>
          <a:xfrm>
            <a:off x="3069289" y="1765682"/>
            <a:ext cx="65944" cy="1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 name="Table 27"/>
          <p:cNvGraphicFramePr>
            <a:graphicFrameLocks noGrp="1"/>
          </p:cNvGraphicFramePr>
          <p:nvPr>
            <p:extLst/>
          </p:nvPr>
        </p:nvGraphicFramePr>
        <p:xfrm>
          <a:off x="108842" y="4283563"/>
          <a:ext cx="2743200" cy="914400"/>
        </p:xfrm>
        <a:graphic>
          <a:graphicData uri="http://schemas.openxmlformats.org/drawingml/2006/table">
            <a:tbl>
              <a:tblPr firstRow="1" bandRow="1">
                <a:tableStyleId>{5940675A-B579-460E-94D1-54222C63F5DA}</a:tableStyleId>
              </a:tblPr>
              <a:tblGrid>
                <a:gridCol w="971550">
                  <a:extLst>
                    <a:ext uri="{9D8B030D-6E8A-4147-A177-3AD203B41FA5}">
                      <a16:colId xmlns:a16="http://schemas.microsoft.com/office/drawing/2014/main" val="3448546947"/>
                    </a:ext>
                  </a:extLst>
                </a:gridCol>
                <a:gridCol w="1771650">
                  <a:extLst>
                    <a:ext uri="{9D8B030D-6E8A-4147-A177-3AD203B41FA5}">
                      <a16:colId xmlns:a16="http://schemas.microsoft.com/office/drawing/2014/main" val="3948454587"/>
                    </a:ext>
                  </a:extLst>
                </a:gridCol>
              </a:tblGrid>
              <a:tr h="446871">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An arrow can be used to show vectors</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Length of arrow = magnitude of vector</a:t>
                      </a:r>
                      <a:endParaRPr lang="en-GB" sz="1200" b="1" i="1" dirty="0">
                        <a:solidFill>
                          <a:schemeClr val="accent2">
                            <a:lumMod val="75000"/>
                          </a:schemeClr>
                        </a:solidFill>
                      </a:endParaRPr>
                    </a:p>
                  </a:txBody>
                  <a:tcPr anchor="ctr"/>
                </a:tc>
                <a:extLst>
                  <a:ext uri="{0D108BD9-81ED-4DB2-BD59-A6C34878D82A}">
                    <a16:rowId xmlns:a16="http://schemas.microsoft.com/office/drawing/2014/main" val="894495969"/>
                  </a:ext>
                </a:extLst>
              </a:tr>
              <a:tr h="377190">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Direction of arrow = direction of vector</a:t>
                      </a:r>
                    </a:p>
                  </a:txBody>
                  <a:tcPr anchor="ctr"/>
                </a:tc>
                <a:extLst>
                  <a:ext uri="{0D108BD9-81ED-4DB2-BD59-A6C34878D82A}">
                    <a16:rowId xmlns:a16="http://schemas.microsoft.com/office/drawing/2014/main" val="601460846"/>
                  </a:ext>
                </a:extLst>
              </a:tr>
            </a:tbl>
          </a:graphicData>
        </a:graphic>
      </p:graphicFrame>
      <p:graphicFrame>
        <p:nvGraphicFramePr>
          <p:cNvPr id="56" name="Table 55"/>
          <p:cNvGraphicFramePr>
            <a:graphicFrameLocks noGrp="1"/>
          </p:cNvGraphicFramePr>
          <p:nvPr>
            <p:extLst/>
          </p:nvPr>
        </p:nvGraphicFramePr>
        <p:xfrm>
          <a:off x="5691461" y="75594"/>
          <a:ext cx="3644912" cy="1584785"/>
        </p:xfrm>
        <a:graphic>
          <a:graphicData uri="http://schemas.openxmlformats.org/drawingml/2006/table">
            <a:tbl>
              <a:tblPr firstRow="1" bandRow="1">
                <a:tableStyleId>{5940675A-B579-460E-94D1-54222C63F5DA}</a:tableStyleId>
              </a:tblPr>
              <a:tblGrid>
                <a:gridCol w="711212">
                  <a:extLst>
                    <a:ext uri="{9D8B030D-6E8A-4147-A177-3AD203B41FA5}">
                      <a16:colId xmlns:a16="http://schemas.microsoft.com/office/drawing/2014/main" val="20000"/>
                    </a:ext>
                  </a:extLst>
                </a:gridCol>
                <a:gridCol w="1390650">
                  <a:extLst>
                    <a:ext uri="{9D8B030D-6E8A-4147-A177-3AD203B41FA5}">
                      <a16:colId xmlns:a16="http://schemas.microsoft.com/office/drawing/2014/main" val="20001"/>
                    </a:ext>
                  </a:extLst>
                </a:gridCol>
                <a:gridCol w="1543050">
                  <a:extLst>
                    <a:ext uri="{9D8B030D-6E8A-4147-A177-3AD203B41FA5}">
                      <a16:colId xmlns:a16="http://schemas.microsoft.com/office/drawing/2014/main" val="20002"/>
                    </a:ext>
                  </a:extLst>
                </a:gridCol>
              </a:tblGrid>
              <a:tr h="304625">
                <a:tc>
                  <a:txBody>
                    <a:bodyPr/>
                    <a:lstStyle/>
                    <a:p>
                      <a:pPr algn="ctr"/>
                      <a:r>
                        <a:rPr lang="en-GB" sz="1200" b="0" dirty="0" smtClean="0"/>
                        <a:t>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Push or pull</a:t>
                      </a:r>
                      <a:endParaRPr lang="en-GB" sz="1200" b="1" i="1" dirty="0">
                        <a:solidFill>
                          <a:schemeClr val="accent2">
                            <a:lumMod val="75000"/>
                          </a:schemeClr>
                        </a:solidFill>
                      </a:endParaRPr>
                    </a:p>
                  </a:txBody>
                  <a:tcPr anchor="ctr"/>
                </a:tc>
                <a:tc>
                  <a:txBody>
                    <a:bodyPr/>
                    <a:lstStyle/>
                    <a:p>
                      <a:pPr algn="ctr"/>
                      <a:r>
                        <a:rPr lang="en-GB" sz="1200" dirty="0" smtClean="0"/>
                        <a:t>Stretch, squash,  turn.</a:t>
                      </a:r>
                      <a:endParaRPr lang="en-GB" sz="1200" dirty="0"/>
                    </a:p>
                  </a:txBody>
                  <a:tcPr anchor="ctr"/>
                </a:tc>
                <a:extLst>
                  <a:ext uri="{0D108BD9-81ED-4DB2-BD59-A6C34878D82A}">
                    <a16:rowId xmlns:a16="http://schemas.microsoft.com/office/drawing/2014/main" val="10000"/>
                  </a:ext>
                </a:extLst>
              </a:tr>
              <a:tr h="571500">
                <a:tc>
                  <a:txBody>
                    <a:bodyPr/>
                    <a:lstStyle/>
                    <a:p>
                      <a:pPr algn="ctr"/>
                      <a:r>
                        <a:rPr lang="en-GB" sz="1200" b="0" dirty="0" smtClean="0"/>
                        <a:t>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when they touch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Friction, air resistance, tension.</a:t>
                      </a:r>
                    </a:p>
                  </a:txBody>
                  <a:tcPr anchor="ctr"/>
                </a:tc>
                <a:extLst>
                  <a:ext uri="{0D108BD9-81ED-4DB2-BD59-A6C34878D82A}">
                    <a16:rowId xmlns:a16="http://schemas.microsoft.com/office/drawing/2014/main" val="10001"/>
                  </a:ext>
                </a:extLst>
              </a:tr>
              <a:tr h="560070">
                <a:tc>
                  <a:txBody>
                    <a:bodyPr/>
                    <a:lstStyle/>
                    <a:p>
                      <a:pPr algn="ctr"/>
                      <a:r>
                        <a:rPr lang="en-GB" sz="1200" b="0" dirty="0" smtClean="0"/>
                        <a:t>Non-contact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without touching</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Gravity, electrostatic forces, magnetic forces.</a:t>
                      </a:r>
                    </a:p>
                  </a:txBody>
                  <a:tcPr anchor="ctr"/>
                </a:tc>
                <a:extLst>
                  <a:ext uri="{0D108BD9-81ED-4DB2-BD59-A6C34878D82A}">
                    <a16:rowId xmlns:a16="http://schemas.microsoft.com/office/drawing/2014/main" val="1831872260"/>
                  </a:ext>
                </a:extLst>
              </a:tr>
            </a:tbl>
          </a:graphicData>
        </a:graphic>
      </p:graphicFrame>
      <p:graphicFrame>
        <p:nvGraphicFramePr>
          <p:cNvPr id="274" name="Table 273"/>
          <p:cNvGraphicFramePr>
            <a:graphicFrameLocks noGrp="1"/>
          </p:cNvGraphicFramePr>
          <p:nvPr>
            <p:extLst/>
          </p:nvPr>
        </p:nvGraphicFramePr>
        <p:xfrm>
          <a:off x="2222205" y="75594"/>
          <a:ext cx="3326863" cy="847113"/>
        </p:xfrm>
        <a:graphic>
          <a:graphicData uri="http://schemas.openxmlformats.org/drawingml/2006/table">
            <a:tbl>
              <a:tblPr firstRow="1" bandRow="1">
                <a:tableStyleId>{5940675A-B579-460E-94D1-54222C63F5DA}</a:tableStyleId>
              </a:tblPr>
              <a:tblGrid>
                <a:gridCol w="563525">
                  <a:extLst>
                    <a:ext uri="{9D8B030D-6E8A-4147-A177-3AD203B41FA5}">
                      <a16:colId xmlns:a16="http://schemas.microsoft.com/office/drawing/2014/main" val="1317750527"/>
                    </a:ext>
                  </a:extLst>
                </a:gridCol>
                <a:gridCol w="2143481">
                  <a:extLst>
                    <a:ext uri="{9D8B030D-6E8A-4147-A177-3AD203B41FA5}">
                      <a16:colId xmlns:a16="http://schemas.microsoft.com/office/drawing/2014/main" val="2395633527"/>
                    </a:ext>
                  </a:extLst>
                </a:gridCol>
                <a:gridCol w="619857">
                  <a:extLst>
                    <a:ext uri="{9D8B030D-6E8A-4147-A177-3AD203B41FA5}">
                      <a16:colId xmlns:a16="http://schemas.microsoft.com/office/drawing/2014/main" val="1716866518"/>
                    </a:ext>
                  </a:extLst>
                </a:gridCol>
              </a:tblGrid>
              <a:tr h="298473">
                <a:tc>
                  <a:txBody>
                    <a:bodyPr/>
                    <a:lstStyle/>
                    <a:p>
                      <a:pPr algn="ctr"/>
                      <a:r>
                        <a:rPr lang="en-GB" sz="1200" b="0" dirty="0" smtClean="0"/>
                        <a:t>Unit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tc>
                  <a:txBody>
                    <a:bodyPr/>
                    <a:lstStyle/>
                    <a:p>
                      <a:pPr algn="ctr"/>
                      <a:r>
                        <a:rPr lang="en-GB" sz="1200" dirty="0" smtClean="0"/>
                        <a:t>1N</a:t>
                      </a:r>
                      <a:endParaRPr lang="en-GB" sz="1200" dirty="0"/>
                    </a:p>
                  </a:txBody>
                  <a:tcPr anchor="ctr"/>
                </a:tc>
                <a:extLst>
                  <a:ext uri="{0D108BD9-81ED-4DB2-BD59-A6C34878D82A}">
                    <a16:rowId xmlns:a16="http://schemas.microsoft.com/office/drawing/2014/main" val="1991896531"/>
                  </a:ext>
                </a:extLst>
              </a:tr>
              <a:tr h="2356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Kilo</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Kilonewton (KN) = 1000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1X 10</a:t>
                      </a:r>
                      <a:r>
                        <a:rPr lang="en-US" sz="1200" baseline="30000" dirty="0" smtClean="0"/>
                        <a:t>3</a:t>
                      </a:r>
                    </a:p>
                  </a:txBody>
                  <a:tcPr anchor="ctr"/>
                </a:tc>
                <a:extLst>
                  <a:ext uri="{0D108BD9-81ED-4DB2-BD59-A6C34878D82A}">
                    <a16:rowId xmlns:a16="http://schemas.microsoft.com/office/drawing/2014/main" val="1284188306"/>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Mega</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Meganewton (MN) = 1000,000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 X 10</a:t>
                      </a:r>
                      <a:r>
                        <a:rPr lang="en-US" sz="1200" baseline="30000" dirty="0" smtClean="0"/>
                        <a:t>6</a:t>
                      </a:r>
                    </a:p>
                  </a:txBody>
                  <a:tcPr anchor="ctr"/>
                </a:tc>
                <a:extLst>
                  <a:ext uri="{0D108BD9-81ED-4DB2-BD59-A6C34878D82A}">
                    <a16:rowId xmlns:a16="http://schemas.microsoft.com/office/drawing/2014/main" val="299546715"/>
                  </a:ext>
                </a:extLst>
              </a:tr>
            </a:tbl>
          </a:graphicData>
        </a:graphic>
      </p:graphicFrame>
      <p:sp>
        <p:nvSpPr>
          <p:cNvPr id="60" name="Rectangle 59"/>
          <p:cNvSpPr/>
          <p:nvPr/>
        </p:nvSpPr>
        <p:spPr>
          <a:xfrm>
            <a:off x="3135233" y="1680013"/>
            <a:ext cx="869547" cy="1743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 = m X g</a:t>
            </a:r>
            <a:endParaRPr lang="en-GB" sz="1200" dirty="0">
              <a:solidFill>
                <a:schemeClr val="tx1"/>
              </a:solidFill>
            </a:endParaRPr>
          </a:p>
        </p:txBody>
      </p:sp>
      <p:sp>
        <p:nvSpPr>
          <p:cNvPr id="64" name="Rectangle 63"/>
          <p:cNvSpPr/>
          <p:nvPr/>
        </p:nvSpPr>
        <p:spPr>
          <a:xfrm>
            <a:off x="922860" y="64118"/>
            <a:ext cx="1222511" cy="5070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Each Kg has a gravitational pull of 9.8N.</a:t>
            </a:r>
            <a:endParaRPr lang="en-GB" sz="1200" dirty="0">
              <a:solidFill>
                <a:schemeClr val="tx1"/>
              </a:solidFill>
            </a:endParaRPr>
          </a:p>
        </p:txBody>
      </p:sp>
      <p:graphicFrame>
        <p:nvGraphicFramePr>
          <p:cNvPr id="65" name="Table 64"/>
          <p:cNvGraphicFramePr>
            <a:graphicFrameLocks noGrp="1"/>
          </p:cNvGraphicFramePr>
          <p:nvPr>
            <p:extLst/>
          </p:nvPr>
        </p:nvGraphicFramePr>
        <p:xfrm>
          <a:off x="99431" y="653263"/>
          <a:ext cx="2027081" cy="936946"/>
        </p:xfrm>
        <a:graphic>
          <a:graphicData uri="http://schemas.openxmlformats.org/drawingml/2006/table">
            <a:tbl>
              <a:tblPr firstRow="1" bandRow="1">
                <a:tableStyleId>{5940675A-B579-460E-94D1-54222C63F5DA}</a:tableStyleId>
              </a:tblPr>
              <a:tblGrid>
                <a:gridCol w="527890">
                  <a:extLst>
                    <a:ext uri="{9D8B030D-6E8A-4147-A177-3AD203B41FA5}">
                      <a16:colId xmlns:a16="http://schemas.microsoft.com/office/drawing/2014/main" val="20000"/>
                    </a:ext>
                  </a:extLst>
                </a:gridCol>
                <a:gridCol w="818707">
                  <a:extLst>
                    <a:ext uri="{9D8B030D-6E8A-4147-A177-3AD203B41FA5}">
                      <a16:colId xmlns:a16="http://schemas.microsoft.com/office/drawing/2014/main" val="20001"/>
                    </a:ext>
                  </a:extLst>
                </a:gridCol>
                <a:gridCol w="680484">
                  <a:extLst>
                    <a:ext uri="{9D8B030D-6E8A-4147-A177-3AD203B41FA5}">
                      <a16:colId xmlns:a16="http://schemas.microsoft.com/office/drawing/2014/main" val="20002"/>
                    </a:ext>
                  </a:extLst>
                </a:gridCol>
              </a:tblGrid>
              <a:tr h="936946">
                <a:tc>
                  <a:txBody>
                    <a:bodyPr/>
                    <a:lstStyle/>
                    <a:p>
                      <a:pPr algn="ctr"/>
                      <a:r>
                        <a:rPr lang="en-GB" sz="1200" dirty="0" smtClean="0">
                          <a:solidFill>
                            <a:schemeClr val="tx1"/>
                          </a:solidFill>
                        </a:rPr>
                        <a:t>Gravitational field strength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Gravity exerted around an object.</a:t>
                      </a:r>
                      <a:endParaRPr lang="en-GB" sz="1200" b="1" i="1" dirty="0">
                        <a:solidFill>
                          <a:schemeClr val="accent2">
                            <a:lumMod val="75000"/>
                          </a:schemeClr>
                        </a:solidFill>
                      </a:endParaRPr>
                    </a:p>
                  </a:txBody>
                  <a:tcPr anchor="ctr"/>
                </a:tc>
                <a:tc>
                  <a:txBody>
                    <a:bodyPr/>
                    <a:lstStyle/>
                    <a:p>
                      <a:pPr algn="ctr"/>
                      <a:r>
                        <a:rPr lang="en-GB" sz="1200" dirty="0" smtClean="0"/>
                        <a:t>Earth’s gfs = 9.8N/kg</a:t>
                      </a:r>
                      <a:endParaRPr lang="en-GB" sz="1200" dirty="0"/>
                    </a:p>
                  </a:txBody>
                  <a:tcPr anchor="ctr"/>
                </a:tc>
                <a:extLst>
                  <a:ext uri="{0D108BD9-81ED-4DB2-BD59-A6C34878D82A}">
                    <a16:rowId xmlns:a16="http://schemas.microsoft.com/office/drawing/2014/main" val="10000"/>
                  </a:ext>
                </a:extLst>
              </a:tr>
            </a:tbl>
          </a:graphicData>
        </a:graphic>
      </p:graphicFrame>
      <p:cxnSp>
        <p:nvCxnSpPr>
          <p:cNvPr id="66" name="Straight Connector 65"/>
          <p:cNvCxnSpPr>
            <a:stCxn id="64" idx="2"/>
            <a:endCxn id="65" idx="0"/>
          </p:cNvCxnSpPr>
          <p:nvPr/>
        </p:nvCxnSpPr>
        <p:spPr>
          <a:xfrm flipH="1">
            <a:off x="1112971" y="571189"/>
            <a:ext cx="421145" cy="820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a:stCxn id="176" idx="3"/>
            <a:endCxn id="113" idx="1"/>
          </p:cNvCxnSpPr>
          <p:nvPr/>
        </p:nvCxnSpPr>
        <p:spPr>
          <a:xfrm>
            <a:off x="2434949" y="2560096"/>
            <a:ext cx="124731" cy="14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stCxn id="19" idx="0"/>
            <a:endCxn id="65" idx="2"/>
          </p:cNvCxnSpPr>
          <p:nvPr/>
        </p:nvCxnSpPr>
        <p:spPr>
          <a:xfrm flipH="1" flipV="1">
            <a:off x="1112971" y="1590209"/>
            <a:ext cx="476095" cy="898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a:off x="2559680" y="1974035"/>
            <a:ext cx="264192" cy="117498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Gravity</a:t>
            </a:r>
            <a:endParaRPr lang="en-GB" sz="1400" b="1" dirty="0">
              <a:solidFill>
                <a:schemeClr val="tx1"/>
              </a:solidFill>
            </a:endParaRPr>
          </a:p>
        </p:txBody>
      </p:sp>
      <p:sp>
        <p:nvSpPr>
          <p:cNvPr id="147" name="Rectangle 146"/>
          <p:cNvSpPr/>
          <p:nvPr/>
        </p:nvSpPr>
        <p:spPr>
          <a:xfrm>
            <a:off x="6161126" y="2794286"/>
            <a:ext cx="2566296" cy="28100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Contact and Resultant forces</a:t>
            </a:r>
            <a:endParaRPr lang="en-GB" sz="1400" b="1" dirty="0">
              <a:solidFill>
                <a:schemeClr val="tx1"/>
              </a:solidFill>
            </a:endParaRPr>
          </a:p>
        </p:txBody>
      </p:sp>
      <p:cxnSp>
        <p:nvCxnSpPr>
          <p:cNvPr id="153" name="Straight Connector 152"/>
          <p:cNvCxnSpPr>
            <a:stCxn id="332" idx="1"/>
            <a:endCxn id="372" idx="3"/>
          </p:cNvCxnSpPr>
          <p:nvPr/>
        </p:nvCxnSpPr>
        <p:spPr>
          <a:xfrm flipH="1" flipV="1">
            <a:off x="4181901" y="3752024"/>
            <a:ext cx="95094" cy="2806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113" idx="3"/>
            <a:endCxn id="276" idx="1"/>
          </p:cNvCxnSpPr>
          <p:nvPr/>
        </p:nvCxnSpPr>
        <p:spPr>
          <a:xfrm>
            <a:off x="2823872" y="2561527"/>
            <a:ext cx="1562463" cy="697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a:stCxn id="147" idx="1"/>
            <a:endCxn id="276" idx="3"/>
          </p:cNvCxnSpPr>
          <p:nvPr/>
        </p:nvCxnSpPr>
        <p:spPr>
          <a:xfrm flipH="1">
            <a:off x="5729561" y="2934788"/>
            <a:ext cx="431565" cy="3244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4" name="Table 163"/>
          <p:cNvGraphicFramePr>
            <a:graphicFrameLocks noGrp="1"/>
          </p:cNvGraphicFramePr>
          <p:nvPr>
            <p:extLst/>
          </p:nvPr>
        </p:nvGraphicFramePr>
        <p:xfrm>
          <a:off x="108842" y="6561679"/>
          <a:ext cx="2688949" cy="2377440"/>
        </p:xfrm>
        <a:graphic>
          <a:graphicData uri="http://schemas.openxmlformats.org/drawingml/2006/table">
            <a:tbl>
              <a:tblPr firstRow="1" bandRow="1">
                <a:tableStyleId>{5940675A-B579-460E-94D1-54222C63F5DA}</a:tableStyleId>
              </a:tblPr>
              <a:tblGrid>
                <a:gridCol w="1078513">
                  <a:extLst>
                    <a:ext uri="{9D8B030D-6E8A-4147-A177-3AD203B41FA5}">
                      <a16:colId xmlns:a16="http://schemas.microsoft.com/office/drawing/2014/main" val="20000"/>
                    </a:ext>
                  </a:extLst>
                </a:gridCol>
                <a:gridCol w="1610436">
                  <a:extLst>
                    <a:ext uri="{9D8B030D-6E8A-4147-A177-3AD203B41FA5}">
                      <a16:colId xmlns:a16="http://schemas.microsoft.com/office/drawing/2014/main" val="20001"/>
                    </a:ext>
                  </a:extLst>
                </a:gridCol>
              </a:tblGrid>
              <a:tr h="186033">
                <a:tc>
                  <a:txBody>
                    <a:bodyPr/>
                    <a:lstStyle/>
                    <a:p>
                      <a:pPr algn="ctr"/>
                      <a:r>
                        <a:rPr lang="en-GB" sz="1200" b="0" dirty="0" smtClean="0"/>
                        <a:t>Area</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squares (m</a:t>
                      </a:r>
                      <a:r>
                        <a:rPr lang="en-GB" sz="1200" b="1" i="1" baseline="30000" dirty="0" smtClean="0">
                          <a:solidFill>
                            <a:schemeClr val="accent2">
                              <a:lumMod val="75000"/>
                            </a:schemeClr>
                          </a:solidFill>
                        </a:rPr>
                        <a:t>2</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Weight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16308">
                <a:tc>
                  <a:txBody>
                    <a:bodyPr/>
                    <a:lstStyle/>
                    <a:p>
                      <a:pPr algn="ctr"/>
                      <a:r>
                        <a:rPr lang="en-GB" sz="1200" b="0" dirty="0" smtClean="0"/>
                        <a:t>Gravitational field strength</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per kilogram (N/Kg)</a:t>
                      </a:r>
                      <a:endParaRPr lang="en-GB" sz="1200" b="1" i="1" dirty="0">
                        <a:solidFill>
                          <a:schemeClr val="accent2">
                            <a:lumMod val="75000"/>
                          </a:schemeClr>
                        </a:solidFill>
                      </a:endParaRPr>
                    </a:p>
                  </a:txBody>
                  <a:tcPr anchor="ctr"/>
                </a:tc>
                <a:extLst>
                  <a:ext uri="{0D108BD9-81ED-4DB2-BD59-A6C34878D82A}">
                    <a16:rowId xmlns:a16="http://schemas.microsoft.com/office/drawing/2014/main" val="4068792628"/>
                  </a:ext>
                </a:extLst>
              </a:tr>
              <a:tr h="157565">
                <a:tc>
                  <a:txBody>
                    <a:bodyPr/>
                    <a:lstStyle/>
                    <a:p>
                      <a:pPr algn="ctr"/>
                      <a:r>
                        <a:rPr lang="en-GB" sz="1200" b="0" dirty="0" smtClean="0"/>
                        <a:t>Force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6537">
                <a:tc>
                  <a:txBody>
                    <a:bodyPr/>
                    <a:lstStyle/>
                    <a:p>
                      <a:pPr algn="ctr"/>
                      <a:r>
                        <a:rPr lang="en-GB" sz="1200" b="0" dirty="0" smtClean="0"/>
                        <a:t>Work done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Joules (J)</a:t>
                      </a:r>
                    </a:p>
                  </a:txBody>
                  <a:tcPr anchor="ctr"/>
                </a:tc>
                <a:extLst>
                  <a:ext uri="{0D108BD9-81ED-4DB2-BD59-A6C34878D82A}">
                    <a16:rowId xmlns:a16="http://schemas.microsoft.com/office/drawing/2014/main" val="10003"/>
                  </a:ext>
                </a:extLst>
              </a:tr>
              <a:tr h="256537">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Moment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Newton-metres (Nm)</a:t>
                      </a:r>
                      <a:endParaRPr lang="en-GB" sz="1200" b="1" i="1" dirty="0">
                        <a:solidFill>
                          <a:schemeClr val="accent2">
                            <a:lumMod val="75000"/>
                          </a:schemeClr>
                        </a:solidFill>
                      </a:endParaRPr>
                    </a:p>
                  </a:txBody>
                  <a:tcPr anchor="ctr"/>
                </a:tc>
                <a:extLst>
                  <a:ext uri="{0D108BD9-81ED-4DB2-BD59-A6C34878D82A}">
                    <a16:rowId xmlns:a16="http://schemas.microsoft.com/office/drawing/2014/main" val="3418011681"/>
                  </a:ext>
                </a:extLst>
              </a:tr>
            </a:tbl>
          </a:graphicData>
        </a:graphic>
      </p:graphicFrame>
      <p:graphicFrame>
        <p:nvGraphicFramePr>
          <p:cNvPr id="176" name="Table 175"/>
          <p:cNvGraphicFramePr>
            <a:graphicFrameLocks noGrp="1"/>
          </p:cNvGraphicFramePr>
          <p:nvPr>
            <p:extLst/>
          </p:nvPr>
        </p:nvGraphicFramePr>
        <p:xfrm>
          <a:off x="108843" y="1920016"/>
          <a:ext cx="2326106" cy="1280160"/>
        </p:xfrm>
        <a:graphic>
          <a:graphicData uri="http://schemas.openxmlformats.org/drawingml/2006/table">
            <a:tbl>
              <a:tblPr firstRow="1" bandRow="1">
                <a:tableStyleId>{5940675A-B579-460E-94D1-54222C63F5DA}</a:tableStyleId>
              </a:tblPr>
              <a:tblGrid>
                <a:gridCol w="364947">
                  <a:extLst>
                    <a:ext uri="{9D8B030D-6E8A-4147-A177-3AD203B41FA5}">
                      <a16:colId xmlns:a16="http://schemas.microsoft.com/office/drawing/2014/main" val="20000"/>
                    </a:ext>
                  </a:extLst>
                </a:gridCol>
                <a:gridCol w="1108006">
                  <a:extLst>
                    <a:ext uri="{9D8B030D-6E8A-4147-A177-3AD203B41FA5}">
                      <a16:colId xmlns:a16="http://schemas.microsoft.com/office/drawing/2014/main" val="20001"/>
                    </a:ext>
                  </a:extLst>
                </a:gridCol>
                <a:gridCol w="853153">
                  <a:extLst>
                    <a:ext uri="{9D8B030D-6E8A-4147-A177-3AD203B41FA5}">
                      <a16:colId xmlns:a16="http://schemas.microsoft.com/office/drawing/2014/main" val="20002"/>
                    </a:ext>
                  </a:extLst>
                </a:gridCol>
              </a:tblGrid>
              <a:tr h="802105">
                <a:tc>
                  <a:txBody>
                    <a:bodyPr/>
                    <a:lstStyle/>
                    <a:p>
                      <a:pPr algn="ctr"/>
                      <a:r>
                        <a:rPr lang="en-GB" sz="1200" b="0" dirty="0" smtClean="0"/>
                        <a:t>Weight</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Force acting upon an object due to gravity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Newton (N)</a:t>
                      </a:r>
                    </a:p>
                  </a:txBody>
                  <a:tcPr anchor="ctr"/>
                </a:tc>
                <a:extLst>
                  <a:ext uri="{0D108BD9-81ED-4DB2-BD59-A6C34878D82A}">
                    <a16:rowId xmlns:a16="http://schemas.microsoft.com/office/drawing/2014/main" val="10001"/>
                  </a:ext>
                </a:extLst>
              </a:tr>
              <a:tr h="444366">
                <a:tc>
                  <a:txBody>
                    <a:bodyPr/>
                    <a:lstStyle/>
                    <a:p>
                      <a:pPr algn="ctr"/>
                      <a:r>
                        <a:rPr lang="en-GB" sz="1200" b="0" dirty="0" smtClean="0"/>
                        <a:t>Mass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matter</a:t>
                      </a:r>
                      <a:endParaRPr lang="en-GB" sz="1200" b="1" i="1" dirty="0">
                        <a:solidFill>
                          <a:schemeClr val="accent2">
                            <a:lumMod val="75000"/>
                          </a:schemeClr>
                        </a:solidFill>
                      </a:endParaRPr>
                    </a:p>
                  </a:txBody>
                  <a:tcPr anchor="ctr"/>
                </a:tc>
                <a:tc>
                  <a:txBody>
                    <a:bodyPr/>
                    <a:lstStyle/>
                    <a:p>
                      <a:pPr algn="ctr"/>
                      <a:r>
                        <a:rPr lang="en-GB" sz="1200" dirty="0" smtClean="0"/>
                        <a:t>Kilograms (Kg)</a:t>
                      </a:r>
                      <a:endParaRPr lang="en-GB" sz="1200" dirty="0"/>
                    </a:p>
                  </a:txBody>
                  <a:tcPr anchor="ctr"/>
                </a:tc>
                <a:extLst>
                  <a:ext uri="{0D108BD9-81ED-4DB2-BD59-A6C34878D82A}">
                    <a16:rowId xmlns:a16="http://schemas.microsoft.com/office/drawing/2014/main" val="4000949057"/>
                  </a:ext>
                </a:extLst>
              </a:tr>
            </a:tbl>
          </a:graphicData>
        </a:graphic>
      </p:graphicFrame>
      <p:graphicFrame>
        <p:nvGraphicFramePr>
          <p:cNvPr id="125" name="Table 124"/>
          <p:cNvGraphicFramePr>
            <a:graphicFrameLocks noGrp="1"/>
          </p:cNvGraphicFramePr>
          <p:nvPr>
            <p:extLst/>
          </p:nvPr>
        </p:nvGraphicFramePr>
        <p:xfrm>
          <a:off x="2306853" y="1012138"/>
          <a:ext cx="2637938" cy="457200"/>
        </p:xfrm>
        <a:graphic>
          <a:graphicData uri="http://schemas.openxmlformats.org/drawingml/2006/table">
            <a:tbl>
              <a:tblPr firstRow="1" bandRow="1">
                <a:tableStyleId>{5940675A-B579-460E-94D1-54222C63F5DA}</a:tableStyleId>
              </a:tblPr>
              <a:tblGrid>
                <a:gridCol w="691879">
                  <a:extLst>
                    <a:ext uri="{9D8B030D-6E8A-4147-A177-3AD203B41FA5}">
                      <a16:colId xmlns:a16="http://schemas.microsoft.com/office/drawing/2014/main" val="2955753553"/>
                    </a:ext>
                  </a:extLst>
                </a:gridCol>
                <a:gridCol w="1946059">
                  <a:extLst>
                    <a:ext uri="{9D8B030D-6E8A-4147-A177-3AD203B41FA5}">
                      <a16:colId xmlns:a16="http://schemas.microsoft.com/office/drawing/2014/main" val="112504482"/>
                    </a:ext>
                  </a:extLst>
                </a:gridCol>
              </a:tblGrid>
              <a:tr h="424756">
                <a:tc>
                  <a:txBody>
                    <a:bodyPr/>
                    <a:lstStyle/>
                    <a:p>
                      <a:pPr algn="ctr"/>
                      <a:r>
                        <a:rPr lang="en-GB" sz="1200" b="0" dirty="0" smtClean="0"/>
                        <a:t>Centre of 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weight of an object acts through a single point</a:t>
                      </a:r>
                      <a:endParaRPr lang="en-GB" sz="1200" b="1" i="1" dirty="0">
                        <a:solidFill>
                          <a:schemeClr val="accent2">
                            <a:lumMod val="75000"/>
                          </a:schemeClr>
                        </a:solidFill>
                      </a:endParaRPr>
                    </a:p>
                  </a:txBody>
                  <a:tcPr anchor="ctr"/>
                </a:tc>
                <a:extLst>
                  <a:ext uri="{0D108BD9-81ED-4DB2-BD59-A6C34878D82A}">
                    <a16:rowId xmlns:a16="http://schemas.microsoft.com/office/drawing/2014/main" val="1895135172"/>
                  </a:ext>
                </a:extLst>
              </a:tr>
            </a:tbl>
          </a:graphicData>
        </a:graphic>
      </p:graphicFrame>
      <p:graphicFrame>
        <p:nvGraphicFramePr>
          <p:cNvPr id="202" name="Table 201"/>
          <p:cNvGraphicFramePr>
            <a:graphicFrameLocks noGrp="1"/>
          </p:cNvGraphicFramePr>
          <p:nvPr>
            <p:extLst/>
          </p:nvPr>
        </p:nvGraphicFramePr>
        <p:xfrm>
          <a:off x="4411865" y="1711828"/>
          <a:ext cx="4023780" cy="914400"/>
        </p:xfrm>
        <a:graphic>
          <a:graphicData uri="http://schemas.openxmlformats.org/drawingml/2006/table">
            <a:tbl>
              <a:tblPr firstRow="1" bandRow="1">
                <a:tableStyleId>{5940675A-B579-460E-94D1-54222C63F5DA}</a:tableStyleId>
              </a:tblPr>
              <a:tblGrid>
                <a:gridCol w="370265">
                  <a:extLst>
                    <a:ext uri="{9D8B030D-6E8A-4147-A177-3AD203B41FA5}">
                      <a16:colId xmlns:a16="http://schemas.microsoft.com/office/drawing/2014/main" val="20000"/>
                    </a:ext>
                  </a:extLst>
                </a:gridCol>
                <a:gridCol w="1350692">
                  <a:extLst>
                    <a:ext uri="{9D8B030D-6E8A-4147-A177-3AD203B41FA5}">
                      <a16:colId xmlns:a16="http://schemas.microsoft.com/office/drawing/2014/main" val="20001"/>
                    </a:ext>
                  </a:extLst>
                </a:gridCol>
                <a:gridCol w="2302823">
                  <a:extLst>
                    <a:ext uri="{9D8B030D-6E8A-4147-A177-3AD203B41FA5}">
                      <a16:colId xmlns:a16="http://schemas.microsoft.com/office/drawing/2014/main" val="20002"/>
                    </a:ext>
                  </a:extLst>
                </a:gridCol>
              </a:tblGrid>
              <a:tr h="433910">
                <a:tc rowSpan="2">
                  <a:txBody>
                    <a:bodyPr/>
                    <a:lstStyle/>
                    <a:p>
                      <a:pPr algn="ctr"/>
                      <a:r>
                        <a:rPr lang="en-GB" sz="1200" b="0" dirty="0" smtClean="0"/>
                        <a:t>Resultant force</a:t>
                      </a:r>
                      <a:endParaRPr lang="en-GB" sz="1200" b="0" dirty="0"/>
                    </a:p>
                  </a:txBody>
                  <a:tcPr vert="vert270" anchor="ctr">
                    <a:solidFill>
                      <a:schemeClr val="accent2">
                        <a:lumMod val="20000"/>
                        <a:lumOff val="80000"/>
                      </a:schemeClr>
                    </a:solidFill>
                  </a:tcPr>
                </a:tc>
                <a:tc rowSpan="2">
                  <a:txBody>
                    <a:bodyPr/>
                    <a:lstStyle/>
                    <a:p>
                      <a:pPr algn="ctr"/>
                      <a:r>
                        <a:rPr lang="en-GB" sz="1200" b="1" i="1" dirty="0" smtClean="0">
                          <a:solidFill>
                            <a:schemeClr val="accent2">
                              <a:lumMod val="75000"/>
                            </a:schemeClr>
                          </a:solidFill>
                        </a:rPr>
                        <a:t>The overall effect of all of the forces</a:t>
                      </a:r>
                      <a:r>
                        <a:rPr lang="en-GB" sz="1200" b="1" i="1" baseline="0" dirty="0" smtClean="0">
                          <a:solidFill>
                            <a:schemeClr val="accent2">
                              <a:lumMod val="75000"/>
                            </a:schemeClr>
                          </a:solidFill>
                        </a:rPr>
                        <a:t> acting upon an object</a:t>
                      </a: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same direction are added.</a:t>
                      </a:r>
                      <a:endParaRPr lang="en-GB" sz="1200" dirty="0"/>
                    </a:p>
                  </a:txBody>
                  <a:tcPr anchor="ctr"/>
                </a:tc>
                <a:extLst>
                  <a:ext uri="{0D108BD9-81ED-4DB2-BD59-A6C34878D82A}">
                    <a16:rowId xmlns:a16="http://schemas.microsoft.com/office/drawing/2014/main" val="10002"/>
                  </a:ext>
                </a:extLst>
              </a:tr>
              <a:tr h="361992">
                <a:tc vMerge="1">
                  <a:txBody>
                    <a:bodyPr/>
                    <a:lstStyle/>
                    <a:p>
                      <a:pPr algn="ctr"/>
                      <a:endParaRPr lang="en-GB" sz="1200" b="0"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opposite direction are taken away.</a:t>
                      </a:r>
                      <a:endParaRPr lang="en-GB" sz="1200" dirty="0"/>
                    </a:p>
                  </a:txBody>
                  <a:tcPr anchor="ctr"/>
                </a:tc>
                <a:extLst>
                  <a:ext uri="{0D108BD9-81ED-4DB2-BD59-A6C34878D82A}">
                    <a16:rowId xmlns:a16="http://schemas.microsoft.com/office/drawing/2014/main" val="14222529"/>
                  </a:ext>
                </a:extLst>
              </a:tr>
            </a:tbl>
          </a:graphicData>
        </a:graphic>
      </p:graphicFrame>
      <p:sp>
        <p:nvSpPr>
          <p:cNvPr id="203" name="Rectangle 202"/>
          <p:cNvSpPr/>
          <p:nvPr/>
        </p:nvSpPr>
        <p:spPr>
          <a:xfrm>
            <a:off x="8856128" y="1776918"/>
            <a:ext cx="1306325" cy="228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204" name="Straight Connector 203"/>
          <p:cNvCxnSpPr>
            <a:stCxn id="202" idx="2"/>
            <a:endCxn id="147" idx="0"/>
          </p:cNvCxnSpPr>
          <p:nvPr/>
        </p:nvCxnSpPr>
        <p:spPr>
          <a:xfrm>
            <a:off x="6423755" y="2626228"/>
            <a:ext cx="1020519" cy="168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3" idx="3"/>
            <a:endCxn id="229" idx="1"/>
          </p:cNvCxnSpPr>
          <p:nvPr/>
        </p:nvCxnSpPr>
        <p:spPr>
          <a:xfrm>
            <a:off x="10162453" y="1891277"/>
            <a:ext cx="195024" cy="1676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a:stCxn id="320" idx="1"/>
            <a:endCxn id="4" idx="3"/>
          </p:cNvCxnSpPr>
          <p:nvPr/>
        </p:nvCxnSpPr>
        <p:spPr>
          <a:xfrm flipH="1" flipV="1">
            <a:off x="7213662" y="3705828"/>
            <a:ext cx="108122" cy="79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29" name="Table 228"/>
          <p:cNvGraphicFramePr>
            <a:graphicFrameLocks noGrp="1"/>
          </p:cNvGraphicFramePr>
          <p:nvPr>
            <p:extLst/>
          </p:nvPr>
        </p:nvGraphicFramePr>
        <p:xfrm>
          <a:off x="10357477" y="1738911"/>
          <a:ext cx="2305430" cy="640080"/>
        </p:xfrm>
        <a:graphic>
          <a:graphicData uri="http://schemas.openxmlformats.org/drawingml/2006/table">
            <a:tbl>
              <a:tblPr firstRow="1" bandRow="1">
                <a:tableStyleId>{5940675A-B579-460E-94D1-54222C63F5DA}</a:tableStyleId>
              </a:tblPr>
              <a:tblGrid>
                <a:gridCol w="743330">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tblGrid>
              <a:tr h="442390">
                <a:tc>
                  <a:txBody>
                    <a:bodyPr/>
                    <a:lstStyle/>
                    <a:p>
                      <a:pPr algn="ctr"/>
                      <a:r>
                        <a:rPr lang="en-GB" sz="1200" b="0" dirty="0" smtClean="0"/>
                        <a:t>Free body diagram</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Show magnitude and direction of all forces upon an object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243" name="Rectangle 242"/>
          <p:cNvSpPr/>
          <p:nvPr/>
        </p:nvSpPr>
        <p:spPr>
          <a:xfrm>
            <a:off x="10586991" y="2420153"/>
            <a:ext cx="1077556" cy="6585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Object moves left with a force of 5N</a:t>
            </a:r>
            <a:endParaRPr lang="en-GB" sz="1200" dirty="0">
              <a:solidFill>
                <a:schemeClr val="tx1"/>
              </a:solidFill>
            </a:endParaRPr>
          </a:p>
        </p:txBody>
      </p:sp>
      <p:pic>
        <p:nvPicPr>
          <p:cNvPr id="155" name="Picture 154"/>
          <p:cNvPicPr>
            <a:picLocks noChangeAspect="1"/>
          </p:cNvPicPr>
          <p:nvPr/>
        </p:nvPicPr>
        <p:blipFill rotWithShape="1">
          <a:blip r:embed="rId2">
            <a:extLst>
              <a:ext uri="{28A0092B-C50C-407E-A947-70E740481C1C}">
                <a14:useLocalDpi xmlns:a14="http://schemas.microsoft.com/office/drawing/2010/main" val="0"/>
              </a:ext>
            </a:extLst>
          </a:blip>
          <a:srcRect l="17239" r="24112" b="6398"/>
          <a:stretch/>
        </p:blipFill>
        <p:spPr>
          <a:xfrm>
            <a:off x="11664547" y="2430666"/>
            <a:ext cx="957330" cy="627274"/>
          </a:xfrm>
          <a:prstGeom prst="rect">
            <a:avLst/>
          </a:prstGeom>
        </p:spPr>
      </p:pic>
      <p:pic>
        <p:nvPicPr>
          <p:cNvPr id="156" name="Picture 155"/>
          <p:cNvPicPr>
            <a:picLocks noChangeAspect="1"/>
          </p:cNvPicPr>
          <p:nvPr/>
        </p:nvPicPr>
        <p:blipFill rotWithShape="1">
          <a:blip r:embed="rId3">
            <a:extLst>
              <a:ext uri="{28A0092B-C50C-407E-A947-70E740481C1C}">
                <a14:useLocalDpi xmlns:a14="http://schemas.microsoft.com/office/drawing/2010/main" val="0"/>
              </a:ext>
            </a:extLst>
          </a:blip>
          <a:srcRect r="40108" b="-12704"/>
          <a:stretch/>
        </p:blipFill>
        <p:spPr>
          <a:xfrm>
            <a:off x="2962669" y="4847897"/>
            <a:ext cx="628037" cy="339723"/>
          </a:xfrm>
          <a:prstGeom prst="rect">
            <a:avLst/>
          </a:prstGeom>
        </p:spPr>
      </p:pic>
      <p:graphicFrame>
        <p:nvGraphicFramePr>
          <p:cNvPr id="247" name="Table 246"/>
          <p:cNvGraphicFramePr>
            <a:graphicFrameLocks noGrp="1"/>
          </p:cNvGraphicFramePr>
          <p:nvPr>
            <p:extLst/>
          </p:nvPr>
        </p:nvGraphicFramePr>
        <p:xfrm>
          <a:off x="9483761" y="75594"/>
          <a:ext cx="2103634" cy="1371600"/>
        </p:xfrm>
        <a:graphic>
          <a:graphicData uri="http://schemas.openxmlformats.org/drawingml/2006/table">
            <a:tbl>
              <a:tblPr firstRow="1" bandRow="1">
                <a:tableStyleId>{5940675A-B579-460E-94D1-54222C63F5DA}</a:tableStyleId>
              </a:tblPr>
              <a:tblGrid>
                <a:gridCol w="288889">
                  <a:extLst>
                    <a:ext uri="{9D8B030D-6E8A-4147-A177-3AD203B41FA5}">
                      <a16:colId xmlns:a16="http://schemas.microsoft.com/office/drawing/2014/main" val="20000"/>
                    </a:ext>
                  </a:extLst>
                </a:gridCol>
                <a:gridCol w="671745">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tblGrid>
              <a:tr h="845173">
                <a:tc>
                  <a:txBody>
                    <a:bodyPr/>
                    <a:lstStyle/>
                    <a:p>
                      <a:pPr algn="ctr"/>
                      <a:r>
                        <a:rPr lang="en-GB" sz="1200" b="0" dirty="0" smtClean="0"/>
                        <a:t>Resolving</a:t>
                      </a:r>
                      <a:r>
                        <a:rPr lang="en-GB" sz="1200" b="0" baseline="0" dirty="0" smtClean="0"/>
                        <a:t> </a:t>
                      </a:r>
                      <a:r>
                        <a:rPr lang="en-GB" sz="1200" b="0" dirty="0" smtClean="0"/>
                        <a:t> forces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a:t>
                      </a:r>
                      <a:r>
                        <a:rPr lang="en-GB" sz="1200" b="1" i="1" baseline="0" dirty="0" smtClean="0">
                          <a:solidFill>
                            <a:schemeClr val="accent2">
                              <a:lumMod val="75000"/>
                            </a:schemeClr>
                          </a:solidFill>
                        </a:rPr>
                        <a:t> object pulled with a force at an angle</a:t>
                      </a:r>
                      <a:endParaRPr lang="en-GB" sz="1200" b="1" i="1" dirty="0">
                        <a:solidFill>
                          <a:schemeClr val="accent2">
                            <a:lumMod val="75000"/>
                          </a:schemeClr>
                        </a:solidFill>
                      </a:endParaRPr>
                    </a:p>
                  </a:txBody>
                  <a:tcPr anchor="ctr"/>
                </a:tc>
                <a:tc>
                  <a:txBody>
                    <a:bodyPr/>
                    <a:lstStyle/>
                    <a:p>
                      <a:pPr algn="ctr"/>
                      <a:r>
                        <a:rPr lang="en-GB" sz="1200" dirty="0" smtClean="0"/>
                        <a:t>A</a:t>
                      </a:r>
                      <a:r>
                        <a:rPr lang="en-GB" sz="1200" baseline="0" dirty="0" smtClean="0"/>
                        <a:t> single force can be split into two components acting at right angles to each other. </a:t>
                      </a:r>
                      <a:endParaRPr lang="en-GB" sz="1200" dirty="0"/>
                    </a:p>
                  </a:txBody>
                  <a:tcPr anchor="ctr"/>
                </a:tc>
                <a:extLst>
                  <a:ext uri="{0D108BD9-81ED-4DB2-BD59-A6C34878D82A}">
                    <a16:rowId xmlns:a16="http://schemas.microsoft.com/office/drawing/2014/main" val="10002"/>
                  </a:ext>
                </a:extLst>
              </a:tr>
            </a:tbl>
          </a:graphicData>
        </a:graphic>
      </p:graphicFrame>
      <p:sp>
        <p:nvSpPr>
          <p:cNvPr id="248" name="Rectangle 247"/>
          <p:cNvSpPr/>
          <p:nvPr/>
        </p:nvSpPr>
        <p:spPr>
          <a:xfrm>
            <a:off x="11664279" y="520221"/>
            <a:ext cx="976648" cy="11726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a:solidFill>
                  <a:schemeClr val="tx1"/>
                </a:solidFill>
              </a:rPr>
              <a:t>The component forces combined have the same </a:t>
            </a:r>
            <a:r>
              <a:rPr lang="en-GB" sz="1200" dirty="0" smtClean="0">
                <a:solidFill>
                  <a:schemeClr val="tx1"/>
                </a:solidFill>
              </a:rPr>
              <a:t>effect.</a:t>
            </a:r>
            <a:endParaRPr lang="en-GB" sz="1200" dirty="0"/>
          </a:p>
        </p:txBody>
      </p:sp>
      <p:cxnSp>
        <p:nvCxnSpPr>
          <p:cNvPr id="249" name="Straight Connector 248"/>
          <p:cNvCxnSpPr>
            <a:stCxn id="247" idx="2"/>
            <a:endCxn id="203" idx="0"/>
          </p:cNvCxnSpPr>
          <p:nvPr/>
        </p:nvCxnSpPr>
        <p:spPr>
          <a:xfrm flipH="1">
            <a:off x="9509291" y="1447194"/>
            <a:ext cx="1026287" cy="329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a:stCxn id="248" idx="1"/>
            <a:endCxn id="247" idx="3"/>
          </p:cNvCxnSpPr>
          <p:nvPr/>
        </p:nvCxnSpPr>
        <p:spPr>
          <a:xfrm flipH="1" flipV="1">
            <a:off x="11587395" y="761394"/>
            <a:ext cx="76884" cy="3451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321784" y="3484593"/>
            <a:ext cx="1359089" cy="4583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Work done and energy transfer</a:t>
            </a:r>
            <a:endParaRPr lang="en-GB" sz="1400" b="1" dirty="0">
              <a:solidFill>
                <a:schemeClr val="tx1"/>
              </a:solidFill>
            </a:endParaRPr>
          </a:p>
        </p:txBody>
      </p:sp>
      <p:graphicFrame>
        <p:nvGraphicFramePr>
          <p:cNvPr id="321" name="Table 320"/>
          <p:cNvGraphicFramePr>
            <a:graphicFrameLocks noGrp="1"/>
          </p:cNvGraphicFramePr>
          <p:nvPr>
            <p:extLst/>
          </p:nvPr>
        </p:nvGraphicFramePr>
        <p:xfrm>
          <a:off x="8789337" y="3456812"/>
          <a:ext cx="3851590" cy="1097280"/>
        </p:xfrm>
        <a:graphic>
          <a:graphicData uri="http://schemas.openxmlformats.org/drawingml/2006/table">
            <a:tbl>
              <a:tblPr firstRow="1" bandRow="1">
                <a:tableStyleId>{5940675A-B579-460E-94D1-54222C63F5DA}</a:tableStyleId>
              </a:tblPr>
              <a:tblGrid>
                <a:gridCol w="242117">
                  <a:extLst>
                    <a:ext uri="{9D8B030D-6E8A-4147-A177-3AD203B41FA5}">
                      <a16:colId xmlns:a16="http://schemas.microsoft.com/office/drawing/2014/main" val="20000"/>
                    </a:ext>
                  </a:extLst>
                </a:gridCol>
                <a:gridCol w="1138989">
                  <a:extLst>
                    <a:ext uri="{9D8B030D-6E8A-4147-A177-3AD203B41FA5}">
                      <a16:colId xmlns:a16="http://schemas.microsoft.com/office/drawing/2014/main" val="20001"/>
                    </a:ext>
                  </a:extLst>
                </a:gridCol>
                <a:gridCol w="2470484">
                  <a:extLst>
                    <a:ext uri="{9D8B030D-6E8A-4147-A177-3AD203B41FA5}">
                      <a16:colId xmlns:a16="http://schemas.microsoft.com/office/drawing/2014/main" val="20002"/>
                    </a:ext>
                  </a:extLst>
                </a:gridCol>
              </a:tblGrid>
              <a:tr h="498787">
                <a:tc rowSpan="2">
                  <a:txBody>
                    <a:bodyPr/>
                    <a:lstStyle/>
                    <a:p>
                      <a:pPr algn="ctr"/>
                      <a:r>
                        <a:rPr lang="en-GB" sz="1200" b="0" dirty="0" smtClean="0"/>
                        <a:t>Work done</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work is done, energy is transferred</a:t>
                      </a:r>
                      <a:endParaRPr lang="en-GB" sz="1200" b="1" i="1" dirty="0">
                        <a:solidFill>
                          <a:schemeClr val="accent2">
                            <a:lumMod val="75000"/>
                          </a:schemeClr>
                        </a:solidFill>
                      </a:endParaRPr>
                    </a:p>
                  </a:txBody>
                  <a:tcPr anchor="ctr"/>
                </a:tc>
                <a:tc>
                  <a:txBody>
                    <a:bodyPr/>
                    <a:lstStyle/>
                    <a:p>
                      <a:pPr algn="ctr"/>
                      <a:r>
                        <a:rPr lang="en-GB" sz="1200" dirty="0" smtClean="0"/>
                        <a:t>Work done = force X distance moved W = F X s</a:t>
                      </a:r>
                      <a:endParaRPr lang="en-GB" sz="1200" dirty="0"/>
                    </a:p>
                  </a:txBody>
                  <a:tcPr anchor="ctr"/>
                </a:tc>
                <a:extLst>
                  <a:ext uri="{0D108BD9-81ED-4DB2-BD59-A6C34878D82A}">
                    <a16:rowId xmlns:a16="http://schemas.microsoft.com/office/drawing/2014/main" val="10002"/>
                  </a:ext>
                </a:extLst>
              </a:tr>
              <a:tr h="304800">
                <a:tc vMerge="1">
                  <a:txBody>
                    <a:bodyPr/>
                    <a:lstStyle/>
                    <a:p>
                      <a:endParaRPr lang="en-GB"/>
                    </a:p>
                  </a:txBody>
                  <a:tcPr/>
                </a:tc>
                <a:tc gridSpan="2">
                  <a:txBody>
                    <a:bodyPr/>
                    <a:lstStyle/>
                    <a:p>
                      <a:pPr algn="ctr"/>
                      <a:r>
                        <a:rPr lang="en-GB" sz="1200" dirty="0" smtClean="0"/>
                        <a:t>1J of work</a:t>
                      </a:r>
                      <a:r>
                        <a:rPr lang="en-GB" sz="1200" baseline="0" dirty="0" smtClean="0"/>
                        <a:t> is done when 1N of force moves an object through a distance of 1m, in the direction of the force.</a:t>
                      </a:r>
                      <a:endParaRPr lang="en-GB" sz="1200" dirty="0"/>
                    </a:p>
                  </a:txBody>
                  <a:tcPr anchor="ctr"/>
                </a:tc>
                <a:tc hMerge="1">
                  <a:txBody>
                    <a:bodyPr/>
                    <a:lstStyle/>
                    <a:p>
                      <a:pPr algn="l"/>
                      <a:endParaRPr lang="en-GB" sz="1200" dirty="0"/>
                    </a:p>
                  </a:txBody>
                  <a:tcPr anchor="ctr"/>
                </a:tc>
                <a:extLst>
                  <a:ext uri="{0D108BD9-81ED-4DB2-BD59-A6C34878D82A}">
                    <a16:rowId xmlns:a16="http://schemas.microsoft.com/office/drawing/2014/main" val="1906231189"/>
                  </a:ext>
                </a:extLst>
              </a:tr>
            </a:tbl>
          </a:graphicData>
        </a:graphic>
      </p:graphicFrame>
      <p:sp>
        <p:nvSpPr>
          <p:cNvPr id="322" name="Rectangle 321"/>
          <p:cNvSpPr/>
          <p:nvPr/>
        </p:nvSpPr>
        <p:spPr>
          <a:xfrm>
            <a:off x="8150910" y="3124262"/>
            <a:ext cx="4490018" cy="25077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If force is at right angles to direction of movement, NO work is done.</a:t>
            </a:r>
            <a:endParaRPr lang="en-GB" sz="1200" dirty="0"/>
          </a:p>
        </p:txBody>
      </p:sp>
      <p:cxnSp>
        <p:nvCxnSpPr>
          <p:cNvPr id="323" name="Straight Connector 322"/>
          <p:cNvCxnSpPr>
            <a:stCxn id="322" idx="2"/>
            <a:endCxn id="321" idx="0"/>
          </p:cNvCxnSpPr>
          <p:nvPr/>
        </p:nvCxnSpPr>
        <p:spPr>
          <a:xfrm>
            <a:off x="10395919" y="3375040"/>
            <a:ext cx="319213" cy="817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147" idx="3"/>
            <a:endCxn id="203" idx="1"/>
          </p:cNvCxnSpPr>
          <p:nvPr/>
        </p:nvCxnSpPr>
        <p:spPr>
          <a:xfrm flipV="1">
            <a:off x="8727422" y="1891277"/>
            <a:ext cx="128706" cy="1043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32" name="Rectangle 331"/>
          <p:cNvSpPr/>
          <p:nvPr/>
        </p:nvSpPr>
        <p:spPr>
          <a:xfrm>
            <a:off x="4276995" y="3809176"/>
            <a:ext cx="1452566" cy="44709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Scalar and vector quantities</a:t>
            </a:r>
            <a:endParaRPr lang="en-GB" sz="1400" b="1" dirty="0">
              <a:solidFill>
                <a:schemeClr val="tx1"/>
              </a:solidFill>
            </a:endParaRPr>
          </a:p>
        </p:txBody>
      </p:sp>
      <p:cxnSp>
        <p:nvCxnSpPr>
          <p:cNvPr id="335" name="Straight Connector 334"/>
          <p:cNvCxnSpPr>
            <a:stCxn id="332" idx="0"/>
            <a:endCxn id="276" idx="2"/>
          </p:cNvCxnSpPr>
          <p:nvPr/>
        </p:nvCxnSpPr>
        <p:spPr>
          <a:xfrm flipV="1">
            <a:off x="5003278" y="3720855"/>
            <a:ext cx="54670" cy="88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4" name="Table 383"/>
          <p:cNvGraphicFramePr>
            <a:graphicFrameLocks noGrp="1"/>
          </p:cNvGraphicFramePr>
          <p:nvPr>
            <p:extLst/>
          </p:nvPr>
        </p:nvGraphicFramePr>
        <p:xfrm>
          <a:off x="8329016" y="4601994"/>
          <a:ext cx="2483360" cy="914400"/>
        </p:xfrm>
        <a:graphic>
          <a:graphicData uri="http://schemas.openxmlformats.org/drawingml/2006/table">
            <a:tbl>
              <a:tblPr firstRow="1" bandRow="1">
                <a:tableStyleId>{5940675A-B579-460E-94D1-54222C63F5DA}</a:tableStyleId>
              </a:tblPr>
              <a:tblGrid>
                <a:gridCol w="1039571">
                  <a:extLst>
                    <a:ext uri="{9D8B030D-6E8A-4147-A177-3AD203B41FA5}">
                      <a16:colId xmlns:a16="http://schemas.microsoft.com/office/drawing/2014/main" val="20000"/>
                    </a:ext>
                  </a:extLst>
                </a:gridCol>
                <a:gridCol w="1443789">
                  <a:extLst>
                    <a:ext uri="{9D8B030D-6E8A-4147-A177-3AD203B41FA5}">
                      <a16:colId xmlns:a16="http://schemas.microsoft.com/office/drawing/2014/main" val="20001"/>
                    </a:ext>
                  </a:extLst>
                </a:gridCol>
              </a:tblGrid>
              <a:tr h="430542">
                <a:tc>
                  <a:txBody>
                    <a:bodyPr/>
                    <a:lstStyle/>
                    <a:p>
                      <a:pPr algn="ctr"/>
                      <a:r>
                        <a:rPr lang="en-GB" sz="1200" b="0" dirty="0" smtClean="0"/>
                        <a:t>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speed or direction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92442">
                <a:tc>
                  <a:txBody>
                    <a:bodyPr/>
                    <a:lstStyle/>
                    <a:p>
                      <a:pPr algn="ctr"/>
                      <a:r>
                        <a:rPr lang="en-GB" sz="1200" b="0" dirty="0" smtClean="0"/>
                        <a:t>More than 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shape</a:t>
                      </a:r>
                      <a:endParaRPr lang="en-GB" sz="1200" b="1" i="1" dirty="0">
                        <a:solidFill>
                          <a:schemeClr val="accent2">
                            <a:lumMod val="75000"/>
                          </a:schemeClr>
                        </a:solidFill>
                      </a:endParaRPr>
                    </a:p>
                  </a:txBody>
                  <a:tcPr anchor="ctr"/>
                </a:tc>
                <a:extLst>
                  <a:ext uri="{0D108BD9-81ED-4DB2-BD59-A6C34878D82A}">
                    <a16:rowId xmlns:a16="http://schemas.microsoft.com/office/drawing/2014/main" val="1144116706"/>
                  </a:ext>
                </a:extLst>
              </a:tr>
            </a:tbl>
          </a:graphicData>
        </a:graphic>
      </p:graphicFrame>
      <p:sp>
        <p:nvSpPr>
          <p:cNvPr id="385" name="Rectangle 384"/>
          <p:cNvSpPr/>
          <p:nvPr/>
        </p:nvSpPr>
        <p:spPr>
          <a:xfrm>
            <a:off x="7806324" y="4503488"/>
            <a:ext cx="423574" cy="96268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Forces and elasticity</a:t>
            </a:r>
            <a:endParaRPr lang="en-GB" sz="1400" b="1" dirty="0">
              <a:solidFill>
                <a:schemeClr val="tx1"/>
              </a:solidFill>
            </a:endParaRPr>
          </a:p>
        </p:txBody>
      </p:sp>
      <p:cxnSp>
        <p:nvCxnSpPr>
          <p:cNvPr id="386" name="Straight Connector 385"/>
          <p:cNvCxnSpPr>
            <a:stCxn id="384" idx="3"/>
            <a:endCxn id="178" idx="1"/>
          </p:cNvCxnSpPr>
          <p:nvPr/>
        </p:nvCxnSpPr>
        <p:spPr>
          <a:xfrm>
            <a:off x="10812376" y="5059194"/>
            <a:ext cx="93663" cy="24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p:cNvCxnSpPr>
            <a:stCxn id="385" idx="0"/>
            <a:endCxn id="320" idx="2"/>
          </p:cNvCxnSpPr>
          <p:nvPr/>
        </p:nvCxnSpPr>
        <p:spPr>
          <a:xfrm flipH="1" flipV="1">
            <a:off x="8001329" y="3942939"/>
            <a:ext cx="16782" cy="5605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78" name="Table 177"/>
          <p:cNvGraphicFramePr>
            <a:graphicFrameLocks noGrp="1"/>
          </p:cNvGraphicFramePr>
          <p:nvPr>
            <p:extLst/>
          </p:nvPr>
        </p:nvGraphicFramePr>
        <p:xfrm>
          <a:off x="10906039" y="4614260"/>
          <a:ext cx="1743435" cy="1371600"/>
        </p:xfrm>
        <a:graphic>
          <a:graphicData uri="http://schemas.openxmlformats.org/drawingml/2006/table">
            <a:tbl>
              <a:tblPr firstRow="1" bandRow="1">
                <a:tableStyleId>{5940675A-B579-460E-94D1-54222C63F5DA}</a:tableStyleId>
              </a:tblPr>
              <a:tblGrid>
                <a:gridCol w="1743435">
                  <a:extLst>
                    <a:ext uri="{9D8B030D-6E8A-4147-A177-3AD203B41FA5}">
                      <a16:colId xmlns:a16="http://schemas.microsoft.com/office/drawing/2014/main" val="3119731823"/>
                    </a:ext>
                  </a:extLst>
                </a:gridCol>
              </a:tblGrid>
              <a:tr h="274739">
                <a:tc>
                  <a:txBody>
                    <a:bodyPr/>
                    <a:lstStyle/>
                    <a:p>
                      <a:pPr algn="ctr"/>
                      <a:r>
                        <a:rPr lang="en-GB" sz="1200" dirty="0" smtClean="0"/>
                        <a:t>Two balanced forces can stretch a object.</a:t>
                      </a:r>
                      <a:endParaRPr lang="en-GB" sz="1200" dirty="0"/>
                    </a:p>
                  </a:txBody>
                  <a:tcPr anchor="ctr"/>
                </a:tc>
                <a:extLst>
                  <a:ext uri="{0D108BD9-81ED-4DB2-BD59-A6C34878D82A}">
                    <a16:rowId xmlns:a16="http://schemas.microsoft.com/office/drawing/2014/main" val="2349881243"/>
                  </a:ext>
                </a:extLst>
              </a:tr>
              <a:tr h="171450">
                <a:tc>
                  <a:txBody>
                    <a:bodyPr/>
                    <a:lstStyle/>
                    <a:p>
                      <a:pPr algn="ctr"/>
                      <a:r>
                        <a:rPr lang="en-GB" sz="1200" dirty="0" smtClean="0"/>
                        <a:t>Two balanced forces can compress an  object.</a:t>
                      </a:r>
                    </a:p>
                  </a:txBody>
                  <a:tcPr anchor="ctr"/>
                </a:tc>
                <a:extLst>
                  <a:ext uri="{0D108BD9-81ED-4DB2-BD59-A6C34878D82A}">
                    <a16:rowId xmlns:a16="http://schemas.microsoft.com/office/drawing/2014/main" val="1844583455"/>
                  </a:ext>
                </a:extLst>
              </a:tr>
              <a:tr h="0">
                <a:tc>
                  <a:txBody>
                    <a:bodyPr/>
                    <a:lstStyle/>
                    <a:p>
                      <a:pPr algn="ctr"/>
                      <a:r>
                        <a:rPr lang="en-GB" sz="1200" dirty="0" smtClean="0"/>
                        <a:t>Three balanced forces can bend an object.</a:t>
                      </a:r>
                      <a:endParaRPr lang="en-GB" sz="1200" dirty="0"/>
                    </a:p>
                  </a:txBody>
                  <a:tcPr anchor="ctr"/>
                </a:tc>
                <a:extLst>
                  <a:ext uri="{0D108BD9-81ED-4DB2-BD59-A6C34878D82A}">
                    <a16:rowId xmlns:a16="http://schemas.microsoft.com/office/drawing/2014/main" val="2517475390"/>
                  </a:ext>
                </a:extLst>
              </a:tr>
            </a:tbl>
          </a:graphicData>
        </a:graphic>
      </p:graphicFrame>
      <p:graphicFrame>
        <p:nvGraphicFramePr>
          <p:cNvPr id="389" name="Table 388"/>
          <p:cNvGraphicFramePr>
            <a:graphicFrameLocks noGrp="1"/>
          </p:cNvGraphicFramePr>
          <p:nvPr>
            <p:extLst/>
          </p:nvPr>
        </p:nvGraphicFramePr>
        <p:xfrm>
          <a:off x="7271647" y="5563294"/>
          <a:ext cx="3556773" cy="1371600"/>
        </p:xfrm>
        <a:graphic>
          <a:graphicData uri="http://schemas.openxmlformats.org/drawingml/2006/table">
            <a:tbl>
              <a:tblPr firstRow="1" bandRow="1">
                <a:tableStyleId>{5940675A-B579-460E-94D1-54222C63F5DA}</a:tableStyleId>
              </a:tblPr>
              <a:tblGrid>
                <a:gridCol w="973994">
                  <a:extLst>
                    <a:ext uri="{9D8B030D-6E8A-4147-A177-3AD203B41FA5}">
                      <a16:colId xmlns:a16="http://schemas.microsoft.com/office/drawing/2014/main" val="20000"/>
                    </a:ext>
                  </a:extLst>
                </a:gridCol>
                <a:gridCol w="2582779">
                  <a:extLst>
                    <a:ext uri="{9D8B030D-6E8A-4147-A177-3AD203B41FA5}">
                      <a16:colId xmlns:a16="http://schemas.microsoft.com/office/drawing/2014/main" val="20001"/>
                    </a:ext>
                  </a:extLst>
                </a:gridCol>
              </a:tblGrid>
              <a:tr h="435436">
                <a:tc>
                  <a:txBody>
                    <a:bodyPr/>
                    <a:lstStyle/>
                    <a:p>
                      <a:pPr algn="ctr"/>
                      <a:r>
                        <a:rPr lang="en-GB" sz="1200" b="0" dirty="0" smtClean="0"/>
                        <a:t>Elastic deformation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has been stretched but returns to its original length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59236">
                <a:tc>
                  <a:txBody>
                    <a:bodyPr/>
                    <a:lstStyle/>
                    <a:p>
                      <a:pPr algn="ctr"/>
                      <a:r>
                        <a:rPr lang="en-GB" sz="1200" b="0" dirty="0" smtClean="0"/>
                        <a:t>Inelastic deformation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has been stretched but does not return to its original length </a:t>
                      </a:r>
                      <a:endParaRPr lang="en-GB" sz="1200" b="1" i="1" dirty="0">
                        <a:solidFill>
                          <a:schemeClr val="accent2">
                            <a:lumMod val="75000"/>
                          </a:schemeClr>
                        </a:solidFill>
                      </a:endParaRPr>
                    </a:p>
                  </a:txBody>
                  <a:tcPr anchor="ctr"/>
                </a:tc>
                <a:extLst>
                  <a:ext uri="{0D108BD9-81ED-4DB2-BD59-A6C34878D82A}">
                    <a16:rowId xmlns:a16="http://schemas.microsoft.com/office/drawing/2014/main" val="1144116706"/>
                  </a:ext>
                </a:extLst>
              </a:tr>
              <a:tr h="359236">
                <a:tc>
                  <a:txBody>
                    <a:bodyPr/>
                    <a:lstStyle/>
                    <a:p>
                      <a:pPr algn="ctr"/>
                      <a:r>
                        <a:rPr lang="en-GB" sz="1200" b="0" dirty="0" smtClean="0"/>
                        <a:t>Extension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difference between stretched and unstretched lengths</a:t>
                      </a:r>
                      <a:endParaRPr lang="en-GB" sz="1200" b="1" i="1" dirty="0">
                        <a:solidFill>
                          <a:schemeClr val="accent2">
                            <a:lumMod val="75000"/>
                          </a:schemeClr>
                        </a:solidFill>
                      </a:endParaRPr>
                    </a:p>
                  </a:txBody>
                  <a:tcPr anchor="ctr"/>
                </a:tc>
                <a:extLst>
                  <a:ext uri="{0D108BD9-81ED-4DB2-BD59-A6C34878D82A}">
                    <a16:rowId xmlns:a16="http://schemas.microsoft.com/office/drawing/2014/main" val="4050761880"/>
                  </a:ext>
                </a:extLst>
              </a:tr>
            </a:tbl>
          </a:graphicData>
        </a:graphic>
      </p:graphicFrame>
      <p:graphicFrame>
        <p:nvGraphicFramePr>
          <p:cNvPr id="390" name="Table 389"/>
          <p:cNvGraphicFramePr>
            <a:graphicFrameLocks noGrp="1"/>
          </p:cNvGraphicFramePr>
          <p:nvPr>
            <p:extLst/>
          </p:nvPr>
        </p:nvGraphicFramePr>
        <p:xfrm>
          <a:off x="9524363" y="8177104"/>
          <a:ext cx="3206036" cy="1097280"/>
        </p:xfrm>
        <a:graphic>
          <a:graphicData uri="http://schemas.openxmlformats.org/drawingml/2006/table">
            <a:tbl>
              <a:tblPr firstRow="1" bandRow="1">
                <a:tableStyleId>{5940675A-B579-460E-94D1-54222C63F5DA}</a:tableStyleId>
              </a:tblPr>
              <a:tblGrid>
                <a:gridCol w="1316480">
                  <a:extLst>
                    <a:ext uri="{9D8B030D-6E8A-4147-A177-3AD203B41FA5}">
                      <a16:colId xmlns:a16="http://schemas.microsoft.com/office/drawing/2014/main" val="20000"/>
                    </a:ext>
                  </a:extLst>
                </a:gridCol>
                <a:gridCol w="1889556">
                  <a:extLst>
                    <a:ext uri="{9D8B030D-6E8A-4147-A177-3AD203B41FA5}">
                      <a16:colId xmlns:a16="http://schemas.microsoft.com/office/drawing/2014/main" val="20001"/>
                    </a:ext>
                  </a:extLst>
                </a:gridCol>
              </a:tblGrid>
              <a:tr h="228600">
                <a:tc>
                  <a:txBody>
                    <a:bodyPr/>
                    <a:lstStyle/>
                    <a:p>
                      <a:pPr algn="ctr"/>
                      <a:r>
                        <a:rPr lang="en-GB" sz="1200" b="0" dirty="0" smtClean="0"/>
                        <a:t>Force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Spring constant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a:t>
                      </a:r>
                      <a:r>
                        <a:rPr lang="en-GB" sz="1200" b="1" i="1" baseline="0" dirty="0" smtClean="0">
                          <a:solidFill>
                            <a:schemeClr val="accent2">
                              <a:lumMod val="75000"/>
                            </a:schemeClr>
                          </a:solidFill>
                        </a:rPr>
                        <a:t> per metre (N/m)</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16308">
                <a:tc>
                  <a:txBody>
                    <a:bodyPr/>
                    <a:lstStyle/>
                    <a:p>
                      <a:pPr algn="ctr"/>
                      <a:r>
                        <a:rPr lang="en-GB" sz="1200" b="0" dirty="0" smtClean="0"/>
                        <a:t>Extension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4068792628"/>
                  </a:ext>
                </a:extLst>
              </a:tr>
              <a:tr h="157565">
                <a:tc>
                  <a:txBody>
                    <a:bodyPr/>
                    <a:lstStyle/>
                    <a:p>
                      <a:pPr algn="ctr"/>
                      <a:r>
                        <a:rPr lang="en-GB" sz="1200" b="0" dirty="0" smtClean="0"/>
                        <a:t>EPE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Joules (J)</a:t>
                      </a:r>
                    </a:p>
                  </a:txBody>
                  <a:tcPr anchor="ctr"/>
                </a:tc>
                <a:extLst>
                  <a:ext uri="{0D108BD9-81ED-4DB2-BD59-A6C34878D82A}">
                    <a16:rowId xmlns:a16="http://schemas.microsoft.com/office/drawing/2014/main" val="10002"/>
                  </a:ext>
                </a:extLst>
              </a:tr>
            </a:tbl>
          </a:graphicData>
        </a:graphic>
      </p:graphicFrame>
      <p:cxnSp>
        <p:nvCxnSpPr>
          <p:cNvPr id="391" name="Straight Connector 390"/>
          <p:cNvCxnSpPr>
            <a:stCxn id="321" idx="1"/>
            <a:endCxn id="320" idx="3"/>
          </p:cNvCxnSpPr>
          <p:nvPr/>
        </p:nvCxnSpPr>
        <p:spPr>
          <a:xfrm flipH="1" flipV="1">
            <a:off x="8680873" y="3713766"/>
            <a:ext cx="108464" cy="2916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06" name="Table 205"/>
          <p:cNvGraphicFramePr>
            <a:graphicFrameLocks noGrp="1"/>
          </p:cNvGraphicFramePr>
          <p:nvPr>
            <p:extLst/>
          </p:nvPr>
        </p:nvGraphicFramePr>
        <p:xfrm>
          <a:off x="8727422" y="7059753"/>
          <a:ext cx="3978310" cy="743996"/>
        </p:xfrm>
        <a:graphic>
          <a:graphicData uri="http://schemas.openxmlformats.org/drawingml/2006/table">
            <a:tbl>
              <a:tblPr firstRow="1" bandRow="1">
                <a:tableStyleId>{5940675A-B579-460E-94D1-54222C63F5DA}</a:tableStyleId>
              </a:tblPr>
              <a:tblGrid>
                <a:gridCol w="465089">
                  <a:extLst>
                    <a:ext uri="{9D8B030D-6E8A-4147-A177-3AD203B41FA5}">
                      <a16:colId xmlns:a16="http://schemas.microsoft.com/office/drawing/2014/main" val="1075810232"/>
                    </a:ext>
                  </a:extLst>
                </a:gridCol>
                <a:gridCol w="3513221">
                  <a:extLst>
                    <a:ext uri="{9D8B030D-6E8A-4147-A177-3AD203B41FA5}">
                      <a16:colId xmlns:a16="http://schemas.microsoft.com/office/drawing/2014/main" val="1701370090"/>
                    </a:ext>
                  </a:extLst>
                </a:gridCol>
              </a:tblGrid>
              <a:tr h="354043">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Stretching a spring</a:t>
                      </a:r>
                    </a:p>
                  </a:txBody>
                  <a:tcPr vert="vert270" anchor="ctr">
                    <a:solidFill>
                      <a:schemeClr val="accent2">
                        <a:lumMod val="20000"/>
                        <a:lumOff val="80000"/>
                      </a:schemeClr>
                    </a:solidFill>
                  </a:tcPr>
                </a:tc>
                <a:tc>
                  <a:txBody>
                    <a:bodyPr/>
                    <a:lstStyle/>
                    <a:p>
                      <a:pPr algn="ctr"/>
                      <a:r>
                        <a:rPr lang="en-GB" sz="1200" dirty="0" smtClean="0">
                          <a:solidFill>
                            <a:schemeClr val="tx1"/>
                          </a:solidFill>
                        </a:rPr>
                        <a:t>Force = </a:t>
                      </a:r>
                      <a:r>
                        <a:rPr lang="en-GB" sz="1200" baseline="0" dirty="0" smtClean="0">
                          <a:solidFill>
                            <a:schemeClr val="tx1"/>
                          </a:solidFill>
                        </a:rPr>
                        <a:t>spring constant X extension, </a:t>
                      </a:r>
                      <a:r>
                        <a:rPr lang="en-GB" sz="1200" dirty="0" smtClean="0">
                          <a:solidFill>
                            <a:schemeClr val="tx1"/>
                          </a:solidFill>
                        </a:rPr>
                        <a:t>F = k X e</a:t>
                      </a:r>
                      <a:endParaRPr lang="en-GB" sz="1200" dirty="0"/>
                    </a:p>
                  </a:txBody>
                  <a:tcPr anchor="ctr"/>
                </a:tc>
                <a:extLst>
                  <a:ext uri="{0D108BD9-81ED-4DB2-BD59-A6C34878D82A}">
                    <a16:rowId xmlns:a16="http://schemas.microsoft.com/office/drawing/2014/main" val="1443271049"/>
                  </a:ext>
                </a:extLst>
              </a:tr>
              <a:tr h="389953">
                <a:tc vMerge="1">
                  <a:txBody>
                    <a:bodyPr/>
                    <a:lstStyle/>
                    <a:p>
                      <a:endParaRPr lang="en-GB"/>
                    </a:p>
                  </a:txBody>
                  <a:tcPr/>
                </a:tc>
                <a:tc>
                  <a:txBody>
                    <a:bodyPr/>
                    <a:lstStyle/>
                    <a:p>
                      <a:pPr algn="ctr"/>
                      <a:r>
                        <a:rPr lang="en-GB" sz="1200" dirty="0" smtClean="0">
                          <a:solidFill>
                            <a:schemeClr val="tx1"/>
                          </a:solidFill>
                        </a:rPr>
                        <a:t>EPE = ½</a:t>
                      </a:r>
                      <a:r>
                        <a:rPr lang="en-GB" sz="1200" baseline="0" dirty="0" smtClean="0">
                          <a:solidFill>
                            <a:schemeClr val="tx1"/>
                          </a:solidFill>
                        </a:rPr>
                        <a:t> X spring constant X (extension)</a:t>
                      </a:r>
                      <a:r>
                        <a:rPr lang="en-GB" sz="1200" baseline="30000" dirty="0" smtClean="0">
                          <a:solidFill>
                            <a:schemeClr val="tx1"/>
                          </a:solidFill>
                        </a:rPr>
                        <a:t>2</a:t>
                      </a:r>
                      <a:r>
                        <a:rPr lang="en-GB" sz="1200" dirty="0" smtClean="0">
                          <a:solidFill>
                            <a:schemeClr val="tx1"/>
                          </a:solidFill>
                        </a:rPr>
                        <a:t>, EPE = ½ ke</a:t>
                      </a:r>
                      <a:r>
                        <a:rPr lang="en-GB" sz="1200" baseline="30000" dirty="0" smtClean="0">
                          <a:solidFill>
                            <a:schemeClr val="tx1"/>
                          </a:solidFill>
                        </a:rPr>
                        <a:t>2</a:t>
                      </a:r>
                      <a:endParaRPr lang="en-GB" sz="1200" dirty="0" smtClean="0"/>
                    </a:p>
                  </a:txBody>
                  <a:tcPr anchor="ctr"/>
                </a:tc>
                <a:extLst>
                  <a:ext uri="{0D108BD9-81ED-4DB2-BD59-A6C34878D82A}">
                    <a16:rowId xmlns:a16="http://schemas.microsoft.com/office/drawing/2014/main" val="451827204"/>
                  </a:ext>
                </a:extLst>
              </a:tr>
            </a:tbl>
          </a:graphicData>
        </a:graphic>
      </p:graphicFrame>
      <p:graphicFrame>
        <p:nvGraphicFramePr>
          <p:cNvPr id="394" name="Table 393"/>
          <p:cNvGraphicFramePr>
            <a:graphicFrameLocks noGrp="1"/>
          </p:cNvGraphicFramePr>
          <p:nvPr>
            <p:extLst/>
          </p:nvPr>
        </p:nvGraphicFramePr>
        <p:xfrm>
          <a:off x="10906039" y="6035800"/>
          <a:ext cx="1759745" cy="914400"/>
        </p:xfrm>
        <a:graphic>
          <a:graphicData uri="http://schemas.openxmlformats.org/drawingml/2006/table">
            <a:tbl>
              <a:tblPr firstRow="1" bandRow="1">
                <a:tableStyleId>{5940675A-B579-460E-94D1-54222C63F5DA}</a:tableStyleId>
              </a:tblPr>
              <a:tblGrid>
                <a:gridCol w="1759745">
                  <a:extLst>
                    <a:ext uri="{9D8B030D-6E8A-4147-A177-3AD203B41FA5}">
                      <a16:colId xmlns:a16="http://schemas.microsoft.com/office/drawing/2014/main" val="3960695914"/>
                    </a:ext>
                  </a:extLst>
                </a:gridCol>
              </a:tblGrid>
              <a:tr h="228522">
                <a:tc>
                  <a:txBody>
                    <a:bodyPr/>
                    <a:lstStyle/>
                    <a:p>
                      <a:pPr algn="ctr"/>
                      <a:r>
                        <a:rPr lang="en-GB" sz="1200" b="0" dirty="0" smtClean="0"/>
                        <a:t>Limit of proportionality</a:t>
                      </a:r>
                      <a:endParaRPr lang="en-GB" sz="1200" b="0" dirty="0"/>
                    </a:p>
                  </a:txBody>
                  <a:tcPr anchor="ctr">
                    <a:solidFill>
                      <a:schemeClr val="accent2">
                        <a:lumMod val="20000"/>
                        <a:lumOff val="80000"/>
                      </a:schemeClr>
                    </a:solidFill>
                  </a:tcPr>
                </a:tc>
                <a:extLst>
                  <a:ext uri="{0D108BD9-81ED-4DB2-BD59-A6C34878D82A}">
                    <a16:rowId xmlns:a16="http://schemas.microsoft.com/office/drawing/2014/main" val="3990622760"/>
                  </a:ext>
                </a:extLst>
              </a:tr>
              <a:tr h="634532">
                <a:tc>
                  <a:txBody>
                    <a:bodyPr/>
                    <a:lstStyle/>
                    <a:p>
                      <a:pPr algn="ctr"/>
                      <a:r>
                        <a:rPr lang="en-GB" sz="1200" b="1" i="1" dirty="0" smtClean="0">
                          <a:solidFill>
                            <a:schemeClr val="accent2">
                              <a:lumMod val="75000"/>
                            </a:schemeClr>
                          </a:solidFill>
                        </a:rPr>
                        <a:t>Beyond</a:t>
                      </a:r>
                      <a:r>
                        <a:rPr lang="en-GB" sz="1200" b="1" i="1" baseline="0" dirty="0" smtClean="0">
                          <a:solidFill>
                            <a:schemeClr val="accent2">
                              <a:lumMod val="75000"/>
                            </a:schemeClr>
                          </a:solidFill>
                        </a:rPr>
                        <a:t> this point the spring is permanently deformed</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cxnSp>
        <p:nvCxnSpPr>
          <p:cNvPr id="395" name="Straight Connector 394"/>
          <p:cNvCxnSpPr>
            <a:stCxn id="385" idx="3"/>
            <a:endCxn id="384" idx="1"/>
          </p:cNvCxnSpPr>
          <p:nvPr/>
        </p:nvCxnSpPr>
        <p:spPr>
          <a:xfrm>
            <a:off x="8229898" y="4984829"/>
            <a:ext cx="99118" cy="74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a:stCxn id="322" idx="0"/>
            <a:endCxn id="427" idx="3"/>
          </p:cNvCxnSpPr>
          <p:nvPr/>
        </p:nvCxnSpPr>
        <p:spPr>
          <a:xfrm flipH="1" flipV="1">
            <a:off x="10221478" y="2554395"/>
            <a:ext cx="174441" cy="5698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p:cNvCxnSpPr>
            <a:stCxn id="206" idx="0"/>
            <a:endCxn id="394" idx="2"/>
          </p:cNvCxnSpPr>
          <p:nvPr/>
        </p:nvCxnSpPr>
        <p:spPr>
          <a:xfrm flipV="1">
            <a:off x="10716577" y="6950200"/>
            <a:ext cx="1069334" cy="1095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p:cNvCxnSpPr>
            <a:stCxn id="389" idx="2"/>
            <a:endCxn id="206" idx="0"/>
          </p:cNvCxnSpPr>
          <p:nvPr/>
        </p:nvCxnSpPr>
        <p:spPr>
          <a:xfrm>
            <a:off x="9050033" y="6934894"/>
            <a:ext cx="1666544" cy="1248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27" name="Rectangle 426"/>
          <p:cNvSpPr/>
          <p:nvPr/>
        </p:nvSpPr>
        <p:spPr>
          <a:xfrm>
            <a:off x="8892713" y="2098216"/>
            <a:ext cx="1328765" cy="9123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done against frictional forces, temperature of object rises.</a:t>
            </a:r>
            <a:endParaRPr lang="en-GB" sz="1200" dirty="0"/>
          </a:p>
        </p:txBody>
      </p:sp>
      <p:sp>
        <p:nvSpPr>
          <p:cNvPr id="454" name="Rectangle 453"/>
          <p:cNvSpPr/>
          <p:nvPr/>
        </p:nvSpPr>
        <p:spPr>
          <a:xfrm>
            <a:off x="5781747" y="4256267"/>
            <a:ext cx="1306325" cy="31783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PHYSICS ONLY</a:t>
            </a:r>
            <a:endParaRPr lang="en-GB" sz="1400" b="1" dirty="0">
              <a:solidFill>
                <a:schemeClr val="tx1"/>
              </a:solidFill>
            </a:endParaRPr>
          </a:p>
        </p:txBody>
      </p:sp>
      <p:cxnSp>
        <p:nvCxnSpPr>
          <p:cNvPr id="455" name="Straight Connector 454"/>
          <p:cNvCxnSpPr>
            <a:stCxn id="454" idx="3"/>
            <a:endCxn id="385" idx="1"/>
          </p:cNvCxnSpPr>
          <p:nvPr/>
        </p:nvCxnSpPr>
        <p:spPr>
          <a:xfrm>
            <a:off x="7088072" y="4415186"/>
            <a:ext cx="718252" cy="5696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58" name="Rectangle 457"/>
          <p:cNvSpPr/>
          <p:nvPr/>
        </p:nvSpPr>
        <p:spPr>
          <a:xfrm>
            <a:off x="4181901" y="4340957"/>
            <a:ext cx="1092956" cy="6416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Moments, levers and gears</a:t>
            </a:r>
            <a:endParaRPr lang="en-GB" sz="1400" b="1" dirty="0">
              <a:solidFill>
                <a:schemeClr val="tx1"/>
              </a:solidFill>
            </a:endParaRPr>
          </a:p>
        </p:txBody>
      </p:sp>
      <p:cxnSp>
        <p:nvCxnSpPr>
          <p:cNvPr id="459" name="Straight Connector 458"/>
          <p:cNvCxnSpPr>
            <a:stCxn id="454" idx="1"/>
            <a:endCxn id="458" idx="3"/>
          </p:cNvCxnSpPr>
          <p:nvPr/>
        </p:nvCxnSpPr>
        <p:spPr>
          <a:xfrm flipH="1">
            <a:off x="5274857" y="4415186"/>
            <a:ext cx="506890" cy="2465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62" name="Table 461"/>
          <p:cNvGraphicFramePr>
            <a:graphicFrameLocks noGrp="1"/>
          </p:cNvGraphicFramePr>
          <p:nvPr>
            <p:extLst/>
          </p:nvPr>
        </p:nvGraphicFramePr>
        <p:xfrm>
          <a:off x="4857750" y="5302153"/>
          <a:ext cx="2175130" cy="457200"/>
        </p:xfrm>
        <a:graphic>
          <a:graphicData uri="http://schemas.openxmlformats.org/drawingml/2006/table">
            <a:tbl>
              <a:tblPr firstRow="1" bandRow="1">
                <a:tableStyleId>{5940675A-B579-460E-94D1-54222C63F5DA}</a:tableStyleId>
              </a:tblPr>
              <a:tblGrid>
                <a:gridCol w="744909">
                  <a:extLst>
                    <a:ext uri="{9D8B030D-6E8A-4147-A177-3AD203B41FA5}">
                      <a16:colId xmlns:a16="http://schemas.microsoft.com/office/drawing/2014/main" val="1075810232"/>
                    </a:ext>
                  </a:extLst>
                </a:gridCol>
                <a:gridCol w="1430221">
                  <a:extLst>
                    <a:ext uri="{9D8B030D-6E8A-4147-A177-3AD203B41FA5}">
                      <a16:colId xmlns:a16="http://schemas.microsoft.com/office/drawing/2014/main" val="3960695914"/>
                    </a:ext>
                  </a:extLst>
                </a:gridCol>
              </a:tblGrid>
              <a:tr h="396234">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Moment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Turning effect of a force about a pivot</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graphicFrame>
        <p:nvGraphicFramePr>
          <p:cNvPr id="464" name="Table 463"/>
          <p:cNvGraphicFramePr>
            <a:graphicFrameLocks noGrp="1"/>
          </p:cNvGraphicFramePr>
          <p:nvPr>
            <p:extLst/>
          </p:nvPr>
        </p:nvGraphicFramePr>
        <p:xfrm>
          <a:off x="5344826" y="4982603"/>
          <a:ext cx="1952967" cy="274320"/>
        </p:xfrm>
        <a:graphic>
          <a:graphicData uri="http://schemas.openxmlformats.org/drawingml/2006/table">
            <a:tbl>
              <a:tblPr firstRow="1" bandRow="1">
                <a:tableStyleId>{5940675A-B579-460E-94D1-54222C63F5DA}</a:tableStyleId>
              </a:tblPr>
              <a:tblGrid>
                <a:gridCol w="1952967">
                  <a:extLst>
                    <a:ext uri="{9D8B030D-6E8A-4147-A177-3AD203B41FA5}">
                      <a16:colId xmlns:a16="http://schemas.microsoft.com/office/drawing/2014/main" val="3960695914"/>
                    </a:ext>
                  </a:extLst>
                </a:gridCol>
              </a:tblGrid>
              <a:tr h="269070">
                <a:tc>
                  <a:txBody>
                    <a:bodyPr/>
                    <a:lstStyle/>
                    <a:p>
                      <a:pPr algn="ctr"/>
                      <a:r>
                        <a:rPr lang="en-GB" sz="1200" b="0" i="0" dirty="0" smtClean="0">
                          <a:solidFill>
                            <a:schemeClr val="tx1"/>
                          </a:solidFill>
                        </a:rPr>
                        <a:t>Moment = force X distance</a:t>
                      </a:r>
                      <a:endParaRPr lang="en-GB" sz="1200" b="0" i="0" dirty="0">
                        <a:solidFill>
                          <a:schemeClr val="tx1"/>
                        </a:solidFill>
                      </a:endParaRPr>
                    </a:p>
                  </a:txBody>
                  <a:tcPr anchor="ctr"/>
                </a:tc>
                <a:extLst>
                  <a:ext uri="{0D108BD9-81ED-4DB2-BD59-A6C34878D82A}">
                    <a16:rowId xmlns:a16="http://schemas.microsoft.com/office/drawing/2014/main" val="1443271049"/>
                  </a:ext>
                </a:extLst>
              </a:tr>
            </a:tbl>
          </a:graphicData>
        </a:graphic>
      </p:graphicFrame>
      <p:cxnSp>
        <p:nvCxnSpPr>
          <p:cNvPr id="465" name="Straight Connector 464"/>
          <p:cNvCxnSpPr>
            <a:stCxn id="458" idx="2"/>
          </p:cNvCxnSpPr>
          <p:nvPr/>
        </p:nvCxnSpPr>
        <p:spPr>
          <a:xfrm>
            <a:off x="4728379" y="4982603"/>
            <a:ext cx="521490" cy="3174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6" name="Straight Connector 465"/>
          <p:cNvCxnSpPr>
            <a:stCxn id="464" idx="0"/>
            <a:endCxn id="478" idx="2"/>
          </p:cNvCxnSpPr>
          <p:nvPr/>
        </p:nvCxnSpPr>
        <p:spPr>
          <a:xfrm flipV="1">
            <a:off x="6321309" y="4911726"/>
            <a:ext cx="314807" cy="708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78" name="Table 477"/>
          <p:cNvGraphicFramePr>
            <a:graphicFrameLocks noGrp="1"/>
          </p:cNvGraphicFramePr>
          <p:nvPr>
            <p:extLst/>
          </p:nvPr>
        </p:nvGraphicFramePr>
        <p:xfrm>
          <a:off x="6212643" y="4637406"/>
          <a:ext cx="846946" cy="274320"/>
        </p:xfrm>
        <a:graphic>
          <a:graphicData uri="http://schemas.openxmlformats.org/drawingml/2006/table">
            <a:tbl>
              <a:tblPr firstRow="1" bandRow="1">
                <a:tableStyleId>{5940675A-B579-460E-94D1-54222C63F5DA}</a:tableStyleId>
              </a:tblPr>
              <a:tblGrid>
                <a:gridCol w="846946">
                  <a:extLst>
                    <a:ext uri="{9D8B030D-6E8A-4147-A177-3AD203B41FA5}">
                      <a16:colId xmlns:a16="http://schemas.microsoft.com/office/drawing/2014/main" val="3960695914"/>
                    </a:ext>
                  </a:extLst>
                </a:gridCol>
              </a:tblGrid>
              <a:tr h="269070">
                <a:tc>
                  <a:txBody>
                    <a:bodyPr/>
                    <a:lstStyle/>
                    <a:p>
                      <a:pPr algn="ctr"/>
                      <a:r>
                        <a:rPr lang="en-GB" sz="1200" b="0" i="0" dirty="0" smtClean="0">
                          <a:solidFill>
                            <a:schemeClr val="tx1"/>
                          </a:solidFill>
                        </a:rPr>
                        <a:t>M = F X d</a:t>
                      </a:r>
                      <a:endParaRPr lang="en-GB" sz="1200" b="0" i="0" dirty="0">
                        <a:solidFill>
                          <a:schemeClr val="tx1"/>
                        </a:solidFill>
                      </a:endParaRPr>
                    </a:p>
                  </a:txBody>
                  <a:tcPr anchor="ctr"/>
                </a:tc>
                <a:extLst>
                  <a:ext uri="{0D108BD9-81ED-4DB2-BD59-A6C34878D82A}">
                    <a16:rowId xmlns:a16="http://schemas.microsoft.com/office/drawing/2014/main" val="1443271049"/>
                  </a:ext>
                </a:extLst>
              </a:tr>
            </a:tbl>
          </a:graphicData>
        </a:graphic>
      </p:graphicFrame>
      <p:cxnSp>
        <p:nvCxnSpPr>
          <p:cNvPr id="479" name="Straight Connector 478"/>
          <p:cNvCxnSpPr>
            <a:stCxn id="462" idx="0"/>
            <a:endCxn id="464" idx="2"/>
          </p:cNvCxnSpPr>
          <p:nvPr/>
        </p:nvCxnSpPr>
        <p:spPr>
          <a:xfrm flipV="1">
            <a:off x="5945315" y="5256923"/>
            <a:ext cx="375994" cy="452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86" name="Table 485"/>
          <p:cNvGraphicFramePr>
            <a:graphicFrameLocks noGrp="1"/>
          </p:cNvGraphicFramePr>
          <p:nvPr>
            <p:extLst/>
          </p:nvPr>
        </p:nvGraphicFramePr>
        <p:xfrm>
          <a:off x="4890502" y="5828953"/>
          <a:ext cx="2142377" cy="640080"/>
        </p:xfrm>
        <a:graphic>
          <a:graphicData uri="http://schemas.openxmlformats.org/drawingml/2006/table">
            <a:tbl>
              <a:tblPr firstRow="1" bandRow="1">
                <a:tableStyleId>{5940675A-B579-460E-94D1-54222C63F5DA}</a:tableStyleId>
              </a:tblPr>
              <a:tblGrid>
                <a:gridCol w="279067">
                  <a:extLst>
                    <a:ext uri="{9D8B030D-6E8A-4147-A177-3AD203B41FA5}">
                      <a16:colId xmlns:a16="http://schemas.microsoft.com/office/drawing/2014/main" val="663866934"/>
                    </a:ext>
                  </a:extLst>
                </a:gridCol>
                <a:gridCol w="1863310">
                  <a:extLst>
                    <a:ext uri="{9D8B030D-6E8A-4147-A177-3AD203B41FA5}">
                      <a16:colId xmlns:a16="http://schemas.microsoft.com/office/drawing/2014/main" val="2982621518"/>
                    </a:ext>
                  </a:extLst>
                </a:gridCol>
              </a:tblGrid>
              <a:tr h="566964">
                <a:tc>
                  <a:txBody>
                    <a:bodyPr/>
                    <a:lstStyle/>
                    <a:p>
                      <a:pPr algn="ctr"/>
                      <a:r>
                        <a:rPr lang="en-GB" sz="1200" b="0" dirty="0" smtClean="0"/>
                        <a:t>Lever</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small force exerted with a long lever</a:t>
                      </a:r>
                      <a:r>
                        <a:rPr lang="en-GB" sz="1200" b="1" i="1" baseline="0" dirty="0" smtClean="0">
                          <a:solidFill>
                            <a:schemeClr val="accent2">
                              <a:lumMod val="75000"/>
                            </a:schemeClr>
                          </a:solidFill>
                        </a:rPr>
                        <a:t> </a:t>
                      </a:r>
                      <a:r>
                        <a:rPr lang="en-GB" sz="1200" b="1" i="1" dirty="0" smtClean="0">
                          <a:solidFill>
                            <a:schemeClr val="accent2">
                              <a:lumMod val="75000"/>
                            </a:schemeClr>
                          </a:solidFill>
                        </a:rPr>
                        <a:t>applies a large force</a:t>
                      </a:r>
                      <a:endParaRPr lang="en-GB" sz="1200" b="1" i="1" dirty="0">
                        <a:solidFill>
                          <a:schemeClr val="accent2">
                            <a:lumMod val="75000"/>
                          </a:schemeClr>
                        </a:solidFill>
                      </a:endParaRPr>
                    </a:p>
                  </a:txBody>
                  <a:tcPr anchor="ctr"/>
                </a:tc>
                <a:extLst>
                  <a:ext uri="{0D108BD9-81ED-4DB2-BD59-A6C34878D82A}">
                    <a16:rowId xmlns:a16="http://schemas.microsoft.com/office/drawing/2014/main" val="4071981572"/>
                  </a:ext>
                </a:extLst>
              </a:tr>
            </a:tbl>
          </a:graphicData>
        </a:graphic>
      </p:graphicFrame>
      <p:graphicFrame>
        <p:nvGraphicFramePr>
          <p:cNvPr id="487" name="Table 486"/>
          <p:cNvGraphicFramePr>
            <a:graphicFrameLocks noGrp="1"/>
          </p:cNvGraphicFramePr>
          <p:nvPr>
            <p:extLst/>
          </p:nvPr>
        </p:nvGraphicFramePr>
        <p:xfrm>
          <a:off x="4840241" y="6538683"/>
          <a:ext cx="2153099" cy="1097280"/>
        </p:xfrm>
        <a:graphic>
          <a:graphicData uri="http://schemas.openxmlformats.org/drawingml/2006/table">
            <a:tbl>
              <a:tblPr firstRow="1" bandRow="1">
                <a:tableStyleId>{5940675A-B579-460E-94D1-54222C63F5DA}</a:tableStyleId>
              </a:tblPr>
              <a:tblGrid>
                <a:gridCol w="2153099">
                  <a:extLst>
                    <a:ext uri="{9D8B030D-6E8A-4147-A177-3AD203B41FA5}">
                      <a16:colId xmlns:a16="http://schemas.microsoft.com/office/drawing/2014/main" val="2982621518"/>
                    </a:ext>
                  </a:extLst>
                </a:gridCol>
              </a:tblGrid>
              <a:tr h="19647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Principle of moments</a:t>
                      </a:r>
                    </a:p>
                  </a:txBody>
                  <a:tcPr anchor="ctr">
                    <a:solidFill>
                      <a:schemeClr val="accent2">
                        <a:lumMod val="20000"/>
                        <a:lumOff val="80000"/>
                      </a:schemeClr>
                    </a:solidFill>
                  </a:tcPr>
                </a:tc>
                <a:extLst>
                  <a:ext uri="{0D108BD9-81ED-4DB2-BD59-A6C34878D82A}">
                    <a16:rowId xmlns:a16="http://schemas.microsoft.com/office/drawing/2014/main" val="1937244750"/>
                  </a:ext>
                </a:extLst>
              </a:tr>
              <a:tr h="772216">
                <a:tc>
                  <a:txBody>
                    <a:bodyPr/>
                    <a:lstStyle/>
                    <a:p>
                      <a:pPr algn="ctr"/>
                      <a:r>
                        <a:rPr lang="en-GB" sz="1200" b="1" i="1" dirty="0" smtClean="0">
                          <a:solidFill>
                            <a:schemeClr val="accent2">
                              <a:lumMod val="75000"/>
                            </a:schemeClr>
                          </a:solidFill>
                        </a:rPr>
                        <a:t>In</a:t>
                      </a:r>
                      <a:r>
                        <a:rPr lang="en-GB" sz="1200" b="1" i="1" baseline="0" dirty="0" smtClean="0">
                          <a:solidFill>
                            <a:schemeClr val="accent2">
                              <a:lumMod val="75000"/>
                            </a:schemeClr>
                          </a:solidFill>
                        </a:rPr>
                        <a:t> a</a:t>
                      </a:r>
                      <a:r>
                        <a:rPr lang="en-GB" sz="1200" b="1" i="1" dirty="0" smtClean="0">
                          <a:solidFill>
                            <a:schemeClr val="accent2">
                              <a:lumMod val="75000"/>
                            </a:schemeClr>
                          </a:solidFill>
                        </a:rPr>
                        <a:t> balanced system, the sum of the clockwise moments = the sum of the anti-clockwise moments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4071981572"/>
                  </a:ext>
                </a:extLst>
              </a:tr>
            </a:tbl>
          </a:graphicData>
        </a:graphic>
      </p:graphicFrame>
      <p:cxnSp>
        <p:nvCxnSpPr>
          <p:cNvPr id="534" name="Straight Connector 533"/>
          <p:cNvCxnSpPr>
            <a:stCxn id="486" idx="0"/>
            <a:endCxn id="462" idx="2"/>
          </p:cNvCxnSpPr>
          <p:nvPr/>
        </p:nvCxnSpPr>
        <p:spPr>
          <a:xfrm flipH="1" flipV="1">
            <a:off x="5945315" y="5759353"/>
            <a:ext cx="16375" cy="696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0" name="Straight Connector 539"/>
          <p:cNvCxnSpPr>
            <a:stCxn id="486" idx="2"/>
            <a:endCxn id="487" idx="0"/>
          </p:cNvCxnSpPr>
          <p:nvPr/>
        </p:nvCxnSpPr>
        <p:spPr>
          <a:xfrm flipH="1">
            <a:off x="5916790" y="6469033"/>
            <a:ext cx="44900" cy="696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69" name="Table 568"/>
          <p:cNvGraphicFramePr>
            <a:graphicFrameLocks noGrp="1"/>
          </p:cNvGraphicFramePr>
          <p:nvPr>
            <p:extLst/>
          </p:nvPr>
        </p:nvGraphicFramePr>
        <p:xfrm>
          <a:off x="2877612" y="6557733"/>
          <a:ext cx="1793463" cy="681574"/>
        </p:xfrm>
        <a:graphic>
          <a:graphicData uri="http://schemas.openxmlformats.org/drawingml/2006/table">
            <a:tbl>
              <a:tblPr firstRow="1" bandRow="1">
                <a:tableStyleId>{5940675A-B579-460E-94D1-54222C63F5DA}</a:tableStyleId>
              </a:tblPr>
              <a:tblGrid>
                <a:gridCol w="227294">
                  <a:extLst>
                    <a:ext uri="{9D8B030D-6E8A-4147-A177-3AD203B41FA5}">
                      <a16:colId xmlns:a16="http://schemas.microsoft.com/office/drawing/2014/main" val="20000"/>
                    </a:ext>
                  </a:extLst>
                </a:gridCol>
                <a:gridCol w="1566169">
                  <a:extLst>
                    <a:ext uri="{9D8B030D-6E8A-4147-A177-3AD203B41FA5}">
                      <a16:colId xmlns:a16="http://schemas.microsoft.com/office/drawing/2014/main" val="20001"/>
                    </a:ext>
                  </a:extLst>
                </a:gridCol>
              </a:tblGrid>
              <a:tr h="681574">
                <a:tc>
                  <a:txBody>
                    <a:bodyPr/>
                    <a:lstStyle/>
                    <a:p>
                      <a:pPr algn="ctr"/>
                      <a:r>
                        <a:rPr lang="en-GB" sz="1200" b="0" dirty="0" smtClean="0"/>
                        <a:t>Gears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Increase or decrease the rotational effect of a force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cxnSp>
        <p:nvCxnSpPr>
          <p:cNvPr id="586" name="Straight Connector 585"/>
          <p:cNvCxnSpPr>
            <a:stCxn id="569" idx="3"/>
            <a:endCxn id="487" idx="1"/>
          </p:cNvCxnSpPr>
          <p:nvPr/>
        </p:nvCxnSpPr>
        <p:spPr>
          <a:xfrm>
            <a:off x="4671075" y="6898520"/>
            <a:ext cx="169166" cy="1888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05" name="Table 604"/>
          <p:cNvGraphicFramePr>
            <a:graphicFrameLocks noGrp="1"/>
          </p:cNvGraphicFramePr>
          <p:nvPr>
            <p:extLst/>
          </p:nvPr>
        </p:nvGraphicFramePr>
        <p:xfrm>
          <a:off x="5874665" y="7705613"/>
          <a:ext cx="1663943" cy="740444"/>
        </p:xfrm>
        <a:graphic>
          <a:graphicData uri="http://schemas.openxmlformats.org/drawingml/2006/table">
            <a:tbl>
              <a:tblPr firstRow="1" bandRow="1">
                <a:tableStyleId>{5940675A-B579-460E-94D1-54222C63F5DA}</a:tableStyleId>
              </a:tblPr>
              <a:tblGrid>
                <a:gridCol w="492869">
                  <a:extLst>
                    <a:ext uri="{9D8B030D-6E8A-4147-A177-3AD203B41FA5}">
                      <a16:colId xmlns:a16="http://schemas.microsoft.com/office/drawing/2014/main" val="20001"/>
                    </a:ext>
                  </a:extLst>
                </a:gridCol>
                <a:gridCol w="1171074">
                  <a:extLst>
                    <a:ext uri="{9D8B030D-6E8A-4147-A177-3AD203B41FA5}">
                      <a16:colId xmlns:a16="http://schemas.microsoft.com/office/drawing/2014/main" val="1398025502"/>
                    </a:ext>
                  </a:extLst>
                </a:gridCol>
              </a:tblGrid>
              <a:tr h="283244">
                <a:tc>
                  <a:txBody>
                    <a:bodyPr/>
                    <a:lstStyle/>
                    <a:p>
                      <a:pPr algn="ctr"/>
                      <a:r>
                        <a:rPr lang="en-GB" sz="1200" b="0" i="0" dirty="0" smtClean="0">
                          <a:solidFill>
                            <a:schemeClr val="tx1"/>
                          </a:solidFill>
                        </a:rPr>
                        <a:t>Fluid</a:t>
                      </a:r>
                      <a:endParaRPr lang="en-GB" sz="1200" b="0"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liquid or gas</a:t>
                      </a:r>
                    </a:p>
                  </a:txBody>
                  <a:tcPr anchor="ctr"/>
                </a:tc>
                <a:extLst>
                  <a:ext uri="{0D108BD9-81ED-4DB2-BD59-A6C34878D82A}">
                    <a16:rowId xmlns:a16="http://schemas.microsoft.com/office/drawing/2014/main" val="374150753"/>
                  </a:ext>
                </a:extLst>
              </a:tr>
              <a:tr h="393404">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Flows and changes shape</a:t>
                      </a:r>
                      <a:r>
                        <a:rPr lang="en-GB" sz="1200" b="0" i="0" baseline="0" dirty="0" smtClean="0">
                          <a:solidFill>
                            <a:schemeClr val="tx1"/>
                          </a:solidFill>
                        </a:rPr>
                        <a:t> to fill a container.</a:t>
                      </a:r>
                      <a:endParaRPr lang="en-GB" sz="1200" b="0" i="0" dirty="0" smtClean="0">
                        <a:solidFill>
                          <a:schemeClr val="tx1"/>
                        </a:solidFill>
                      </a:endParaRPr>
                    </a:p>
                  </a:txBody>
                  <a:tcPr anchor="ct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sp>
        <p:nvSpPr>
          <p:cNvPr id="606" name="Rectangle 605"/>
          <p:cNvSpPr/>
          <p:nvPr/>
        </p:nvSpPr>
        <p:spPr>
          <a:xfrm>
            <a:off x="3750367" y="7317377"/>
            <a:ext cx="224955" cy="80825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Pressure</a:t>
            </a:r>
            <a:endParaRPr lang="en-GB" sz="1400" b="1" dirty="0">
              <a:solidFill>
                <a:schemeClr val="tx1"/>
              </a:solidFill>
            </a:endParaRPr>
          </a:p>
        </p:txBody>
      </p:sp>
      <p:graphicFrame>
        <p:nvGraphicFramePr>
          <p:cNvPr id="611" name="Table 610"/>
          <p:cNvGraphicFramePr>
            <a:graphicFrameLocks noGrp="1"/>
          </p:cNvGraphicFramePr>
          <p:nvPr>
            <p:extLst/>
          </p:nvPr>
        </p:nvGraphicFramePr>
        <p:xfrm>
          <a:off x="4072964" y="7691636"/>
          <a:ext cx="1683469" cy="274320"/>
        </p:xfrm>
        <a:graphic>
          <a:graphicData uri="http://schemas.openxmlformats.org/drawingml/2006/table">
            <a:tbl>
              <a:tblPr firstRow="1" bandRow="1">
                <a:tableStyleId>{5940675A-B579-460E-94D1-54222C63F5DA}</a:tableStyleId>
              </a:tblPr>
              <a:tblGrid>
                <a:gridCol w="1683469">
                  <a:extLst>
                    <a:ext uri="{9D8B030D-6E8A-4147-A177-3AD203B41FA5}">
                      <a16:colId xmlns:a16="http://schemas.microsoft.com/office/drawing/2014/main" val="1398025502"/>
                    </a:ext>
                  </a:extLst>
                </a:gridCol>
              </a:tblGrid>
              <a:tr h="13735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Force ÷ Area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612" name="Table 611"/>
          <p:cNvGraphicFramePr>
            <a:graphicFrameLocks noGrp="1"/>
          </p:cNvGraphicFramePr>
          <p:nvPr>
            <p:extLst/>
          </p:nvPr>
        </p:nvGraphicFramePr>
        <p:xfrm>
          <a:off x="4671075" y="8108208"/>
          <a:ext cx="751762" cy="274320"/>
        </p:xfrm>
        <a:graphic>
          <a:graphicData uri="http://schemas.openxmlformats.org/drawingml/2006/table">
            <a:tbl>
              <a:tblPr firstRow="1" bandRow="1">
                <a:tableStyleId>{5940675A-B579-460E-94D1-54222C63F5DA}</a:tableStyleId>
              </a:tblPr>
              <a:tblGrid>
                <a:gridCol w="751762">
                  <a:extLst>
                    <a:ext uri="{9D8B030D-6E8A-4147-A177-3AD203B41FA5}">
                      <a16:colId xmlns:a16="http://schemas.microsoft.com/office/drawing/2014/main" val="1398025502"/>
                    </a:ext>
                  </a:extLst>
                </a:gridCol>
              </a:tblGrid>
              <a:tr h="1894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 </a:t>
                      </a:r>
                      <a:r>
                        <a:rPr lang="en-GB" sz="1200" b="0" i="0" baseline="0" dirty="0" smtClean="0">
                          <a:solidFill>
                            <a:schemeClr val="tx1"/>
                          </a:solidFill>
                        </a:rPr>
                        <a:t>= F ÷ 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13" name="Straight Connector 612"/>
          <p:cNvCxnSpPr>
            <a:stCxn id="611" idx="2"/>
            <a:endCxn id="612" idx="0"/>
          </p:cNvCxnSpPr>
          <p:nvPr/>
        </p:nvCxnSpPr>
        <p:spPr>
          <a:xfrm>
            <a:off x="4914698" y="7965956"/>
            <a:ext cx="132258" cy="142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4" name="Straight Connector 613"/>
          <p:cNvCxnSpPr>
            <a:stCxn id="606" idx="3"/>
            <a:endCxn id="611" idx="1"/>
          </p:cNvCxnSpPr>
          <p:nvPr/>
        </p:nvCxnSpPr>
        <p:spPr>
          <a:xfrm>
            <a:off x="3975322" y="7721506"/>
            <a:ext cx="97642" cy="1072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5" name="Straight Connector 614"/>
          <p:cNvCxnSpPr>
            <a:stCxn id="629" idx="3"/>
            <a:endCxn id="150" idx="1"/>
          </p:cNvCxnSpPr>
          <p:nvPr/>
        </p:nvCxnSpPr>
        <p:spPr>
          <a:xfrm flipV="1">
            <a:off x="7213661" y="8812011"/>
            <a:ext cx="382509" cy="790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7" name="Table 626"/>
          <p:cNvGraphicFramePr>
            <a:graphicFrameLocks noGrp="1"/>
          </p:cNvGraphicFramePr>
          <p:nvPr>
            <p:extLst/>
          </p:nvPr>
        </p:nvGraphicFramePr>
        <p:xfrm>
          <a:off x="2887570" y="8229408"/>
          <a:ext cx="1469725" cy="1044976"/>
        </p:xfrm>
        <a:graphic>
          <a:graphicData uri="http://schemas.openxmlformats.org/drawingml/2006/table">
            <a:tbl>
              <a:tblPr firstRow="1" bandRow="1">
                <a:tableStyleId>{5940675A-B579-460E-94D1-54222C63F5DA}</a:tableStyleId>
              </a:tblPr>
              <a:tblGrid>
                <a:gridCol w="1469725">
                  <a:extLst>
                    <a:ext uri="{9D8B030D-6E8A-4147-A177-3AD203B41FA5}">
                      <a16:colId xmlns:a16="http://schemas.microsoft.com/office/drawing/2014/main" val="20001"/>
                    </a:ext>
                  </a:extLst>
                </a:gridCol>
              </a:tblGrid>
              <a:tr h="313493">
                <a:tc>
                  <a:txBody>
                    <a:bodyPr/>
                    <a:lstStyle/>
                    <a:p>
                      <a:pPr algn="ctr"/>
                      <a:r>
                        <a:rPr lang="en-GB" sz="1200" b="0" i="0" dirty="0" smtClean="0">
                          <a:solidFill>
                            <a:schemeClr val="tx1"/>
                          </a:solidFill>
                        </a:rPr>
                        <a:t>Pressure and depth</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731483">
                <a:tc>
                  <a:txBody>
                    <a:bodyPr/>
                    <a:lstStyle/>
                    <a:p>
                      <a:pPr algn="ctr"/>
                      <a:r>
                        <a:rPr lang="en-GB" sz="1200" b="1" i="1" dirty="0" smtClean="0">
                          <a:solidFill>
                            <a:schemeClr val="accent2">
                              <a:lumMod val="75000"/>
                            </a:schemeClr>
                          </a:solidFill>
                        </a:rPr>
                        <a:t>Pressure</a:t>
                      </a:r>
                      <a:r>
                        <a:rPr lang="en-GB" sz="1200" b="1" i="1" baseline="0" dirty="0" smtClean="0">
                          <a:solidFill>
                            <a:schemeClr val="accent2">
                              <a:lumMod val="75000"/>
                            </a:schemeClr>
                          </a:solidFill>
                        </a:rPr>
                        <a:t> on divers depends on weight of water above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629" name="Table 628"/>
          <p:cNvGraphicFramePr>
            <a:graphicFrameLocks noGrp="1"/>
          </p:cNvGraphicFramePr>
          <p:nvPr>
            <p:extLst/>
          </p:nvPr>
        </p:nvGraphicFramePr>
        <p:xfrm>
          <a:off x="5877034" y="8523022"/>
          <a:ext cx="1336627" cy="736053"/>
        </p:xfrm>
        <a:graphic>
          <a:graphicData uri="http://schemas.openxmlformats.org/drawingml/2006/table">
            <a:tbl>
              <a:tblPr firstRow="1" bandRow="1">
                <a:tableStyleId>{5940675A-B579-460E-94D1-54222C63F5DA}</a:tableStyleId>
              </a:tblPr>
              <a:tblGrid>
                <a:gridCol w="389878">
                  <a:extLst>
                    <a:ext uri="{9D8B030D-6E8A-4147-A177-3AD203B41FA5}">
                      <a16:colId xmlns:a16="http://schemas.microsoft.com/office/drawing/2014/main" val="1075810232"/>
                    </a:ext>
                  </a:extLst>
                </a:gridCol>
                <a:gridCol w="946749">
                  <a:extLst>
                    <a:ext uri="{9D8B030D-6E8A-4147-A177-3AD203B41FA5}">
                      <a16:colId xmlns:a16="http://schemas.microsoft.com/office/drawing/2014/main" val="3960695914"/>
                    </a:ext>
                  </a:extLst>
                </a:gridCol>
              </a:tblGrid>
              <a:tr h="736053">
                <a:tc>
                  <a:txBody>
                    <a:bodyPr/>
                    <a:lstStyle/>
                    <a:p>
                      <a:pPr algn="ctr"/>
                      <a:r>
                        <a:rPr lang="en-GB" sz="1200" b="0" i="0" dirty="0" smtClean="0">
                          <a:solidFill>
                            <a:schemeClr val="tx1"/>
                          </a:solidFill>
                        </a:rPr>
                        <a:t>Hydraulic machine</a:t>
                      </a:r>
                      <a:endParaRPr lang="en-GB" sz="1200" b="0" i="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 liquids to transmit pressure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sp>
        <p:nvSpPr>
          <p:cNvPr id="631" name="Rectangle 630"/>
          <p:cNvSpPr/>
          <p:nvPr/>
        </p:nvSpPr>
        <p:spPr>
          <a:xfrm>
            <a:off x="2891791" y="7671442"/>
            <a:ext cx="774172" cy="43101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635" name="Straight Connector 634"/>
          <p:cNvCxnSpPr>
            <a:stCxn id="631" idx="3"/>
            <a:endCxn id="606" idx="1"/>
          </p:cNvCxnSpPr>
          <p:nvPr/>
        </p:nvCxnSpPr>
        <p:spPr>
          <a:xfrm flipV="1">
            <a:off x="3665963" y="7721506"/>
            <a:ext cx="84404" cy="1654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38" name="Table 637"/>
          <p:cNvGraphicFramePr>
            <a:graphicFrameLocks noGrp="1"/>
          </p:cNvGraphicFramePr>
          <p:nvPr>
            <p:extLst/>
          </p:nvPr>
        </p:nvGraphicFramePr>
        <p:xfrm>
          <a:off x="496319" y="9007797"/>
          <a:ext cx="2311012" cy="274320"/>
        </p:xfrm>
        <a:graphic>
          <a:graphicData uri="http://schemas.openxmlformats.org/drawingml/2006/table">
            <a:tbl>
              <a:tblPr firstRow="1" bandRow="1">
                <a:tableStyleId>{5940675A-B579-460E-94D1-54222C63F5DA}</a:tableStyleId>
              </a:tblPr>
              <a:tblGrid>
                <a:gridCol w="2311012">
                  <a:extLst>
                    <a:ext uri="{9D8B030D-6E8A-4147-A177-3AD203B41FA5}">
                      <a16:colId xmlns:a16="http://schemas.microsoft.com/office/drawing/2014/main" val="1398025502"/>
                    </a:ext>
                  </a:extLst>
                </a:gridCol>
              </a:tblGrid>
              <a:tr h="25862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height X density X gfs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39" name="Straight Connector 638"/>
          <p:cNvCxnSpPr>
            <a:stCxn id="627" idx="1"/>
            <a:endCxn id="638" idx="3"/>
          </p:cNvCxnSpPr>
          <p:nvPr/>
        </p:nvCxnSpPr>
        <p:spPr>
          <a:xfrm flipH="1">
            <a:off x="2807331" y="8751896"/>
            <a:ext cx="80239" cy="3930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43" name="Table 642"/>
          <p:cNvGraphicFramePr>
            <a:graphicFrameLocks noGrp="1"/>
          </p:cNvGraphicFramePr>
          <p:nvPr>
            <p:extLst/>
          </p:nvPr>
        </p:nvGraphicFramePr>
        <p:xfrm>
          <a:off x="4423445" y="8523022"/>
          <a:ext cx="1319182" cy="731520"/>
        </p:xfrm>
        <a:graphic>
          <a:graphicData uri="http://schemas.openxmlformats.org/drawingml/2006/table">
            <a:tbl>
              <a:tblPr firstRow="1" bandRow="1">
                <a:tableStyleId>{5940675A-B579-460E-94D1-54222C63F5DA}</a:tableStyleId>
              </a:tblPr>
              <a:tblGrid>
                <a:gridCol w="1319182">
                  <a:extLst>
                    <a:ext uri="{9D8B030D-6E8A-4147-A177-3AD203B41FA5}">
                      <a16:colId xmlns:a16="http://schemas.microsoft.com/office/drawing/2014/main" val="20001"/>
                    </a:ext>
                  </a:extLst>
                </a:gridCol>
              </a:tblGrid>
              <a:tr h="179671">
                <a:tc>
                  <a:txBody>
                    <a:bodyPr/>
                    <a:lstStyle/>
                    <a:p>
                      <a:pPr algn="ctr"/>
                      <a:r>
                        <a:rPr lang="en-GB" sz="1200" b="0" i="0" dirty="0" smtClean="0">
                          <a:solidFill>
                            <a:schemeClr val="tx1"/>
                          </a:solidFill>
                        </a:rPr>
                        <a:t>Upthrust</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226193">
                <a:tc>
                  <a:txBody>
                    <a:bodyPr/>
                    <a:lstStyle/>
                    <a:p>
                      <a:pPr algn="ctr"/>
                      <a:r>
                        <a:rPr lang="en-GB" sz="1200" b="1" i="1" dirty="0" smtClean="0">
                          <a:solidFill>
                            <a:schemeClr val="accent2">
                              <a:lumMod val="75000"/>
                            </a:schemeClr>
                          </a:solidFill>
                        </a:rPr>
                        <a:t>Resultant force exerted</a:t>
                      </a:r>
                      <a:r>
                        <a:rPr lang="en-GB" sz="1200" b="1" i="1" baseline="0" dirty="0" smtClean="0">
                          <a:solidFill>
                            <a:schemeClr val="accent2">
                              <a:lumMod val="75000"/>
                            </a:schemeClr>
                          </a:solidFill>
                        </a:rPr>
                        <a:t> by  a fluid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cxnSp>
        <p:nvCxnSpPr>
          <p:cNvPr id="647" name="Straight Connector 646"/>
          <p:cNvCxnSpPr>
            <a:stCxn id="627" idx="3"/>
            <a:endCxn id="643" idx="1"/>
          </p:cNvCxnSpPr>
          <p:nvPr/>
        </p:nvCxnSpPr>
        <p:spPr>
          <a:xfrm>
            <a:off x="4357295" y="8751896"/>
            <a:ext cx="66150" cy="136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6869" y="4341560"/>
            <a:ext cx="475063" cy="489850"/>
          </a:xfrm>
          <a:prstGeom prst="rect">
            <a:avLst/>
          </a:prstGeom>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b="51857"/>
          <a:stretch/>
        </p:blipFill>
        <p:spPr>
          <a:xfrm>
            <a:off x="7143639" y="7023001"/>
            <a:ext cx="1285105" cy="538483"/>
          </a:xfrm>
          <a:prstGeom prst="rect">
            <a:avLst/>
          </a:prstGeom>
        </p:spPr>
      </p:pic>
      <p:cxnSp>
        <p:nvCxnSpPr>
          <p:cNvPr id="126" name="Straight Connector 125"/>
          <p:cNvCxnSpPr>
            <a:stCxn id="631" idx="2"/>
            <a:endCxn id="627" idx="0"/>
          </p:cNvCxnSpPr>
          <p:nvPr/>
        </p:nvCxnSpPr>
        <p:spPr>
          <a:xfrm>
            <a:off x="3278877" y="8102459"/>
            <a:ext cx="343555" cy="1269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6" name="Table 145"/>
          <p:cNvGraphicFramePr>
            <a:graphicFrameLocks noGrp="1"/>
          </p:cNvGraphicFramePr>
          <p:nvPr>
            <p:extLst/>
          </p:nvPr>
        </p:nvGraphicFramePr>
        <p:xfrm>
          <a:off x="8074172" y="7851314"/>
          <a:ext cx="4631173" cy="274320"/>
        </p:xfrm>
        <a:graphic>
          <a:graphicData uri="http://schemas.openxmlformats.org/drawingml/2006/table">
            <a:tbl>
              <a:tblPr firstRow="1" bandRow="1">
                <a:tableStyleId>{5940675A-B579-460E-94D1-54222C63F5DA}</a:tableStyleId>
              </a:tblPr>
              <a:tblGrid>
                <a:gridCol w="2112563">
                  <a:extLst>
                    <a:ext uri="{9D8B030D-6E8A-4147-A177-3AD203B41FA5}">
                      <a16:colId xmlns:a16="http://schemas.microsoft.com/office/drawing/2014/main" val="1075810232"/>
                    </a:ext>
                  </a:extLst>
                </a:gridCol>
                <a:gridCol w="2518610">
                  <a:extLst>
                    <a:ext uri="{9D8B030D-6E8A-4147-A177-3AD203B41FA5}">
                      <a16:colId xmlns:a16="http://schemas.microsoft.com/office/drawing/2014/main" val="3960695914"/>
                    </a:ext>
                  </a:extLst>
                </a:gridCol>
              </a:tblGrid>
              <a:tr h="271227">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Elastic Potential energy (EPE)</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stored in a stretched spring</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graphicFrame>
        <p:nvGraphicFramePr>
          <p:cNvPr id="150" name="Table 149"/>
          <p:cNvGraphicFramePr>
            <a:graphicFrameLocks noGrp="1"/>
          </p:cNvGraphicFramePr>
          <p:nvPr>
            <p:extLst/>
          </p:nvPr>
        </p:nvGraphicFramePr>
        <p:xfrm>
          <a:off x="7596170" y="8354811"/>
          <a:ext cx="1724161" cy="914400"/>
        </p:xfrm>
        <a:graphic>
          <a:graphicData uri="http://schemas.openxmlformats.org/drawingml/2006/table">
            <a:tbl>
              <a:tblPr firstRow="1" bandRow="1">
                <a:tableStyleId>{5940675A-B579-460E-94D1-54222C63F5DA}</a:tableStyleId>
              </a:tblPr>
              <a:tblGrid>
                <a:gridCol w="1724161">
                  <a:extLst>
                    <a:ext uri="{9D8B030D-6E8A-4147-A177-3AD203B41FA5}">
                      <a16:colId xmlns:a16="http://schemas.microsoft.com/office/drawing/2014/main" val="1075810232"/>
                    </a:ext>
                  </a:extLst>
                </a:gridCol>
              </a:tblGrid>
              <a:tr h="251482">
                <a:tc>
                  <a:txBody>
                    <a:bodyPr/>
                    <a:lstStyle/>
                    <a:p>
                      <a:pPr algn="ctr"/>
                      <a:r>
                        <a:rPr lang="en-GB" sz="1200" b="0" i="0" dirty="0" smtClean="0">
                          <a:solidFill>
                            <a:schemeClr val="tx1"/>
                          </a:solidFill>
                        </a:rPr>
                        <a:t>Atmospheric</a:t>
                      </a:r>
                      <a:r>
                        <a:rPr lang="en-GB" sz="1200" b="0" i="0" baseline="0" dirty="0" smtClean="0">
                          <a:solidFill>
                            <a:schemeClr val="tx1"/>
                          </a:solidFill>
                        </a:rPr>
                        <a:t> pressure</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377386879"/>
                  </a:ext>
                </a:extLst>
              </a:tr>
              <a:tr h="586790">
                <a:tc>
                  <a:txBody>
                    <a:bodyPr/>
                    <a:lstStyle/>
                    <a:p>
                      <a:pPr algn="ctr"/>
                      <a:r>
                        <a:rPr lang="en-GB" sz="1200" b="1" i="1" dirty="0" smtClean="0">
                          <a:solidFill>
                            <a:schemeClr val="accent2">
                              <a:lumMod val="75000"/>
                            </a:schemeClr>
                          </a:solidFill>
                        </a:rPr>
                        <a:t>Caused by billions of air particles colliding with a surface.</a:t>
                      </a:r>
                      <a:endParaRPr lang="en-GB" sz="1200" b="1" i="1" dirty="0">
                        <a:solidFill>
                          <a:schemeClr val="accent2">
                            <a:lumMod val="75000"/>
                          </a:schemeClr>
                        </a:solidFill>
                      </a:endParaRPr>
                    </a:p>
                  </a:txBody>
                  <a:tcPr anchor="ctr">
                    <a:noFill/>
                  </a:tcPr>
                </a:tc>
                <a:extLst>
                  <a:ext uri="{0D108BD9-81ED-4DB2-BD59-A6C34878D82A}">
                    <a16:rowId xmlns:a16="http://schemas.microsoft.com/office/drawing/2014/main" val="1443271049"/>
                  </a:ext>
                </a:extLst>
              </a:tr>
            </a:tbl>
          </a:graphicData>
        </a:graphic>
      </p:graphicFrame>
    </p:spTree>
    <p:extLst>
      <p:ext uri="{BB962C8B-B14F-4D97-AF65-F5344CB8AC3E}">
        <p14:creationId xmlns:p14="http://schemas.microsoft.com/office/powerpoint/2010/main" val="32185469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4" name="Straight Connector 163"/>
          <p:cNvCxnSpPr>
            <a:stCxn id="147" idx="1"/>
          </p:cNvCxnSpPr>
          <p:nvPr/>
        </p:nvCxnSpPr>
        <p:spPr>
          <a:xfrm flipH="1">
            <a:off x="2668135" y="3402338"/>
            <a:ext cx="1812606" cy="654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36" name="Picture 235">
            <a:extLst>
              <a:ext uri="{FF2B5EF4-FFF2-40B4-BE49-F238E27FC236}">
                <a16:creationId xmlns:a16="http://schemas.microsoft.com/office/drawing/2014/main" id="{64EA25C9-AEC0-4425-9437-6C3662DFC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231" y="8377144"/>
            <a:ext cx="1104283" cy="886895"/>
          </a:xfrm>
          <a:prstGeom prst="rect">
            <a:avLst/>
          </a:prstGeom>
        </p:spPr>
      </p:pic>
      <p:cxnSp>
        <p:nvCxnSpPr>
          <p:cNvPr id="224" name="Straight Connector 223"/>
          <p:cNvCxnSpPr/>
          <p:nvPr/>
        </p:nvCxnSpPr>
        <p:spPr>
          <a:xfrm flipV="1">
            <a:off x="7020143" y="4360918"/>
            <a:ext cx="706039" cy="1207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72" name="Picture 171">
            <a:extLst>
              <a:ext uri="{FF2B5EF4-FFF2-40B4-BE49-F238E27FC236}">
                <a16:creationId xmlns:a16="http://schemas.microsoft.com/office/drawing/2014/main" id="{FEB9853C-8DF2-4F4E-8261-8D45FAF2B5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0541" y="3680034"/>
            <a:ext cx="942947" cy="653633"/>
          </a:xfrm>
          <a:prstGeom prst="rect">
            <a:avLst/>
          </a:prstGeom>
        </p:spPr>
      </p:pic>
      <p:sp>
        <p:nvSpPr>
          <p:cNvPr id="4" name="Rectangle 3"/>
          <p:cNvSpPr/>
          <p:nvPr/>
        </p:nvSpPr>
        <p:spPr>
          <a:xfrm>
            <a:off x="6039185" y="2957652"/>
            <a:ext cx="11546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Waves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5831353" y="1541020"/>
            <a:ext cx="2865258" cy="257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Transverse and Longitudinal waves</a:t>
            </a:r>
            <a:endParaRPr lang="en-GB" sz="1400" b="1" dirty="0">
              <a:solidFill>
                <a:schemeClr val="tx1"/>
              </a:solidFill>
            </a:endParaRPr>
          </a:p>
        </p:txBody>
      </p:sp>
      <p:cxnSp>
        <p:nvCxnSpPr>
          <p:cNvPr id="149" name="Straight Connector 148"/>
          <p:cNvCxnSpPr>
            <a:stCxn id="4" idx="0"/>
            <a:endCxn id="276" idx="2"/>
          </p:cNvCxnSpPr>
          <p:nvPr/>
        </p:nvCxnSpPr>
        <p:spPr>
          <a:xfrm flipH="1" flipV="1">
            <a:off x="6536258" y="2867696"/>
            <a:ext cx="80262" cy="899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148" idx="3"/>
          </p:cNvCxnSpPr>
          <p:nvPr/>
        </p:nvCxnSpPr>
        <p:spPr>
          <a:xfrm flipH="1">
            <a:off x="8696611" y="1448713"/>
            <a:ext cx="866334" cy="2208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793855" y="1944366"/>
            <a:ext cx="1484805"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Waves in air, fluids and solids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8" idx="2"/>
            <a:endCxn id="276" idx="0"/>
          </p:cNvCxnSpPr>
          <p:nvPr/>
        </p:nvCxnSpPr>
        <p:spPr>
          <a:xfrm flipH="1">
            <a:off x="6536258" y="1798063"/>
            <a:ext cx="727724" cy="146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0143" y="91263"/>
          <a:ext cx="5085604" cy="1357450"/>
        </p:xfrm>
        <a:graphic>
          <a:graphicData uri="http://schemas.openxmlformats.org/drawingml/2006/table">
            <a:tbl>
              <a:tblPr firstRow="1" bandRow="1">
                <a:tableStyleId>{5940675A-B579-460E-94D1-54222C63F5DA}</a:tableStyleId>
              </a:tblPr>
              <a:tblGrid>
                <a:gridCol w="950976">
                  <a:extLst>
                    <a:ext uri="{9D8B030D-6E8A-4147-A177-3AD203B41FA5}">
                      <a16:colId xmlns:a16="http://schemas.microsoft.com/office/drawing/2014/main" val="20000"/>
                    </a:ext>
                  </a:extLst>
                </a:gridCol>
                <a:gridCol w="1956816">
                  <a:extLst>
                    <a:ext uri="{9D8B030D-6E8A-4147-A177-3AD203B41FA5}">
                      <a16:colId xmlns:a16="http://schemas.microsoft.com/office/drawing/2014/main" val="20001"/>
                    </a:ext>
                  </a:extLst>
                </a:gridCol>
                <a:gridCol w="1208548">
                  <a:extLst>
                    <a:ext uri="{9D8B030D-6E8A-4147-A177-3AD203B41FA5}">
                      <a16:colId xmlns:a16="http://schemas.microsoft.com/office/drawing/2014/main" val="1041478102"/>
                    </a:ext>
                  </a:extLst>
                </a:gridCol>
                <a:gridCol w="969264">
                  <a:extLst>
                    <a:ext uri="{9D8B030D-6E8A-4147-A177-3AD203B41FA5}">
                      <a16:colId xmlns:a16="http://schemas.microsoft.com/office/drawing/2014/main" val="20002"/>
                    </a:ext>
                  </a:extLst>
                </a:gridCol>
              </a:tblGrid>
              <a:tr h="548640">
                <a:tc>
                  <a:txBody>
                    <a:bodyPr/>
                    <a:lstStyle/>
                    <a:p>
                      <a:pPr algn="ctr"/>
                      <a:r>
                        <a:rPr lang="en-GB" sz="1200" b="0" dirty="0" smtClean="0"/>
                        <a:t>Transverse wave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Vibration causing the wave is at right angles to the direction of energy transfer </a:t>
                      </a:r>
                      <a:endParaRPr lang="en-GB" sz="1200" b="1" i="1" dirty="0">
                        <a:solidFill>
                          <a:schemeClr val="accent2">
                            <a:lumMod val="75000"/>
                          </a:schemeClr>
                        </a:solidFill>
                      </a:endParaRPr>
                    </a:p>
                  </a:txBody>
                  <a:tcPr anchor="ctr"/>
                </a:tc>
                <a:tc>
                  <a:txBody>
                    <a:bodyPr/>
                    <a:lstStyle/>
                    <a:p>
                      <a:pPr algn="l"/>
                      <a:r>
                        <a:rPr lang="en-GB" sz="1200" dirty="0" smtClean="0"/>
                        <a:t>Energy is carried outwards by the wave.</a:t>
                      </a:r>
                      <a:endParaRPr lang="en-GB" sz="1200" dirty="0"/>
                    </a:p>
                  </a:txBody>
                  <a:tcPr anchor="ctr"/>
                </a:tc>
                <a:tc>
                  <a:txBody>
                    <a:bodyPr/>
                    <a:lstStyle/>
                    <a:p>
                      <a:pPr algn="l"/>
                      <a:r>
                        <a:rPr lang="en-GB" sz="1200" dirty="0" smtClean="0"/>
                        <a:t>Water</a:t>
                      </a:r>
                      <a:r>
                        <a:rPr lang="en-GB" sz="1200" baseline="0" dirty="0" smtClean="0"/>
                        <a:t> and light waves, S waves.</a:t>
                      </a:r>
                      <a:endParaRPr lang="en-GB" sz="1200" dirty="0"/>
                    </a:p>
                  </a:txBody>
                  <a:tcPr anchor="ctr"/>
                </a:tc>
                <a:extLst>
                  <a:ext uri="{0D108BD9-81ED-4DB2-BD59-A6C34878D82A}">
                    <a16:rowId xmlns:a16="http://schemas.microsoft.com/office/drawing/2014/main" val="10000"/>
                  </a:ext>
                </a:extLst>
              </a:tr>
              <a:tr h="717370">
                <a:tc>
                  <a:txBody>
                    <a:bodyPr/>
                    <a:lstStyle/>
                    <a:p>
                      <a:pPr algn="ctr"/>
                      <a:r>
                        <a:rPr lang="en-GB" sz="1200" b="0" dirty="0" smtClean="0"/>
                        <a:t>Longitudinal</a:t>
                      </a:r>
                      <a:r>
                        <a:rPr lang="en-GB" sz="1200" b="0" baseline="0" dirty="0" smtClean="0"/>
                        <a:t>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Vibration causing the wave is parallel to the direction of energy transfer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Energy is carried along the wave.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Sound waves, P waves.</a:t>
                      </a:r>
                    </a:p>
                  </a:txBody>
                  <a:tcPr anchor="ctr"/>
                </a:tc>
                <a:extLst>
                  <a:ext uri="{0D108BD9-81ED-4DB2-BD59-A6C34878D82A}">
                    <a16:rowId xmlns:a16="http://schemas.microsoft.com/office/drawing/2014/main" val="10001"/>
                  </a:ext>
                </a:extLst>
              </a:tr>
            </a:tbl>
          </a:graphicData>
        </a:graphic>
      </p:graphicFrame>
      <p:sp>
        <p:nvSpPr>
          <p:cNvPr id="11" name="Rectangle 10"/>
          <p:cNvSpPr/>
          <p:nvPr/>
        </p:nvSpPr>
        <p:spPr>
          <a:xfrm>
            <a:off x="5135161" y="3725751"/>
            <a:ext cx="177068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Electromagnetic waves</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7421176" y="1867116"/>
            <a:ext cx="738664" cy="136215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smtClean="0">
                <a:ea typeface="Verdana" panose="020B0604030504040204" pitchFamily="34" charset="0"/>
                <a:cs typeface="Verdana" panose="020B0604030504040204" pitchFamily="34" charset="0"/>
              </a:rPr>
              <a:t>Black body radiation</a:t>
            </a:r>
            <a:endParaRPr lang="en-GB" sz="1800" dirty="0">
              <a:ea typeface="Verdana" panose="020B0604030504040204" pitchFamily="34" charset="0"/>
              <a:cs typeface="Verdana" panose="020B0604030504040204" pitchFamily="34" charset="0"/>
            </a:endParaRPr>
          </a:p>
        </p:txBody>
      </p:sp>
      <p:cxnSp>
        <p:nvCxnSpPr>
          <p:cNvPr id="13" name="Straight Connector 12"/>
          <p:cNvCxnSpPr>
            <a:endCxn id="4" idx="3"/>
          </p:cNvCxnSpPr>
          <p:nvPr/>
        </p:nvCxnSpPr>
        <p:spPr>
          <a:xfrm flipH="1">
            <a:off x="7193855" y="2709515"/>
            <a:ext cx="213624" cy="571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stCxn id="349" idx="3"/>
            <a:endCxn id="347" idx="1"/>
          </p:cNvCxnSpPr>
          <p:nvPr/>
        </p:nvCxnSpPr>
        <p:spPr>
          <a:xfrm flipV="1">
            <a:off x="9552779" y="1894030"/>
            <a:ext cx="120426" cy="3300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6" name="Picture 25" descr="http://3.bp.blogspot.com/-A8k5RlekXcM/TZMZTQ0vKvI/AAAAAAAAACg/xTDe-R_JvZg/s1600/Transverse+Wave.jpg">
            <a:extLst>
              <a:ext uri="{FF2B5EF4-FFF2-40B4-BE49-F238E27FC236}">
                <a16:creationId xmlns:a16="http://schemas.microsoft.com/office/drawing/2014/main" id="{554A7C4A-4970-44B1-BAB1-7286FB4C4EFB}"/>
              </a:ext>
            </a:extLst>
          </p:cNvPr>
          <p:cNvPicPr/>
          <p:nvPr/>
        </p:nvPicPr>
        <p:blipFill rotWithShape="1">
          <a:blip r:embed="rId4" cstate="print">
            <a:extLst>
              <a:ext uri="{28A0092B-C50C-407E-A947-70E740481C1C}">
                <a14:useLocalDpi xmlns:a14="http://schemas.microsoft.com/office/drawing/2010/main" val="0"/>
              </a:ext>
            </a:extLst>
          </a:blip>
          <a:srcRect t="6207" b="32315"/>
          <a:stretch/>
        </p:blipFill>
        <p:spPr bwMode="auto">
          <a:xfrm>
            <a:off x="5812302" y="71300"/>
            <a:ext cx="1119683" cy="581472"/>
          </a:xfrm>
          <a:prstGeom prst="rect">
            <a:avLst/>
          </a:prstGeom>
          <a:noFill/>
          <a:ln>
            <a:noFill/>
          </a:ln>
          <a:extLst>
            <a:ext uri="{53640926-AAD7-44D8-BBD7-CCE9431645EC}">
              <a14:shadowObscured xmlns:a14="http://schemas.microsoft.com/office/drawing/2010/main"/>
            </a:ext>
          </a:extLst>
        </p:spPr>
      </p:pic>
      <p:pic>
        <p:nvPicPr>
          <p:cNvPr id="27" name="Picture 26" descr="Image result for transverse and longitudinal waves examples">
            <a:extLst>
              <a:ext uri="{FF2B5EF4-FFF2-40B4-BE49-F238E27FC236}">
                <a16:creationId xmlns:a16="http://schemas.microsoft.com/office/drawing/2014/main" id="{828993C9-C45A-4E87-BAA1-B3B30CF2553C}"/>
              </a:ext>
            </a:extLst>
          </p:cNvPr>
          <p:cNvPicPr/>
          <p:nvPr/>
        </p:nvPicPr>
        <p:blipFill rotWithShape="1">
          <a:blip r:embed="rId5" cstate="print">
            <a:extLst>
              <a:ext uri="{28A0092B-C50C-407E-A947-70E740481C1C}">
                <a14:useLocalDpi xmlns:a14="http://schemas.microsoft.com/office/drawing/2010/main" val="0"/>
              </a:ext>
            </a:extLst>
          </a:blip>
          <a:srcRect t="6807" b="32235"/>
          <a:stretch/>
        </p:blipFill>
        <p:spPr bwMode="auto">
          <a:xfrm>
            <a:off x="5812303" y="769988"/>
            <a:ext cx="1083106" cy="581472"/>
          </a:xfrm>
          <a:prstGeom prst="rect">
            <a:avLst/>
          </a:prstGeom>
          <a:noFill/>
          <a:ln>
            <a:noFill/>
          </a:ln>
          <a:extLst>
            <a:ext uri="{53640926-AAD7-44D8-BBD7-CCE9431645EC}">
              <a14:shadowObscured xmlns:a14="http://schemas.microsoft.com/office/drawing/2010/main"/>
            </a:ext>
          </a:extLst>
        </p:spPr>
      </p:pic>
      <p:sp>
        <p:nvSpPr>
          <p:cNvPr id="30" name="Rectangle 29"/>
          <p:cNvSpPr/>
          <p:nvPr/>
        </p:nvSpPr>
        <p:spPr>
          <a:xfrm>
            <a:off x="4229629" y="2227064"/>
            <a:ext cx="953087" cy="21226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a:t>
            </a:r>
            <a:endParaRPr lang="en-GB" sz="1400" b="1" dirty="0">
              <a:solidFill>
                <a:schemeClr val="tx1"/>
              </a:solidFill>
            </a:endParaRPr>
          </a:p>
        </p:txBody>
      </p:sp>
      <p:cxnSp>
        <p:nvCxnSpPr>
          <p:cNvPr id="31" name="Straight Connector 30"/>
          <p:cNvCxnSpPr>
            <a:stCxn id="276" idx="1"/>
            <a:endCxn id="30" idx="3"/>
          </p:cNvCxnSpPr>
          <p:nvPr/>
        </p:nvCxnSpPr>
        <p:spPr>
          <a:xfrm flipH="1" flipV="1">
            <a:off x="5182716" y="2333198"/>
            <a:ext cx="611139" cy="72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 name="Table 34"/>
          <p:cNvGraphicFramePr>
            <a:graphicFrameLocks noGrp="1"/>
          </p:cNvGraphicFramePr>
          <p:nvPr>
            <p:extLst/>
          </p:nvPr>
        </p:nvGraphicFramePr>
        <p:xfrm>
          <a:off x="91834" y="1005840"/>
          <a:ext cx="5632310" cy="1097280"/>
        </p:xfrm>
        <a:graphic>
          <a:graphicData uri="http://schemas.openxmlformats.org/drawingml/2006/table">
            <a:tbl>
              <a:tblPr firstRow="1" bandRow="1">
                <a:tableStyleId>{5940675A-B579-460E-94D1-54222C63F5DA}</a:tableStyleId>
              </a:tblPr>
              <a:tblGrid>
                <a:gridCol w="968870">
                  <a:extLst>
                    <a:ext uri="{9D8B030D-6E8A-4147-A177-3AD203B41FA5}">
                      <a16:colId xmlns:a16="http://schemas.microsoft.com/office/drawing/2014/main" val="20000"/>
                    </a:ext>
                  </a:extLst>
                </a:gridCol>
                <a:gridCol w="4663440">
                  <a:extLst>
                    <a:ext uri="{9D8B030D-6E8A-4147-A177-3AD203B41FA5}">
                      <a16:colId xmlns:a16="http://schemas.microsoft.com/office/drawing/2014/main" val="20001"/>
                    </a:ext>
                  </a:extLst>
                </a:gridCol>
              </a:tblGrid>
              <a:tr h="246905">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from one point on a wave to the same</a:t>
                      </a:r>
                      <a:r>
                        <a:rPr lang="en-GB" sz="1200" b="1" i="1" baseline="0" dirty="0" smtClean="0">
                          <a:solidFill>
                            <a:schemeClr val="accent2">
                              <a:lumMod val="75000"/>
                            </a:schemeClr>
                          </a:solidFill>
                        </a:rPr>
                        <a:t> point of the next wave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46905">
                <a:tc>
                  <a:txBody>
                    <a:bodyPr/>
                    <a:lstStyle/>
                    <a:p>
                      <a:pPr algn="ctr"/>
                      <a:r>
                        <a:rPr lang="en-GB" sz="1200" b="0" dirty="0" smtClean="0"/>
                        <a:t>Amplitude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maximum disturbance from</a:t>
                      </a:r>
                      <a:r>
                        <a:rPr lang="en-GB" sz="1200" b="1" i="1" baseline="0" dirty="0" smtClean="0">
                          <a:solidFill>
                            <a:schemeClr val="accent2">
                              <a:lumMod val="75000"/>
                            </a:schemeClr>
                          </a:solidFill>
                        </a:rPr>
                        <a:t> its rest position</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10329">
                <a:tc>
                  <a:txBody>
                    <a:bodyPr/>
                    <a:lstStyle/>
                    <a:p>
                      <a:pPr algn="ctr"/>
                      <a:r>
                        <a:rPr lang="en-GB" sz="1200" b="0" dirty="0" smtClean="0"/>
                        <a:t>Frequency</a:t>
                      </a:r>
                      <a:r>
                        <a:rPr lang="en-GB" sz="1200" b="0" baseline="0" dirty="0" smtClean="0"/>
                        <a:t>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Number of waves per second </a:t>
                      </a:r>
                    </a:p>
                  </a:txBody>
                  <a:tcPr anchor="ctr"/>
                </a:tc>
                <a:extLst>
                  <a:ext uri="{0D108BD9-81ED-4DB2-BD59-A6C34878D82A}">
                    <a16:rowId xmlns:a16="http://schemas.microsoft.com/office/drawing/2014/main" val="186922598"/>
                  </a:ext>
                </a:extLst>
              </a:tr>
              <a:tr h="155465">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Time taken to produce 1 complete wave</a:t>
                      </a:r>
                    </a:p>
                  </a:txBody>
                  <a:tcPr anchor="ctr"/>
                </a:tc>
                <a:extLst>
                  <a:ext uri="{0D108BD9-81ED-4DB2-BD59-A6C34878D82A}">
                    <a16:rowId xmlns:a16="http://schemas.microsoft.com/office/drawing/2014/main" val="3018433568"/>
                  </a:ext>
                </a:extLst>
              </a:tr>
            </a:tbl>
          </a:graphicData>
        </a:graphic>
      </p:graphicFrame>
      <p:pic>
        <p:nvPicPr>
          <p:cNvPr id="38" name="Picture 37">
            <a:extLst>
              <a:ext uri="{FF2B5EF4-FFF2-40B4-BE49-F238E27FC236}">
                <a16:creationId xmlns:a16="http://schemas.microsoft.com/office/drawing/2014/main" id="{6109CD01-B89B-41AB-B295-43BA476CFC63}"/>
              </a:ext>
            </a:extLst>
          </p:cNvPr>
          <p:cNvPicPr>
            <a:picLocks noChangeAspect="1"/>
          </p:cNvPicPr>
          <p:nvPr/>
        </p:nvPicPr>
        <p:blipFill rotWithShape="1">
          <a:blip r:embed="rId6">
            <a:extLst>
              <a:ext uri="{28A0092B-C50C-407E-A947-70E740481C1C}">
                <a14:useLocalDpi xmlns:a14="http://schemas.microsoft.com/office/drawing/2010/main" val="0"/>
              </a:ext>
            </a:extLst>
          </a:blip>
          <a:srcRect l="3597" t="15511" r="3313"/>
          <a:stretch/>
        </p:blipFill>
        <p:spPr>
          <a:xfrm>
            <a:off x="76670" y="520046"/>
            <a:ext cx="1051975" cy="478144"/>
          </a:xfrm>
          <a:prstGeom prst="rect">
            <a:avLst/>
          </a:prstGeom>
        </p:spPr>
      </p:pic>
      <p:cxnSp>
        <p:nvCxnSpPr>
          <p:cNvPr id="39" name="Straight Connector 38"/>
          <p:cNvCxnSpPr>
            <a:stCxn id="30" idx="1"/>
            <a:endCxn id="35" idx="2"/>
          </p:cNvCxnSpPr>
          <p:nvPr/>
        </p:nvCxnSpPr>
        <p:spPr>
          <a:xfrm flipH="1" flipV="1">
            <a:off x="2907989" y="2103120"/>
            <a:ext cx="1321640" cy="2300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7" name="Table 46"/>
          <p:cNvGraphicFramePr>
            <a:graphicFrameLocks noGrp="1"/>
          </p:cNvGraphicFramePr>
          <p:nvPr>
            <p:extLst/>
          </p:nvPr>
        </p:nvGraphicFramePr>
        <p:xfrm>
          <a:off x="9986528" y="4189473"/>
          <a:ext cx="2746481" cy="1645920"/>
        </p:xfrm>
        <a:graphic>
          <a:graphicData uri="http://schemas.openxmlformats.org/drawingml/2006/table">
            <a:tbl>
              <a:tblPr firstRow="1" bandRow="1">
                <a:tableStyleId>{5940675A-B579-460E-94D1-54222C63F5DA}</a:tableStyleId>
              </a:tblPr>
              <a:tblGrid>
                <a:gridCol w="990833">
                  <a:extLst>
                    <a:ext uri="{9D8B030D-6E8A-4147-A177-3AD203B41FA5}">
                      <a16:colId xmlns:a16="http://schemas.microsoft.com/office/drawing/2014/main" val="20000"/>
                    </a:ext>
                  </a:extLst>
                </a:gridCol>
                <a:gridCol w="1755648">
                  <a:extLst>
                    <a:ext uri="{9D8B030D-6E8A-4147-A177-3AD203B41FA5}">
                      <a16:colId xmlns:a16="http://schemas.microsoft.com/office/drawing/2014/main" val="20001"/>
                    </a:ext>
                  </a:extLst>
                </a:gridCol>
              </a:tblGrid>
              <a:tr h="229939">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93363">
                <a:tc>
                  <a:txBody>
                    <a:bodyPr/>
                    <a:lstStyle/>
                    <a:p>
                      <a:pPr algn="ctr"/>
                      <a:r>
                        <a:rPr lang="en-GB" sz="1200" b="0" dirty="0" smtClean="0"/>
                        <a:t>Distance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193363">
                <a:tc>
                  <a:txBody>
                    <a:bodyPr/>
                    <a:lstStyle/>
                    <a:p>
                      <a:pPr algn="ctr"/>
                      <a:r>
                        <a:rPr lang="en-GB" sz="1200" b="0" dirty="0" smtClean="0"/>
                        <a:t>Wave 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per second (m/s)</a:t>
                      </a:r>
                    </a:p>
                  </a:txBody>
                  <a:tcPr anchor="ctr"/>
                </a:tc>
                <a:extLst>
                  <a:ext uri="{0D108BD9-81ED-4DB2-BD59-A6C34878D82A}">
                    <a16:rowId xmlns:a16="http://schemas.microsoft.com/office/drawing/2014/main" val="10003"/>
                  </a:ext>
                </a:extLst>
              </a:tr>
              <a:tr h="229939">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193363">
                <a:tc>
                  <a:txBody>
                    <a:bodyPr/>
                    <a:lstStyle/>
                    <a:p>
                      <a:pPr algn="ctr"/>
                      <a:r>
                        <a:rPr lang="en-GB" sz="1200" b="0" dirty="0" smtClean="0"/>
                        <a:t>Frequency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Hertz (Hz)</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Seconds (s)</a:t>
                      </a:r>
                    </a:p>
                  </a:txBody>
                  <a:tcPr anchor="ctr"/>
                </a:tc>
                <a:extLst>
                  <a:ext uri="{0D108BD9-81ED-4DB2-BD59-A6C34878D82A}">
                    <a16:rowId xmlns:a16="http://schemas.microsoft.com/office/drawing/2014/main" val="2310555995"/>
                  </a:ext>
                </a:extLst>
              </a:tr>
            </a:tbl>
          </a:graphicData>
        </a:graphic>
      </p:graphicFrame>
      <p:sp>
        <p:nvSpPr>
          <p:cNvPr id="48" name="Rectangle 47"/>
          <p:cNvSpPr/>
          <p:nvPr/>
        </p:nvSpPr>
        <p:spPr>
          <a:xfrm>
            <a:off x="2531076" y="2256485"/>
            <a:ext cx="1303837" cy="200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Measuring speed</a:t>
            </a:r>
            <a:endParaRPr lang="en-GB" sz="1200" dirty="0">
              <a:solidFill>
                <a:schemeClr val="tx1"/>
              </a:solidFill>
            </a:endParaRPr>
          </a:p>
        </p:txBody>
      </p:sp>
      <mc:AlternateContent xmlns:mc="http://schemas.openxmlformats.org/markup-compatibility/2006" xmlns:a14="http://schemas.microsoft.com/office/drawing/2010/main">
        <mc:Choice Requires="a14">
          <p:graphicFrame>
            <p:nvGraphicFramePr>
              <p:cNvPr id="50" name="Table 49"/>
              <p:cNvGraphicFramePr>
                <a:graphicFrameLocks noGrp="1"/>
              </p:cNvGraphicFramePr>
              <p:nvPr>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V = </a:t>
                          </a:r>
                          <a14:m>
                            <m:oMath xmlns:m="http://schemas.openxmlformats.org/officeDocument/2006/math">
                              <m:r>
                                <m:rPr>
                                  <m:sty m:val="p"/>
                                </m:rPr>
                                <a:rPr lang="en-GB" sz="1200" b="0" i="0" smtClean="0">
                                  <a:solidFill>
                                    <a:schemeClr val="tx1"/>
                                  </a:solidFill>
                                  <a:latin typeface="Cambria Math" panose="02040503050406030204" pitchFamily="18" charset="0"/>
                                  <a:ea typeface="Cambria Math" panose="02040503050406030204" pitchFamily="18" charset="0"/>
                                </a:rPr>
                                <m:t>f</m:t>
                              </m:r>
                              <m:r>
                                <a:rPr lang="en-GB" sz="1200" b="0" i="0" smtClean="0">
                                  <a:solidFill>
                                    <a:schemeClr val="tx1"/>
                                  </a:solidFill>
                                  <a:latin typeface="Cambria Math" panose="02040503050406030204" pitchFamily="18" charset="0"/>
                                  <a:ea typeface="Cambria Math" panose="02040503050406030204" pitchFamily="18" charset="0"/>
                                </a:rPr>
                                <m:t> </m:t>
                              </m:r>
                              <m:r>
                                <m:rPr>
                                  <m:sty m:val="p"/>
                                </m:rPr>
                                <a:rPr lang="en-GB" sz="1200" b="0" i="0" smtClean="0">
                                  <a:solidFill>
                                    <a:schemeClr val="tx1"/>
                                  </a:solidFill>
                                  <a:latin typeface="Cambria Math" panose="02040503050406030204" pitchFamily="18" charset="0"/>
                                  <a:ea typeface="Cambria Math" panose="02040503050406030204" pitchFamily="18" charset="0"/>
                                </a:rPr>
                                <m:t>X</m:t>
                              </m:r>
                              <m:r>
                                <a:rPr lang="en-GB" sz="1200" b="0" i="0" smtClean="0">
                                  <a:solidFill>
                                    <a:schemeClr val="tx1"/>
                                  </a:solidFill>
                                  <a:latin typeface="Cambria Math" panose="02040503050406030204" pitchFamily="18" charset="0"/>
                                  <a:ea typeface="Cambria Math" panose="02040503050406030204" pitchFamily="18" charset="0"/>
                                </a:rPr>
                                <m:t> </m:t>
                              </m:r>
                              <m:r>
                                <a:rPr lang="en-GB" sz="1200" i="1" smtClean="0">
                                  <a:solidFill>
                                    <a:schemeClr val="tx1"/>
                                  </a:solidFill>
                                  <a:latin typeface="Cambria Math" panose="02040503050406030204" pitchFamily="18" charset="0"/>
                                  <a:ea typeface="Cambria Math" panose="02040503050406030204" pitchFamily="18" charset="0"/>
                                </a:rPr>
                                <m:t>𝜆</m:t>
                              </m:r>
                            </m:oMath>
                          </a14:m>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37744">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Choice>
        <mc:Fallback xmlns="">
          <p:graphicFrame>
            <p:nvGraphicFramePr>
              <p:cNvPr id="50" name="Table 49"/>
              <p:cNvGraphicFramePr>
                <a:graphicFrameLocks noGrp="1"/>
              </p:cNvGraphicFramePr>
              <p:nvPr>
                <p:extLst>
                  <p:ext uri="{D42A27DB-BD31-4B8C-83A1-F6EECF244321}">
                    <p14:modId xmlns:p14="http://schemas.microsoft.com/office/powerpoint/2010/main" val="2687356802"/>
                  </p:ext>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endParaRPr lang="en-US"/>
                        </a:p>
                      </a:txBody>
                      <a:tcPr anchor="ctr">
                        <a:blipFill>
                          <a:blip r:embed="rId7"/>
                          <a:stretch>
                            <a:fillRect l="-456818" t="-2174" r="-2273" b="-215217"/>
                          </a:stretch>
                        </a:blipFill>
                      </a:tcPr>
                    </a:tc>
                    <a:extLst>
                      <a:ext uri="{0D108BD9-81ED-4DB2-BD59-A6C34878D82A}">
                        <a16:rowId xmlns:a16="http://schemas.microsoft.com/office/drawing/2014/main" val="10000"/>
                      </a:ext>
                    </a:extLst>
                  </a:tr>
                  <a:tr h="274320">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74320">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Fallback>
      </mc:AlternateContent>
      <p:cxnSp>
        <p:nvCxnSpPr>
          <p:cNvPr id="75" name="Straight Connector 74"/>
          <p:cNvCxnSpPr>
            <a:stCxn id="35" idx="0"/>
            <a:endCxn id="50" idx="2"/>
          </p:cNvCxnSpPr>
          <p:nvPr/>
        </p:nvCxnSpPr>
        <p:spPr>
          <a:xfrm flipV="1">
            <a:off x="2907989" y="917948"/>
            <a:ext cx="580773" cy="878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196366" y="2150070"/>
            <a:ext cx="1143148" cy="3641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water, use a ripple tank. </a:t>
            </a:r>
            <a:endParaRPr lang="en-GB" sz="1200" dirty="0">
              <a:solidFill>
                <a:schemeClr val="tx1"/>
              </a:solidFill>
            </a:endParaRPr>
          </a:p>
        </p:txBody>
      </p:sp>
      <p:pic>
        <p:nvPicPr>
          <p:cNvPr id="116" name="Picture 115">
            <a:extLst>
              <a:ext uri="{FF2B5EF4-FFF2-40B4-BE49-F238E27FC236}">
                <a16:creationId xmlns:a16="http://schemas.microsoft.com/office/drawing/2014/main" id="{B7EA4F39-61E9-4054-880F-FC0F9C9BC1C2}"/>
              </a:ext>
            </a:extLst>
          </p:cNvPr>
          <p:cNvPicPr>
            <a:picLocks noChangeAspect="1"/>
          </p:cNvPicPr>
          <p:nvPr/>
        </p:nvPicPr>
        <p:blipFill rotWithShape="1">
          <a:blip r:embed="rId8">
            <a:extLst>
              <a:ext uri="{28A0092B-C50C-407E-A947-70E740481C1C}">
                <a14:useLocalDpi xmlns:a14="http://schemas.microsoft.com/office/drawing/2010/main" val="0"/>
              </a:ext>
            </a:extLst>
          </a:blip>
          <a:srcRect t="12211" b="7279"/>
          <a:stretch/>
        </p:blipFill>
        <p:spPr>
          <a:xfrm>
            <a:off x="91835" y="2191013"/>
            <a:ext cx="914663" cy="792690"/>
          </a:xfrm>
          <a:prstGeom prst="rect">
            <a:avLst/>
          </a:prstGeom>
        </p:spPr>
      </p:pic>
      <p:cxnSp>
        <p:nvCxnSpPr>
          <p:cNvPr id="117" name="Straight Connector 116"/>
          <p:cNvCxnSpPr>
            <a:stCxn id="115" idx="3"/>
            <a:endCxn id="48" idx="1"/>
          </p:cNvCxnSpPr>
          <p:nvPr/>
        </p:nvCxnSpPr>
        <p:spPr>
          <a:xfrm>
            <a:off x="2339514" y="2332139"/>
            <a:ext cx="191562" cy="24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115" idx="1"/>
            <a:endCxn id="116" idx="3"/>
          </p:cNvCxnSpPr>
          <p:nvPr/>
        </p:nvCxnSpPr>
        <p:spPr>
          <a:xfrm flipH="1">
            <a:off x="1006498" y="2332139"/>
            <a:ext cx="189868" cy="2552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a:stCxn id="30" idx="1"/>
            <a:endCxn id="48" idx="3"/>
          </p:cNvCxnSpPr>
          <p:nvPr/>
        </p:nvCxnSpPr>
        <p:spPr>
          <a:xfrm flipH="1">
            <a:off x="3834913" y="2333198"/>
            <a:ext cx="394716" cy="23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Rectangle 137"/>
          <p:cNvSpPr/>
          <p:nvPr/>
        </p:nvSpPr>
        <p:spPr>
          <a:xfrm>
            <a:off x="1196366" y="2600989"/>
            <a:ext cx="1305195" cy="1734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air, use echoes.</a:t>
            </a:r>
            <a:endParaRPr lang="en-GB" sz="1200" dirty="0">
              <a:solidFill>
                <a:schemeClr val="tx1"/>
              </a:solidFill>
            </a:endParaRPr>
          </a:p>
        </p:txBody>
      </p:sp>
      <p:cxnSp>
        <p:nvCxnSpPr>
          <p:cNvPr id="139" name="Straight Connector 138"/>
          <p:cNvCxnSpPr>
            <a:stCxn id="276" idx="1"/>
            <a:endCxn id="147" idx="0"/>
          </p:cNvCxnSpPr>
          <p:nvPr/>
        </p:nvCxnSpPr>
        <p:spPr>
          <a:xfrm flipH="1">
            <a:off x="4953717" y="2406031"/>
            <a:ext cx="840138" cy="737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a:stCxn id="48" idx="1"/>
            <a:endCxn id="138" idx="3"/>
          </p:cNvCxnSpPr>
          <p:nvPr/>
        </p:nvCxnSpPr>
        <p:spPr>
          <a:xfrm flipH="1">
            <a:off x="2501561" y="2356794"/>
            <a:ext cx="29515" cy="3309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7" name="Table 146"/>
          <p:cNvGraphicFramePr>
            <a:graphicFrameLocks noGrp="1"/>
          </p:cNvGraphicFramePr>
          <p:nvPr>
            <p:extLst/>
          </p:nvPr>
        </p:nvGraphicFramePr>
        <p:xfrm>
          <a:off x="4480741" y="3143258"/>
          <a:ext cx="945953" cy="518160"/>
        </p:xfrm>
        <a:graphic>
          <a:graphicData uri="http://schemas.openxmlformats.org/drawingml/2006/table">
            <a:tbl>
              <a:tblPr firstRow="1" bandRow="1">
                <a:tableStyleId>{5940675A-B579-460E-94D1-54222C63F5DA}</a:tableStyleId>
              </a:tblPr>
              <a:tblGrid>
                <a:gridCol w="945953">
                  <a:extLst>
                    <a:ext uri="{9D8B030D-6E8A-4147-A177-3AD203B41FA5}">
                      <a16:colId xmlns:a16="http://schemas.microsoft.com/office/drawing/2014/main" val="20000"/>
                    </a:ext>
                  </a:extLst>
                </a:gridCol>
              </a:tblGrid>
              <a:tr h="422187">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PHYSICS</a:t>
                      </a:r>
                      <a:r>
                        <a:rPr lang="en-GB" sz="1400" b="1" baseline="0" dirty="0" smtClean="0">
                          <a:solidFill>
                            <a:schemeClr val="tx1"/>
                          </a:solidFill>
                        </a:rPr>
                        <a:t> ONLY</a:t>
                      </a:r>
                      <a:endParaRPr lang="en-GB" sz="1400" dirty="0" smtClean="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graphicFrame>
        <p:nvGraphicFramePr>
          <p:cNvPr id="150" name="Table 149"/>
          <p:cNvGraphicFramePr>
            <a:graphicFrameLocks noGrp="1"/>
          </p:cNvGraphicFramePr>
          <p:nvPr>
            <p:extLst/>
          </p:nvPr>
        </p:nvGraphicFramePr>
        <p:xfrm>
          <a:off x="76670" y="3942044"/>
          <a:ext cx="3584873" cy="1280160"/>
        </p:xfrm>
        <a:graphic>
          <a:graphicData uri="http://schemas.openxmlformats.org/drawingml/2006/table">
            <a:tbl>
              <a:tblPr firstRow="1" bandRow="1">
                <a:tableStyleId>{5940675A-B579-460E-94D1-54222C63F5DA}</a:tableStyleId>
              </a:tblPr>
              <a:tblGrid>
                <a:gridCol w="1000993">
                  <a:extLst>
                    <a:ext uri="{9D8B030D-6E8A-4147-A177-3AD203B41FA5}">
                      <a16:colId xmlns:a16="http://schemas.microsoft.com/office/drawing/2014/main" val="20000"/>
                    </a:ext>
                  </a:extLst>
                </a:gridCol>
                <a:gridCol w="2583880">
                  <a:extLst>
                    <a:ext uri="{9D8B030D-6E8A-4147-A177-3AD203B41FA5}">
                      <a16:colId xmlns:a16="http://schemas.microsoft.com/office/drawing/2014/main" val="20001"/>
                    </a:ext>
                  </a:extLst>
                </a:gridCol>
              </a:tblGrid>
              <a:tr h="23637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Reflection</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bounces off the surface.</a:t>
                      </a:r>
                    </a:p>
                  </a:txBody>
                  <a:tcPr anchor="ctr">
                    <a:solidFill>
                      <a:schemeClr val="bg1"/>
                    </a:solidFill>
                  </a:tcPr>
                </a:tc>
                <a:extLst>
                  <a:ext uri="{0D108BD9-81ED-4DB2-BD59-A6C34878D82A}">
                    <a16:rowId xmlns:a16="http://schemas.microsoft.com/office/drawing/2014/main" val="10000"/>
                  </a:ext>
                </a:extLst>
              </a:tr>
              <a:tr h="23995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Refraction</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Waves changes</a:t>
                      </a:r>
                      <a:r>
                        <a:rPr lang="en-GB" sz="1200" baseline="0" dirty="0" smtClean="0">
                          <a:solidFill>
                            <a:schemeClr val="tx1"/>
                          </a:solidFill>
                        </a:rPr>
                        <a:t> direction at boundary.</a:t>
                      </a:r>
                      <a:endParaRPr lang="en-GB" sz="1200" dirty="0" smtClean="0">
                        <a:solidFill>
                          <a:schemeClr val="tx1"/>
                        </a:solidFill>
                      </a:endParaRPr>
                    </a:p>
                  </a:txBody>
                  <a:tcPr anchor="ctr">
                    <a:solidFill>
                      <a:schemeClr val="bg1"/>
                    </a:solidFill>
                  </a:tcPr>
                </a:tc>
                <a:extLst>
                  <a:ext uri="{0D108BD9-81ED-4DB2-BD59-A6C34878D82A}">
                    <a16:rowId xmlns:a16="http://schemas.microsoft.com/office/drawing/2014/main" val="3342148872"/>
                  </a:ext>
                </a:extLst>
              </a:tr>
              <a:tr h="20447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Transmitted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Passes through the object.</a:t>
                      </a:r>
                    </a:p>
                  </a:txBody>
                  <a:tcPr anchor="ctr">
                    <a:solidFill>
                      <a:schemeClr val="bg1"/>
                    </a:solidFill>
                  </a:tcPr>
                </a:tc>
                <a:extLst>
                  <a:ext uri="{0D108BD9-81ED-4DB2-BD59-A6C34878D82A}">
                    <a16:rowId xmlns:a16="http://schemas.microsoft.com/office/drawing/2014/main" val="3927572448"/>
                  </a:ext>
                </a:extLst>
              </a:tr>
              <a:tr h="40362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Absorbed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Passes into but not out of,</a:t>
                      </a:r>
                      <a:r>
                        <a:rPr lang="en-GB" sz="1200" baseline="0" dirty="0" smtClean="0">
                          <a:solidFill>
                            <a:schemeClr val="tx1"/>
                          </a:solidFill>
                        </a:rPr>
                        <a:t> </a:t>
                      </a:r>
                      <a:r>
                        <a:rPr lang="en-GB" sz="1200" dirty="0" smtClean="0">
                          <a:solidFill>
                            <a:schemeClr val="tx1"/>
                          </a:solidFill>
                        </a:rPr>
                        <a:t>transfers</a:t>
                      </a:r>
                      <a:r>
                        <a:rPr lang="en-GB" sz="1200" baseline="0" dirty="0" smtClean="0">
                          <a:solidFill>
                            <a:schemeClr val="tx1"/>
                          </a:solidFill>
                        </a:rPr>
                        <a:t> energy and heats up the object.</a:t>
                      </a:r>
                      <a:endParaRPr lang="en-GB" sz="1200" dirty="0" smtClean="0">
                        <a:solidFill>
                          <a:schemeClr val="tx1"/>
                        </a:solidFill>
                      </a:endParaRPr>
                    </a:p>
                  </a:txBody>
                  <a:tcPr anchor="ctr">
                    <a:solidFill>
                      <a:schemeClr val="bg1"/>
                    </a:solidFill>
                  </a:tcPr>
                </a:tc>
                <a:extLst>
                  <a:ext uri="{0D108BD9-81ED-4DB2-BD59-A6C34878D82A}">
                    <a16:rowId xmlns:a16="http://schemas.microsoft.com/office/drawing/2014/main" val="88832791"/>
                  </a:ext>
                </a:extLst>
              </a:tr>
            </a:tbl>
          </a:graphicData>
        </a:graphic>
      </p:graphicFrame>
      <p:sp>
        <p:nvSpPr>
          <p:cNvPr id="153" name="Rectangle 152"/>
          <p:cNvSpPr/>
          <p:nvPr/>
        </p:nvSpPr>
        <p:spPr>
          <a:xfrm>
            <a:off x="2751131" y="2515232"/>
            <a:ext cx="1373362" cy="8635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Sound waves travelling through different mediums, the frequency stay constant.</a:t>
            </a:r>
            <a:endParaRPr lang="en-GB" sz="1200" dirty="0">
              <a:solidFill>
                <a:schemeClr val="tx1"/>
              </a:solidFill>
            </a:endParaRPr>
          </a:p>
        </p:txBody>
      </p:sp>
      <p:cxnSp>
        <p:nvCxnSpPr>
          <p:cNvPr id="154" name="Straight Connector 153"/>
          <p:cNvCxnSpPr>
            <a:stCxn id="147" idx="1"/>
            <a:endCxn id="153" idx="3"/>
          </p:cNvCxnSpPr>
          <p:nvPr/>
        </p:nvCxnSpPr>
        <p:spPr>
          <a:xfrm flipH="1" flipV="1">
            <a:off x="4124493" y="2946987"/>
            <a:ext cx="356248" cy="4553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9" name="Group 78"/>
          <p:cNvGrpSpPr/>
          <p:nvPr/>
        </p:nvGrpSpPr>
        <p:grpSpPr>
          <a:xfrm>
            <a:off x="4157476" y="2497891"/>
            <a:ext cx="1216577" cy="561201"/>
            <a:chOff x="2070803" y="6918591"/>
            <a:chExt cx="1417959" cy="561201"/>
          </a:xfrm>
        </p:grpSpPr>
        <p:grpSp>
          <p:nvGrpSpPr>
            <p:cNvPr id="78" name="Group 77"/>
            <p:cNvGrpSpPr/>
            <p:nvPr/>
          </p:nvGrpSpPr>
          <p:grpSpPr>
            <a:xfrm>
              <a:off x="2070803" y="7228236"/>
              <a:ext cx="1417959" cy="251556"/>
              <a:chOff x="2070803" y="7028756"/>
              <a:chExt cx="1417959" cy="451036"/>
            </a:xfrm>
          </p:grpSpPr>
          <p:pic>
            <p:nvPicPr>
              <p:cNvPr id="158" name="Picture 157" descr="Relationship Between Wavelength and Frequency - Wavelength_change_in_different_media">
                <a:extLst>
                  <a:ext uri="{FF2B5EF4-FFF2-40B4-BE49-F238E27FC236}">
                    <a16:creationId xmlns:a16="http://schemas.microsoft.com/office/drawing/2014/main" id="{4FF01E11-1833-45ED-ABBF-B1645A795439}"/>
                  </a:ext>
                </a:extLst>
              </p:cNvPr>
              <p:cNvPicPr/>
              <p:nvPr/>
            </p:nvPicPr>
            <p:blipFill rotWithShape="1">
              <a:blip r:embed="rId9">
                <a:duotone>
                  <a:schemeClr val="accent6">
                    <a:shade val="45000"/>
                    <a:satMod val="135000"/>
                  </a:schemeClr>
                  <a:prstClr val="white"/>
                </a:duotone>
                <a:extLst>
                  <a:ext uri="{28A0092B-C50C-407E-A947-70E740481C1C}">
                    <a14:useLocalDpi xmlns:a14="http://schemas.microsoft.com/office/drawing/2010/main" val="0"/>
                  </a:ext>
                </a:extLst>
              </a:blip>
              <a:srcRect t="55544" b="9638"/>
              <a:stretch/>
            </p:blipFill>
            <p:spPr bwMode="auto">
              <a:xfrm rot="10800000">
                <a:off x="2070803" y="7028756"/>
                <a:ext cx="1417959" cy="319942"/>
              </a:xfrm>
              <a:prstGeom prst="rect">
                <a:avLst/>
              </a:prstGeom>
              <a:noFill/>
              <a:ln>
                <a:noFill/>
              </a:ln>
              <a:extLst>
                <a:ext uri="{53640926-AAD7-44D8-BBD7-CCE9431645EC}">
                  <a14:shadowObscured xmlns:a14="http://schemas.microsoft.com/office/drawing/2010/main"/>
                </a:ext>
              </a:extLst>
            </p:spPr>
          </p:pic>
          <p:cxnSp>
            <p:nvCxnSpPr>
              <p:cNvPr id="159" name="Straight Arrow Connector 158">
                <a:extLst>
                  <a:ext uri="{FF2B5EF4-FFF2-40B4-BE49-F238E27FC236}">
                    <a16:creationId xmlns:a16="http://schemas.microsoft.com/office/drawing/2014/main" id="{2CA5B549-F053-42CA-BA42-165FBEB225BF}"/>
                  </a:ext>
                </a:extLst>
              </p:cNvPr>
              <p:cNvCxnSpPr/>
              <p:nvPr/>
            </p:nvCxnSpPr>
            <p:spPr>
              <a:xfrm>
                <a:off x="2095892" y="7479792"/>
                <a:ext cx="1392870" cy="0"/>
              </a:xfrm>
              <a:prstGeom prst="straightConnector1">
                <a:avLst/>
              </a:prstGeom>
              <a:ln w="50800">
                <a:solidFill>
                  <a:schemeClr val="tx1"/>
                </a:solidFill>
                <a:tailEnd type="triangle"/>
              </a:ln>
            </p:spPr>
            <p:style>
              <a:lnRef idx="2">
                <a:schemeClr val="accent1"/>
              </a:lnRef>
              <a:fillRef idx="0">
                <a:schemeClr val="accent1"/>
              </a:fillRef>
              <a:effectRef idx="1">
                <a:schemeClr val="accent1"/>
              </a:effectRef>
              <a:fontRef idx="minor">
                <a:schemeClr val="tx1"/>
              </a:fontRef>
            </p:style>
          </p:cxnSp>
        </p:grpSp>
        <p:sp>
          <p:nvSpPr>
            <p:cNvPr id="160" name="TextBox 159">
              <a:extLst>
                <a:ext uri="{FF2B5EF4-FFF2-40B4-BE49-F238E27FC236}">
                  <a16:creationId xmlns:a16="http://schemas.microsoft.com/office/drawing/2014/main" id="{8C0B4008-A704-4240-9BDB-EAB743A61F44}"/>
                </a:ext>
              </a:extLst>
            </p:cNvPr>
            <p:cNvSpPr txBox="1"/>
            <p:nvPr/>
          </p:nvSpPr>
          <p:spPr>
            <a:xfrm>
              <a:off x="2104053" y="6918591"/>
              <a:ext cx="1272682" cy="276999"/>
            </a:xfrm>
            <a:prstGeom prst="rect">
              <a:avLst/>
            </a:prstGeom>
            <a:noFill/>
          </p:spPr>
          <p:txBody>
            <a:bodyPr wrap="square" rtlCol="0">
              <a:spAutoFit/>
            </a:bodyPr>
            <a:lstStyle/>
            <a:p>
              <a:r>
                <a:rPr lang="en-GB" sz="1200" dirty="0" smtClean="0"/>
                <a:t>Air         Water</a:t>
              </a:r>
              <a:endParaRPr lang="en-GB" sz="1200" dirty="0"/>
            </a:p>
          </p:txBody>
        </p:sp>
      </p:grpSp>
      <p:sp>
        <p:nvSpPr>
          <p:cNvPr id="167" name="Rectangle 166"/>
          <p:cNvSpPr/>
          <p:nvPr/>
        </p:nvSpPr>
        <p:spPr>
          <a:xfrm>
            <a:off x="76670" y="3457806"/>
            <a:ext cx="2739155" cy="4021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Angle of incidence = angle of reflection</a:t>
            </a:r>
            <a:r>
              <a:rPr lang="en-GB" sz="1200" dirty="0">
                <a:solidFill>
                  <a:schemeClr val="tx1"/>
                </a:solidFill>
              </a:rPr>
              <a:t> </a:t>
            </a:r>
            <a:r>
              <a:rPr lang="en-GB" sz="1200" dirty="0" smtClean="0">
                <a:solidFill>
                  <a:schemeClr val="tx1"/>
                </a:solidFill>
              </a:rPr>
              <a:t>(</a:t>
            </a:r>
            <a:r>
              <a:rPr lang="en-GB" sz="1200" dirty="0" err="1" smtClean="0">
                <a:solidFill>
                  <a:schemeClr val="tx1"/>
                </a:solidFill>
              </a:rPr>
              <a:t>i</a:t>
            </a:r>
            <a:r>
              <a:rPr lang="en-GB" sz="1200" dirty="0" smtClean="0">
                <a:solidFill>
                  <a:schemeClr val="tx1"/>
                </a:solidFill>
              </a:rPr>
              <a:t>) = (r) </a:t>
            </a:r>
          </a:p>
        </p:txBody>
      </p:sp>
      <p:pic>
        <p:nvPicPr>
          <p:cNvPr id="168" name="Picture 167">
            <a:extLst>
              <a:ext uri="{FF2B5EF4-FFF2-40B4-BE49-F238E27FC236}">
                <a16:creationId xmlns:a16="http://schemas.microsoft.com/office/drawing/2014/main" id="{9F4426D3-2E53-4A8B-BFA5-F06300AB792E}"/>
              </a:ext>
            </a:extLst>
          </p:cNvPr>
          <p:cNvPicPr>
            <a:picLocks noChangeAspect="1"/>
          </p:cNvPicPr>
          <p:nvPr/>
        </p:nvPicPr>
        <p:blipFill rotWithShape="1">
          <a:blip r:embed="rId10">
            <a:extLst>
              <a:ext uri="{28A0092B-C50C-407E-A947-70E740481C1C}">
                <a14:useLocalDpi xmlns:a14="http://schemas.microsoft.com/office/drawing/2010/main" val="0"/>
              </a:ext>
            </a:extLst>
          </a:blip>
          <a:srcRect b="16864"/>
          <a:stretch/>
        </p:blipFill>
        <p:spPr>
          <a:xfrm>
            <a:off x="1046459" y="2812990"/>
            <a:ext cx="1638670" cy="609539"/>
          </a:xfrm>
          <a:prstGeom prst="rect">
            <a:avLst/>
          </a:prstGeom>
        </p:spPr>
      </p:pic>
      <p:sp>
        <p:nvSpPr>
          <p:cNvPr id="185" name="Rectangle 184"/>
          <p:cNvSpPr/>
          <p:nvPr/>
        </p:nvSpPr>
        <p:spPr>
          <a:xfrm>
            <a:off x="3781198" y="4375445"/>
            <a:ext cx="840231" cy="117939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Light refracts as it slows down in a denser substance</a:t>
            </a:r>
          </a:p>
        </p:txBody>
      </p:sp>
      <p:cxnSp>
        <p:nvCxnSpPr>
          <p:cNvPr id="186" name="Straight Connector 185"/>
          <p:cNvCxnSpPr>
            <a:stCxn id="150" idx="3"/>
            <a:endCxn id="185" idx="1"/>
          </p:cNvCxnSpPr>
          <p:nvPr/>
        </p:nvCxnSpPr>
        <p:spPr>
          <a:xfrm>
            <a:off x="3661543" y="4582124"/>
            <a:ext cx="119655" cy="3830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01" name="Table 200"/>
          <p:cNvGraphicFramePr>
            <a:graphicFrameLocks noGrp="1"/>
          </p:cNvGraphicFramePr>
          <p:nvPr>
            <p:extLst/>
          </p:nvPr>
        </p:nvGraphicFramePr>
        <p:xfrm>
          <a:off x="1363301" y="5611491"/>
          <a:ext cx="4285397" cy="640080"/>
        </p:xfrm>
        <a:graphic>
          <a:graphicData uri="http://schemas.openxmlformats.org/drawingml/2006/table">
            <a:tbl>
              <a:tblPr firstRow="1" bandRow="1">
                <a:tableStyleId>{5940675A-B579-460E-94D1-54222C63F5DA}</a:tableStyleId>
              </a:tblPr>
              <a:tblGrid>
                <a:gridCol w="668740">
                  <a:extLst>
                    <a:ext uri="{9D8B030D-6E8A-4147-A177-3AD203B41FA5}">
                      <a16:colId xmlns:a16="http://schemas.microsoft.com/office/drawing/2014/main" val="20000"/>
                    </a:ext>
                  </a:extLst>
                </a:gridCol>
                <a:gridCol w="1023582">
                  <a:extLst>
                    <a:ext uri="{9D8B030D-6E8A-4147-A177-3AD203B41FA5}">
                      <a16:colId xmlns:a16="http://schemas.microsoft.com/office/drawing/2014/main" val="368648659"/>
                    </a:ext>
                  </a:extLst>
                </a:gridCol>
                <a:gridCol w="2593075">
                  <a:extLst>
                    <a:ext uri="{9D8B030D-6E8A-4147-A177-3AD203B41FA5}">
                      <a16:colId xmlns:a16="http://schemas.microsoft.com/office/drawing/2014/main" val="20001"/>
                    </a:ext>
                  </a:extLst>
                </a:gridCol>
              </a:tblGrid>
              <a:tr h="63843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Hearing</a:t>
                      </a:r>
                      <a:r>
                        <a:rPr lang="en-GB" sz="1200" baseline="0" dirty="0" smtClean="0">
                          <a:solidFill>
                            <a:schemeClr val="tx1"/>
                          </a:solidFill>
                        </a:rPr>
                        <a:t> </a:t>
                      </a:r>
                      <a:endParaRPr lang="en-GB" sz="1200"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Frequencies</a:t>
                      </a:r>
                      <a:r>
                        <a:rPr lang="en-GB" sz="1200" b="1" i="1" baseline="0" dirty="0" smtClean="0">
                          <a:solidFill>
                            <a:schemeClr val="accent2">
                              <a:lumMod val="75000"/>
                            </a:schemeClr>
                          </a:solidFill>
                        </a:rPr>
                        <a:t> between 20 – 20,000 Hz</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Longitudinal</a:t>
                      </a:r>
                      <a:r>
                        <a:rPr lang="en-GB" sz="1200" baseline="0" dirty="0" smtClean="0">
                          <a:solidFill>
                            <a:schemeClr val="tx1"/>
                          </a:solidFill>
                        </a:rPr>
                        <a:t> waves cause ear drum to vibrate, amplified by three ossicles which creates pressure in the cochlea.</a:t>
                      </a:r>
                      <a:endParaRPr lang="en-GB" sz="120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210" name="Straight Connector 209"/>
          <p:cNvCxnSpPr>
            <a:endCxn id="147" idx="2"/>
          </p:cNvCxnSpPr>
          <p:nvPr/>
        </p:nvCxnSpPr>
        <p:spPr>
          <a:xfrm flipV="1">
            <a:off x="4651658" y="3661418"/>
            <a:ext cx="302059" cy="19786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14" name="Picture 213">
            <a:extLst>
              <a:ext uri="{FF2B5EF4-FFF2-40B4-BE49-F238E27FC236}">
                <a16:creationId xmlns:a16="http://schemas.microsoft.com/office/drawing/2014/main" id="{DEC23425-7D80-4DDA-AF8F-90CE7FFDD7F8}"/>
              </a:ext>
            </a:extLst>
          </p:cNvPr>
          <p:cNvPicPr>
            <a:picLocks noChangeAspect="1"/>
          </p:cNvPicPr>
          <p:nvPr/>
        </p:nvPicPr>
        <p:blipFill rotWithShape="1">
          <a:blip r:embed="rId11">
            <a:extLst>
              <a:ext uri="{28A0092B-C50C-407E-A947-70E740481C1C}">
                <a14:useLocalDpi xmlns:a14="http://schemas.microsoft.com/office/drawing/2010/main" val="0"/>
              </a:ext>
            </a:extLst>
          </a:blip>
          <a:srcRect l="10922" t="11842" r="1922" b="7603"/>
          <a:stretch/>
        </p:blipFill>
        <p:spPr>
          <a:xfrm>
            <a:off x="101137" y="5287098"/>
            <a:ext cx="1152243" cy="999565"/>
          </a:xfrm>
          <a:prstGeom prst="rect">
            <a:avLst/>
          </a:prstGeom>
          <a:ln w="25400">
            <a:solidFill>
              <a:schemeClr val="accent6">
                <a:lumMod val="75000"/>
              </a:schemeClr>
            </a:solidFill>
          </a:ln>
        </p:spPr>
      </p:pic>
      <p:cxnSp>
        <p:nvCxnSpPr>
          <p:cNvPr id="215" name="Straight Connector 214"/>
          <p:cNvCxnSpPr>
            <a:stCxn id="201" idx="1"/>
            <a:endCxn id="214" idx="3"/>
          </p:cNvCxnSpPr>
          <p:nvPr/>
        </p:nvCxnSpPr>
        <p:spPr>
          <a:xfrm flipH="1" flipV="1">
            <a:off x="1253380" y="5786881"/>
            <a:ext cx="109921" cy="1446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9" name="Table 218"/>
          <p:cNvGraphicFramePr>
            <a:graphicFrameLocks noGrp="1"/>
          </p:cNvGraphicFramePr>
          <p:nvPr>
            <p:extLst/>
          </p:nvPr>
        </p:nvGraphicFramePr>
        <p:xfrm>
          <a:off x="101137" y="6563657"/>
          <a:ext cx="4432964" cy="1737360"/>
        </p:xfrm>
        <a:graphic>
          <a:graphicData uri="http://schemas.openxmlformats.org/drawingml/2006/table">
            <a:tbl>
              <a:tblPr firstRow="1" bandRow="1">
                <a:tableStyleId>{5940675A-B579-460E-94D1-54222C63F5DA}</a:tableStyleId>
              </a:tblPr>
              <a:tblGrid>
                <a:gridCol w="1171563">
                  <a:extLst>
                    <a:ext uri="{9D8B030D-6E8A-4147-A177-3AD203B41FA5}">
                      <a16:colId xmlns:a16="http://schemas.microsoft.com/office/drawing/2014/main" val="20000"/>
                    </a:ext>
                  </a:extLst>
                </a:gridCol>
                <a:gridCol w="1016163">
                  <a:extLst>
                    <a:ext uri="{9D8B030D-6E8A-4147-A177-3AD203B41FA5}">
                      <a16:colId xmlns:a16="http://schemas.microsoft.com/office/drawing/2014/main" val="4263257071"/>
                    </a:ext>
                  </a:extLst>
                </a:gridCol>
                <a:gridCol w="2245238">
                  <a:extLst>
                    <a:ext uri="{9D8B030D-6E8A-4147-A177-3AD203B41FA5}">
                      <a16:colId xmlns:a16="http://schemas.microsoft.com/office/drawing/2014/main" val="3002810686"/>
                    </a:ext>
                  </a:extLst>
                </a:gridCol>
              </a:tblGrid>
              <a:tr h="23637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 wave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 wave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Seismograph</a:t>
                      </a:r>
                    </a:p>
                  </a:txBody>
                  <a:tcPr anchor="ctr">
                    <a:solidFill>
                      <a:schemeClr val="accent2">
                        <a:lumMod val="20000"/>
                        <a:lumOff val="80000"/>
                      </a:schemeClr>
                    </a:solidFill>
                  </a:tcPr>
                </a:tc>
                <a:extLst>
                  <a:ext uri="{0D108BD9-81ED-4DB2-BD59-A6C34878D82A}">
                    <a16:rowId xmlns:a16="http://schemas.microsoft.com/office/drawing/2014/main" val="10000"/>
                  </a:ext>
                </a:extLst>
              </a:tr>
              <a:tr h="23995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Longitudinal</a:t>
                      </a:r>
                      <a:r>
                        <a:rPr lang="en-GB" sz="1200" b="1" i="1" baseline="0" dirty="0" smtClean="0">
                          <a:solidFill>
                            <a:schemeClr val="accent2">
                              <a:lumMod val="75000"/>
                            </a:schemeClr>
                          </a:solidFill>
                        </a:rPr>
                        <a:t> </a:t>
                      </a:r>
                      <a:endParaRPr lang="en-GB" sz="1200" b="1" i="1" dirty="0" smtClean="0">
                        <a:solidFill>
                          <a:schemeClr val="accent2">
                            <a:lumMod val="75000"/>
                          </a:schemeClr>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Transverse </a:t>
                      </a:r>
                    </a:p>
                  </a:txBody>
                  <a:tcPr anchor="ctr"/>
                </a:tc>
                <a:tc row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Shows P and S waves arriving at different times.</a:t>
                      </a:r>
                    </a:p>
                  </a:txBody>
                  <a:tcPr anchor="ctr"/>
                </a:tc>
                <a:extLst>
                  <a:ext uri="{0D108BD9-81ED-4DB2-BD59-A6C34878D82A}">
                    <a16:rowId xmlns:a16="http://schemas.microsoft.com/office/drawing/2014/main" val="3342148872"/>
                  </a:ext>
                </a:extLst>
              </a:tr>
              <a:tr h="20290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Fast </a:t>
                      </a:r>
                    </a:p>
                  </a:txBody>
                  <a:tcPr anchor="ctr">
                    <a:noFill/>
                  </a:tcPr>
                </a:tc>
                <a:tc>
                  <a:txBody>
                    <a:bodyPr/>
                    <a:lstStyle/>
                    <a:p>
                      <a:pPr algn="ctr"/>
                      <a:r>
                        <a:rPr lang="en-GB" sz="1200" b="1" i="1" dirty="0" smtClean="0">
                          <a:solidFill>
                            <a:schemeClr val="accent2">
                              <a:lumMod val="75000"/>
                            </a:schemeClr>
                          </a:solidFill>
                        </a:rPr>
                        <a:t>Slow</a:t>
                      </a:r>
                      <a:endParaRPr lang="en-GB" sz="1200" b="1" i="1" dirty="0">
                        <a:solidFill>
                          <a:schemeClr val="accent2">
                            <a:lumMod val="75000"/>
                          </a:schemeClr>
                        </a:solidFill>
                      </a:endParaRPr>
                    </a:p>
                  </a:txBody>
                  <a:tcPr anchor="ctr"/>
                </a:tc>
                <a:tc v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927572448"/>
                  </a:ext>
                </a:extLst>
              </a:tr>
              <a:tr h="44377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 through solids and liquids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Travels</a:t>
                      </a:r>
                      <a:r>
                        <a:rPr lang="en-GB" sz="1200" b="1" i="1" baseline="0" dirty="0" smtClean="0">
                          <a:solidFill>
                            <a:schemeClr val="accent2">
                              <a:lumMod val="75000"/>
                            </a:schemeClr>
                          </a:solidFill>
                        </a:rPr>
                        <a:t> </a:t>
                      </a:r>
                      <a:r>
                        <a:rPr lang="en-GB" sz="1200" b="1" i="1" dirty="0" smtClean="0">
                          <a:solidFill>
                            <a:schemeClr val="accent2">
                              <a:lumMod val="75000"/>
                            </a:schemeClr>
                          </a:solidFill>
                        </a:rPr>
                        <a:t>through solids </a:t>
                      </a:r>
                    </a:p>
                  </a:txBody>
                  <a:tcPr anchor="ctr"/>
                </a:tc>
                <a:tc rowSpan="2">
                  <a:txBody>
                    <a:bodyPr/>
                    <a:lstStyle/>
                    <a:p>
                      <a:pPr algn="ctr"/>
                      <a:r>
                        <a:rPr lang="en-GB" sz="1200" b="0" i="0" dirty="0" smtClean="0">
                          <a:solidFill>
                            <a:schemeClr val="tx1"/>
                          </a:solidFill>
                        </a:rPr>
                        <a:t>By using the times the waves arrive </a:t>
                      </a:r>
                      <a:r>
                        <a:rPr lang="en-GB" sz="1200" b="0" i="0" baseline="0" dirty="0" smtClean="0">
                          <a:solidFill>
                            <a:schemeClr val="tx1"/>
                          </a:solidFill>
                        </a:rPr>
                        <a:t>at the monitoring centres, the </a:t>
                      </a:r>
                      <a:r>
                        <a:rPr lang="en-GB" sz="1200" b="0" i="0" dirty="0" smtClean="0">
                          <a:solidFill>
                            <a:schemeClr val="tx1"/>
                          </a:solidFill>
                        </a:rPr>
                        <a:t>epicentre of earthquake can be found. (v</a:t>
                      </a:r>
                      <a:r>
                        <a:rPr lang="en-GB" sz="1200" b="0" i="0" baseline="0" dirty="0" smtClean="0">
                          <a:solidFill>
                            <a:schemeClr val="tx1"/>
                          </a:solidFill>
                        </a:rPr>
                        <a:t> = x ÷ t).</a:t>
                      </a:r>
                      <a:endParaRPr lang="en-GB" sz="1200" b="0" i="0" dirty="0">
                        <a:solidFill>
                          <a:schemeClr val="tx1"/>
                        </a:solidFill>
                      </a:endParaRPr>
                    </a:p>
                  </a:txBody>
                  <a:tcPr anchor="ctr"/>
                </a:tc>
                <a:extLst>
                  <a:ext uri="{0D108BD9-81ED-4DB2-BD59-A6C34878D82A}">
                    <a16:rowId xmlns:a16="http://schemas.microsoft.com/office/drawing/2014/main" val="3952695912"/>
                  </a:ext>
                </a:extLst>
              </a:tr>
              <a:tr h="183863">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Produced by earthquakes.</a:t>
                      </a:r>
                      <a:endParaRPr lang="en-GB" sz="1200" dirty="0"/>
                    </a:p>
                  </a:txBody>
                  <a:tcPr anchor="ctr">
                    <a:noFill/>
                  </a:tcPr>
                </a:tc>
                <a:tc hMerge="1">
                  <a:txBody>
                    <a:bodyPr/>
                    <a:lstStyle/>
                    <a:p>
                      <a:endParaRPr lang="en-GB"/>
                    </a:p>
                  </a:txBody>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p>
                  </a:txBody>
                  <a:tcPr anchor="ctr">
                    <a:noFill/>
                  </a:tcPr>
                </a:tc>
                <a:extLst>
                  <a:ext uri="{0D108BD9-81ED-4DB2-BD59-A6C34878D82A}">
                    <a16:rowId xmlns:a16="http://schemas.microsoft.com/office/drawing/2014/main" val="1619425538"/>
                  </a:ext>
                </a:extLst>
              </a:tr>
            </a:tbl>
          </a:graphicData>
        </a:graphic>
      </p:graphicFrame>
      <p:pic>
        <p:nvPicPr>
          <p:cNvPr id="220" name="Picture 219">
            <a:extLst>
              <a:ext uri="{FF2B5EF4-FFF2-40B4-BE49-F238E27FC236}">
                <a16:creationId xmlns:a16="http://schemas.microsoft.com/office/drawing/2014/main" id="{175C9B50-EE07-47D0-8CAB-B206898C11A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1334" y="8331937"/>
            <a:ext cx="1119847" cy="932102"/>
          </a:xfrm>
          <a:prstGeom prst="rect">
            <a:avLst/>
          </a:prstGeom>
        </p:spPr>
      </p:pic>
      <p:pic>
        <p:nvPicPr>
          <p:cNvPr id="221" name="Picture 220">
            <a:extLst>
              <a:ext uri="{FF2B5EF4-FFF2-40B4-BE49-F238E27FC236}">
                <a16:creationId xmlns:a16="http://schemas.microsoft.com/office/drawing/2014/main" id="{5624A366-07C8-47A4-880A-D75ABBD6CF79}"/>
              </a:ext>
            </a:extLst>
          </p:cNvPr>
          <p:cNvPicPr>
            <a:picLocks noChangeAspect="1"/>
          </p:cNvPicPr>
          <p:nvPr/>
        </p:nvPicPr>
        <p:blipFill rotWithShape="1">
          <a:blip r:embed="rId13">
            <a:extLst>
              <a:ext uri="{28A0092B-C50C-407E-A947-70E740481C1C}">
                <a14:useLocalDpi xmlns:a14="http://schemas.microsoft.com/office/drawing/2010/main" val="0"/>
              </a:ext>
            </a:extLst>
          </a:blip>
          <a:srcRect l="2128" t="33532" r="4255" b="26118"/>
          <a:stretch/>
        </p:blipFill>
        <p:spPr>
          <a:xfrm>
            <a:off x="3311365" y="6306958"/>
            <a:ext cx="1222736" cy="481229"/>
          </a:xfrm>
          <a:prstGeom prst="rect">
            <a:avLst/>
          </a:prstGeom>
        </p:spPr>
      </p:pic>
      <p:graphicFrame>
        <p:nvGraphicFramePr>
          <p:cNvPr id="222" name="Table 221"/>
          <p:cNvGraphicFramePr>
            <a:graphicFrameLocks noGrp="1"/>
          </p:cNvGraphicFramePr>
          <p:nvPr>
            <p:extLst/>
          </p:nvPr>
        </p:nvGraphicFramePr>
        <p:xfrm>
          <a:off x="1363301" y="5268048"/>
          <a:ext cx="1911826" cy="304800"/>
        </p:xfrm>
        <a:graphic>
          <a:graphicData uri="http://schemas.openxmlformats.org/drawingml/2006/table">
            <a:tbl>
              <a:tblPr firstRow="1" bandRow="1">
                <a:tableStyleId>{5940675A-B579-460E-94D1-54222C63F5DA}</a:tableStyleId>
              </a:tblPr>
              <a:tblGrid>
                <a:gridCol w="1911826">
                  <a:extLst>
                    <a:ext uri="{9D8B030D-6E8A-4147-A177-3AD203B41FA5}">
                      <a16:colId xmlns:a16="http://schemas.microsoft.com/office/drawing/2014/main" val="20000"/>
                    </a:ext>
                  </a:extLst>
                </a:gridCol>
              </a:tblGrid>
              <a:tr h="26237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PHYSICS</a:t>
                      </a:r>
                      <a:r>
                        <a:rPr lang="en-GB" sz="1400" b="1" baseline="0" dirty="0" smtClean="0">
                          <a:solidFill>
                            <a:schemeClr val="tx1"/>
                          </a:solidFill>
                        </a:rPr>
                        <a:t> HIGHER ONLY</a:t>
                      </a:r>
                      <a:endParaRPr lang="en-GB" sz="1400" dirty="0" smtClean="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graphicFrame>
        <p:nvGraphicFramePr>
          <p:cNvPr id="235" name="Table 234"/>
          <p:cNvGraphicFramePr>
            <a:graphicFrameLocks noGrp="1"/>
          </p:cNvGraphicFramePr>
          <p:nvPr>
            <p:extLst/>
          </p:nvPr>
        </p:nvGraphicFramePr>
        <p:xfrm>
          <a:off x="2443879" y="8343684"/>
          <a:ext cx="4085829" cy="952716"/>
        </p:xfrm>
        <a:graphic>
          <a:graphicData uri="http://schemas.openxmlformats.org/drawingml/2006/table">
            <a:tbl>
              <a:tblPr firstRow="1" bandRow="1">
                <a:tableStyleId>{5940675A-B579-460E-94D1-54222C63F5DA}</a:tableStyleId>
              </a:tblPr>
              <a:tblGrid>
                <a:gridCol w="504663">
                  <a:extLst>
                    <a:ext uri="{9D8B030D-6E8A-4147-A177-3AD203B41FA5}">
                      <a16:colId xmlns:a16="http://schemas.microsoft.com/office/drawing/2014/main" val="20000"/>
                    </a:ext>
                  </a:extLst>
                </a:gridCol>
                <a:gridCol w="1375808">
                  <a:extLst>
                    <a:ext uri="{9D8B030D-6E8A-4147-A177-3AD203B41FA5}">
                      <a16:colId xmlns:a16="http://schemas.microsoft.com/office/drawing/2014/main" val="20001"/>
                    </a:ext>
                  </a:extLst>
                </a:gridCol>
                <a:gridCol w="2205358">
                  <a:extLst>
                    <a:ext uri="{9D8B030D-6E8A-4147-A177-3AD203B41FA5}">
                      <a16:colId xmlns:a16="http://schemas.microsoft.com/office/drawing/2014/main" val="481446444"/>
                    </a:ext>
                  </a:extLst>
                </a:gridCol>
              </a:tblGrid>
              <a:tr h="495516">
                <a:tc>
                  <a:txBody>
                    <a:bodyPr/>
                    <a:lstStyle/>
                    <a:p>
                      <a:pPr algn="ctr"/>
                      <a:r>
                        <a:rPr lang="en-GB" sz="1200" b="0" dirty="0" smtClean="0"/>
                        <a:t>Ultra sound</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Partially reflected off boundary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Used  for</a:t>
                      </a:r>
                      <a:r>
                        <a:rPr lang="en-GB" sz="1200" b="0" i="0" baseline="0" dirty="0" smtClean="0">
                          <a:solidFill>
                            <a:schemeClr val="tx1"/>
                          </a:solidFill>
                        </a:rPr>
                        <a:t> medical and  foetal scans.</a:t>
                      </a:r>
                      <a:endParaRPr lang="en-GB" sz="1200" b="0" i="0" dirty="0">
                        <a:solidFill>
                          <a:schemeClr val="tx1"/>
                        </a:solidFill>
                      </a:endParaRPr>
                    </a:p>
                  </a:txBody>
                  <a:tcPr anchor="ctr"/>
                </a:tc>
                <a:extLst>
                  <a:ext uri="{0D108BD9-81ED-4DB2-BD59-A6C34878D82A}">
                    <a16:rowId xmlns:a16="http://schemas.microsoft.com/office/drawing/2014/main" val="10000"/>
                  </a:ext>
                </a:extLst>
              </a:tr>
              <a:tr h="385010">
                <a:tc>
                  <a:txBody>
                    <a:bodyPr/>
                    <a:lstStyle/>
                    <a:p>
                      <a:pPr algn="ctr"/>
                      <a:r>
                        <a:rPr lang="en-GB" sz="1200" b="0" dirty="0" smtClean="0"/>
                        <a:t>Sonar</a:t>
                      </a:r>
                      <a:r>
                        <a:rPr lang="en-GB" sz="1200" b="0" baseline="0" dirty="0" smtClean="0"/>
                        <a:t>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Reflected off objects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Used to determine depth of objects under the sea.</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pic>
        <p:nvPicPr>
          <p:cNvPr id="237" name="Picture 236">
            <a:extLst>
              <a:ext uri="{FF2B5EF4-FFF2-40B4-BE49-F238E27FC236}">
                <a16:creationId xmlns:a16="http://schemas.microsoft.com/office/drawing/2014/main" id="{DC9B76A5-F0AB-4CAA-8023-0292B1B6D8A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623616" y="7792571"/>
            <a:ext cx="823161" cy="447173"/>
          </a:xfrm>
          <a:prstGeom prst="rect">
            <a:avLst/>
          </a:prstGeom>
        </p:spPr>
      </p:pic>
      <p:cxnSp>
        <p:nvCxnSpPr>
          <p:cNvPr id="243" name="Straight Connector 242"/>
          <p:cNvCxnSpPr>
            <a:stCxn id="147" idx="3"/>
            <a:endCxn id="4" idx="1"/>
          </p:cNvCxnSpPr>
          <p:nvPr/>
        </p:nvCxnSpPr>
        <p:spPr>
          <a:xfrm flipV="1">
            <a:off x="5426694" y="3280818"/>
            <a:ext cx="612491" cy="1215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20" name="Table 319"/>
          <p:cNvGraphicFramePr>
            <a:graphicFrameLocks noGrp="1"/>
          </p:cNvGraphicFramePr>
          <p:nvPr>
            <p:extLst/>
          </p:nvPr>
        </p:nvGraphicFramePr>
        <p:xfrm>
          <a:off x="8272656" y="1879353"/>
          <a:ext cx="208280" cy="1321231"/>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tblGrid>
              <a:tr h="132123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PHYSICS</a:t>
                      </a:r>
                      <a:r>
                        <a:rPr lang="en-GB" sz="1400" b="1" baseline="0" dirty="0" smtClean="0">
                          <a:solidFill>
                            <a:schemeClr val="tx1"/>
                          </a:solidFill>
                        </a:rPr>
                        <a:t> ONLY</a:t>
                      </a:r>
                      <a:endParaRPr lang="en-GB" sz="1400" dirty="0" smtClean="0">
                        <a:solidFill>
                          <a:schemeClr val="tx1"/>
                        </a:solidFill>
                      </a:endParaRPr>
                    </a:p>
                  </a:txBody>
                  <a:tcPr vert="vert270" anchor="ct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cxnSp>
        <p:nvCxnSpPr>
          <p:cNvPr id="321" name="Straight Connector 320"/>
          <p:cNvCxnSpPr>
            <a:stCxn id="12" idx="3"/>
            <a:endCxn id="320" idx="1"/>
          </p:cNvCxnSpPr>
          <p:nvPr/>
        </p:nvCxnSpPr>
        <p:spPr>
          <a:xfrm flipV="1">
            <a:off x="8159840" y="2539968"/>
            <a:ext cx="112816" cy="82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0" name="Table 329"/>
          <p:cNvGraphicFramePr>
            <a:graphicFrameLocks noGrp="1"/>
          </p:cNvGraphicFramePr>
          <p:nvPr>
            <p:extLst/>
          </p:nvPr>
        </p:nvGraphicFramePr>
        <p:xfrm>
          <a:off x="8601361" y="2871216"/>
          <a:ext cx="4131648" cy="1280160"/>
        </p:xfrm>
        <a:graphic>
          <a:graphicData uri="http://schemas.openxmlformats.org/drawingml/2006/table">
            <a:tbl>
              <a:tblPr firstRow="1" bandRow="1">
                <a:tableStyleId>{5940675A-B579-460E-94D1-54222C63F5DA}</a:tableStyleId>
              </a:tblPr>
              <a:tblGrid>
                <a:gridCol w="1007447">
                  <a:extLst>
                    <a:ext uri="{9D8B030D-6E8A-4147-A177-3AD203B41FA5}">
                      <a16:colId xmlns:a16="http://schemas.microsoft.com/office/drawing/2014/main" val="20000"/>
                    </a:ext>
                  </a:extLst>
                </a:gridCol>
                <a:gridCol w="1428750">
                  <a:extLst>
                    <a:ext uri="{9D8B030D-6E8A-4147-A177-3AD203B41FA5}">
                      <a16:colId xmlns:a16="http://schemas.microsoft.com/office/drawing/2014/main" val="20001"/>
                    </a:ext>
                  </a:extLst>
                </a:gridCol>
                <a:gridCol w="1695451">
                  <a:extLst>
                    <a:ext uri="{9D8B030D-6E8A-4147-A177-3AD203B41FA5}">
                      <a16:colId xmlns:a16="http://schemas.microsoft.com/office/drawing/2014/main" val="481446444"/>
                    </a:ext>
                  </a:extLst>
                </a:gridCol>
              </a:tblGrid>
              <a:tr h="229939">
                <a:tc>
                  <a:txBody>
                    <a:bodyPr/>
                    <a:lstStyle/>
                    <a:p>
                      <a:pPr algn="ctr"/>
                      <a:r>
                        <a:rPr lang="en-GB" sz="1200" b="0" dirty="0" smtClean="0"/>
                        <a:t>Black body radiation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 objects absorb or reflect infrared radiation</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Hotter objects emit more infrared radiation.</a:t>
                      </a:r>
                      <a:endParaRPr lang="en-GB" sz="1200" b="0" i="0" dirty="0">
                        <a:solidFill>
                          <a:schemeClr val="tx1"/>
                        </a:solidFill>
                      </a:endParaRPr>
                    </a:p>
                  </a:txBody>
                  <a:tcPr anchor="ctr"/>
                </a:tc>
                <a:extLst>
                  <a:ext uri="{0D108BD9-81ED-4DB2-BD59-A6C34878D82A}">
                    <a16:rowId xmlns:a16="http://schemas.microsoft.com/office/drawing/2014/main" val="10000"/>
                  </a:ext>
                </a:extLst>
              </a:tr>
              <a:tr h="547390">
                <a:tc>
                  <a:txBody>
                    <a:bodyPr/>
                    <a:lstStyle/>
                    <a:p>
                      <a:pPr algn="ctr"/>
                      <a:r>
                        <a:rPr lang="en-GB" sz="1200" b="0" dirty="0" smtClean="0"/>
                        <a:t>Constant temperature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Rate</a:t>
                      </a:r>
                      <a:r>
                        <a:rPr lang="en-GB" sz="1200" b="1" i="1" baseline="0" dirty="0" smtClean="0">
                          <a:solidFill>
                            <a:schemeClr val="accent2">
                              <a:lumMod val="75000"/>
                            </a:schemeClr>
                          </a:solidFill>
                        </a:rPr>
                        <a:t> of absorption = rate of radiation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Intensity and wavelength of energy</a:t>
                      </a:r>
                      <a:r>
                        <a:rPr lang="en-GB" sz="1200" b="0" i="0" baseline="0" dirty="0" smtClean="0">
                          <a:solidFill>
                            <a:schemeClr val="tx1"/>
                          </a:solidFill>
                        </a:rPr>
                        <a:t> affects temperature.</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331" name="Straight Connector 330"/>
          <p:cNvCxnSpPr>
            <a:stCxn id="330" idx="1"/>
            <a:endCxn id="320" idx="2"/>
          </p:cNvCxnSpPr>
          <p:nvPr/>
        </p:nvCxnSpPr>
        <p:spPr>
          <a:xfrm flipH="1" flipV="1">
            <a:off x="8376796" y="3200584"/>
            <a:ext cx="224565" cy="3107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7" name="Rectangle 346"/>
          <p:cNvSpPr/>
          <p:nvPr/>
        </p:nvSpPr>
        <p:spPr>
          <a:xfrm>
            <a:off x="9673205" y="1545063"/>
            <a:ext cx="1888664" cy="6979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1200" dirty="0">
                <a:solidFill>
                  <a:schemeClr val="tx1"/>
                </a:solidFill>
              </a:rPr>
              <a:t>Ultraviolet, visible light, infra-red radiation penetrate atmosphere and heat up Earth’s </a:t>
            </a:r>
            <a:r>
              <a:rPr lang="en-GB" sz="1200" dirty="0" smtClean="0">
                <a:solidFill>
                  <a:schemeClr val="tx1"/>
                </a:solidFill>
              </a:rPr>
              <a:t>surface.</a:t>
            </a:r>
            <a:endParaRPr lang="en-GB" sz="1200" dirty="0">
              <a:solidFill>
                <a:schemeClr val="tx1"/>
              </a:solidFill>
            </a:endParaRPr>
          </a:p>
        </p:txBody>
      </p:sp>
      <p:sp>
        <p:nvSpPr>
          <p:cNvPr id="349" name="Rectangle 348"/>
          <p:cNvSpPr/>
          <p:nvPr/>
        </p:nvSpPr>
        <p:spPr>
          <a:xfrm>
            <a:off x="8601361" y="1864554"/>
            <a:ext cx="951418" cy="71904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Earth and Global warming</a:t>
            </a:r>
            <a:endParaRPr lang="en-GB" sz="1400" b="1" dirty="0">
              <a:solidFill>
                <a:schemeClr val="tx1"/>
              </a:solidFill>
            </a:endParaRPr>
          </a:p>
        </p:txBody>
      </p:sp>
      <p:cxnSp>
        <p:nvCxnSpPr>
          <p:cNvPr id="354" name="Straight Connector 353"/>
          <p:cNvCxnSpPr>
            <a:stCxn id="320" idx="3"/>
            <a:endCxn id="349" idx="1"/>
          </p:cNvCxnSpPr>
          <p:nvPr/>
        </p:nvCxnSpPr>
        <p:spPr>
          <a:xfrm flipV="1">
            <a:off x="8480936" y="2224075"/>
            <a:ext cx="120425" cy="3158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61" name="Rectangle 360"/>
          <p:cNvSpPr/>
          <p:nvPr/>
        </p:nvSpPr>
        <p:spPr>
          <a:xfrm>
            <a:off x="9673205" y="2294614"/>
            <a:ext cx="1888664" cy="5199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1200" dirty="0" smtClean="0">
                <a:solidFill>
                  <a:schemeClr val="tx1"/>
                </a:solidFill>
              </a:rPr>
              <a:t>Longer wavelengths are radiated back, trapped by atmosphere.</a:t>
            </a:r>
            <a:endParaRPr lang="en-GB" sz="1200" dirty="0">
              <a:solidFill>
                <a:schemeClr val="tx1"/>
              </a:solidFill>
            </a:endParaRPr>
          </a:p>
        </p:txBody>
      </p:sp>
      <p:sp>
        <p:nvSpPr>
          <p:cNvPr id="363" name="Rectangle 362"/>
          <p:cNvSpPr/>
          <p:nvPr/>
        </p:nvSpPr>
        <p:spPr>
          <a:xfrm>
            <a:off x="11660343" y="1545062"/>
            <a:ext cx="1072665" cy="12694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1200" dirty="0" smtClean="0">
                <a:solidFill>
                  <a:schemeClr val="tx1"/>
                </a:solidFill>
              </a:rPr>
              <a:t>Energy lost is not at the same rate as energy being absorbed so Earth heats up.</a:t>
            </a:r>
            <a:endParaRPr lang="en-GB" sz="1200" dirty="0">
              <a:solidFill>
                <a:schemeClr val="tx1"/>
              </a:solidFill>
            </a:endParaRPr>
          </a:p>
        </p:txBody>
      </p:sp>
      <p:cxnSp>
        <p:nvCxnSpPr>
          <p:cNvPr id="364" name="Straight Connector 363"/>
          <p:cNvCxnSpPr>
            <a:stCxn id="347" idx="2"/>
            <a:endCxn id="361" idx="0"/>
          </p:cNvCxnSpPr>
          <p:nvPr/>
        </p:nvCxnSpPr>
        <p:spPr>
          <a:xfrm>
            <a:off x="10617537" y="2242996"/>
            <a:ext cx="0" cy="516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p:cNvCxnSpPr>
            <a:stCxn id="363" idx="1"/>
            <a:endCxn id="361" idx="3"/>
          </p:cNvCxnSpPr>
          <p:nvPr/>
        </p:nvCxnSpPr>
        <p:spPr>
          <a:xfrm flipH="1">
            <a:off x="11561869" y="2179797"/>
            <a:ext cx="98474" cy="3747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7" name="Table 376"/>
          <p:cNvGraphicFramePr>
            <a:graphicFrameLocks noGrp="1"/>
          </p:cNvGraphicFramePr>
          <p:nvPr>
            <p:extLst/>
          </p:nvPr>
        </p:nvGraphicFramePr>
        <p:xfrm>
          <a:off x="8541148" y="4247702"/>
          <a:ext cx="1345994" cy="304800"/>
        </p:xfrm>
        <a:graphic>
          <a:graphicData uri="http://schemas.openxmlformats.org/drawingml/2006/table">
            <a:tbl>
              <a:tblPr firstRow="1" bandRow="1">
                <a:tableStyleId>{5940675A-B579-460E-94D1-54222C63F5DA}</a:tableStyleId>
              </a:tblPr>
              <a:tblGrid>
                <a:gridCol w="1345994">
                  <a:extLst>
                    <a:ext uri="{9D8B030D-6E8A-4147-A177-3AD203B41FA5}">
                      <a16:colId xmlns:a16="http://schemas.microsoft.com/office/drawing/2014/main" val="20000"/>
                    </a:ext>
                  </a:extLst>
                </a:gridCol>
              </a:tblGrid>
              <a:tr h="1930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PHYSICS</a:t>
                      </a:r>
                      <a:r>
                        <a:rPr lang="en-GB" sz="1400" b="1" baseline="0" dirty="0" smtClean="0">
                          <a:solidFill>
                            <a:schemeClr val="tx1"/>
                          </a:solidFill>
                        </a:rPr>
                        <a:t> ONLY</a:t>
                      </a:r>
                      <a:endParaRPr lang="en-GB" sz="1400" dirty="0" smtClean="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graphicFrame>
        <p:nvGraphicFramePr>
          <p:cNvPr id="378" name="Table 377"/>
          <p:cNvGraphicFramePr>
            <a:graphicFrameLocks noGrp="1"/>
          </p:cNvGraphicFramePr>
          <p:nvPr>
            <p:extLst/>
          </p:nvPr>
        </p:nvGraphicFramePr>
        <p:xfrm>
          <a:off x="7342785" y="5517395"/>
          <a:ext cx="893183" cy="1433157"/>
        </p:xfrm>
        <a:graphic>
          <a:graphicData uri="http://schemas.openxmlformats.org/drawingml/2006/table">
            <a:tbl>
              <a:tblPr firstRow="1" bandRow="1">
                <a:tableStyleId>{5940675A-B579-460E-94D1-54222C63F5DA}</a:tableStyleId>
              </a:tblPr>
              <a:tblGrid>
                <a:gridCol w="223610">
                  <a:extLst>
                    <a:ext uri="{9D8B030D-6E8A-4147-A177-3AD203B41FA5}">
                      <a16:colId xmlns:a16="http://schemas.microsoft.com/office/drawing/2014/main" val="20000"/>
                    </a:ext>
                  </a:extLst>
                </a:gridCol>
                <a:gridCol w="669573">
                  <a:extLst>
                    <a:ext uri="{9D8B030D-6E8A-4147-A177-3AD203B41FA5}">
                      <a16:colId xmlns:a16="http://schemas.microsoft.com/office/drawing/2014/main" val="531238547"/>
                    </a:ext>
                  </a:extLst>
                </a:gridCol>
              </a:tblGrid>
              <a:tr h="725727">
                <a:tc>
                  <a:txBody>
                    <a:bodyPr/>
                    <a:lstStyle/>
                    <a:p>
                      <a:pPr algn="ctr"/>
                      <a:r>
                        <a:rPr lang="en-GB" sz="1200" b="0" dirty="0" smtClean="0"/>
                        <a:t>Convex</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Real</a:t>
                      </a:r>
                      <a:r>
                        <a:rPr lang="en-GB" sz="1200" baseline="0" dirty="0" smtClean="0">
                          <a:solidFill>
                            <a:schemeClr val="tx1"/>
                          </a:solidFill>
                        </a:rPr>
                        <a:t> or virtual images.</a:t>
                      </a:r>
                      <a:endParaRPr lang="en-GB" sz="1200" dirty="0">
                        <a:solidFill>
                          <a:schemeClr val="tx1"/>
                        </a:solidFill>
                      </a:endParaRPr>
                    </a:p>
                  </a:txBody>
                  <a:tcPr anchor="ctr"/>
                </a:tc>
                <a:extLst>
                  <a:ext uri="{0D108BD9-81ED-4DB2-BD59-A6C34878D82A}">
                    <a16:rowId xmlns:a16="http://schemas.microsoft.com/office/drawing/2014/main" val="10000"/>
                  </a:ext>
                </a:extLst>
              </a:tr>
              <a:tr h="707430">
                <a:tc>
                  <a:txBody>
                    <a:bodyPr/>
                    <a:lstStyle/>
                    <a:p>
                      <a:pPr algn="ctr"/>
                      <a:r>
                        <a:rPr lang="en-GB" sz="1200" b="0" dirty="0" smtClean="0"/>
                        <a:t>Concave</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Only virtual images.</a:t>
                      </a:r>
                    </a:p>
                  </a:txBody>
                  <a:tcPr anchor="ctr"/>
                </a:tc>
                <a:extLst>
                  <a:ext uri="{0D108BD9-81ED-4DB2-BD59-A6C34878D82A}">
                    <a16:rowId xmlns:a16="http://schemas.microsoft.com/office/drawing/2014/main" val="10001"/>
                  </a:ext>
                </a:extLst>
              </a:tr>
            </a:tbl>
          </a:graphicData>
        </a:graphic>
      </p:graphicFrame>
      <p:cxnSp>
        <p:nvCxnSpPr>
          <p:cNvPr id="379" name="Straight Connector 378"/>
          <p:cNvCxnSpPr>
            <a:stCxn id="4" idx="2"/>
            <a:endCxn id="11" idx="0"/>
          </p:cNvCxnSpPr>
          <p:nvPr/>
        </p:nvCxnSpPr>
        <p:spPr>
          <a:xfrm flipH="1">
            <a:off x="6020502" y="3603983"/>
            <a:ext cx="596018" cy="12176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2" name="Table 381"/>
          <p:cNvGraphicFramePr>
            <a:graphicFrameLocks noGrp="1"/>
          </p:cNvGraphicFramePr>
          <p:nvPr>
            <p:extLst/>
          </p:nvPr>
        </p:nvGraphicFramePr>
        <p:xfrm>
          <a:off x="5036713" y="4445993"/>
          <a:ext cx="2774552" cy="457200"/>
        </p:xfrm>
        <a:graphic>
          <a:graphicData uri="http://schemas.openxmlformats.org/drawingml/2006/table">
            <a:tbl>
              <a:tblPr firstRow="1" bandRow="1">
                <a:tableStyleId>{5940675A-B579-460E-94D1-54222C63F5DA}</a:tableStyleId>
              </a:tblPr>
              <a:tblGrid>
                <a:gridCol w="1231502">
                  <a:extLst>
                    <a:ext uri="{9D8B030D-6E8A-4147-A177-3AD203B41FA5}">
                      <a16:colId xmlns:a16="http://schemas.microsoft.com/office/drawing/2014/main" val="20000"/>
                    </a:ext>
                  </a:extLst>
                </a:gridCol>
                <a:gridCol w="1543050">
                  <a:extLst>
                    <a:ext uri="{9D8B030D-6E8A-4147-A177-3AD203B41FA5}">
                      <a16:colId xmlns:a16="http://schemas.microsoft.com/office/drawing/2014/main" val="20001"/>
                    </a:ext>
                  </a:extLst>
                </a:gridCol>
              </a:tblGrid>
              <a:tr h="281415">
                <a:tc>
                  <a:txBody>
                    <a:bodyPr/>
                    <a:lstStyle/>
                    <a:p>
                      <a:pPr algn="ctr"/>
                      <a:r>
                        <a:rPr lang="en-GB" sz="1200" b="0" dirty="0" smtClean="0"/>
                        <a:t>Electromagnetic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Continuous spectrum of transverse waves</a:t>
                      </a:r>
                    </a:p>
                  </a:txBody>
                  <a:tcPr anchor="ctr">
                    <a:solidFill>
                      <a:schemeClr val="bg1"/>
                    </a:solidFill>
                  </a:tcPr>
                </a:tc>
                <a:extLst>
                  <a:ext uri="{0D108BD9-81ED-4DB2-BD59-A6C34878D82A}">
                    <a16:rowId xmlns:a16="http://schemas.microsoft.com/office/drawing/2014/main" val="10000"/>
                  </a:ext>
                </a:extLst>
              </a:tr>
            </a:tbl>
          </a:graphicData>
        </a:graphic>
      </p:graphicFrame>
      <p:cxnSp>
        <p:nvCxnSpPr>
          <p:cNvPr id="383" name="Straight Connector 382"/>
          <p:cNvCxnSpPr>
            <a:stCxn id="11" idx="2"/>
            <a:endCxn id="382" idx="0"/>
          </p:cNvCxnSpPr>
          <p:nvPr/>
        </p:nvCxnSpPr>
        <p:spPr>
          <a:xfrm>
            <a:off x="6020502" y="4372082"/>
            <a:ext cx="403487" cy="73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84" name="Picture 383">
            <a:extLst>
              <a:ext uri="{FF2B5EF4-FFF2-40B4-BE49-F238E27FC236}">
                <a16:creationId xmlns:a16="http://schemas.microsoft.com/office/drawing/2014/main" id="{A44CF825-7764-4F58-BD82-52D9AE47A007}"/>
              </a:ext>
            </a:extLst>
          </p:cNvPr>
          <p:cNvPicPr>
            <a:picLocks noChangeAspect="1"/>
          </p:cNvPicPr>
          <p:nvPr/>
        </p:nvPicPr>
        <p:blipFill rotWithShape="1">
          <a:blip r:embed="rId15">
            <a:extLst>
              <a:ext uri="{28A0092B-C50C-407E-A947-70E740481C1C}">
                <a14:useLocalDpi xmlns:a14="http://schemas.microsoft.com/office/drawing/2010/main" val="0"/>
              </a:ext>
            </a:extLst>
          </a:blip>
          <a:srcRect l="8206" t="8797" r="8340" b="60844"/>
          <a:stretch/>
        </p:blipFill>
        <p:spPr>
          <a:xfrm>
            <a:off x="4941463" y="4952743"/>
            <a:ext cx="2869802" cy="461932"/>
          </a:xfrm>
          <a:prstGeom prst="rect">
            <a:avLst/>
          </a:prstGeom>
        </p:spPr>
      </p:pic>
      <p:sp>
        <p:nvSpPr>
          <p:cNvPr id="386" name="Rectangle 385"/>
          <p:cNvSpPr/>
          <p:nvPr/>
        </p:nvSpPr>
        <p:spPr>
          <a:xfrm>
            <a:off x="6998323" y="3688778"/>
            <a:ext cx="1455718" cy="6577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Short wavelengths have high frequency and high energy.</a:t>
            </a:r>
          </a:p>
        </p:txBody>
      </p:sp>
      <p:sp>
        <p:nvSpPr>
          <p:cNvPr id="387" name="Rectangle 386"/>
          <p:cNvSpPr/>
          <p:nvPr/>
        </p:nvSpPr>
        <p:spPr>
          <a:xfrm>
            <a:off x="7301462" y="3342709"/>
            <a:ext cx="978092" cy="2638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e.g. Gamma</a:t>
            </a:r>
          </a:p>
        </p:txBody>
      </p:sp>
      <p:cxnSp>
        <p:nvCxnSpPr>
          <p:cNvPr id="388" name="Straight Connector 387"/>
          <p:cNvCxnSpPr>
            <a:stCxn id="386" idx="0"/>
            <a:endCxn id="387" idx="2"/>
          </p:cNvCxnSpPr>
          <p:nvPr/>
        </p:nvCxnSpPr>
        <p:spPr>
          <a:xfrm flipV="1">
            <a:off x="7726182" y="3606561"/>
            <a:ext cx="64326" cy="822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p:cNvCxnSpPr>
            <a:stCxn id="25" idx="1"/>
            <a:endCxn id="96" idx="3"/>
          </p:cNvCxnSpPr>
          <p:nvPr/>
        </p:nvCxnSpPr>
        <p:spPr>
          <a:xfrm flipH="1" flipV="1">
            <a:off x="6869421" y="5841723"/>
            <a:ext cx="73364" cy="3268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Rectangle 84"/>
          <p:cNvSpPr/>
          <p:nvPr/>
        </p:nvSpPr>
        <p:spPr>
          <a:xfrm>
            <a:off x="1557719" y="6299347"/>
            <a:ext cx="1378356" cy="20716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Seismic waves</a:t>
            </a:r>
            <a:endParaRPr lang="en-GB" sz="1400" b="1" dirty="0">
              <a:solidFill>
                <a:schemeClr val="tx1"/>
              </a:solidFill>
            </a:endParaRPr>
          </a:p>
        </p:txBody>
      </p:sp>
      <p:cxnSp>
        <p:nvCxnSpPr>
          <p:cNvPr id="87" name="Straight Connector 86"/>
          <p:cNvCxnSpPr>
            <a:stCxn id="25" idx="1"/>
          </p:cNvCxnSpPr>
          <p:nvPr/>
        </p:nvCxnSpPr>
        <p:spPr>
          <a:xfrm flipH="1">
            <a:off x="6686761" y="6168604"/>
            <a:ext cx="256024" cy="926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201" idx="2"/>
            <a:endCxn id="85" idx="3"/>
          </p:cNvCxnSpPr>
          <p:nvPr/>
        </p:nvCxnSpPr>
        <p:spPr>
          <a:xfrm flipH="1">
            <a:off x="2936075" y="6251571"/>
            <a:ext cx="569924" cy="1513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flipV="1">
            <a:off x="2264200" y="8859903"/>
            <a:ext cx="170156" cy="2078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5724144" y="5471142"/>
            <a:ext cx="1145277" cy="74116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Absorbed light changes into thermal energy store.</a:t>
            </a:r>
          </a:p>
        </p:txBody>
      </p:sp>
      <p:graphicFrame>
        <p:nvGraphicFramePr>
          <p:cNvPr id="99" name="Table 98"/>
          <p:cNvGraphicFramePr>
            <a:graphicFrameLocks noGrp="1"/>
          </p:cNvGraphicFramePr>
          <p:nvPr>
            <p:extLst/>
          </p:nvPr>
        </p:nvGraphicFramePr>
        <p:xfrm>
          <a:off x="4619787" y="6327936"/>
          <a:ext cx="1914363" cy="1371600"/>
        </p:xfrm>
        <a:graphic>
          <a:graphicData uri="http://schemas.openxmlformats.org/drawingml/2006/table">
            <a:tbl>
              <a:tblPr firstRow="1" bandRow="1">
                <a:tableStyleId>{5940675A-B579-460E-94D1-54222C63F5DA}</a:tableStyleId>
              </a:tblPr>
              <a:tblGrid>
                <a:gridCol w="705973">
                  <a:extLst>
                    <a:ext uri="{9D8B030D-6E8A-4147-A177-3AD203B41FA5}">
                      <a16:colId xmlns:a16="http://schemas.microsoft.com/office/drawing/2014/main" val="20000"/>
                    </a:ext>
                  </a:extLst>
                </a:gridCol>
                <a:gridCol w="1208390">
                  <a:extLst>
                    <a:ext uri="{9D8B030D-6E8A-4147-A177-3AD203B41FA5}">
                      <a16:colId xmlns:a16="http://schemas.microsoft.com/office/drawing/2014/main" val="20001"/>
                    </a:ext>
                  </a:extLst>
                </a:gridCol>
              </a:tblGrid>
              <a:tr h="281415">
                <a:tc>
                  <a:txBody>
                    <a:bodyPr/>
                    <a:lstStyle/>
                    <a:p>
                      <a:pPr algn="ctr"/>
                      <a:r>
                        <a:rPr lang="en-GB" sz="1200" b="0" dirty="0" smtClean="0"/>
                        <a:t>Black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emitters, good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r h="189041">
                <a:tc>
                  <a:txBody>
                    <a:bodyPr/>
                    <a:lstStyle/>
                    <a:p>
                      <a:pPr algn="ctr"/>
                      <a:r>
                        <a:rPr lang="en-GB" sz="1200" b="0" dirty="0" smtClean="0"/>
                        <a:t>White</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Poor </a:t>
                      </a:r>
                      <a:r>
                        <a:rPr lang="en-GB" sz="1200" b="1" i="1" baseline="0" dirty="0" smtClean="0">
                          <a:solidFill>
                            <a:schemeClr val="accent2">
                              <a:lumMod val="75000"/>
                            </a:schemeClr>
                          </a:solidFill>
                        </a:rPr>
                        <a:t>emitters, poor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Shiny</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reflectors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86922598"/>
                  </a:ext>
                </a:extLst>
              </a:tr>
            </a:tbl>
          </a:graphicData>
        </a:graphic>
      </p:graphicFrame>
      <p:cxnSp>
        <p:nvCxnSpPr>
          <p:cNvPr id="101" name="Straight Connector 100"/>
          <p:cNvCxnSpPr>
            <a:stCxn id="96" idx="2"/>
            <a:endCxn id="99" idx="0"/>
          </p:cNvCxnSpPr>
          <p:nvPr/>
        </p:nvCxnSpPr>
        <p:spPr>
          <a:xfrm flipH="1">
            <a:off x="5576968" y="6212304"/>
            <a:ext cx="719815" cy="1156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5706604" y="7804700"/>
            <a:ext cx="829392" cy="4229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EM waves refract</a:t>
            </a:r>
          </a:p>
        </p:txBody>
      </p:sp>
      <p:graphicFrame>
        <p:nvGraphicFramePr>
          <p:cNvPr id="113" name="Table 112"/>
          <p:cNvGraphicFramePr>
            <a:graphicFrameLocks noGrp="1"/>
          </p:cNvGraphicFramePr>
          <p:nvPr>
            <p:extLst/>
          </p:nvPr>
        </p:nvGraphicFramePr>
        <p:xfrm>
          <a:off x="6615026" y="7049353"/>
          <a:ext cx="4760110" cy="2208750"/>
        </p:xfrm>
        <a:graphic>
          <a:graphicData uri="http://schemas.openxmlformats.org/drawingml/2006/table">
            <a:tbl>
              <a:tblPr firstRow="1" bandRow="1">
                <a:tableStyleId>{5940675A-B579-460E-94D1-54222C63F5DA}</a:tableStyleId>
              </a:tblPr>
              <a:tblGrid>
                <a:gridCol w="902446">
                  <a:extLst>
                    <a:ext uri="{9D8B030D-6E8A-4147-A177-3AD203B41FA5}">
                      <a16:colId xmlns:a16="http://schemas.microsoft.com/office/drawing/2014/main" val="20000"/>
                    </a:ext>
                  </a:extLst>
                </a:gridCol>
                <a:gridCol w="1261110">
                  <a:extLst>
                    <a:ext uri="{9D8B030D-6E8A-4147-A177-3AD203B41FA5}">
                      <a16:colId xmlns:a16="http://schemas.microsoft.com/office/drawing/2014/main" val="20001"/>
                    </a:ext>
                  </a:extLst>
                </a:gridCol>
                <a:gridCol w="2596554">
                  <a:extLst>
                    <a:ext uri="{9D8B030D-6E8A-4147-A177-3AD203B41FA5}">
                      <a16:colId xmlns:a16="http://schemas.microsoft.com/office/drawing/2014/main" val="531238547"/>
                    </a:ext>
                  </a:extLst>
                </a:gridCol>
              </a:tblGrid>
              <a:tr h="281415">
                <a:tc>
                  <a:txBody>
                    <a:bodyPr/>
                    <a:lstStyle/>
                    <a:p>
                      <a:pPr algn="ctr"/>
                      <a:r>
                        <a:rPr lang="en-GB" sz="1200" b="0" dirty="0" smtClean="0"/>
                        <a:t>EM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Danger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Use</a:t>
                      </a:r>
                      <a:endParaRPr lang="en-GB" sz="1200" dirty="0">
                        <a:solidFill>
                          <a:schemeClr val="tx1"/>
                        </a:solidFill>
                      </a:endParaRPr>
                    </a:p>
                  </a:txBody>
                  <a:tcPr anchor="ctr"/>
                </a:tc>
                <a:extLst>
                  <a:ext uri="{0D108BD9-81ED-4DB2-BD59-A6C34878D82A}">
                    <a16:rowId xmlns:a16="http://schemas.microsoft.com/office/drawing/2014/main" val="3633111645"/>
                  </a:ext>
                </a:extLst>
              </a:tr>
              <a:tr h="281415">
                <a:tc>
                  <a:txBody>
                    <a:bodyPr/>
                    <a:lstStyle/>
                    <a:p>
                      <a:pPr algn="ctr"/>
                      <a:r>
                        <a:rPr lang="en-GB" sz="1200" b="0" dirty="0" smtClean="0"/>
                        <a:t>Radio</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Safe.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Communications, TV, radio.</a:t>
                      </a:r>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Microwave</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Burning if concentrated.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Mobile phones, cooking,</a:t>
                      </a:r>
                      <a:r>
                        <a:rPr lang="en-GB" sz="1200" b="0" i="0" baseline="0" dirty="0" smtClean="0">
                          <a:solidFill>
                            <a:schemeClr val="tx1"/>
                          </a:solidFill>
                        </a:rPr>
                        <a:t> satellites.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Infrared</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Heating, remote controls,</a:t>
                      </a:r>
                      <a:r>
                        <a:rPr lang="en-GB" sz="1200" b="0" i="0" baseline="0" dirty="0" smtClean="0">
                          <a:solidFill>
                            <a:schemeClr val="tx1"/>
                          </a:solidFill>
                        </a:rPr>
                        <a:t> cooking.</a:t>
                      </a:r>
                      <a:endParaRPr lang="en-GB" sz="1200" b="0" i="0" dirty="0" smtClean="0">
                        <a:solidFill>
                          <a:schemeClr val="tx1"/>
                        </a:solidFill>
                      </a:endParaRPr>
                    </a:p>
                  </a:txBody>
                  <a:tcPr anchor="ctr"/>
                </a:tc>
                <a:extLst>
                  <a:ext uri="{0D108BD9-81ED-4DB2-BD59-A6C34878D82A}">
                    <a16:rowId xmlns:a16="http://schemas.microsoft.com/office/drawing/2014/main" val="186922598"/>
                  </a:ext>
                </a:extLst>
              </a:tr>
              <a:tr h="237744">
                <a:tc>
                  <a:txBody>
                    <a:bodyPr/>
                    <a:lstStyle/>
                    <a:p>
                      <a:pPr algn="ctr"/>
                      <a:r>
                        <a:rPr lang="en-GB" sz="1200" b="0" dirty="0" smtClean="0"/>
                        <a:t>Visible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Damage to eyes.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Illumination, photography,</a:t>
                      </a:r>
                      <a:r>
                        <a:rPr lang="en-GB" sz="1200" b="0" i="0" baseline="0" dirty="0" smtClean="0">
                          <a:solidFill>
                            <a:schemeClr val="tx1"/>
                          </a:solidFill>
                        </a:rPr>
                        <a:t> fibre optics.</a:t>
                      </a:r>
                      <a:endParaRPr lang="en-GB" sz="1200" b="0" i="0" dirty="0" smtClean="0">
                        <a:solidFill>
                          <a:schemeClr val="tx1"/>
                        </a:solidFill>
                      </a:endParaRPr>
                    </a:p>
                  </a:txBody>
                  <a:tcPr anchor="ctr"/>
                </a:tc>
                <a:extLst>
                  <a:ext uri="{0D108BD9-81ED-4DB2-BD59-A6C34878D82A}">
                    <a16:rowId xmlns:a16="http://schemas.microsoft.com/office/drawing/2014/main" val="2159072881"/>
                  </a:ext>
                </a:extLst>
              </a:tr>
              <a:tr h="237744">
                <a:tc>
                  <a:txBody>
                    <a:bodyPr/>
                    <a:lstStyle/>
                    <a:p>
                      <a:pPr algn="ctr"/>
                      <a:r>
                        <a:rPr lang="en-GB" sz="1200" b="0" dirty="0" smtClean="0"/>
                        <a:t>Ultra violet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Sunburn, cancer.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Security marking,</a:t>
                      </a:r>
                      <a:r>
                        <a:rPr lang="en-GB" sz="1200" b="0" i="0" baseline="0" dirty="0" smtClean="0">
                          <a:solidFill>
                            <a:schemeClr val="tx1"/>
                          </a:solidFill>
                        </a:rPr>
                        <a:t> disinfecting water.</a:t>
                      </a:r>
                      <a:endParaRPr lang="en-GB" sz="1200" b="0" i="0" dirty="0" smtClean="0">
                        <a:solidFill>
                          <a:schemeClr val="tx1"/>
                        </a:solidFill>
                      </a:endParaRPr>
                    </a:p>
                  </a:txBody>
                  <a:tcPr anchor="ctr"/>
                </a:tc>
                <a:extLst>
                  <a:ext uri="{0D108BD9-81ED-4DB2-BD59-A6C34878D82A}">
                    <a16:rowId xmlns:a16="http://schemas.microsoft.com/office/drawing/2014/main" val="3411838771"/>
                  </a:ext>
                </a:extLst>
              </a:tr>
              <a:tr h="237744">
                <a:tc>
                  <a:txBody>
                    <a:bodyPr/>
                    <a:lstStyle/>
                    <a:p>
                      <a:pPr algn="ctr"/>
                      <a:r>
                        <a:rPr lang="en-GB" sz="1200" b="0" dirty="0" smtClean="0"/>
                        <a:t>X-ray</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Cell destruction, mutation, cancer.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Broken bones, airport security.</a:t>
                      </a:r>
                    </a:p>
                  </a:txBody>
                  <a:tcPr anchor="ctr"/>
                </a:tc>
                <a:extLst>
                  <a:ext uri="{0D108BD9-81ED-4DB2-BD59-A6C34878D82A}">
                    <a16:rowId xmlns:a16="http://schemas.microsoft.com/office/drawing/2014/main" val="2263199435"/>
                  </a:ext>
                </a:extLst>
              </a:tr>
              <a:tr h="237744">
                <a:tc>
                  <a:txBody>
                    <a:bodyPr/>
                    <a:lstStyle/>
                    <a:p>
                      <a:pPr algn="ctr"/>
                      <a:r>
                        <a:rPr lang="en-GB" sz="1200" b="0" dirty="0" smtClean="0"/>
                        <a:t>Gamma</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Sterilising, detecting and killing cancer.</a:t>
                      </a:r>
                    </a:p>
                  </a:txBody>
                  <a:tcPr anchor="ctr"/>
                </a:tc>
                <a:extLst>
                  <a:ext uri="{0D108BD9-81ED-4DB2-BD59-A6C34878D82A}">
                    <a16:rowId xmlns:a16="http://schemas.microsoft.com/office/drawing/2014/main" val="2919375846"/>
                  </a:ext>
                </a:extLst>
              </a:tr>
            </a:tbl>
          </a:graphicData>
        </a:graphic>
      </p:graphicFrame>
      <p:sp>
        <p:nvSpPr>
          <p:cNvPr id="25" name="Rectangle 24"/>
          <p:cNvSpPr/>
          <p:nvPr/>
        </p:nvSpPr>
        <p:spPr>
          <a:xfrm>
            <a:off x="6942785" y="5358506"/>
            <a:ext cx="314314" cy="162019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HIGHER: Properties</a:t>
            </a:r>
            <a:endParaRPr lang="en-GB" sz="1400" b="1" dirty="0">
              <a:solidFill>
                <a:schemeClr val="tx1"/>
              </a:solidFill>
            </a:endParaRPr>
          </a:p>
        </p:txBody>
      </p:sp>
      <p:sp>
        <p:nvSpPr>
          <p:cNvPr id="135" name="Rectangle 134"/>
          <p:cNvSpPr/>
          <p:nvPr/>
        </p:nvSpPr>
        <p:spPr>
          <a:xfrm>
            <a:off x="11443095" y="7110236"/>
            <a:ext cx="1262215" cy="3288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Low frequency, long wavelength.</a:t>
            </a:r>
          </a:p>
        </p:txBody>
      </p:sp>
      <p:sp>
        <p:nvSpPr>
          <p:cNvPr id="136" name="Rectangle 135"/>
          <p:cNvSpPr/>
          <p:nvPr/>
        </p:nvSpPr>
        <p:spPr>
          <a:xfrm>
            <a:off x="11424044" y="8941459"/>
            <a:ext cx="1262215" cy="3288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High frequency, short wavelength</a:t>
            </a:r>
          </a:p>
        </p:txBody>
      </p:sp>
      <p:sp>
        <p:nvSpPr>
          <p:cNvPr id="137" name="Rectangle 136"/>
          <p:cNvSpPr/>
          <p:nvPr/>
        </p:nvSpPr>
        <p:spPr>
          <a:xfrm>
            <a:off x="7894261" y="4610854"/>
            <a:ext cx="1922666" cy="3911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Magnification = image size ÷ object size</a:t>
            </a:r>
          </a:p>
        </p:txBody>
      </p:sp>
      <p:graphicFrame>
        <p:nvGraphicFramePr>
          <p:cNvPr id="141" name="Table 140"/>
          <p:cNvGraphicFramePr>
            <a:graphicFrameLocks noGrp="1"/>
          </p:cNvGraphicFramePr>
          <p:nvPr>
            <p:extLst/>
          </p:nvPr>
        </p:nvGraphicFramePr>
        <p:xfrm>
          <a:off x="11260790" y="5882545"/>
          <a:ext cx="1431214" cy="1160176"/>
        </p:xfrm>
        <a:graphic>
          <a:graphicData uri="http://schemas.openxmlformats.org/drawingml/2006/table">
            <a:tbl>
              <a:tblPr firstRow="1" bandRow="1">
                <a:tableStyleId>{5940675A-B579-460E-94D1-54222C63F5DA}</a:tableStyleId>
              </a:tblPr>
              <a:tblGrid>
                <a:gridCol w="343588">
                  <a:extLst>
                    <a:ext uri="{9D8B030D-6E8A-4147-A177-3AD203B41FA5}">
                      <a16:colId xmlns:a16="http://schemas.microsoft.com/office/drawing/2014/main" val="20000"/>
                    </a:ext>
                  </a:extLst>
                </a:gridCol>
                <a:gridCol w="1087626">
                  <a:extLst>
                    <a:ext uri="{9D8B030D-6E8A-4147-A177-3AD203B41FA5}">
                      <a16:colId xmlns:a16="http://schemas.microsoft.com/office/drawing/2014/main" val="531238547"/>
                    </a:ext>
                  </a:extLst>
                </a:gridCol>
              </a:tblGrid>
              <a:tr h="626776">
                <a:tc>
                  <a:txBody>
                    <a:bodyPr/>
                    <a:lstStyle/>
                    <a:p>
                      <a:pPr algn="ctr"/>
                      <a:r>
                        <a:rPr lang="en-GB" sz="1200" b="0" dirty="0" smtClean="0"/>
                        <a:t>Specular</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Flat surface reflection.</a:t>
                      </a:r>
                      <a:endParaRPr lang="en-GB" sz="1200" dirty="0">
                        <a:solidFill>
                          <a:schemeClr val="tx1"/>
                        </a:solidFill>
                      </a:endParaRPr>
                    </a:p>
                  </a:txBody>
                  <a:tcPr anchor="ctr"/>
                </a:tc>
                <a:extLst>
                  <a:ext uri="{0D108BD9-81ED-4DB2-BD59-A6C34878D82A}">
                    <a16:rowId xmlns:a16="http://schemas.microsoft.com/office/drawing/2014/main" val="10000"/>
                  </a:ext>
                </a:extLst>
              </a:tr>
              <a:tr h="533400">
                <a:tc>
                  <a:txBody>
                    <a:bodyPr/>
                    <a:lstStyle/>
                    <a:p>
                      <a:pPr algn="ctr"/>
                      <a:r>
                        <a:rPr lang="en-GB" sz="1200" b="0" dirty="0" smtClean="0"/>
                        <a:t>Diffuse</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Rough surface reflection.</a:t>
                      </a:r>
                    </a:p>
                  </a:txBody>
                  <a:tcPr anchor="ctr"/>
                </a:tc>
                <a:extLst>
                  <a:ext uri="{0D108BD9-81ED-4DB2-BD59-A6C34878D82A}">
                    <a16:rowId xmlns:a16="http://schemas.microsoft.com/office/drawing/2014/main" val="10001"/>
                  </a:ext>
                </a:extLst>
              </a:tr>
            </a:tbl>
          </a:graphicData>
        </a:graphic>
      </p:graphicFrame>
      <p:graphicFrame>
        <p:nvGraphicFramePr>
          <p:cNvPr id="142" name="Table 141"/>
          <p:cNvGraphicFramePr>
            <a:graphicFrameLocks noGrp="1"/>
          </p:cNvGraphicFramePr>
          <p:nvPr>
            <p:extLst/>
          </p:nvPr>
        </p:nvGraphicFramePr>
        <p:xfrm>
          <a:off x="11849899" y="7492459"/>
          <a:ext cx="838669" cy="1411609"/>
        </p:xfrm>
        <a:graphic>
          <a:graphicData uri="http://schemas.openxmlformats.org/drawingml/2006/table">
            <a:tbl>
              <a:tblPr firstRow="1" bandRow="1">
                <a:tableStyleId>{5940675A-B579-460E-94D1-54222C63F5DA}</a:tableStyleId>
              </a:tblPr>
              <a:tblGrid>
                <a:gridCol w="253453">
                  <a:extLst>
                    <a:ext uri="{9D8B030D-6E8A-4147-A177-3AD203B41FA5}">
                      <a16:colId xmlns:a16="http://schemas.microsoft.com/office/drawing/2014/main" val="20000"/>
                    </a:ext>
                  </a:extLst>
                </a:gridCol>
                <a:gridCol w="585216">
                  <a:extLst>
                    <a:ext uri="{9D8B030D-6E8A-4147-A177-3AD203B41FA5}">
                      <a16:colId xmlns:a16="http://schemas.microsoft.com/office/drawing/2014/main" val="531238547"/>
                    </a:ext>
                  </a:extLst>
                </a:gridCol>
              </a:tblGrid>
              <a:tr h="708350">
                <a:tc>
                  <a:txBody>
                    <a:bodyPr/>
                    <a:lstStyle/>
                    <a:p>
                      <a:pPr algn="ctr"/>
                      <a:r>
                        <a:rPr lang="en-GB" sz="1200" b="0" dirty="0" smtClean="0"/>
                        <a:t>White</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lengths reflected</a:t>
                      </a:r>
                      <a:endParaRPr lang="en-GB" sz="1200" dirty="0">
                        <a:solidFill>
                          <a:schemeClr val="tx1"/>
                        </a:solidFill>
                      </a:endParaRPr>
                    </a:p>
                  </a:txBody>
                  <a:tcPr vert="vert270" anchor="ctr"/>
                </a:tc>
                <a:extLst>
                  <a:ext uri="{0D108BD9-81ED-4DB2-BD59-A6C34878D82A}">
                    <a16:rowId xmlns:a16="http://schemas.microsoft.com/office/drawing/2014/main" val="10000"/>
                  </a:ext>
                </a:extLst>
              </a:tr>
              <a:tr h="703259">
                <a:tc>
                  <a:txBody>
                    <a:bodyPr/>
                    <a:lstStyle/>
                    <a:p>
                      <a:pPr algn="ctr"/>
                      <a:r>
                        <a:rPr lang="en-GB" sz="1200" b="0" dirty="0" smtClean="0"/>
                        <a:t>Black</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lengths</a:t>
                      </a:r>
                      <a:r>
                        <a:rPr lang="en-GB" sz="1200" b="0" i="0" baseline="0" dirty="0" smtClean="0">
                          <a:solidFill>
                            <a:schemeClr val="tx1"/>
                          </a:solidFill>
                        </a:rPr>
                        <a:t> absorbed</a:t>
                      </a:r>
                      <a:endParaRPr lang="en-GB" sz="1200" b="0" i="0" dirty="0" smtClean="0">
                        <a:solidFill>
                          <a:schemeClr val="tx1"/>
                        </a:solidFill>
                      </a:endParaRPr>
                    </a:p>
                  </a:txBody>
                  <a:tcPr vert="vert270" anchor="ctr"/>
                </a:tc>
                <a:extLst>
                  <a:ext uri="{0D108BD9-81ED-4DB2-BD59-A6C34878D82A}">
                    <a16:rowId xmlns:a16="http://schemas.microsoft.com/office/drawing/2014/main" val="10001"/>
                  </a:ext>
                </a:extLst>
              </a:tr>
            </a:tbl>
          </a:graphicData>
        </a:graphic>
      </p:graphicFrame>
      <p:cxnSp>
        <p:nvCxnSpPr>
          <p:cNvPr id="59" name="Straight Arrow Connector 58"/>
          <p:cNvCxnSpPr/>
          <p:nvPr/>
        </p:nvCxnSpPr>
        <p:spPr>
          <a:xfrm>
            <a:off x="11561869" y="7549609"/>
            <a:ext cx="0" cy="1313197"/>
          </a:xfrm>
          <a:prstGeom prst="straightConnector1">
            <a:avLst/>
          </a:prstGeom>
          <a:ln w="508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3" name="Rectangle 142"/>
          <p:cNvSpPr/>
          <p:nvPr/>
        </p:nvSpPr>
        <p:spPr>
          <a:xfrm>
            <a:off x="8262856" y="5082538"/>
            <a:ext cx="1374162" cy="18503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HIGHER: Lenses</a:t>
            </a:r>
            <a:endParaRPr lang="en-GB" sz="1400" b="1" dirty="0">
              <a:solidFill>
                <a:schemeClr val="tx1"/>
              </a:solidFill>
            </a:endParaRPr>
          </a:p>
        </p:txBody>
      </p:sp>
      <p:cxnSp>
        <p:nvCxnSpPr>
          <p:cNvPr id="144" name="Straight Connector 143"/>
          <p:cNvCxnSpPr>
            <a:stCxn id="143" idx="1"/>
            <a:endCxn id="378" idx="0"/>
          </p:cNvCxnSpPr>
          <p:nvPr/>
        </p:nvCxnSpPr>
        <p:spPr>
          <a:xfrm flipH="1">
            <a:off x="7789376" y="5175055"/>
            <a:ext cx="473480" cy="3423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51" name="Picture 150">
            <a:extLst>
              <a:ext uri="{FF2B5EF4-FFF2-40B4-BE49-F238E27FC236}">
                <a16:creationId xmlns:a16="http://schemas.microsoft.com/office/drawing/2014/main" id="{28630624-701F-4DB0-B8B3-30C0A00F28F4}"/>
              </a:ext>
            </a:extLst>
          </p:cNvPr>
          <p:cNvPicPr>
            <a:picLocks noChangeAspect="1"/>
          </p:cNvPicPr>
          <p:nvPr/>
        </p:nvPicPr>
        <p:blipFill rotWithShape="1">
          <a:blip r:embed="rId16">
            <a:extLst>
              <a:ext uri="{28A0092B-C50C-407E-A947-70E740481C1C}">
                <a14:useLocalDpi xmlns:a14="http://schemas.microsoft.com/office/drawing/2010/main" val="0"/>
              </a:ext>
            </a:extLst>
          </a:blip>
          <a:srcRect l="11716" t="6096" r="8071"/>
          <a:stretch/>
        </p:blipFill>
        <p:spPr>
          <a:xfrm>
            <a:off x="8235969" y="5331407"/>
            <a:ext cx="767036" cy="520982"/>
          </a:xfrm>
          <a:prstGeom prst="rect">
            <a:avLst/>
          </a:prstGeom>
        </p:spPr>
      </p:pic>
      <p:pic>
        <p:nvPicPr>
          <p:cNvPr id="152" name="Picture 151">
            <a:extLst>
              <a:ext uri="{FF2B5EF4-FFF2-40B4-BE49-F238E27FC236}">
                <a16:creationId xmlns:a16="http://schemas.microsoft.com/office/drawing/2014/main" id="{3B4E7BDA-0A1A-4111-8EBC-B9D184EC8F62}"/>
              </a:ext>
            </a:extLst>
          </p:cNvPr>
          <p:cNvPicPr>
            <a:picLocks noChangeAspect="1"/>
          </p:cNvPicPr>
          <p:nvPr/>
        </p:nvPicPr>
        <p:blipFill rotWithShape="1">
          <a:blip r:embed="rId17">
            <a:extLst>
              <a:ext uri="{28A0092B-C50C-407E-A947-70E740481C1C}">
                <a14:useLocalDpi xmlns:a14="http://schemas.microsoft.com/office/drawing/2010/main" val="0"/>
              </a:ext>
            </a:extLst>
          </a:blip>
          <a:srcRect l="10303" t="9840" b="4841"/>
          <a:stretch/>
        </p:blipFill>
        <p:spPr>
          <a:xfrm>
            <a:off x="9117818" y="5376636"/>
            <a:ext cx="769380" cy="488759"/>
          </a:xfrm>
          <a:prstGeom prst="rect">
            <a:avLst/>
          </a:prstGeom>
        </p:spPr>
      </p:pic>
      <p:graphicFrame>
        <p:nvGraphicFramePr>
          <p:cNvPr id="155" name="Table 154"/>
          <p:cNvGraphicFramePr>
            <a:graphicFrameLocks noGrp="1"/>
          </p:cNvGraphicFramePr>
          <p:nvPr>
            <p:extLst/>
          </p:nvPr>
        </p:nvGraphicFramePr>
        <p:xfrm>
          <a:off x="8260423" y="6044895"/>
          <a:ext cx="3000367" cy="910320"/>
        </p:xfrm>
        <a:graphic>
          <a:graphicData uri="http://schemas.openxmlformats.org/drawingml/2006/table">
            <a:tbl>
              <a:tblPr firstRow="1" bandRow="1">
                <a:tableStyleId>{5940675A-B579-460E-94D1-54222C63F5DA}</a:tableStyleId>
              </a:tblPr>
              <a:tblGrid>
                <a:gridCol w="535630">
                  <a:extLst>
                    <a:ext uri="{9D8B030D-6E8A-4147-A177-3AD203B41FA5}">
                      <a16:colId xmlns:a16="http://schemas.microsoft.com/office/drawing/2014/main" val="20000"/>
                    </a:ext>
                  </a:extLst>
                </a:gridCol>
                <a:gridCol w="2464737">
                  <a:extLst>
                    <a:ext uri="{9D8B030D-6E8A-4147-A177-3AD203B41FA5}">
                      <a16:colId xmlns:a16="http://schemas.microsoft.com/office/drawing/2014/main" val="531238547"/>
                    </a:ext>
                  </a:extLst>
                </a:gridCol>
              </a:tblGrid>
              <a:tr h="222620">
                <a:tc>
                  <a:txBody>
                    <a:bodyPr/>
                    <a:lstStyle/>
                    <a:p>
                      <a:pPr algn="ctr"/>
                      <a:r>
                        <a:rPr lang="en-GB" sz="1200" b="0" dirty="0" smtClean="0"/>
                        <a:t>2F</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Image same size, upside down, real.</a:t>
                      </a:r>
                      <a:endParaRPr lang="en-GB" sz="1200" dirty="0">
                        <a:solidFill>
                          <a:schemeClr val="tx1"/>
                        </a:solidFill>
                      </a:endParaRPr>
                    </a:p>
                  </a:txBody>
                  <a:tcPr anchor="ctr"/>
                </a:tc>
                <a:extLst>
                  <a:ext uri="{0D108BD9-81ED-4DB2-BD59-A6C34878D82A}">
                    <a16:rowId xmlns:a16="http://schemas.microsoft.com/office/drawing/2014/main" val="10000"/>
                  </a:ext>
                </a:extLst>
              </a:tr>
              <a:tr h="217008">
                <a:tc>
                  <a:txBody>
                    <a:bodyPr/>
                    <a:lstStyle/>
                    <a:p>
                      <a:pPr algn="ctr"/>
                      <a:r>
                        <a:rPr lang="en-GB" sz="1200" b="0" dirty="0" smtClean="0"/>
                        <a:t>2F - F</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Image</a:t>
                      </a:r>
                      <a:r>
                        <a:rPr lang="en-GB" sz="1200" b="0" i="0" baseline="0" dirty="0" smtClean="0">
                          <a:solidFill>
                            <a:schemeClr val="tx1"/>
                          </a:solidFill>
                        </a:rPr>
                        <a:t>  larger, upside down, real.</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361680">
                <a:tc>
                  <a:txBody>
                    <a:bodyPr/>
                    <a:lstStyle/>
                    <a:p>
                      <a:pPr algn="ctr"/>
                      <a:r>
                        <a:rPr lang="en-GB" sz="1200" b="0" dirty="0" smtClean="0"/>
                        <a:t>&lt; F</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Image bigger, right way, virtual. </a:t>
                      </a:r>
                    </a:p>
                  </a:txBody>
                  <a:tcPr anchor="ctr"/>
                </a:tc>
                <a:extLst>
                  <a:ext uri="{0D108BD9-81ED-4DB2-BD59-A6C34878D82A}">
                    <a16:rowId xmlns:a16="http://schemas.microsoft.com/office/drawing/2014/main" val="186922598"/>
                  </a:ext>
                </a:extLst>
              </a:tr>
            </a:tbl>
          </a:graphicData>
        </a:graphic>
      </p:graphicFrame>
    </p:spTree>
    <p:extLst>
      <p:ext uri="{BB962C8B-B14F-4D97-AF65-F5344CB8AC3E}">
        <p14:creationId xmlns:p14="http://schemas.microsoft.com/office/powerpoint/2010/main" val="2076689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2" name="Straight Connector 161"/>
          <p:cNvCxnSpPr>
            <a:endCxn id="278" idx="0"/>
          </p:cNvCxnSpPr>
          <p:nvPr/>
        </p:nvCxnSpPr>
        <p:spPr>
          <a:xfrm flipH="1">
            <a:off x="6136745" y="861693"/>
            <a:ext cx="366124" cy="2987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65" name="Picture 16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7184" y="7722193"/>
            <a:ext cx="695891" cy="640165"/>
          </a:xfrm>
          <a:prstGeom prst="rect">
            <a:avLst/>
          </a:prstGeom>
        </p:spPr>
      </p:pic>
      <p:cxnSp>
        <p:nvCxnSpPr>
          <p:cNvPr id="34" name="Straight Connector 33"/>
          <p:cNvCxnSpPr/>
          <p:nvPr/>
        </p:nvCxnSpPr>
        <p:spPr>
          <a:xfrm flipH="1">
            <a:off x="4327601" y="4309360"/>
            <a:ext cx="837393" cy="11562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74677" y="3689574"/>
            <a:ext cx="22597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MAGNETISM AND ELECTROMAGNETISM</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1010713" y="5887794"/>
            <a:ext cx="837522" cy="2433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Magnets</a:t>
            </a:r>
            <a:endParaRPr lang="en-GB" sz="1400" b="1" dirty="0">
              <a:solidFill>
                <a:schemeClr val="tx1"/>
              </a:solidFill>
            </a:endParaRPr>
          </a:p>
        </p:txBody>
      </p:sp>
      <p:cxnSp>
        <p:nvCxnSpPr>
          <p:cNvPr id="149" name="Straight Connector 148"/>
          <p:cNvCxnSpPr>
            <a:stCxn id="239" idx="2"/>
            <a:endCxn id="238" idx="0"/>
          </p:cNvCxnSpPr>
          <p:nvPr/>
        </p:nvCxnSpPr>
        <p:spPr>
          <a:xfrm flipH="1">
            <a:off x="8523276" y="4133179"/>
            <a:ext cx="5430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3"/>
            <a:endCxn id="276" idx="2"/>
          </p:cNvCxnSpPr>
          <p:nvPr/>
        </p:nvCxnSpPr>
        <p:spPr>
          <a:xfrm flipV="1">
            <a:off x="1848235" y="5828250"/>
            <a:ext cx="996785" cy="1812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991813" y="5458918"/>
            <a:ext cx="3706413"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Permanent and Induced Magnetism</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399" idx="2"/>
            <a:endCxn id="403" idx="0"/>
          </p:cNvCxnSpPr>
          <p:nvPr/>
        </p:nvCxnSpPr>
        <p:spPr>
          <a:xfrm>
            <a:off x="6314677" y="6228517"/>
            <a:ext cx="355150" cy="105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52618" y="6167713"/>
          <a:ext cx="4492636" cy="3108960"/>
        </p:xfrm>
        <a:graphic>
          <a:graphicData uri="http://schemas.openxmlformats.org/drawingml/2006/table">
            <a:tbl>
              <a:tblPr firstRow="1" bandRow="1">
                <a:tableStyleId>{5940675A-B579-460E-94D1-54222C63F5DA}</a:tableStyleId>
              </a:tblPr>
              <a:tblGrid>
                <a:gridCol w="1031806">
                  <a:extLst>
                    <a:ext uri="{9D8B030D-6E8A-4147-A177-3AD203B41FA5}">
                      <a16:colId xmlns:a16="http://schemas.microsoft.com/office/drawing/2014/main" val="20000"/>
                    </a:ext>
                  </a:extLst>
                </a:gridCol>
                <a:gridCol w="1423686">
                  <a:extLst>
                    <a:ext uri="{9D8B030D-6E8A-4147-A177-3AD203B41FA5}">
                      <a16:colId xmlns:a16="http://schemas.microsoft.com/office/drawing/2014/main" val="20001"/>
                    </a:ext>
                  </a:extLst>
                </a:gridCol>
                <a:gridCol w="2037144">
                  <a:extLst>
                    <a:ext uri="{9D8B030D-6E8A-4147-A177-3AD203B41FA5}">
                      <a16:colId xmlns:a16="http://schemas.microsoft.com/office/drawing/2014/main" val="20002"/>
                    </a:ext>
                  </a:extLst>
                </a:gridCol>
              </a:tblGrid>
              <a:tr h="347472">
                <a:tc>
                  <a:txBody>
                    <a:bodyPr/>
                    <a:lstStyle/>
                    <a:p>
                      <a:pPr algn="ctr"/>
                      <a:r>
                        <a:rPr lang="en-GB" sz="1200" b="0" dirty="0" smtClean="0"/>
                        <a:t>Magnetic</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Materials attracted by magnets</a:t>
                      </a:r>
                      <a:endParaRPr lang="en-GB" sz="1200" b="1" i="1" dirty="0">
                        <a:solidFill>
                          <a:schemeClr val="accent2">
                            <a:lumMod val="75000"/>
                          </a:schemeClr>
                        </a:solidFill>
                      </a:endParaRPr>
                    </a:p>
                  </a:txBody>
                  <a:tcPr anchor="ctr"/>
                </a:tc>
                <a:tc>
                  <a:txBody>
                    <a:bodyPr/>
                    <a:lstStyle/>
                    <a:p>
                      <a:pPr algn="ctr"/>
                      <a:r>
                        <a:rPr lang="en-GB" sz="1200" dirty="0" smtClean="0"/>
                        <a:t>Uses non-contact force to attract magnetic materials.</a:t>
                      </a:r>
                      <a:endParaRPr lang="en-GB" sz="1200" dirty="0"/>
                    </a:p>
                  </a:txBody>
                  <a:tcPr anchor="ctr"/>
                </a:tc>
                <a:extLst>
                  <a:ext uri="{0D108BD9-81ED-4DB2-BD59-A6C34878D82A}">
                    <a16:rowId xmlns:a16="http://schemas.microsoft.com/office/drawing/2014/main" val="10000"/>
                  </a:ext>
                </a:extLst>
              </a:tr>
              <a:tr h="457200">
                <a:tc>
                  <a:txBody>
                    <a:bodyPr/>
                    <a:lstStyle/>
                    <a:p>
                      <a:pPr algn="ctr"/>
                      <a:r>
                        <a:rPr lang="en-GB" sz="1200" b="0" dirty="0" smtClean="0"/>
                        <a:t>North</a:t>
                      </a:r>
                      <a:r>
                        <a:rPr lang="en-GB" sz="1200" b="0" baseline="0" dirty="0" smtClean="0"/>
                        <a:t>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north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Compass</a:t>
                      </a:r>
                      <a:r>
                        <a:rPr lang="en-US" sz="1200" baseline="0" dirty="0" smtClean="0"/>
                        <a:t> needle is a bar magnet and points north. </a:t>
                      </a:r>
                      <a:endParaRPr lang="en-US" sz="1200" dirty="0" smtClean="0"/>
                    </a:p>
                  </a:txBody>
                  <a:tcPr anchor="ctr"/>
                </a:tc>
                <a:extLst>
                  <a:ext uri="{0D108BD9-81ED-4DB2-BD59-A6C34878D82A}">
                    <a16:rowId xmlns:a16="http://schemas.microsoft.com/office/drawing/2014/main" val="10001"/>
                  </a:ext>
                </a:extLst>
              </a:tr>
              <a:tr h="384048">
                <a:tc>
                  <a:txBody>
                    <a:bodyPr/>
                    <a:lstStyle/>
                    <a:p>
                      <a:pPr algn="ctr"/>
                      <a:r>
                        <a:rPr lang="en-GB" sz="1200" b="0" dirty="0" smtClean="0"/>
                        <a:t>South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south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Like poles (N – N) repel</a:t>
                      </a:r>
                      <a:r>
                        <a:rPr lang="en-US" sz="1200" baseline="0" dirty="0" smtClean="0"/>
                        <a:t>, unlike poles (N – S)  attract.</a:t>
                      </a:r>
                      <a:endParaRPr lang="en-US" sz="1200" dirty="0" smtClean="0"/>
                    </a:p>
                  </a:txBody>
                  <a:tcPr anchor="ctr"/>
                </a:tc>
                <a:extLst>
                  <a:ext uri="{0D108BD9-81ED-4DB2-BD59-A6C34878D82A}">
                    <a16:rowId xmlns:a16="http://schemas.microsoft.com/office/drawing/2014/main" val="10002"/>
                  </a:ext>
                </a:extLst>
              </a:tr>
              <a:tr h="384048">
                <a:tc>
                  <a:txBody>
                    <a:bodyPr/>
                    <a:lstStyle/>
                    <a:p>
                      <a:pPr algn="ctr"/>
                      <a:r>
                        <a:rPr lang="en-GB" sz="1200" b="0" dirty="0" smtClean="0"/>
                        <a:t>Magnetic</a:t>
                      </a:r>
                      <a:r>
                        <a:rPr lang="en-GB" sz="1200" b="0" baseline="0" dirty="0" smtClean="0"/>
                        <a:t> field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Region of force around magnet</a:t>
                      </a:r>
                      <a:endParaRPr lang="en-GB" sz="1200" b="1" i="1" dirty="0">
                        <a:solidFill>
                          <a:schemeClr val="accent2">
                            <a:lumMod val="75000"/>
                          </a:schemeClr>
                        </a:solidFill>
                      </a:endParaRPr>
                    </a:p>
                  </a:txBody>
                  <a:tcPr anchor="ctr"/>
                </a:tc>
                <a:tc>
                  <a:txBody>
                    <a:bodyPr/>
                    <a:lstStyle/>
                    <a:p>
                      <a:pPr algn="ctr"/>
                      <a:r>
                        <a:rPr lang="en-GB" sz="1200" dirty="0" smtClean="0"/>
                        <a:t>Strong field,</a:t>
                      </a:r>
                      <a:r>
                        <a:rPr lang="en-GB" sz="1200" baseline="0" dirty="0" smtClean="0"/>
                        <a:t> force big.  Weak field, force small. Field is strongest at the poles.</a:t>
                      </a:r>
                      <a:endParaRPr lang="en-GB" sz="1200" dirty="0"/>
                    </a:p>
                  </a:txBody>
                  <a:tcPr anchor="ctr"/>
                </a:tc>
                <a:extLst>
                  <a:ext uri="{0D108BD9-81ED-4DB2-BD59-A6C34878D82A}">
                    <a16:rowId xmlns:a16="http://schemas.microsoft.com/office/drawing/2014/main" val="662539769"/>
                  </a:ext>
                </a:extLst>
              </a:tr>
              <a:tr h="384048">
                <a:tc>
                  <a:txBody>
                    <a:bodyPr/>
                    <a:lstStyle/>
                    <a:p>
                      <a:pPr algn="ctr"/>
                      <a:r>
                        <a:rPr lang="en-GB" sz="1200" b="0" dirty="0" smtClean="0"/>
                        <a:t>Permanent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magnet that</a:t>
                      </a:r>
                      <a:r>
                        <a:rPr lang="en-GB" sz="1200" b="1" i="1" baseline="0" dirty="0" smtClean="0">
                          <a:solidFill>
                            <a:schemeClr val="accent2">
                              <a:lumMod val="75000"/>
                            </a:schemeClr>
                          </a:solidFill>
                        </a:rPr>
                        <a:t> produces its own magnetic field</a:t>
                      </a:r>
                      <a:endParaRPr lang="en-GB" sz="1200" b="1" i="1" dirty="0">
                        <a:solidFill>
                          <a:schemeClr val="accent2">
                            <a:lumMod val="75000"/>
                          </a:schemeClr>
                        </a:solidFill>
                      </a:endParaRPr>
                    </a:p>
                  </a:txBody>
                  <a:tcPr anchor="ctr"/>
                </a:tc>
                <a:tc>
                  <a:txBody>
                    <a:bodyPr/>
                    <a:lstStyle/>
                    <a:p>
                      <a:pPr algn="ctr"/>
                      <a:r>
                        <a:rPr lang="en-GB" sz="1200" dirty="0" smtClean="0"/>
                        <a:t>Will</a:t>
                      </a:r>
                      <a:r>
                        <a:rPr lang="en-GB" sz="1200" baseline="0" dirty="0" smtClean="0"/>
                        <a:t> repel or attract other magnets and magnetic materials.</a:t>
                      </a:r>
                      <a:endParaRPr lang="en-GB" sz="1200" dirty="0"/>
                    </a:p>
                  </a:txBody>
                  <a:tcPr anchor="ctr"/>
                </a:tc>
                <a:extLst>
                  <a:ext uri="{0D108BD9-81ED-4DB2-BD59-A6C34878D82A}">
                    <a16:rowId xmlns:a16="http://schemas.microsoft.com/office/drawing/2014/main" val="608835406"/>
                  </a:ext>
                </a:extLst>
              </a:tr>
              <a:tr h="384048">
                <a:tc>
                  <a:txBody>
                    <a:bodyPr/>
                    <a:lstStyle/>
                    <a:p>
                      <a:pPr algn="ctr"/>
                      <a:r>
                        <a:rPr lang="en-GB" sz="1200" b="0" dirty="0" smtClean="0"/>
                        <a:t>Induced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temporary magnet </a:t>
                      </a:r>
                      <a:endParaRPr lang="en-GB" sz="1200" b="1" i="1" dirty="0">
                        <a:solidFill>
                          <a:schemeClr val="accent2">
                            <a:lumMod val="75000"/>
                          </a:schemeClr>
                        </a:solidFill>
                      </a:endParaRPr>
                    </a:p>
                  </a:txBody>
                  <a:tcPr anchor="ctr"/>
                </a:tc>
                <a:tc>
                  <a:txBody>
                    <a:bodyPr/>
                    <a:lstStyle/>
                    <a:p>
                      <a:pPr algn="ctr"/>
                      <a:r>
                        <a:rPr lang="en-GB" sz="1200" dirty="0" smtClean="0"/>
                        <a:t>Becomes magnet</a:t>
                      </a:r>
                      <a:r>
                        <a:rPr lang="en-GB" sz="1200" baseline="0" dirty="0" smtClean="0"/>
                        <a:t> when placed in a magnetic field.</a:t>
                      </a:r>
                      <a:endParaRPr lang="en-GB" sz="1200" dirty="0"/>
                    </a:p>
                  </a:txBody>
                  <a:tcPr anchor="ctr"/>
                </a:tc>
                <a:extLst>
                  <a:ext uri="{0D108BD9-81ED-4DB2-BD59-A6C34878D82A}">
                    <a16:rowId xmlns:a16="http://schemas.microsoft.com/office/drawing/2014/main" val="2748129661"/>
                  </a:ext>
                </a:extLst>
              </a:tr>
            </a:tbl>
          </a:graphicData>
        </a:graphic>
      </p:graphicFrame>
      <p:sp>
        <p:nvSpPr>
          <p:cNvPr id="16" name="Rectangle 15"/>
          <p:cNvSpPr/>
          <p:nvPr/>
        </p:nvSpPr>
        <p:spPr>
          <a:xfrm>
            <a:off x="4459681" y="3199130"/>
            <a:ext cx="1514818"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Motor effect</a:t>
            </a:r>
            <a:endParaRPr lang="en-GB" sz="1800" dirty="0">
              <a:ea typeface="Verdana" panose="020B0604030504040204" pitchFamily="34" charset="0"/>
              <a:cs typeface="Verdana" panose="020B0604030504040204" pitchFamily="34" charset="0"/>
            </a:endParaRPr>
          </a:p>
        </p:txBody>
      </p:sp>
      <p:sp>
        <p:nvSpPr>
          <p:cNvPr id="17" name="Rectangle 16"/>
          <p:cNvSpPr/>
          <p:nvPr/>
        </p:nvSpPr>
        <p:spPr>
          <a:xfrm>
            <a:off x="4890361" y="4742522"/>
            <a:ext cx="193634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Induced potential, transformers and National Grid</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9493719" y="1116239"/>
            <a:ext cx="1260258" cy="54015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Fleming’s left-hand rule</a:t>
            </a:r>
            <a:endParaRPr lang="en-GB" sz="1400" b="1" dirty="0">
              <a:solidFill>
                <a:schemeClr val="tx1"/>
              </a:solidFill>
            </a:endParaRPr>
          </a:p>
        </p:txBody>
      </p:sp>
      <p:cxnSp>
        <p:nvCxnSpPr>
          <p:cNvPr id="37" name="Straight Connector 36"/>
          <p:cNvCxnSpPr>
            <a:stCxn id="16" idx="1"/>
            <a:endCxn id="324" idx="3"/>
          </p:cNvCxnSpPr>
          <p:nvPr/>
        </p:nvCxnSpPr>
        <p:spPr>
          <a:xfrm flipH="1">
            <a:off x="4258687" y="3383796"/>
            <a:ext cx="200994" cy="7109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98" idx="2"/>
            <a:endCxn id="167" idx="0"/>
          </p:cNvCxnSpPr>
          <p:nvPr/>
        </p:nvCxnSpPr>
        <p:spPr>
          <a:xfrm flipH="1">
            <a:off x="1102933" y="1242925"/>
            <a:ext cx="1645213" cy="1005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68" idx="0"/>
            <a:endCxn id="71" idx="2"/>
          </p:cNvCxnSpPr>
          <p:nvPr/>
        </p:nvCxnSpPr>
        <p:spPr>
          <a:xfrm flipH="1" flipV="1">
            <a:off x="987237" y="3991691"/>
            <a:ext cx="49213" cy="583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16" idx="2"/>
            <a:endCxn id="4" idx="0"/>
          </p:cNvCxnSpPr>
          <p:nvPr/>
        </p:nvCxnSpPr>
        <p:spPr>
          <a:xfrm>
            <a:off x="5217090" y="3568462"/>
            <a:ext cx="387441" cy="12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6" name="Table 55"/>
          <p:cNvGraphicFramePr>
            <a:graphicFrameLocks noGrp="1"/>
          </p:cNvGraphicFramePr>
          <p:nvPr>
            <p:extLst/>
          </p:nvPr>
        </p:nvGraphicFramePr>
        <p:xfrm>
          <a:off x="2518461" y="1357335"/>
          <a:ext cx="2050967" cy="1313065"/>
        </p:xfrm>
        <a:graphic>
          <a:graphicData uri="http://schemas.openxmlformats.org/drawingml/2006/table">
            <a:tbl>
              <a:tblPr firstRow="1" bandRow="1">
                <a:tableStyleId>{5940675A-B579-460E-94D1-54222C63F5DA}</a:tableStyleId>
              </a:tblPr>
              <a:tblGrid>
                <a:gridCol w="361064">
                  <a:extLst>
                    <a:ext uri="{9D8B030D-6E8A-4147-A177-3AD203B41FA5}">
                      <a16:colId xmlns:a16="http://schemas.microsoft.com/office/drawing/2014/main" val="20000"/>
                    </a:ext>
                  </a:extLst>
                </a:gridCol>
                <a:gridCol w="1689903">
                  <a:extLst>
                    <a:ext uri="{9D8B030D-6E8A-4147-A177-3AD203B41FA5}">
                      <a16:colId xmlns:a16="http://schemas.microsoft.com/office/drawing/2014/main" val="20001"/>
                    </a:ext>
                  </a:extLst>
                </a:gridCol>
              </a:tblGrid>
              <a:tr h="194741">
                <a:tc rowSpan="4">
                  <a:txBody>
                    <a:bodyPr/>
                    <a:lstStyle/>
                    <a:p>
                      <a:pPr algn="ctr"/>
                      <a:r>
                        <a:rPr lang="en-GB" sz="1200" b="0" dirty="0" smtClean="0"/>
                        <a:t>Increase strength of magnetic field</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 larger current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97147">
                <a:tc vMerge="1">
                  <a:txBody>
                    <a:bodyPr/>
                    <a:lstStyle/>
                    <a:p>
                      <a:endParaRPr lang="en-GB"/>
                    </a:p>
                  </a:txBody>
                  <a:tcPr/>
                </a:tc>
                <a:tc>
                  <a:txBody>
                    <a:bodyPr/>
                    <a:lstStyle/>
                    <a:p>
                      <a:pPr algn="ctr"/>
                      <a:r>
                        <a:rPr lang="en-GB" sz="1200" b="1" i="1" dirty="0" smtClean="0">
                          <a:solidFill>
                            <a:schemeClr val="accent2">
                              <a:lumMod val="75000"/>
                            </a:schemeClr>
                          </a:solidFill>
                        </a:rPr>
                        <a:t>Use more turns of wire</a:t>
                      </a:r>
                      <a:endParaRPr lang="en-GB" sz="1200" b="1" i="1" dirty="0">
                        <a:solidFill>
                          <a:schemeClr val="accent2">
                            <a:lumMod val="75000"/>
                          </a:schemeClr>
                        </a:solidFill>
                      </a:endParaRPr>
                    </a:p>
                  </a:txBody>
                  <a:tcPr anchor="ctr"/>
                </a:tc>
                <a:extLst>
                  <a:ext uri="{0D108BD9-81ED-4DB2-BD59-A6C34878D82A}">
                    <a16:rowId xmlns:a16="http://schemas.microsoft.com/office/drawing/2014/main" val="1737196850"/>
                  </a:ext>
                </a:extLst>
              </a:tr>
              <a:tr h="392059">
                <a:tc vMerge="1">
                  <a:txBody>
                    <a:bodyPr/>
                    <a:lstStyle/>
                    <a:p>
                      <a:endParaRPr lang="en-GB"/>
                    </a:p>
                  </a:txBody>
                  <a:tcPr/>
                </a:tc>
                <a:tc>
                  <a:txBody>
                    <a:bodyPr/>
                    <a:lstStyle/>
                    <a:p>
                      <a:pPr algn="ctr"/>
                      <a:r>
                        <a:rPr lang="en-GB" sz="1200" b="1" i="1" dirty="0" smtClean="0">
                          <a:solidFill>
                            <a:schemeClr val="accent2">
                              <a:lumMod val="75000"/>
                            </a:schemeClr>
                          </a:solidFill>
                        </a:rPr>
                        <a:t>Put turns</a:t>
                      </a:r>
                      <a:r>
                        <a:rPr lang="en-GB" sz="1200" b="1" i="1" baseline="0" dirty="0" smtClean="0">
                          <a:solidFill>
                            <a:schemeClr val="accent2">
                              <a:lumMod val="75000"/>
                            </a:schemeClr>
                          </a:solidFill>
                        </a:rPr>
                        <a:t> of wire closer together</a:t>
                      </a:r>
                      <a:endParaRPr lang="en-GB" sz="1200" b="1" i="1" dirty="0">
                        <a:solidFill>
                          <a:schemeClr val="accent2">
                            <a:lumMod val="75000"/>
                          </a:schemeClr>
                        </a:solidFill>
                      </a:endParaRPr>
                    </a:p>
                  </a:txBody>
                  <a:tcPr anchor="ctr"/>
                </a:tc>
                <a:extLst>
                  <a:ext uri="{0D108BD9-81ED-4DB2-BD59-A6C34878D82A}">
                    <a16:rowId xmlns:a16="http://schemas.microsoft.com/office/drawing/2014/main" val="3009474328"/>
                  </a:ext>
                </a:extLst>
              </a:tr>
              <a:tr h="307225">
                <a:tc vMerge="1">
                  <a:txBody>
                    <a:bodyPr/>
                    <a:lstStyle/>
                    <a:p>
                      <a:endParaRPr lang="en-GB"/>
                    </a:p>
                  </a:txBody>
                  <a:tcPr/>
                </a:tc>
                <a:tc>
                  <a:txBody>
                    <a:bodyPr/>
                    <a:lstStyle/>
                    <a:p>
                      <a:pPr algn="ctr"/>
                      <a:r>
                        <a:rPr lang="en-GB" sz="1200" b="1" i="1" dirty="0" smtClean="0">
                          <a:solidFill>
                            <a:schemeClr val="accent2">
                              <a:lumMod val="75000"/>
                            </a:schemeClr>
                          </a:solidFill>
                        </a:rPr>
                        <a:t>Use iron core in middle </a:t>
                      </a:r>
                      <a:endParaRPr lang="en-GB" sz="1200" b="1" i="1" dirty="0">
                        <a:solidFill>
                          <a:schemeClr val="accent2">
                            <a:lumMod val="75000"/>
                          </a:schemeClr>
                        </a:solidFill>
                      </a:endParaRPr>
                    </a:p>
                  </a:txBody>
                  <a:tcPr anchor="ctr"/>
                </a:tc>
                <a:extLst>
                  <a:ext uri="{0D108BD9-81ED-4DB2-BD59-A6C34878D82A}">
                    <a16:rowId xmlns:a16="http://schemas.microsoft.com/office/drawing/2014/main" val="2255238375"/>
                  </a:ext>
                </a:extLst>
              </a:tr>
            </a:tbl>
          </a:graphicData>
        </a:graphic>
      </p:graphicFrame>
      <p:sp>
        <p:nvSpPr>
          <p:cNvPr id="57" name="Rectangle 56"/>
          <p:cNvSpPr/>
          <p:nvPr/>
        </p:nvSpPr>
        <p:spPr>
          <a:xfrm>
            <a:off x="2052295" y="4840630"/>
            <a:ext cx="1797539" cy="57977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Electric current flowing in a wire produces a magnetic field around it.</a:t>
            </a:r>
            <a:endParaRPr lang="en-GB" sz="1200" dirty="0">
              <a:solidFill>
                <a:schemeClr val="tx1"/>
              </a:solidFill>
            </a:endParaRPr>
          </a:p>
        </p:txBody>
      </p:sp>
      <p:sp>
        <p:nvSpPr>
          <p:cNvPr id="58" name="Rectangle 57"/>
          <p:cNvSpPr/>
          <p:nvPr/>
        </p:nvSpPr>
        <p:spPr>
          <a:xfrm>
            <a:off x="70671" y="5083785"/>
            <a:ext cx="1904397" cy="3352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current is small, magnetic field is very weak.</a:t>
            </a:r>
            <a:endParaRPr lang="en-GB" sz="1200" dirty="0">
              <a:solidFill>
                <a:schemeClr val="tx1"/>
              </a:solidFill>
            </a:endParaRPr>
          </a:p>
        </p:txBody>
      </p:sp>
      <p:sp>
        <p:nvSpPr>
          <p:cNvPr id="59" name="Rectangle 58"/>
          <p:cNvSpPr/>
          <p:nvPr/>
        </p:nvSpPr>
        <p:spPr>
          <a:xfrm>
            <a:off x="73954" y="4502371"/>
            <a:ext cx="1633116" cy="5155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Current large enough, iron filings show circular magnetic field.</a:t>
            </a:r>
            <a:endParaRPr lang="en-GB" sz="1200" dirty="0">
              <a:solidFill>
                <a:schemeClr val="tx1"/>
              </a:solidFill>
            </a:endParaRPr>
          </a:p>
        </p:txBody>
      </p:sp>
      <p:cxnSp>
        <p:nvCxnSpPr>
          <p:cNvPr id="60" name="Straight Connector 59"/>
          <p:cNvCxnSpPr>
            <a:stCxn id="59" idx="0"/>
            <a:endCxn id="68" idx="2"/>
          </p:cNvCxnSpPr>
          <p:nvPr/>
        </p:nvCxnSpPr>
        <p:spPr>
          <a:xfrm flipV="1">
            <a:off x="890512" y="4436499"/>
            <a:ext cx="14593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58" idx="0"/>
            <a:endCxn id="59" idx="2"/>
          </p:cNvCxnSpPr>
          <p:nvPr/>
        </p:nvCxnSpPr>
        <p:spPr>
          <a:xfrm flipH="1" flipV="1">
            <a:off x="890512" y="5017913"/>
            <a:ext cx="13235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8" idx="3"/>
            <a:endCxn id="57" idx="1"/>
          </p:cNvCxnSpPr>
          <p:nvPr/>
        </p:nvCxnSpPr>
        <p:spPr>
          <a:xfrm flipV="1">
            <a:off x="1975068" y="5130516"/>
            <a:ext cx="77227" cy="120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65943" y="4050029"/>
            <a:ext cx="1941013" cy="3864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Further away from the wire</a:t>
            </a:r>
            <a:r>
              <a:rPr lang="en-GB" sz="1200" dirty="0">
                <a:solidFill>
                  <a:schemeClr val="tx1"/>
                </a:solidFill>
              </a:rPr>
              <a:t>, </a:t>
            </a:r>
            <a:r>
              <a:rPr lang="en-GB" sz="1200" dirty="0" smtClean="0">
                <a:solidFill>
                  <a:schemeClr val="tx1"/>
                </a:solidFill>
              </a:rPr>
              <a:t>magnetic </a:t>
            </a:r>
            <a:r>
              <a:rPr lang="en-GB" sz="1200" dirty="0">
                <a:solidFill>
                  <a:schemeClr val="tx1"/>
                </a:solidFill>
              </a:rPr>
              <a:t>field is </a:t>
            </a:r>
            <a:r>
              <a:rPr lang="en-GB" sz="1200" dirty="0" smtClean="0">
                <a:solidFill>
                  <a:schemeClr val="tx1"/>
                </a:solidFill>
              </a:rPr>
              <a:t>weaker.  </a:t>
            </a:r>
            <a:endParaRPr lang="en-GB" sz="1200" dirty="0">
              <a:solidFill>
                <a:schemeClr val="tx1"/>
              </a:solidFill>
            </a:endParaRPr>
          </a:p>
        </p:txBody>
      </p:sp>
      <p:sp>
        <p:nvSpPr>
          <p:cNvPr id="71" name="Rectangle 70"/>
          <p:cNvSpPr/>
          <p:nvPr/>
        </p:nvSpPr>
        <p:spPr>
          <a:xfrm>
            <a:off x="54992" y="3633923"/>
            <a:ext cx="1864489" cy="3577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current, magnetic field direction reverses. </a:t>
            </a:r>
            <a:endParaRPr lang="en-GB" sz="1200" dirty="0">
              <a:solidFill>
                <a:schemeClr val="tx1"/>
              </a:solidFill>
            </a:endParaRPr>
          </a:p>
        </p:txBody>
      </p:sp>
      <p:cxnSp>
        <p:nvCxnSpPr>
          <p:cNvPr id="75" name="Straight Connector 74"/>
          <p:cNvCxnSpPr>
            <a:stCxn id="324" idx="1"/>
            <a:endCxn id="57" idx="3"/>
          </p:cNvCxnSpPr>
          <p:nvPr/>
        </p:nvCxnSpPr>
        <p:spPr>
          <a:xfrm flipH="1">
            <a:off x="3849834" y="4094698"/>
            <a:ext cx="133158" cy="10358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0" name="Table 29"/>
          <p:cNvGraphicFramePr>
            <a:graphicFrameLocks noGrp="1"/>
          </p:cNvGraphicFramePr>
          <p:nvPr>
            <p:extLst/>
          </p:nvPr>
        </p:nvGraphicFramePr>
        <p:xfrm>
          <a:off x="2351213" y="2781080"/>
          <a:ext cx="1178820" cy="1225296"/>
        </p:xfrm>
        <a:graphic>
          <a:graphicData uri="http://schemas.openxmlformats.org/drawingml/2006/table">
            <a:tbl>
              <a:tblPr firstRow="1" bandRow="1">
                <a:tableStyleId>{5940675A-B579-460E-94D1-54222C63F5DA}</a:tableStyleId>
              </a:tblPr>
              <a:tblGrid>
                <a:gridCol w="227844">
                  <a:extLst>
                    <a:ext uri="{9D8B030D-6E8A-4147-A177-3AD203B41FA5}">
                      <a16:colId xmlns:a16="http://schemas.microsoft.com/office/drawing/2014/main" val="20000"/>
                    </a:ext>
                  </a:extLst>
                </a:gridCol>
                <a:gridCol w="950976">
                  <a:extLst>
                    <a:ext uri="{9D8B030D-6E8A-4147-A177-3AD203B41FA5}">
                      <a16:colId xmlns:a16="http://schemas.microsoft.com/office/drawing/2014/main" val="20002"/>
                    </a:ext>
                  </a:extLst>
                </a:gridCol>
              </a:tblGrid>
              <a:tr h="585216">
                <a:tc>
                  <a:txBody>
                    <a:bodyPr/>
                    <a:lstStyle/>
                    <a:p>
                      <a:pPr algn="ctr"/>
                      <a:r>
                        <a:rPr lang="en-GB" sz="1200" b="0" dirty="0" smtClean="0"/>
                        <a:t>Thumb</a:t>
                      </a:r>
                      <a:endParaRPr lang="en-GB" sz="1200" b="0" dirty="0"/>
                    </a:p>
                  </a:txBody>
                  <a:tcPr vert="vert270" anchor="ctr">
                    <a:solidFill>
                      <a:schemeClr val="accent2">
                        <a:lumMod val="20000"/>
                        <a:lumOff val="80000"/>
                      </a:schemeClr>
                    </a:solidFill>
                  </a:tcPr>
                </a:tc>
                <a:tc>
                  <a:txBody>
                    <a:bodyPr/>
                    <a:lstStyle/>
                    <a:p>
                      <a:pPr algn="ctr"/>
                      <a:r>
                        <a:rPr lang="en-GB" sz="1200" dirty="0" smtClean="0"/>
                        <a:t>Direction of current.</a:t>
                      </a:r>
                      <a:endParaRPr lang="en-GB" sz="1200" dirty="0"/>
                    </a:p>
                  </a:txBody>
                  <a:tcPr anchor="ctr"/>
                </a:tc>
                <a:extLst>
                  <a:ext uri="{0D108BD9-81ED-4DB2-BD59-A6C34878D82A}">
                    <a16:rowId xmlns:a16="http://schemas.microsoft.com/office/drawing/2014/main" val="10000"/>
                  </a:ext>
                </a:extLst>
              </a:tr>
              <a:tr h="585216">
                <a:tc>
                  <a:txBody>
                    <a:bodyPr/>
                    <a:lstStyle/>
                    <a:p>
                      <a:pPr algn="ctr"/>
                      <a:r>
                        <a:rPr lang="en-GB" sz="1200" b="0" dirty="0" smtClean="0"/>
                        <a:t>Fingers</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Direction of magnetic field.</a:t>
                      </a:r>
                    </a:p>
                  </a:txBody>
                  <a:tcPr anchor="ctr"/>
                </a:tc>
                <a:extLst>
                  <a:ext uri="{0D108BD9-81ED-4DB2-BD59-A6C34878D82A}">
                    <a16:rowId xmlns:a16="http://schemas.microsoft.com/office/drawing/2014/main" val="10001"/>
                  </a:ext>
                </a:extLst>
              </a:tr>
            </a:tbl>
          </a:graphicData>
        </a:graphic>
      </p:graphicFrame>
      <p:graphicFrame>
        <p:nvGraphicFramePr>
          <p:cNvPr id="65" name="Table 64"/>
          <p:cNvGraphicFramePr>
            <a:graphicFrameLocks noGrp="1"/>
          </p:cNvGraphicFramePr>
          <p:nvPr>
            <p:extLst/>
          </p:nvPr>
        </p:nvGraphicFramePr>
        <p:xfrm>
          <a:off x="56224" y="2930517"/>
          <a:ext cx="2186732" cy="640080"/>
        </p:xfrm>
        <a:graphic>
          <a:graphicData uri="http://schemas.openxmlformats.org/drawingml/2006/table">
            <a:tbl>
              <a:tblPr firstRow="1" bandRow="1">
                <a:tableStyleId>{5940675A-B579-460E-94D1-54222C63F5DA}</a:tableStyleId>
              </a:tblPr>
              <a:tblGrid>
                <a:gridCol w="242185">
                  <a:extLst>
                    <a:ext uri="{9D8B030D-6E8A-4147-A177-3AD203B41FA5}">
                      <a16:colId xmlns:a16="http://schemas.microsoft.com/office/drawing/2014/main" val="20000"/>
                    </a:ext>
                  </a:extLst>
                </a:gridCol>
                <a:gridCol w="636607">
                  <a:extLst>
                    <a:ext uri="{9D8B030D-6E8A-4147-A177-3AD203B41FA5}">
                      <a16:colId xmlns:a16="http://schemas.microsoft.com/office/drawing/2014/main" val="20002"/>
                    </a:ext>
                  </a:extLst>
                </a:gridCol>
                <a:gridCol w="1307940">
                  <a:extLst>
                    <a:ext uri="{9D8B030D-6E8A-4147-A177-3AD203B41FA5}">
                      <a16:colId xmlns:a16="http://schemas.microsoft.com/office/drawing/2014/main" val="960851327"/>
                    </a:ext>
                  </a:extLst>
                </a:gridCol>
              </a:tblGrid>
              <a:tr h="568341">
                <a:tc>
                  <a:txBody>
                    <a:bodyPr/>
                    <a:lstStyle/>
                    <a:p>
                      <a:pPr algn="ctr"/>
                      <a:r>
                        <a:rPr lang="en-GB" sz="1200" b="0" dirty="0" smtClean="0"/>
                        <a:t>Solenoid</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long coil of wire </a:t>
                      </a:r>
                      <a:endParaRPr lang="en-GB" sz="1200" b="1" i="1" dirty="0">
                        <a:solidFill>
                          <a:schemeClr val="accent2">
                            <a:lumMod val="75000"/>
                          </a:schemeClr>
                        </a:solidFill>
                      </a:endParaRPr>
                    </a:p>
                  </a:txBody>
                  <a:tcPr anchor="ctr"/>
                </a:tc>
                <a:tc>
                  <a:txBody>
                    <a:bodyPr/>
                    <a:lstStyle/>
                    <a:p>
                      <a:pPr algn="ctr"/>
                      <a:r>
                        <a:rPr lang="en-GB" sz="1200" dirty="0" smtClean="0"/>
                        <a:t>Magnetic</a:t>
                      </a:r>
                      <a:r>
                        <a:rPr lang="en-GB" sz="1200" baseline="0" dirty="0" smtClean="0"/>
                        <a:t> field from each loop adds to the next. </a:t>
                      </a:r>
                      <a:endParaRPr lang="en-GB" sz="1200" dirty="0"/>
                    </a:p>
                  </a:txBody>
                  <a:tcPr anchor="ctr"/>
                </a:tc>
                <a:extLst>
                  <a:ext uri="{0D108BD9-81ED-4DB2-BD59-A6C34878D82A}">
                    <a16:rowId xmlns:a16="http://schemas.microsoft.com/office/drawing/2014/main" val="10000"/>
                  </a:ext>
                </a:extLst>
              </a:tr>
            </a:tbl>
          </a:graphicData>
        </a:graphic>
      </p:graphicFrame>
      <p:cxnSp>
        <p:nvCxnSpPr>
          <p:cNvPr id="66" name="Straight Connector 65"/>
          <p:cNvCxnSpPr>
            <a:stCxn id="167" idx="3"/>
            <a:endCxn id="56" idx="1"/>
          </p:cNvCxnSpPr>
          <p:nvPr/>
        </p:nvCxnSpPr>
        <p:spPr>
          <a:xfrm>
            <a:off x="2149642" y="1910733"/>
            <a:ext cx="368819" cy="1031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420" idx="0"/>
            <a:endCxn id="417" idx="2"/>
          </p:cNvCxnSpPr>
          <p:nvPr/>
        </p:nvCxnSpPr>
        <p:spPr>
          <a:xfrm flipV="1">
            <a:off x="9307355" y="8320159"/>
            <a:ext cx="370911" cy="828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67" idx="2"/>
            <a:endCxn id="65" idx="0"/>
          </p:cNvCxnSpPr>
          <p:nvPr/>
        </p:nvCxnSpPr>
        <p:spPr>
          <a:xfrm>
            <a:off x="1102933" y="2478009"/>
            <a:ext cx="46657" cy="4525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8" name="Table 97"/>
          <p:cNvGraphicFramePr>
            <a:graphicFrameLocks noGrp="1"/>
          </p:cNvGraphicFramePr>
          <p:nvPr>
            <p:extLst/>
          </p:nvPr>
        </p:nvGraphicFramePr>
        <p:xfrm>
          <a:off x="855667" y="54205"/>
          <a:ext cx="3784959" cy="1188720"/>
        </p:xfrm>
        <a:graphic>
          <a:graphicData uri="http://schemas.openxmlformats.org/drawingml/2006/table">
            <a:tbl>
              <a:tblPr firstRow="1" bandRow="1">
                <a:tableStyleId>{5940675A-B579-460E-94D1-54222C63F5DA}</a:tableStyleId>
              </a:tblPr>
              <a:tblGrid>
                <a:gridCol w="256226">
                  <a:extLst>
                    <a:ext uri="{9D8B030D-6E8A-4147-A177-3AD203B41FA5}">
                      <a16:colId xmlns:a16="http://schemas.microsoft.com/office/drawing/2014/main" val="20000"/>
                    </a:ext>
                  </a:extLst>
                </a:gridCol>
                <a:gridCol w="1155057">
                  <a:extLst>
                    <a:ext uri="{9D8B030D-6E8A-4147-A177-3AD203B41FA5}">
                      <a16:colId xmlns:a16="http://schemas.microsoft.com/office/drawing/2014/main" val="20002"/>
                    </a:ext>
                  </a:extLst>
                </a:gridCol>
                <a:gridCol w="2373676">
                  <a:extLst>
                    <a:ext uri="{9D8B030D-6E8A-4147-A177-3AD203B41FA5}">
                      <a16:colId xmlns:a16="http://schemas.microsoft.com/office/drawing/2014/main" val="3053745092"/>
                    </a:ext>
                  </a:extLst>
                </a:gridCol>
              </a:tblGrid>
              <a:tr h="1044738">
                <a:tc>
                  <a:txBody>
                    <a:bodyPr/>
                    <a:lstStyle/>
                    <a:p>
                      <a:pPr algn="ctr"/>
                      <a:r>
                        <a:rPr lang="en-GB" sz="1200" b="0" dirty="0" smtClean="0"/>
                        <a:t>Relay</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device using</a:t>
                      </a:r>
                      <a:r>
                        <a:rPr lang="en-GB" sz="1200" b="1" i="1" baseline="0" dirty="0" smtClean="0">
                          <a:solidFill>
                            <a:schemeClr val="accent2">
                              <a:lumMod val="75000"/>
                            </a:schemeClr>
                          </a:solidFill>
                        </a:rPr>
                        <a:t> a small current to control a larger current in another circuit</a:t>
                      </a:r>
                      <a:endParaRPr lang="en-GB" sz="1200" b="1" i="1" dirty="0">
                        <a:solidFill>
                          <a:schemeClr val="accent2">
                            <a:lumMod val="75000"/>
                          </a:schemeClr>
                        </a:solidFill>
                      </a:endParaRPr>
                    </a:p>
                  </a:txBody>
                  <a:tcPr anchor="ctr"/>
                </a:tc>
                <a:tc>
                  <a:txBody>
                    <a:bodyPr/>
                    <a:lstStyle/>
                    <a:p>
                      <a:pPr algn="ctr"/>
                      <a:r>
                        <a:rPr lang="en-GB" sz="1200" dirty="0" smtClean="0"/>
                        <a:t>Solenoid is wound</a:t>
                      </a:r>
                      <a:r>
                        <a:rPr lang="en-GB" sz="1200" baseline="0" dirty="0" smtClean="0"/>
                        <a:t> around an iron core. Small current magnetises the solenoid. This attracts to electrical contacts, making a complete circuit. Current flows from battery to starter motor. </a:t>
                      </a:r>
                      <a:endParaRPr lang="en-GB" sz="1200" dirty="0"/>
                    </a:p>
                  </a:txBody>
                  <a:tcPr anchor="ctr"/>
                </a:tc>
                <a:extLst>
                  <a:ext uri="{0D108BD9-81ED-4DB2-BD59-A6C34878D82A}">
                    <a16:rowId xmlns:a16="http://schemas.microsoft.com/office/drawing/2014/main" val="10000"/>
                  </a:ext>
                </a:extLst>
              </a:tr>
            </a:tbl>
          </a:graphicData>
        </a:graphic>
      </p:graphicFrame>
      <p:graphicFrame>
        <p:nvGraphicFramePr>
          <p:cNvPr id="99" name="Table 98"/>
          <p:cNvGraphicFramePr>
            <a:graphicFrameLocks noGrp="1"/>
          </p:cNvGraphicFramePr>
          <p:nvPr>
            <p:extLst/>
          </p:nvPr>
        </p:nvGraphicFramePr>
        <p:xfrm>
          <a:off x="10205332" y="3883838"/>
          <a:ext cx="2534857" cy="1716293"/>
        </p:xfrm>
        <a:graphic>
          <a:graphicData uri="http://schemas.openxmlformats.org/drawingml/2006/table">
            <a:tbl>
              <a:tblPr firstRow="1" bandRow="1">
                <a:tableStyleId>{5940675A-B579-460E-94D1-54222C63F5DA}</a:tableStyleId>
              </a:tblPr>
              <a:tblGrid>
                <a:gridCol w="455303">
                  <a:extLst>
                    <a:ext uri="{9D8B030D-6E8A-4147-A177-3AD203B41FA5}">
                      <a16:colId xmlns:a16="http://schemas.microsoft.com/office/drawing/2014/main" val="20000"/>
                    </a:ext>
                  </a:extLst>
                </a:gridCol>
                <a:gridCol w="1099595">
                  <a:extLst>
                    <a:ext uri="{9D8B030D-6E8A-4147-A177-3AD203B41FA5}">
                      <a16:colId xmlns:a16="http://schemas.microsoft.com/office/drawing/2014/main" val="20002"/>
                    </a:ext>
                  </a:extLst>
                </a:gridCol>
                <a:gridCol w="979959">
                  <a:extLst>
                    <a:ext uri="{9D8B030D-6E8A-4147-A177-3AD203B41FA5}">
                      <a16:colId xmlns:a16="http://schemas.microsoft.com/office/drawing/2014/main" val="4275001915"/>
                    </a:ext>
                  </a:extLst>
                </a:gridCol>
              </a:tblGrid>
              <a:tr h="710453">
                <a:tc>
                  <a:txBody>
                    <a:bodyPr/>
                    <a:lstStyle/>
                    <a:p>
                      <a:pPr algn="ctr"/>
                      <a:r>
                        <a:rPr lang="en-GB" sz="1200" b="0" dirty="0" smtClean="0"/>
                        <a:t>Magnetic flux</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Lines drawn to show magnetic</a:t>
                      </a:r>
                      <a:r>
                        <a:rPr lang="en-GB" sz="1200" b="1" i="1" baseline="0" dirty="0" smtClean="0">
                          <a:solidFill>
                            <a:schemeClr val="accent2">
                              <a:lumMod val="75000"/>
                            </a:schemeClr>
                          </a:solidFill>
                        </a:rPr>
                        <a:t> field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Lots of lines = stronger magnets.</a:t>
                      </a:r>
                      <a:endParaRPr lang="en-GB" sz="1200" b="0" i="0" dirty="0">
                        <a:solidFill>
                          <a:schemeClr val="tx1"/>
                        </a:solidFill>
                      </a:endParaRPr>
                    </a:p>
                  </a:txBody>
                  <a:tcPr anchor="ctr"/>
                </a:tc>
                <a:extLst>
                  <a:ext uri="{0D108BD9-81ED-4DB2-BD59-A6C34878D82A}">
                    <a16:rowId xmlns:a16="http://schemas.microsoft.com/office/drawing/2014/main" val="574126375"/>
                  </a:ext>
                </a:extLst>
              </a:tr>
              <a:tr h="788542">
                <a:tc>
                  <a:txBody>
                    <a:bodyPr/>
                    <a:lstStyle/>
                    <a:p>
                      <a:pPr algn="ctr"/>
                      <a:r>
                        <a:rPr lang="en-GB" sz="1200" b="0" dirty="0" smtClean="0"/>
                        <a:t>Magnetic flux density</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lines of magnetic flux</a:t>
                      </a:r>
                      <a:r>
                        <a:rPr lang="en-GB" sz="1200" b="1" i="1" baseline="0" dirty="0" smtClean="0">
                          <a:solidFill>
                            <a:schemeClr val="accent2">
                              <a:lumMod val="75000"/>
                            </a:schemeClr>
                          </a:solidFill>
                        </a:rPr>
                        <a:t> in a given area</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Measures the strength</a:t>
                      </a:r>
                      <a:r>
                        <a:rPr lang="en-GB" sz="1200" b="0" i="0" baseline="0" dirty="0" smtClean="0">
                          <a:solidFill>
                            <a:schemeClr val="tx1"/>
                          </a:solidFill>
                        </a:rPr>
                        <a:t> of magnetic force.</a:t>
                      </a:r>
                      <a:endParaRPr lang="en-GB" sz="1200" b="0" i="0" dirty="0">
                        <a:solidFill>
                          <a:schemeClr val="tx1"/>
                        </a:solidFill>
                      </a:endParaRPr>
                    </a:p>
                  </a:txBody>
                  <a:tcPr anchor="ctr"/>
                </a:tc>
                <a:extLst>
                  <a:ext uri="{0D108BD9-81ED-4DB2-BD59-A6C34878D82A}">
                    <a16:rowId xmlns:a16="http://schemas.microsoft.com/office/drawing/2014/main" val="10000"/>
                  </a:ext>
                </a:extLst>
              </a:tr>
            </a:tbl>
          </a:graphicData>
        </a:graphic>
      </p:graphicFrame>
      <p:sp>
        <p:nvSpPr>
          <p:cNvPr id="123" name="Rectangle 122"/>
          <p:cNvSpPr/>
          <p:nvPr/>
        </p:nvSpPr>
        <p:spPr>
          <a:xfrm>
            <a:off x="6100660" y="3232375"/>
            <a:ext cx="845436" cy="39664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HIGHER only</a:t>
            </a:r>
            <a:endParaRPr lang="en-GB" sz="1400" b="1" dirty="0">
              <a:solidFill>
                <a:schemeClr val="tx1"/>
              </a:solidFill>
            </a:endParaRPr>
          </a:p>
        </p:txBody>
      </p:sp>
      <p:sp>
        <p:nvSpPr>
          <p:cNvPr id="124" name="Rectangle 123"/>
          <p:cNvSpPr/>
          <p:nvPr/>
        </p:nvSpPr>
        <p:spPr>
          <a:xfrm>
            <a:off x="10167232" y="3124592"/>
            <a:ext cx="1284185" cy="65909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Force = magnetic flux density X current X length</a:t>
            </a:r>
            <a:endParaRPr lang="en-GB" sz="1200" dirty="0">
              <a:solidFill>
                <a:schemeClr val="tx1"/>
              </a:solidFill>
            </a:endParaRPr>
          </a:p>
        </p:txBody>
      </p:sp>
      <p:sp>
        <p:nvSpPr>
          <p:cNvPr id="127" name="Rectangle 126"/>
          <p:cNvSpPr/>
          <p:nvPr/>
        </p:nvSpPr>
        <p:spPr>
          <a:xfrm>
            <a:off x="10167232" y="2881321"/>
            <a:ext cx="891348" cy="1795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 = B X I X l</a:t>
            </a:r>
            <a:endParaRPr lang="en-GB" sz="1200" dirty="0">
              <a:solidFill>
                <a:schemeClr val="tx1"/>
              </a:solidFill>
            </a:endParaRPr>
          </a:p>
        </p:txBody>
      </p:sp>
      <p:cxnSp>
        <p:nvCxnSpPr>
          <p:cNvPr id="128" name="Straight Connector 127"/>
          <p:cNvCxnSpPr>
            <a:stCxn id="99" idx="0"/>
            <a:endCxn id="124" idx="2"/>
          </p:cNvCxnSpPr>
          <p:nvPr/>
        </p:nvCxnSpPr>
        <p:spPr>
          <a:xfrm flipH="1" flipV="1">
            <a:off x="10809325" y="3783690"/>
            <a:ext cx="663435" cy="1001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a:stCxn id="124" idx="0"/>
            <a:endCxn id="127" idx="2"/>
          </p:cNvCxnSpPr>
          <p:nvPr/>
        </p:nvCxnSpPr>
        <p:spPr>
          <a:xfrm flipH="1" flipV="1">
            <a:off x="10612906" y="3060832"/>
            <a:ext cx="196419" cy="63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6" name="Table 145"/>
          <p:cNvGraphicFramePr>
            <a:graphicFrameLocks noGrp="1"/>
          </p:cNvGraphicFramePr>
          <p:nvPr>
            <p:extLst/>
          </p:nvPr>
        </p:nvGraphicFramePr>
        <p:xfrm>
          <a:off x="10911270" y="679543"/>
          <a:ext cx="1811364" cy="1389888"/>
        </p:xfrm>
        <a:graphic>
          <a:graphicData uri="http://schemas.openxmlformats.org/drawingml/2006/table">
            <a:tbl>
              <a:tblPr firstRow="1" bandRow="1">
                <a:tableStyleId>{5940675A-B579-460E-94D1-54222C63F5DA}</a:tableStyleId>
              </a:tblPr>
              <a:tblGrid>
                <a:gridCol w="668364">
                  <a:extLst>
                    <a:ext uri="{9D8B030D-6E8A-4147-A177-3AD203B41FA5}">
                      <a16:colId xmlns:a16="http://schemas.microsoft.com/office/drawing/2014/main" val="20000"/>
                    </a:ext>
                  </a:extLst>
                </a:gridCol>
                <a:gridCol w="1143000">
                  <a:extLst>
                    <a:ext uri="{9D8B030D-6E8A-4147-A177-3AD203B41FA5}">
                      <a16:colId xmlns:a16="http://schemas.microsoft.com/office/drawing/2014/main" val="20002"/>
                    </a:ext>
                  </a:extLst>
                </a:gridCol>
              </a:tblGrid>
              <a:tr h="405496">
                <a:tc>
                  <a:txBody>
                    <a:bodyPr/>
                    <a:lstStyle/>
                    <a:p>
                      <a:pPr algn="ctr"/>
                      <a:r>
                        <a:rPr lang="en-GB" sz="1200" b="0" dirty="0" smtClean="0"/>
                        <a:t>Thumb</a:t>
                      </a:r>
                      <a:endParaRPr lang="en-GB" sz="1200" b="0" dirty="0"/>
                    </a:p>
                  </a:txBody>
                  <a:tcPr anchor="ctr">
                    <a:solidFill>
                      <a:schemeClr val="accent2">
                        <a:lumMod val="20000"/>
                        <a:lumOff val="80000"/>
                      </a:schemeClr>
                    </a:solidFill>
                  </a:tcPr>
                </a:tc>
                <a:tc>
                  <a:txBody>
                    <a:bodyPr/>
                    <a:lstStyle/>
                    <a:p>
                      <a:pPr algn="ctr"/>
                      <a:r>
                        <a:rPr lang="en-GB" sz="1200" dirty="0" smtClean="0"/>
                        <a:t>Direction of movement.</a:t>
                      </a:r>
                      <a:endParaRPr lang="en-GB" sz="1200" dirty="0"/>
                    </a:p>
                  </a:txBody>
                  <a:tcPr anchor="ctr"/>
                </a:tc>
                <a:extLst>
                  <a:ext uri="{0D108BD9-81ED-4DB2-BD59-A6C34878D82A}">
                    <a16:rowId xmlns:a16="http://schemas.microsoft.com/office/drawing/2014/main" val="10000"/>
                  </a:ext>
                </a:extLst>
              </a:tr>
              <a:tr h="475488">
                <a:tc>
                  <a:txBody>
                    <a:bodyPr/>
                    <a:lstStyle/>
                    <a:p>
                      <a:pPr algn="ctr"/>
                      <a:r>
                        <a:rPr lang="en-GB" sz="1200" b="0" dirty="0" smtClean="0"/>
                        <a:t>First finger</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Direction of magnetic field.</a:t>
                      </a:r>
                    </a:p>
                  </a:txBody>
                  <a:tcPr anchor="ctr"/>
                </a:tc>
                <a:extLst>
                  <a:ext uri="{0D108BD9-81ED-4DB2-BD59-A6C34878D82A}">
                    <a16:rowId xmlns:a16="http://schemas.microsoft.com/office/drawing/2014/main" val="10001"/>
                  </a:ext>
                </a:extLst>
              </a:tr>
              <a:tr h="419292">
                <a:tc>
                  <a:txBody>
                    <a:bodyPr/>
                    <a:lstStyle/>
                    <a:p>
                      <a:pPr algn="ctr"/>
                      <a:r>
                        <a:rPr lang="en-GB" sz="1200" b="0" dirty="0" smtClean="0"/>
                        <a:t>Second finger</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Direction of current. </a:t>
                      </a:r>
                    </a:p>
                  </a:txBody>
                  <a:tcPr anchor="ctr"/>
                </a:tc>
                <a:extLst>
                  <a:ext uri="{0D108BD9-81ED-4DB2-BD59-A6C34878D82A}">
                    <a16:rowId xmlns:a16="http://schemas.microsoft.com/office/drawing/2014/main" val="1387267547"/>
                  </a:ext>
                </a:extLst>
              </a:tr>
            </a:tbl>
          </a:graphicData>
        </a:graphic>
      </p:graphicFrame>
      <p:cxnSp>
        <p:nvCxnSpPr>
          <p:cNvPr id="147" name="Straight Connector 146"/>
          <p:cNvCxnSpPr>
            <a:stCxn id="19" idx="3"/>
            <a:endCxn id="146" idx="1"/>
          </p:cNvCxnSpPr>
          <p:nvPr/>
        </p:nvCxnSpPr>
        <p:spPr>
          <a:xfrm flipV="1">
            <a:off x="10753977" y="1374487"/>
            <a:ext cx="157293" cy="118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2" name="Rectangle 151"/>
          <p:cNvSpPr/>
          <p:nvPr/>
        </p:nvSpPr>
        <p:spPr>
          <a:xfrm>
            <a:off x="9436569" y="1735326"/>
            <a:ext cx="1378302" cy="7942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To predict the direction a straight conductor moves in a magnetic field.</a:t>
            </a:r>
            <a:endParaRPr lang="en-GB" sz="1200" dirty="0">
              <a:solidFill>
                <a:schemeClr val="tx1"/>
              </a:solidFill>
            </a:endParaRPr>
          </a:p>
        </p:txBody>
      </p:sp>
      <p:cxnSp>
        <p:nvCxnSpPr>
          <p:cNvPr id="153" name="Straight Connector 152"/>
          <p:cNvCxnSpPr>
            <a:stCxn id="19" idx="2"/>
            <a:endCxn id="152" idx="0"/>
          </p:cNvCxnSpPr>
          <p:nvPr/>
        </p:nvCxnSpPr>
        <p:spPr>
          <a:xfrm>
            <a:off x="10123848" y="1656395"/>
            <a:ext cx="1872" cy="789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a:stCxn id="320" idx="0"/>
            <a:endCxn id="238" idx="2"/>
          </p:cNvCxnSpPr>
          <p:nvPr/>
        </p:nvCxnSpPr>
        <p:spPr>
          <a:xfrm flipH="1" flipV="1">
            <a:off x="8523276" y="4762266"/>
            <a:ext cx="15119" cy="692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8" name="Rectangle 157"/>
          <p:cNvSpPr/>
          <p:nvPr/>
        </p:nvSpPr>
        <p:spPr>
          <a:xfrm>
            <a:off x="11585297" y="2811238"/>
            <a:ext cx="1148712" cy="10042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current and magnetic field are parallel to each other , no force on wire.</a:t>
            </a:r>
            <a:endParaRPr lang="en-GB" sz="1200" dirty="0">
              <a:solidFill>
                <a:schemeClr val="tx1"/>
              </a:solidFill>
            </a:endParaRPr>
          </a:p>
        </p:txBody>
      </p:sp>
      <p:cxnSp>
        <p:nvCxnSpPr>
          <p:cNvPr id="164" name="Straight Connector 163"/>
          <p:cNvCxnSpPr>
            <a:stCxn id="152" idx="3"/>
            <a:endCxn id="5" idx="1"/>
          </p:cNvCxnSpPr>
          <p:nvPr/>
        </p:nvCxnSpPr>
        <p:spPr>
          <a:xfrm>
            <a:off x="10814871" y="2132437"/>
            <a:ext cx="904924" cy="3420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7" name="Table 166"/>
          <p:cNvGraphicFramePr>
            <a:graphicFrameLocks noGrp="1"/>
          </p:cNvGraphicFramePr>
          <p:nvPr>
            <p:extLst/>
          </p:nvPr>
        </p:nvGraphicFramePr>
        <p:xfrm>
          <a:off x="56224" y="1343458"/>
          <a:ext cx="2093418" cy="1134551"/>
        </p:xfrm>
        <a:graphic>
          <a:graphicData uri="http://schemas.openxmlformats.org/drawingml/2006/table">
            <a:tbl>
              <a:tblPr firstRow="1" bandRow="1">
                <a:tableStyleId>{5940675A-B579-460E-94D1-54222C63F5DA}</a:tableStyleId>
              </a:tblPr>
              <a:tblGrid>
                <a:gridCol w="232534">
                  <a:extLst>
                    <a:ext uri="{9D8B030D-6E8A-4147-A177-3AD203B41FA5}">
                      <a16:colId xmlns:a16="http://schemas.microsoft.com/office/drawing/2014/main" val="20000"/>
                    </a:ext>
                  </a:extLst>
                </a:gridCol>
                <a:gridCol w="1860884">
                  <a:extLst>
                    <a:ext uri="{9D8B030D-6E8A-4147-A177-3AD203B41FA5}">
                      <a16:colId xmlns:a16="http://schemas.microsoft.com/office/drawing/2014/main" val="20002"/>
                    </a:ext>
                  </a:extLst>
                </a:gridCol>
              </a:tblGrid>
              <a:tr h="676140">
                <a:tc rowSpan="2">
                  <a:txBody>
                    <a:bodyPr/>
                    <a:lstStyle/>
                    <a:p>
                      <a:pPr algn="ctr"/>
                      <a:r>
                        <a:rPr lang="en-GB" sz="1200" b="0" dirty="0" smtClean="0">
                          <a:solidFill>
                            <a:schemeClr val="tx1"/>
                          </a:solidFill>
                        </a:rPr>
                        <a:t>Electromagnet</a:t>
                      </a:r>
                      <a:endParaRPr lang="en-GB" sz="1200" b="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Lots of turns of wire increase the magnetising effect when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58411">
                <a:tc vMerge="1">
                  <a:txBody>
                    <a:bodyPr/>
                    <a:lstStyle/>
                    <a:p>
                      <a:pPr algn="ct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dirty="0" smtClean="0">
                          <a:solidFill>
                            <a:schemeClr val="tx1"/>
                          </a:solidFill>
                        </a:rPr>
                        <a:t>Turn current off, magnetism lost.</a:t>
                      </a:r>
                      <a:endParaRPr lang="en-GB" sz="1200" dirty="0">
                        <a:solidFill>
                          <a:schemeClr val="tx1"/>
                        </a:solidFill>
                      </a:endParaRPr>
                    </a:p>
                  </a:txBody>
                  <a:tcPr anchor="ctr"/>
                </a:tc>
                <a:extLst>
                  <a:ext uri="{0D108BD9-81ED-4DB2-BD59-A6C34878D82A}">
                    <a16:rowId xmlns:a16="http://schemas.microsoft.com/office/drawing/2014/main" val="3749007394"/>
                  </a:ext>
                </a:extLst>
              </a:tr>
            </a:tbl>
          </a:graphicData>
        </a:graphic>
      </p:graphicFrame>
      <p:cxnSp>
        <p:nvCxnSpPr>
          <p:cNvPr id="235" name="Straight Connector 234"/>
          <p:cNvCxnSpPr>
            <a:stCxn id="123" idx="1"/>
            <a:endCxn id="16" idx="3"/>
          </p:cNvCxnSpPr>
          <p:nvPr/>
        </p:nvCxnSpPr>
        <p:spPr>
          <a:xfrm flipH="1" flipV="1">
            <a:off x="5974499" y="3383796"/>
            <a:ext cx="126161" cy="469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8" name="Rectangle 237"/>
          <p:cNvSpPr/>
          <p:nvPr/>
        </p:nvSpPr>
        <p:spPr>
          <a:xfrm>
            <a:off x="7121854" y="4196411"/>
            <a:ext cx="2802843" cy="565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Aluminium foil placed between two poles of a strong magnet, will move downwards when current flows through the foil.</a:t>
            </a:r>
            <a:endParaRPr lang="en-GB" sz="1200" dirty="0">
              <a:solidFill>
                <a:schemeClr val="tx1"/>
              </a:solidFill>
            </a:endParaRPr>
          </a:p>
        </p:txBody>
      </p:sp>
      <p:sp>
        <p:nvSpPr>
          <p:cNvPr id="239" name="Rectangle 238"/>
          <p:cNvSpPr/>
          <p:nvPr/>
        </p:nvSpPr>
        <p:spPr>
          <a:xfrm>
            <a:off x="7130597" y="3846922"/>
            <a:ext cx="2893957" cy="2862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the current , foil moves upwards.</a:t>
            </a:r>
            <a:endParaRPr lang="en-GB" sz="1200" dirty="0">
              <a:solidFill>
                <a:schemeClr val="tx1"/>
              </a:solidFill>
            </a:endParaRPr>
          </a:p>
        </p:txBody>
      </p:sp>
      <p:sp>
        <p:nvSpPr>
          <p:cNvPr id="240" name="Rectangle 239"/>
          <p:cNvSpPr/>
          <p:nvPr/>
        </p:nvSpPr>
        <p:spPr>
          <a:xfrm>
            <a:off x="7077961" y="3189275"/>
            <a:ext cx="2973889" cy="5944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Magnetic fields from the permanent magnet and current in the foil interact.  This is called the motor effect.</a:t>
            </a:r>
            <a:endParaRPr lang="en-GB" sz="1200" dirty="0">
              <a:solidFill>
                <a:schemeClr val="tx1"/>
              </a:solidFill>
            </a:endParaRPr>
          </a:p>
        </p:txBody>
      </p:sp>
      <p:cxnSp>
        <p:nvCxnSpPr>
          <p:cNvPr id="245" name="Straight Connector 244"/>
          <p:cNvCxnSpPr>
            <a:stCxn id="239" idx="0"/>
            <a:endCxn id="240" idx="2"/>
          </p:cNvCxnSpPr>
          <p:nvPr/>
        </p:nvCxnSpPr>
        <p:spPr>
          <a:xfrm flipH="1" flipV="1">
            <a:off x="8564906" y="3783690"/>
            <a:ext cx="1267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130597" y="4831517"/>
            <a:ext cx="2815595" cy="56096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Size of force acting on foil depends on magnetic flux density between poles, size of current, length of foil between poles.</a:t>
            </a:r>
            <a:endParaRPr lang="en-GB" sz="1200" dirty="0">
              <a:solidFill>
                <a:schemeClr val="tx1"/>
              </a:solidFill>
            </a:endParaRPr>
          </a:p>
        </p:txBody>
      </p:sp>
      <p:graphicFrame>
        <p:nvGraphicFramePr>
          <p:cNvPr id="323" name="Table 322"/>
          <p:cNvGraphicFramePr>
            <a:graphicFrameLocks noGrp="1"/>
          </p:cNvGraphicFramePr>
          <p:nvPr>
            <p:extLst/>
          </p:nvPr>
        </p:nvGraphicFramePr>
        <p:xfrm>
          <a:off x="4738039" y="2195193"/>
          <a:ext cx="3529661" cy="874586"/>
        </p:xfrm>
        <a:graphic>
          <a:graphicData uri="http://schemas.openxmlformats.org/drawingml/2006/table">
            <a:tbl>
              <a:tblPr firstRow="1" bandRow="1">
                <a:tableStyleId>{5940675A-B579-460E-94D1-54222C63F5DA}</a:tableStyleId>
              </a:tblPr>
              <a:tblGrid>
                <a:gridCol w="408674">
                  <a:extLst>
                    <a:ext uri="{9D8B030D-6E8A-4147-A177-3AD203B41FA5}">
                      <a16:colId xmlns:a16="http://schemas.microsoft.com/office/drawing/2014/main" val="2709118729"/>
                    </a:ext>
                  </a:extLst>
                </a:gridCol>
                <a:gridCol w="930237">
                  <a:extLst>
                    <a:ext uri="{9D8B030D-6E8A-4147-A177-3AD203B41FA5}">
                      <a16:colId xmlns:a16="http://schemas.microsoft.com/office/drawing/2014/main" val="20002"/>
                    </a:ext>
                  </a:extLst>
                </a:gridCol>
                <a:gridCol w="2190750">
                  <a:extLst>
                    <a:ext uri="{9D8B030D-6E8A-4147-A177-3AD203B41FA5}">
                      <a16:colId xmlns:a16="http://schemas.microsoft.com/office/drawing/2014/main" val="4275001915"/>
                    </a:ext>
                  </a:extLst>
                </a:gridCol>
              </a:tblGrid>
              <a:tr h="87458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Electric motor</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Coil of</a:t>
                      </a:r>
                      <a:r>
                        <a:rPr lang="en-GB" sz="1200" b="1" i="1" baseline="0" dirty="0" smtClean="0">
                          <a:solidFill>
                            <a:schemeClr val="accent2">
                              <a:lumMod val="75000"/>
                            </a:schemeClr>
                          </a:solidFill>
                        </a:rPr>
                        <a:t> w</a:t>
                      </a:r>
                      <a:r>
                        <a:rPr lang="en-GB" sz="1200" b="1" i="1" dirty="0" smtClean="0">
                          <a:solidFill>
                            <a:schemeClr val="accent2">
                              <a:lumMod val="75000"/>
                            </a:schemeClr>
                          </a:solidFill>
                        </a:rPr>
                        <a:t>ire rotates</a:t>
                      </a:r>
                      <a:r>
                        <a:rPr lang="en-GB" sz="1200" b="1" i="1" baseline="0" dirty="0" smtClean="0">
                          <a:solidFill>
                            <a:schemeClr val="accent2">
                              <a:lumMod val="75000"/>
                            </a:schemeClr>
                          </a:solidFill>
                        </a:rPr>
                        <a:t> about an axle</a:t>
                      </a:r>
                      <a:endParaRPr lang="en-GB" sz="1200" b="1" i="1" dirty="0" smtClean="0">
                        <a:solidFill>
                          <a:schemeClr val="accent2">
                            <a:lumMod val="75000"/>
                          </a:schemeClr>
                        </a:solidFill>
                      </a:endParaRPr>
                    </a:p>
                  </a:txBody>
                  <a:tcPr anchor="ctr">
                    <a:no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Current flows through the wire causing a downward movement on one side</a:t>
                      </a:r>
                      <a:r>
                        <a:rPr lang="en-GB" sz="1200" b="0" i="0" baseline="0" dirty="0" smtClean="0">
                          <a:solidFill>
                            <a:schemeClr val="tx1"/>
                          </a:solidFill>
                        </a:rPr>
                        <a:t> and an upward movement on the other side.</a:t>
                      </a:r>
                      <a:endParaRPr lang="en-GB" sz="1200" b="0" i="0" dirty="0" smtClean="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sp>
        <p:nvSpPr>
          <p:cNvPr id="324" name="Rectangle 323"/>
          <p:cNvSpPr/>
          <p:nvPr/>
        </p:nvSpPr>
        <p:spPr>
          <a:xfrm>
            <a:off x="3982992" y="2948001"/>
            <a:ext cx="275695" cy="229339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Magnetic field around a wire</a:t>
            </a:r>
            <a:endParaRPr lang="en-GB" sz="1400" b="1" dirty="0">
              <a:solidFill>
                <a:schemeClr val="tx1"/>
              </a:solidFill>
            </a:endParaRPr>
          </a:p>
        </p:txBody>
      </p:sp>
      <p:sp>
        <p:nvSpPr>
          <p:cNvPr id="384" name="Rectangle 383"/>
          <p:cNvSpPr/>
          <p:nvPr/>
        </p:nvSpPr>
        <p:spPr>
          <a:xfrm>
            <a:off x="3621787" y="2767899"/>
            <a:ext cx="225037" cy="12384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Right hand rule</a:t>
            </a:r>
            <a:endParaRPr lang="en-GB" sz="1400" b="1" dirty="0">
              <a:solidFill>
                <a:schemeClr val="tx1"/>
              </a:solidFill>
            </a:endParaRPr>
          </a:p>
        </p:txBody>
      </p:sp>
      <p:graphicFrame>
        <p:nvGraphicFramePr>
          <p:cNvPr id="385" name="Table 384"/>
          <p:cNvGraphicFramePr>
            <a:graphicFrameLocks noGrp="1"/>
          </p:cNvGraphicFramePr>
          <p:nvPr>
            <p:extLst/>
          </p:nvPr>
        </p:nvGraphicFramePr>
        <p:xfrm>
          <a:off x="4843860" y="54205"/>
          <a:ext cx="1331533" cy="1005840"/>
        </p:xfrm>
        <a:graphic>
          <a:graphicData uri="http://schemas.openxmlformats.org/drawingml/2006/table">
            <a:tbl>
              <a:tblPr firstRow="1" bandRow="1">
                <a:tableStyleId>{5940675A-B579-460E-94D1-54222C63F5DA}</a:tableStyleId>
              </a:tblPr>
              <a:tblGrid>
                <a:gridCol w="394566">
                  <a:extLst>
                    <a:ext uri="{9D8B030D-6E8A-4147-A177-3AD203B41FA5}">
                      <a16:colId xmlns:a16="http://schemas.microsoft.com/office/drawing/2014/main" val="4275001915"/>
                    </a:ext>
                  </a:extLst>
                </a:gridCol>
                <a:gridCol w="936967">
                  <a:extLst>
                    <a:ext uri="{9D8B030D-6E8A-4147-A177-3AD203B41FA5}">
                      <a16:colId xmlns:a16="http://schemas.microsoft.com/office/drawing/2014/main" val="345009890"/>
                    </a:ext>
                  </a:extLst>
                </a:gridCol>
              </a:tblGrid>
              <a:tr h="87226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Split-ring commutator</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Split ring touching two carbon brush</a:t>
                      </a:r>
                      <a:r>
                        <a:rPr lang="en-GB" sz="1200" b="1" i="1" baseline="0" dirty="0" smtClean="0">
                          <a:solidFill>
                            <a:schemeClr val="accent2">
                              <a:lumMod val="75000"/>
                            </a:schemeClr>
                          </a:solidFill>
                        </a:rPr>
                        <a:t> contacts</a:t>
                      </a:r>
                      <a:endParaRPr lang="en-GB" sz="1200" b="1" i="1" dirty="0" smtClean="0">
                        <a:solidFill>
                          <a:schemeClr val="accent2">
                            <a:lumMod val="75000"/>
                          </a:schemeClr>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graphicFrame>
        <p:nvGraphicFramePr>
          <p:cNvPr id="391" name="Table 390"/>
          <p:cNvGraphicFramePr>
            <a:graphicFrameLocks noGrp="1"/>
          </p:cNvGraphicFramePr>
          <p:nvPr>
            <p:extLst/>
          </p:nvPr>
        </p:nvGraphicFramePr>
        <p:xfrm>
          <a:off x="10769146" y="7422856"/>
          <a:ext cx="1971043" cy="1828800"/>
        </p:xfrm>
        <a:graphic>
          <a:graphicData uri="http://schemas.openxmlformats.org/drawingml/2006/table">
            <a:tbl>
              <a:tblPr firstRow="1" bandRow="1">
                <a:tableStyleId>{5940675A-B579-460E-94D1-54222C63F5DA}</a:tableStyleId>
              </a:tblPr>
              <a:tblGrid>
                <a:gridCol w="964046">
                  <a:extLst>
                    <a:ext uri="{9D8B030D-6E8A-4147-A177-3AD203B41FA5}">
                      <a16:colId xmlns:a16="http://schemas.microsoft.com/office/drawing/2014/main" val="20000"/>
                    </a:ext>
                  </a:extLst>
                </a:gridCol>
                <a:gridCol w="1006997">
                  <a:extLst>
                    <a:ext uri="{9D8B030D-6E8A-4147-A177-3AD203B41FA5}">
                      <a16:colId xmlns:a16="http://schemas.microsoft.com/office/drawing/2014/main" val="20001"/>
                    </a:ext>
                  </a:extLst>
                </a:gridCol>
              </a:tblGrid>
              <a:tr h="193363">
                <a:tc>
                  <a:txBody>
                    <a:bodyPr/>
                    <a:lstStyle/>
                    <a:p>
                      <a:pPr algn="ctr"/>
                      <a:r>
                        <a:rPr lang="en-GB" sz="1200" b="0" dirty="0" smtClean="0"/>
                        <a:t>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193363">
                <a:tc>
                  <a:txBody>
                    <a:bodyPr/>
                    <a:lstStyle/>
                    <a:p>
                      <a:pPr algn="ctr"/>
                      <a:r>
                        <a:rPr lang="en-GB" sz="1200" b="0" dirty="0" smtClean="0"/>
                        <a:t>Magnetic flux density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Tesla (T)</a:t>
                      </a:r>
                    </a:p>
                  </a:txBody>
                  <a:tcPr anchor="ctr"/>
                </a:tc>
                <a:extLst>
                  <a:ext uri="{0D108BD9-81ED-4DB2-BD59-A6C34878D82A}">
                    <a16:rowId xmlns:a16="http://schemas.microsoft.com/office/drawing/2014/main" val="10003"/>
                  </a:ext>
                </a:extLst>
              </a:tr>
              <a:tr h="229939">
                <a:tc>
                  <a:txBody>
                    <a:bodyPr/>
                    <a:lstStyle/>
                    <a:p>
                      <a:pPr algn="ctr"/>
                      <a:r>
                        <a:rPr lang="en-GB" sz="1200" b="0" dirty="0" smtClean="0"/>
                        <a:t>Current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Amperes (A)</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193363">
                <a:tc>
                  <a:txBody>
                    <a:bodyPr/>
                    <a:lstStyle/>
                    <a:p>
                      <a:pPr algn="ctr"/>
                      <a:r>
                        <a:rPr lang="en-GB" sz="1200" b="0" dirty="0" smtClean="0"/>
                        <a:t>Length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(m)</a:t>
                      </a:r>
                    </a:p>
                  </a:txBody>
                  <a:tcPr anchor="ctr"/>
                </a:tc>
                <a:extLst>
                  <a:ext uri="{0D108BD9-81ED-4DB2-BD59-A6C34878D82A}">
                    <a16:rowId xmlns:a16="http://schemas.microsoft.com/office/drawing/2014/main" val="3766836807"/>
                  </a:ext>
                </a:extLst>
              </a:tr>
              <a:tr h="193363">
                <a:tc>
                  <a:txBody>
                    <a:bodyPr/>
                    <a:lstStyle/>
                    <a:p>
                      <a:pPr algn="ctr"/>
                      <a:r>
                        <a:rPr lang="en-GB" sz="1200" b="0" dirty="0" smtClean="0"/>
                        <a:t>Power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Watts (W)</a:t>
                      </a:r>
                    </a:p>
                  </a:txBody>
                  <a:tcPr anchor="ctr"/>
                </a:tc>
                <a:extLst>
                  <a:ext uri="{0D108BD9-81ED-4DB2-BD59-A6C34878D82A}">
                    <a16:rowId xmlns:a16="http://schemas.microsoft.com/office/drawing/2014/main" val="2901310331"/>
                  </a:ext>
                </a:extLst>
              </a:tr>
              <a:tr h="193363">
                <a:tc>
                  <a:txBody>
                    <a:bodyPr/>
                    <a:lstStyle/>
                    <a:p>
                      <a:pPr algn="ctr"/>
                      <a:r>
                        <a:rPr lang="en-GB" sz="1200" b="0" dirty="0" err="1" smtClean="0"/>
                        <a:t>p.d</a:t>
                      </a:r>
                      <a:r>
                        <a:rPr lang="en-GB" sz="1200" b="0" dirty="0" smtClean="0"/>
                        <a: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Voltage (V)</a:t>
                      </a:r>
                    </a:p>
                  </a:txBody>
                  <a:tcPr anchor="ctr"/>
                </a:tc>
                <a:extLst>
                  <a:ext uri="{0D108BD9-81ED-4DB2-BD59-A6C34878D82A}">
                    <a16:rowId xmlns:a16="http://schemas.microsoft.com/office/drawing/2014/main" val="6940940"/>
                  </a:ext>
                </a:extLst>
              </a:tr>
            </a:tbl>
          </a:graphicData>
        </a:graphic>
      </p:graphicFrame>
      <p:graphicFrame>
        <p:nvGraphicFramePr>
          <p:cNvPr id="399" name="Table 398"/>
          <p:cNvGraphicFramePr>
            <a:graphicFrameLocks noGrp="1"/>
          </p:cNvGraphicFramePr>
          <p:nvPr>
            <p:extLst/>
          </p:nvPr>
        </p:nvGraphicFramePr>
        <p:xfrm>
          <a:off x="4815361" y="5771317"/>
          <a:ext cx="2998632" cy="457200"/>
        </p:xfrm>
        <a:graphic>
          <a:graphicData uri="http://schemas.openxmlformats.org/drawingml/2006/table">
            <a:tbl>
              <a:tblPr firstRow="1" bandRow="1">
                <a:tableStyleId>{5940675A-B579-460E-94D1-54222C63F5DA}</a:tableStyleId>
              </a:tblPr>
              <a:tblGrid>
                <a:gridCol w="718556">
                  <a:extLst>
                    <a:ext uri="{9D8B030D-6E8A-4147-A177-3AD203B41FA5}">
                      <a16:colId xmlns:a16="http://schemas.microsoft.com/office/drawing/2014/main" val="4275001915"/>
                    </a:ext>
                  </a:extLst>
                </a:gridCol>
                <a:gridCol w="2280076">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National Grid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Distributes</a:t>
                      </a:r>
                      <a:r>
                        <a:rPr lang="en-GB" sz="1200" b="1" i="1" baseline="0" dirty="0" smtClean="0">
                          <a:solidFill>
                            <a:schemeClr val="accent2">
                              <a:lumMod val="75000"/>
                            </a:schemeClr>
                          </a:solidFill>
                        </a:rPr>
                        <a:t> e</a:t>
                      </a:r>
                      <a:r>
                        <a:rPr lang="en-GB" sz="1200" b="1" i="1" dirty="0" smtClean="0">
                          <a:solidFill>
                            <a:schemeClr val="accent2">
                              <a:lumMod val="75000"/>
                            </a:schemeClr>
                          </a:solidFill>
                        </a:rPr>
                        <a:t>lectricity</a:t>
                      </a:r>
                      <a:r>
                        <a:rPr lang="en-GB" sz="1200" b="1" i="1" baseline="0" dirty="0" smtClean="0">
                          <a:solidFill>
                            <a:schemeClr val="accent2">
                              <a:lumMod val="75000"/>
                            </a:schemeClr>
                          </a:solidFill>
                        </a:rPr>
                        <a:t> generated in power stations around UK</a:t>
                      </a:r>
                      <a:endParaRPr lang="en-GB" sz="1200" b="1" i="1" dirty="0" smtClean="0">
                        <a:solidFill>
                          <a:schemeClr val="accent2">
                            <a:lumMod val="75000"/>
                          </a:schemeClr>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cxnSp>
        <p:nvCxnSpPr>
          <p:cNvPr id="400" name="Straight Connector 399"/>
          <p:cNvCxnSpPr>
            <a:stCxn id="399" idx="0"/>
            <a:endCxn id="17" idx="2"/>
          </p:cNvCxnSpPr>
          <p:nvPr/>
        </p:nvCxnSpPr>
        <p:spPr>
          <a:xfrm flipH="1" flipV="1">
            <a:off x="5858531" y="5665852"/>
            <a:ext cx="456146" cy="1054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03" name="Rectangle 402"/>
          <p:cNvSpPr/>
          <p:nvPr/>
        </p:nvSpPr>
        <p:spPr>
          <a:xfrm>
            <a:off x="5731531" y="6334204"/>
            <a:ext cx="1876592" cy="22375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PHYSICS HIGHER only</a:t>
            </a:r>
            <a:endParaRPr lang="en-GB" sz="1400" b="1" dirty="0">
              <a:solidFill>
                <a:schemeClr val="tx1"/>
              </a:solidFill>
            </a:endParaRPr>
          </a:p>
        </p:txBody>
      </p:sp>
      <p:graphicFrame>
        <p:nvGraphicFramePr>
          <p:cNvPr id="404" name="Table 403"/>
          <p:cNvGraphicFramePr>
            <a:graphicFrameLocks noGrp="1"/>
          </p:cNvGraphicFramePr>
          <p:nvPr>
            <p:extLst/>
          </p:nvPr>
        </p:nvGraphicFramePr>
        <p:xfrm>
          <a:off x="4641150" y="7851583"/>
          <a:ext cx="3359317" cy="1371600"/>
        </p:xfrm>
        <a:graphic>
          <a:graphicData uri="http://schemas.openxmlformats.org/drawingml/2006/table">
            <a:tbl>
              <a:tblPr firstRow="1" bandRow="1">
                <a:tableStyleId>{5940675A-B579-460E-94D1-54222C63F5DA}</a:tableStyleId>
              </a:tblPr>
              <a:tblGrid>
                <a:gridCol w="1588390">
                  <a:extLst>
                    <a:ext uri="{9D8B030D-6E8A-4147-A177-3AD203B41FA5}">
                      <a16:colId xmlns:a16="http://schemas.microsoft.com/office/drawing/2014/main" val="4275001915"/>
                    </a:ext>
                  </a:extLst>
                </a:gridCol>
                <a:gridCol w="1770927">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Step-up</a:t>
                      </a:r>
                      <a:r>
                        <a:rPr lang="en-GB" sz="1200" b="0" baseline="0" dirty="0" smtClean="0"/>
                        <a:t> transformers</a:t>
                      </a:r>
                      <a:endParaRPr lang="en-GB" sz="1200" b="0" dirty="0" smtClean="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Step-down</a:t>
                      </a:r>
                      <a:r>
                        <a:rPr lang="en-GB" sz="1200" b="0" baseline="0" dirty="0" smtClean="0"/>
                        <a:t> transformers</a:t>
                      </a:r>
                      <a:endParaRPr lang="en-GB" sz="1200" b="0" dirty="0" smtClean="0"/>
                    </a:p>
                  </a:txBody>
                  <a:tcPr anchor="ctr">
                    <a:solidFill>
                      <a:schemeClr val="accent2">
                        <a:lumMod val="20000"/>
                        <a:lumOff val="80000"/>
                      </a:schemeClr>
                    </a:solidFill>
                  </a:tcPr>
                </a:tc>
                <a:extLst>
                  <a:ext uri="{0D108BD9-81ED-4DB2-BD59-A6C34878D82A}">
                    <a16:rowId xmlns:a16="http://schemas.microsoft.com/office/drawing/2014/main" val="325384936"/>
                  </a:ext>
                </a:extLst>
              </a:tr>
              <a:tr h="38893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Increase voltage,</a:t>
                      </a:r>
                      <a:r>
                        <a:rPr lang="en-GB" sz="1200" b="1" i="1" baseline="0" dirty="0" smtClean="0">
                          <a:solidFill>
                            <a:schemeClr val="accent2">
                              <a:lumMod val="75000"/>
                            </a:schemeClr>
                          </a:solidFill>
                        </a:rPr>
                        <a:t> decrease current</a:t>
                      </a:r>
                      <a:endParaRPr lang="en-GB" sz="1200" b="1" i="1" dirty="0" smtClean="0">
                        <a:solidFill>
                          <a:schemeClr val="accent2">
                            <a:lumMod val="75000"/>
                          </a:schemeClr>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Decrease voltage, increase current</a:t>
                      </a:r>
                    </a:p>
                  </a:txBody>
                  <a:tcPr anchor="ctr">
                    <a:solidFill>
                      <a:schemeClr val="bg1"/>
                    </a:solidFill>
                  </a:tcPr>
                </a:tc>
                <a:extLst>
                  <a:ext uri="{0D108BD9-81ED-4DB2-BD59-A6C34878D82A}">
                    <a16:rowId xmlns:a16="http://schemas.microsoft.com/office/drawing/2014/main" val="977223836"/>
                  </a:ext>
                </a:extLst>
              </a:tr>
              <a:tr h="477447">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Increases efficiency</a:t>
                      </a:r>
                      <a:r>
                        <a:rPr lang="en-GB" sz="1200" b="0" i="0" baseline="0" dirty="0" smtClean="0">
                          <a:solidFill>
                            <a:schemeClr val="tx1"/>
                          </a:solidFill>
                        </a:rPr>
                        <a:t> by reducing amount of heat lost from wires.</a:t>
                      </a:r>
                      <a:endParaRPr lang="en-GB" sz="1200" b="0" i="0" dirty="0" smtClean="0">
                        <a:solidFill>
                          <a:schemeClr val="tx1"/>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Makes safer value of voltage for houses</a:t>
                      </a:r>
                      <a:r>
                        <a:rPr lang="en-GB" sz="1200" b="0" i="0" baseline="0" dirty="0" smtClean="0">
                          <a:solidFill>
                            <a:schemeClr val="tx1"/>
                          </a:solidFill>
                        </a:rPr>
                        <a:t> and</a:t>
                      </a:r>
                      <a:r>
                        <a:rPr lang="en-GB" sz="1200" b="0" i="0" dirty="0" smtClean="0">
                          <a:solidFill>
                            <a:schemeClr val="tx1"/>
                          </a:solidFill>
                        </a:rPr>
                        <a:t> factories.</a:t>
                      </a:r>
                    </a:p>
                  </a:txBody>
                  <a:tcPr anchor="ctr">
                    <a:solidFill>
                      <a:schemeClr val="bg1"/>
                    </a:solidFill>
                  </a:tcPr>
                </a:tc>
                <a:extLst>
                  <a:ext uri="{0D108BD9-81ED-4DB2-BD59-A6C34878D82A}">
                    <a16:rowId xmlns:a16="http://schemas.microsoft.com/office/drawing/2014/main" val="2124528741"/>
                  </a:ext>
                </a:extLst>
              </a:tr>
            </a:tbl>
          </a:graphicData>
        </a:graphic>
      </p:graphicFrame>
      <p:sp>
        <p:nvSpPr>
          <p:cNvPr id="406" name="Rectangle 405"/>
          <p:cNvSpPr/>
          <p:nvPr/>
        </p:nvSpPr>
        <p:spPr>
          <a:xfrm>
            <a:off x="8485607" y="7129022"/>
            <a:ext cx="1618127" cy="3749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lost = Potential difference X Current</a:t>
            </a:r>
            <a:endParaRPr lang="en-GB" sz="1200" dirty="0">
              <a:solidFill>
                <a:schemeClr val="tx1"/>
              </a:solidFill>
            </a:endParaRPr>
          </a:p>
        </p:txBody>
      </p:sp>
      <p:graphicFrame>
        <p:nvGraphicFramePr>
          <p:cNvPr id="408" name="Table 407"/>
          <p:cNvGraphicFramePr>
            <a:graphicFrameLocks noGrp="1"/>
          </p:cNvGraphicFramePr>
          <p:nvPr>
            <p:extLst/>
          </p:nvPr>
        </p:nvGraphicFramePr>
        <p:xfrm>
          <a:off x="4627078" y="6680999"/>
          <a:ext cx="3643465" cy="1005840"/>
        </p:xfrm>
        <a:graphic>
          <a:graphicData uri="http://schemas.openxmlformats.org/drawingml/2006/table">
            <a:tbl>
              <a:tblPr firstRow="1" bandRow="1">
                <a:tableStyleId>{5940675A-B579-460E-94D1-54222C63F5DA}</a:tableStyleId>
              </a:tblPr>
              <a:tblGrid>
                <a:gridCol w="277793">
                  <a:extLst>
                    <a:ext uri="{9D8B030D-6E8A-4147-A177-3AD203B41FA5}">
                      <a16:colId xmlns:a16="http://schemas.microsoft.com/office/drawing/2014/main" val="2709118729"/>
                    </a:ext>
                  </a:extLst>
                </a:gridCol>
                <a:gridCol w="745302">
                  <a:extLst>
                    <a:ext uri="{9D8B030D-6E8A-4147-A177-3AD203B41FA5}">
                      <a16:colId xmlns:a16="http://schemas.microsoft.com/office/drawing/2014/main" val="20002"/>
                    </a:ext>
                  </a:extLst>
                </a:gridCol>
                <a:gridCol w="2620370">
                  <a:extLst>
                    <a:ext uri="{9D8B030D-6E8A-4147-A177-3AD203B41FA5}">
                      <a16:colId xmlns:a16="http://schemas.microsoft.com/office/drawing/2014/main" val="4275001915"/>
                    </a:ext>
                  </a:extLst>
                </a:gridCol>
              </a:tblGrid>
              <a:tr h="87864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Transformer</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 coils of</a:t>
                      </a:r>
                      <a:r>
                        <a:rPr lang="en-GB" sz="1200" b="1" i="1" baseline="0" dirty="0" smtClean="0">
                          <a:solidFill>
                            <a:schemeClr val="accent2">
                              <a:lumMod val="75000"/>
                            </a:schemeClr>
                          </a:solidFill>
                        </a:rPr>
                        <a:t> w</a:t>
                      </a:r>
                      <a:r>
                        <a:rPr lang="en-GB" sz="1200" b="1" i="1" dirty="0" smtClean="0">
                          <a:solidFill>
                            <a:schemeClr val="accent2">
                              <a:lumMod val="75000"/>
                            </a:schemeClr>
                          </a:solidFill>
                        </a:rPr>
                        <a:t>ire onto an iron core</a:t>
                      </a:r>
                    </a:p>
                  </a:txBody>
                  <a:tcPr anchor="ctr">
                    <a:no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Alternating current supplied to primary coil,  making magnetic field change. Iron core becomes magnetised, carries</a:t>
                      </a:r>
                      <a:r>
                        <a:rPr lang="en-GB" sz="1200" b="0" i="0" baseline="0" dirty="0" smtClean="0">
                          <a:solidFill>
                            <a:schemeClr val="tx1"/>
                          </a:solidFill>
                        </a:rPr>
                        <a:t> changing magnetic field to secondary coil.  This induces </a:t>
                      </a:r>
                      <a:r>
                        <a:rPr lang="en-GB" sz="1200" b="0" i="0" baseline="0" dirty="0" err="1" smtClean="0">
                          <a:solidFill>
                            <a:schemeClr val="tx1"/>
                          </a:solidFill>
                        </a:rPr>
                        <a:t>p.d</a:t>
                      </a:r>
                      <a:r>
                        <a:rPr lang="en-GB" sz="1200" b="0" i="0" baseline="0" dirty="0" smtClean="0">
                          <a:solidFill>
                            <a:schemeClr val="tx1"/>
                          </a:solidFill>
                        </a:rPr>
                        <a:t>.</a:t>
                      </a:r>
                      <a:endParaRPr lang="en-GB" sz="1200" b="0" i="0" dirty="0" smtClean="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cxnSp>
        <p:nvCxnSpPr>
          <p:cNvPr id="409" name="Straight Connector 408"/>
          <p:cNvCxnSpPr>
            <a:stCxn id="403" idx="2"/>
            <a:endCxn id="408" idx="0"/>
          </p:cNvCxnSpPr>
          <p:nvPr/>
        </p:nvCxnSpPr>
        <p:spPr>
          <a:xfrm flipH="1">
            <a:off x="6448810" y="6557958"/>
            <a:ext cx="221017" cy="1230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7" name="Rectangle 416"/>
          <p:cNvSpPr/>
          <p:nvPr/>
        </p:nvSpPr>
        <p:spPr>
          <a:xfrm>
            <a:off x="8743625" y="7581901"/>
            <a:ext cx="1869281" cy="73825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supplied to primary coil = power supplied to secondary coil</a:t>
            </a:r>
          </a:p>
          <a:p>
            <a:pPr algn="ctr"/>
            <a:r>
              <a:rPr lang="en-GB" sz="1200" dirty="0" err="1" smtClean="0">
                <a:solidFill>
                  <a:schemeClr val="tx1"/>
                </a:solidFill>
              </a:rPr>
              <a:t>V</a:t>
            </a:r>
            <a:r>
              <a:rPr lang="en-GB" sz="1200" baseline="-25000" dirty="0" err="1" smtClean="0">
                <a:solidFill>
                  <a:schemeClr val="tx1"/>
                </a:solidFill>
              </a:rPr>
              <a:t>p</a:t>
            </a:r>
            <a:r>
              <a:rPr lang="en-GB" sz="1200" dirty="0" smtClean="0">
                <a:solidFill>
                  <a:schemeClr val="tx1"/>
                </a:solidFill>
              </a:rPr>
              <a:t> X </a:t>
            </a:r>
            <a:r>
              <a:rPr lang="en-GB" sz="1200" dirty="0" err="1" smtClean="0">
                <a:solidFill>
                  <a:schemeClr val="tx1"/>
                </a:solidFill>
              </a:rPr>
              <a:t>I</a:t>
            </a:r>
            <a:r>
              <a:rPr lang="en-GB" sz="1200" baseline="-25000" dirty="0" err="1" smtClean="0">
                <a:solidFill>
                  <a:schemeClr val="tx1"/>
                </a:solidFill>
              </a:rPr>
              <a:t>p</a:t>
            </a:r>
            <a:r>
              <a:rPr lang="en-GB" sz="1200" dirty="0" smtClean="0">
                <a:solidFill>
                  <a:schemeClr val="tx1"/>
                </a:solidFill>
              </a:rPr>
              <a:t> = V</a:t>
            </a:r>
            <a:r>
              <a:rPr lang="en-GB" sz="1200" baseline="-25000" dirty="0" smtClean="0">
                <a:solidFill>
                  <a:schemeClr val="tx1"/>
                </a:solidFill>
              </a:rPr>
              <a:t>s </a:t>
            </a:r>
            <a:r>
              <a:rPr lang="en-GB" sz="1200" dirty="0" smtClean="0">
                <a:solidFill>
                  <a:schemeClr val="tx1"/>
                </a:solidFill>
              </a:rPr>
              <a:t>X I</a:t>
            </a:r>
            <a:r>
              <a:rPr lang="en-GB" sz="1200" baseline="-25000" dirty="0" smtClean="0">
                <a:solidFill>
                  <a:schemeClr val="tx1"/>
                </a:solidFill>
              </a:rPr>
              <a:t>s</a:t>
            </a:r>
            <a:endParaRPr lang="en-GB" sz="1200" dirty="0">
              <a:solidFill>
                <a:schemeClr val="tx1"/>
              </a:solidFill>
            </a:endParaRPr>
          </a:p>
        </p:txBody>
      </p:sp>
      <p:sp>
        <p:nvSpPr>
          <p:cNvPr id="420" name="Rectangle 419"/>
          <p:cNvSpPr/>
          <p:nvPr/>
        </p:nvSpPr>
        <p:spPr>
          <a:xfrm>
            <a:off x="8115639" y="8403043"/>
            <a:ext cx="2383431" cy="8150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Voltage across the coil X number of coils (primary</a:t>
            </a:r>
            <a:r>
              <a:rPr lang="en-GB" sz="1200" dirty="0">
                <a:solidFill>
                  <a:schemeClr val="tx1"/>
                </a:solidFill>
              </a:rPr>
              <a:t>) = Voltage across the coil X number of coils </a:t>
            </a:r>
            <a:r>
              <a:rPr lang="en-GB" sz="1200" dirty="0" smtClean="0">
                <a:solidFill>
                  <a:schemeClr val="tx1"/>
                </a:solidFill>
              </a:rPr>
              <a:t>(secondary) </a:t>
            </a:r>
          </a:p>
          <a:p>
            <a:pPr algn="ctr"/>
            <a:r>
              <a:rPr lang="en-GB" sz="1200" dirty="0" err="1" smtClean="0">
                <a:solidFill>
                  <a:schemeClr val="tx1"/>
                </a:solidFill>
              </a:rPr>
              <a:t>V</a:t>
            </a:r>
            <a:r>
              <a:rPr lang="en-GB" sz="1200" baseline="-25000" dirty="0" err="1" smtClean="0">
                <a:solidFill>
                  <a:schemeClr val="tx1"/>
                </a:solidFill>
              </a:rPr>
              <a:t>p</a:t>
            </a:r>
            <a:r>
              <a:rPr lang="en-GB" sz="1200" dirty="0" smtClean="0">
                <a:solidFill>
                  <a:schemeClr val="tx1"/>
                </a:solidFill>
              </a:rPr>
              <a:t> ÷ V</a:t>
            </a:r>
            <a:r>
              <a:rPr lang="en-GB" sz="1200" baseline="-25000" dirty="0" smtClean="0">
                <a:solidFill>
                  <a:schemeClr val="tx1"/>
                </a:solidFill>
              </a:rPr>
              <a:t>s</a:t>
            </a:r>
            <a:r>
              <a:rPr lang="en-GB" sz="1200" dirty="0" smtClean="0">
                <a:solidFill>
                  <a:schemeClr val="tx1"/>
                </a:solidFill>
              </a:rPr>
              <a:t> = n</a:t>
            </a:r>
            <a:r>
              <a:rPr lang="en-GB" sz="1200" baseline="-25000" dirty="0" smtClean="0">
                <a:solidFill>
                  <a:schemeClr val="tx1"/>
                </a:solidFill>
              </a:rPr>
              <a:t>p</a:t>
            </a:r>
            <a:r>
              <a:rPr lang="en-GB" sz="1200" dirty="0">
                <a:solidFill>
                  <a:schemeClr val="tx1"/>
                </a:solidFill>
              </a:rPr>
              <a:t> ÷</a:t>
            </a:r>
            <a:r>
              <a:rPr lang="en-GB" sz="1200" dirty="0" smtClean="0">
                <a:solidFill>
                  <a:schemeClr val="tx1"/>
                </a:solidFill>
              </a:rPr>
              <a:t> n</a:t>
            </a:r>
            <a:r>
              <a:rPr lang="en-GB" sz="1200" baseline="-25000" dirty="0" smtClean="0">
                <a:solidFill>
                  <a:schemeClr val="tx1"/>
                </a:solidFill>
              </a:rPr>
              <a:t>s</a:t>
            </a:r>
            <a:endParaRPr lang="en-GB" sz="1200" dirty="0">
              <a:solidFill>
                <a:schemeClr val="tx1"/>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19795" y="2151039"/>
            <a:ext cx="908786" cy="64692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54" y="5481943"/>
            <a:ext cx="870977" cy="62285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2421" y="4011774"/>
            <a:ext cx="1474525" cy="778532"/>
          </a:xfrm>
          <a:prstGeom prst="rect">
            <a:avLst/>
          </a:prstGeom>
        </p:spPr>
      </p:pic>
      <p:pic>
        <p:nvPicPr>
          <p:cNvPr id="22" name="Picture 21"/>
          <p:cNvPicPr>
            <a:picLocks noChangeAspect="1"/>
          </p:cNvPicPr>
          <p:nvPr/>
        </p:nvPicPr>
        <p:blipFill>
          <a:blip r:embed="rId6"/>
          <a:stretch>
            <a:fillRect/>
          </a:stretch>
        </p:blipFill>
        <p:spPr>
          <a:xfrm>
            <a:off x="159247" y="2513160"/>
            <a:ext cx="712047" cy="401327"/>
          </a:xfrm>
          <a:prstGeom prst="rect">
            <a:avLst/>
          </a:prstGeom>
        </p:spPr>
      </p:pic>
      <p:cxnSp>
        <p:nvCxnSpPr>
          <p:cNvPr id="94" name="Straight Connector 93"/>
          <p:cNvCxnSpPr>
            <a:stCxn id="384" idx="1"/>
            <a:endCxn id="30" idx="3"/>
          </p:cNvCxnSpPr>
          <p:nvPr/>
        </p:nvCxnSpPr>
        <p:spPr>
          <a:xfrm flipH="1">
            <a:off x="3530033" y="3387138"/>
            <a:ext cx="91754" cy="65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240" idx="1"/>
            <a:endCxn id="123" idx="3"/>
          </p:cNvCxnSpPr>
          <p:nvPr/>
        </p:nvCxnSpPr>
        <p:spPr>
          <a:xfrm flipH="1" flipV="1">
            <a:off x="6946096" y="3430697"/>
            <a:ext cx="131865" cy="55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a:stCxn id="332" idx="1"/>
            <a:endCxn id="330" idx="3"/>
          </p:cNvCxnSpPr>
          <p:nvPr/>
        </p:nvCxnSpPr>
        <p:spPr>
          <a:xfrm flipH="1" flipV="1">
            <a:off x="10048955" y="6186635"/>
            <a:ext cx="156377" cy="170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a:stCxn id="404" idx="3"/>
            <a:endCxn id="420" idx="1"/>
          </p:cNvCxnSpPr>
          <p:nvPr/>
        </p:nvCxnSpPr>
        <p:spPr>
          <a:xfrm>
            <a:off x="8000467" y="8537383"/>
            <a:ext cx="115172" cy="273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a:stCxn id="4" idx="2"/>
            <a:endCxn id="17" idx="0"/>
          </p:cNvCxnSpPr>
          <p:nvPr/>
        </p:nvCxnSpPr>
        <p:spPr>
          <a:xfrm>
            <a:off x="5604531" y="4612904"/>
            <a:ext cx="254000" cy="1296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8" name="Table 287"/>
          <p:cNvGraphicFramePr>
            <a:graphicFrameLocks noGrp="1"/>
          </p:cNvGraphicFramePr>
          <p:nvPr>
            <p:extLst/>
          </p:nvPr>
        </p:nvGraphicFramePr>
        <p:xfrm>
          <a:off x="7659960" y="1148145"/>
          <a:ext cx="1726633" cy="1005840"/>
        </p:xfrm>
        <a:graphic>
          <a:graphicData uri="http://schemas.openxmlformats.org/drawingml/2006/table">
            <a:tbl>
              <a:tblPr firstRow="1" bandRow="1">
                <a:tableStyleId>{5940675A-B579-460E-94D1-54222C63F5DA}</a:tableStyleId>
              </a:tblPr>
              <a:tblGrid>
                <a:gridCol w="228805">
                  <a:extLst>
                    <a:ext uri="{9D8B030D-6E8A-4147-A177-3AD203B41FA5}">
                      <a16:colId xmlns:a16="http://schemas.microsoft.com/office/drawing/2014/main" val="2332990041"/>
                    </a:ext>
                  </a:extLst>
                </a:gridCol>
                <a:gridCol w="1497828">
                  <a:extLst>
                    <a:ext uri="{9D8B030D-6E8A-4147-A177-3AD203B41FA5}">
                      <a16:colId xmlns:a16="http://schemas.microsoft.com/office/drawing/2014/main" val="4275001915"/>
                    </a:ext>
                  </a:extLst>
                </a:gridCol>
              </a:tblGrid>
              <a:tr h="95976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Microphones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Converts pressure variations in sound waves into variations in current</a:t>
                      </a:r>
                      <a:r>
                        <a:rPr lang="en-GB" sz="1200" b="1" i="1" baseline="0" dirty="0" smtClean="0">
                          <a:solidFill>
                            <a:schemeClr val="accent2">
                              <a:lumMod val="75000"/>
                            </a:schemeClr>
                          </a:solidFill>
                        </a:rPr>
                        <a:t> in electrical circuits.</a:t>
                      </a:r>
                      <a:endParaRPr lang="en-GB" sz="1200" b="1" i="1" dirty="0" smtClean="0">
                        <a:solidFill>
                          <a:schemeClr val="accent2">
                            <a:lumMod val="75000"/>
                          </a:schemeClr>
                        </a:solidFill>
                      </a:endParaRPr>
                    </a:p>
                  </a:txBody>
                  <a:tcPr anchor="ctr">
                    <a:noFill/>
                  </a:tcPr>
                </a:tc>
                <a:extLst>
                  <a:ext uri="{0D108BD9-81ED-4DB2-BD59-A6C34878D82A}">
                    <a16:rowId xmlns:a16="http://schemas.microsoft.com/office/drawing/2014/main" val="325384936"/>
                  </a:ext>
                </a:extLst>
              </a:tr>
            </a:tbl>
          </a:graphicData>
        </a:graphic>
      </p:graphicFrame>
      <p:graphicFrame>
        <p:nvGraphicFramePr>
          <p:cNvPr id="289" name="Table 288"/>
          <p:cNvGraphicFramePr>
            <a:graphicFrameLocks noGrp="1"/>
          </p:cNvGraphicFramePr>
          <p:nvPr>
            <p:extLst/>
          </p:nvPr>
        </p:nvGraphicFramePr>
        <p:xfrm>
          <a:off x="6373033" y="60953"/>
          <a:ext cx="4397804" cy="1005840"/>
        </p:xfrm>
        <a:graphic>
          <a:graphicData uri="http://schemas.openxmlformats.org/drawingml/2006/table">
            <a:tbl>
              <a:tblPr firstRow="1" bandRow="1">
                <a:tableStyleId>{5940675A-B579-460E-94D1-54222C63F5DA}</a:tableStyleId>
              </a:tblPr>
              <a:tblGrid>
                <a:gridCol w="242899">
                  <a:extLst>
                    <a:ext uri="{9D8B030D-6E8A-4147-A177-3AD203B41FA5}">
                      <a16:colId xmlns:a16="http://schemas.microsoft.com/office/drawing/2014/main" val="2332990041"/>
                    </a:ext>
                  </a:extLst>
                </a:gridCol>
                <a:gridCol w="1106905">
                  <a:extLst>
                    <a:ext uri="{9D8B030D-6E8A-4147-A177-3AD203B41FA5}">
                      <a16:colId xmlns:a16="http://schemas.microsoft.com/office/drawing/2014/main" val="4275001915"/>
                    </a:ext>
                  </a:extLst>
                </a:gridCol>
                <a:gridCol w="3048000">
                  <a:extLst>
                    <a:ext uri="{9D8B030D-6E8A-4147-A177-3AD203B41FA5}">
                      <a16:colId xmlns:a16="http://schemas.microsoft.com/office/drawing/2014/main" val="345009890"/>
                    </a:ext>
                  </a:extLst>
                </a:gridCol>
              </a:tblGrid>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Loud speakers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Converts variations in</a:t>
                      </a:r>
                      <a:r>
                        <a:rPr lang="en-GB" sz="1200" b="1" i="1" baseline="0" dirty="0" smtClean="0">
                          <a:solidFill>
                            <a:schemeClr val="accent2">
                              <a:lumMod val="75000"/>
                            </a:schemeClr>
                          </a:solidFill>
                        </a:rPr>
                        <a:t> electrical current into sound waves .</a:t>
                      </a:r>
                      <a:endParaRPr lang="en-GB" sz="1200" b="1" i="1" dirty="0" smtClean="0">
                        <a:solidFill>
                          <a:schemeClr val="accent2">
                            <a:lumMod val="75000"/>
                          </a:schemeClr>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Varying</a:t>
                      </a:r>
                      <a:r>
                        <a:rPr lang="en-GB" sz="1200" b="0" i="0" baseline="0" dirty="0" smtClean="0">
                          <a:solidFill>
                            <a:schemeClr val="tx1"/>
                          </a:solidFill>
                        </a:rPr>
                        <a:t> current flows through a coil that is in a magnetic field.  A force on the wire moves backwards and forwards as current varies. Coil connected to a diaphragm.   Diaphragm movements produce sound waves. </a:t>
                      </a:r>
                      <a:endParaRPr lang="en-GB" sz="1200" b="0" i="0" dirty="0" smtClean="0">
                        <a:solidFill>
                          <a:schemeClr val="tx1"/>
                        </a:solidFill>
                      </a:endParaRPr>
                    </a:p>
                  </a:txBody>
                  <a:tcPr anchor="ctr">
                    <a:noFill/>
                  </a:tcPr>
                </a:tc>
                <a:extLst>
                  <a:ext uri="{0D108BD9-81ED-4DB2-BD59-A6C34878D82A}">
                    <a16:rowId xmlns:a16="http://schemas.microsoft.com/office/drawing/2014/main" val="977223836"/>
                  </a:ext>
                </a:extLst>
              </a:tr>
            </a:tbl>
          </a:graphicData>
        </a:graphic>
      </p:graphicFrame>
      <p:pic>
        <p:nvPicPr>
          <p:cNvPr id="290" name="Picture 289"/>
          <p:cNvPicPr>
            <a:picLocks noChangeAspect="1"/>
          </p:cNvPicPr>
          <p:nvPr/>
        </p:nvPicPr>
        <p:blipFill rotWithShape="1">
          <a:blip r:embed="rId7">
            <a:extLst>
              <a:ext uri="{28A0092B-C50C-407E-A947-70E740481C1C}">
                <a14:useLocalDpi xmlns:a14="http://schemas.microsoft.com/office/drawing/2010/main" val="0"/>
              </a:ext>
            </a:extLst>
          </a:blip>
          <a:srcRect r="35416"/>
          <a:stretch/>
        </p:blipFill>
        <p:spPr>
          <a:xfrm>
            <a:off x="10839384" y="34336"/>
            <a:ext cx="486341" cy="578559"/>
          </a:xfrm>
          <a:prstGeom prst="rect">
            <a:avLst/>
          </a:prstGeom>
        </p:spPr>
      </p:pic>
      <p:graphicFrame>
        <p:nvGraphicFramePr>
          <p:cNvPr id="278" name="Table 277"/>
          <p:cNvGraphicFramePr>
            <a:graphicFrameLocks noGrp="1"/>
          </p:cNvGraphicFramePr>
          <p:nvPr>
            <p:extLst/>
          </p:nvPr>
        </p:nvGraphicFramePr>
        <p:xfrm>
          <a:off x="4753963" y="1160454"/>
          <a:ext cx="2765564" cy="879149"/>
        </p:xfrm>
        <a:graphic>
          <a:graphicData uri="http://schemas.openxmlformats.org/drawingml/2006/table">
            <a:tbl>
              <a:tblPr firstRow="1" bandRow="1">
                <a:tableStyleId>{5940675A-B579-460E-94D1-54222C63F5DA}</a:tableStyleId>
              </a:tblPr>
              <a:tblGrid>
                <a:gridCol w="283019">
                  <a:extLst>
                    <a:ext uri="{9D8B030D-6E8A-4147-A177-3AD203B41FA5}">
                      <a16:colId xmlns:a16="http://schemas.microsoft.com/office/drawing/2014/main" val="1907411880"/>
                    </a:ext>
                  </a:extLst>
                </a:gridCol>
                <a:gridCol w="1707923">
                  <a:extLst>
                    <a:ext uri="{9D8B030D-6E8A-4147-A177-3AD203B41FA5}">
                      <a16:colId xmlns:a16="http://schemas.microsoft.com/office/drawing/2014/main" val="217235343"/>
                    </a:ext>
                  </a:extLst>
                </a:gridCol>
                <a:gridCol w="774622">
                  <a:extLst>
                    <a:ext uri="{9D8B030D-6E8A-4147-A177-3AD203B41FA5}">
                      <a16:colId xmlns:a16="http://schemas.microsoft.com/office/drawing/2014/main" val="4170171940"/>
                    </a:ext>
                  </a:extLst>
                </a:gridCol>
              </a:tblGrid>
              <a:tr h="8791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Generators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Coil of wire rotating inside a magnetic field.</a:t>
                      </a:r>
                      <a:r>
                        <a:rPr lang="en-GB" sz="1200" b="1" i="1" baseline="0" dirty="0" smtClean="0">
                          <a:solidFill>
                            <a:schemeClr val="accent2">
                              <a:lumMod val="75000"/>
                            </a:schemeClr>
                          </a:solidFill>
                        </a:rPr>
                        <a:t>  The end of the coil is connected to slip rings.</a:t>
                      </a:r>
                      <a:endParaRPr lang="en-GB" sz="1200" b="1" i="1" dirty="0" smtClean="0">
                        <a:solidFill>
                          <a:schemeClr val="accent2">
                            <a:lumMod val="75000"/>
                          </a:schemeClr>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Produces altering current.</a:t>
                      </a:r>
                    </a:p>
                  </a:txBody>
                  <a:tcPr anchor="ctr">
                    <a:noFill/>
                  </a:tcPr>
                </a:tc>
                <a:extLst>
                  <a:ext uri="{0D108BD9-81ED-4DB2-BD59-A6C34878D82A}">
                    <a16:rowId xmlns:a16="http://schemas.microsoft.com/office/drawing/2014/main" val="458023067"/>
                  </a:ext>
                </a:extLst>
              </a:tr>
            </a:tbl>
          </a:graphicData>
        </a:graphic>
      </p:graphicFrame>
      <p:cxnSp>
        <p:nvCxnSpPr>
          <p:cNvPr id="155" name="Straight Connector 154"/>
          <p:cNvCxnSpPr>
            <a:stCxn id="278" idx="2"/>
            <a:endCxn id="323" idx="0"/>
          </p:cNvCxnSpPr>
          <p:nvPr/>
        </p:nvCxnSpPr>
        <p:spPr>
          <a:xfrm>
            <a:off x="6136745" y="2039603"/>
            <a:ext cx="366124" cy="1555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p:cNvCxnSpPr>
            <a:stCxn id="288" idx="0"/>
            <a:endCxn id="289" idx="2"/>
          </p:cNvCxnSpPr>
          <p:nvPr/>
        </p:nvCxnSpPr>
        <p:spPr>
          <a:xfrm flipV="1">
            <a:off x="8523276" y="1066793"/>
            <a:ext cx="48659" cy="813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385" idx="2"/>
            <a:endCxn id="278" idx="0"/>
          </p:cNvCxnSpPr>
          <p:nvPr/>
        </p:nvCxnSpPr>
        <p:spPr>
          <a:xfrm>
            <a:off x="5509626" y="1060045"/>
            <a:ext cx="627119" cy="1004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a:stCxn id="404" idx="0"/>
            <a:endCxn id="408" idx="2"/>
          </p:cNvCxnSpPr>
          <p:nvPr/>
        </p:nvCxnSpPr>
        <p:spPr>
          <a:xfrm flipV="1">
            <a:off x="6320808" y="7686839"/>
            <a:ext cx="128002" cy="1647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0" name="Table 329"/>
          <p:cNvGraphicFramePr>
            <a:graphicFrameLocks noGrp="1"/>
          </p:cNvGraphicFramePr>
          <p:nvPr>
            <p:extLst/>
          </p:nvPr>
        </p:nvGraphicFramePr>
        <p:xfrm>
          <a:off x="8182311" y="5775155"/>
          <a:ext cx="1866644" cy="822960"/>
        </p:xfrm>
        <a:graphic>
          <a:graphicData uri="http://schemas.openxmlformats.org/drawingml/2006/table">
            <a:tbl>
              <a:tblPr firstRow="1" bandRow="1">
                <a:tableStyleId>{5940675A-B579-460E-94D1-54222C63F5DA}</a:tableStyleId>
              </a:tblPr>
              <a:tblGrid>
                <a:gridCol w="352940">
                  <a:extLst>
                    <a:ext uri="{9D8B030D-6E8A-4147-A177-3AD203B41FA5}">
                      <a16:colId xmlns:a16="http://schemas.microsoft.com/office/drawing/2014/main" val="20000"/>
                    </a:ext>
                  </a:extLst>
                </a:gridCol>
                <a:gridCol w="1513704">
                  <a:extLst>
                    <a:ext uri="{9D8B030D-6E8A-4147-A177-3AD203B41FA5}">
                      <a16:colId xmlns:a16="http://schemas.microsoft.com/office/drawing/2014/main" val="20002"/>
                    </a:ext>
                  </a:extLst>
                </a:gridCol>
              </a:tblGrid>
              <a:tr h="710453">
                <a:tc>
                  <a:txBody>
                    <a:bodyPr/>
                    <a:lstStyle/>
                    <a:p>
                      <a:pPr algn="ctr"/>
                      <a:r>
                        <a:rPr lang="en-GB" sz="1200" b="0" dirty="0" smtClean="0"/>
                        <a:t>Induced potential</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a:t>
                      </a:r>
                      <a:r>
                        <a:rPr lang="en-GB" sz="1200" b="1" i="1" baseline="0" dirty="0" smtClean="0">
                          <a:solidFill>
                            <a:schemeClr val="accent2">
                              <a:lumMod val="75000"/>
                            </a:schemeClr>
                          </a:solidFill>
                        </a:rPr>
                        <a:t> a conducting wire moves through a magnetic field,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is produced</a:t>
                      </a:r>
                      <a:endParaRPr lang="en-GB" sz="1200" b="1" i="1" dirty="0">
                        <a:solidFill>
                          <a:schemeClr val="accent2">
                            <a:lumMod val="75000"/>
                          </a:schemeClr>
                        </a:solidFill>
                      </a:endParaRPr>
                    </a:p>
                  </a:txBody>
                  <a:tcPr anchor="ctr"/>
                </a:tc>
                <a:extLst>
                  <a:ext uri="{0D108BD9-81ED-4DB2-BD59-A6C34878D82A}">
                    <a16:rowId xmlns:a16="http://schemas.microsoft.com/office/drawing/2014/main" val="574126375"/>
                  </a:ext>
                </a:extLst>
              </a:tr>
            </a:tbl>
          </a:graphicData>
        </a:graphic>
      </p:graphicFrame>
      <p:graphicFrame>
        <p:nvGraphicFramePr>
          <p:cNvPr id="332" name="Table 331"/>
          <p:cNvGraphicFramePr>
            <a:graphicFrameLocks noGrp="1"/>
          </p:cNvGraphicFramePr>
          <p:nvPr>
            <p:extLst/>
          </p:nvPr>
        </p:nvGraphicFramePr>
        <p:xfrm>
          <a:off x="10205332" y="5961282"/>
          <a:ext cx="2534566" cy="484799"/>
        </p:xfrm>
        <a:graphic>
          <a:graphicData uri="http://schemas.openxmlformats.org/drawingml/2006/table">
            <a:tbl>
              <a:tblPr firstRow="1" bandRow="1">
                <a:tableStyleId>{5940675A-B579-460E-94D1-54222C63F5DA}</a:tableStyleId>
              </a:tblPr>
              <a:tblGrid>
                <a:gridCol w="850145">
                  <a:extLst>
                    <a:ext uri="{9D8B030D-6E8A-4147-A177-3AD203B41FA5}">
                      <a16:colId xmlns:a16="http://schemas.microsoft.com/office/drawing/2014/main" val="20000"/>
                    </a:ext>
                  </a:extLst>
                </a:gridCol>
                <a:gridCol w="1684421">
                  <a:extLst>
                    <a:ext uri="{9D8B030D-6E8A-4147-A177-3AD203B41FA5}">
                      <a16:colId xmlns:a16="http://schemas.microsoft.com/office/drawing/2014/main" val="20002"/>
                    </a:ext>
                  </a:extLst>
                </a:gridCol>
              </a:tblGrid>
              <a:tr h="484799">
                <a:tc>
                  <a:txBody>
                    <a:bodyPr/>
                    <a:lstStyle/>
                    <a:p>
                      <a:pPr algn="ctr"/>
                      <a:r>
                        <a:rPr lang="en-GB" sz="1200" b="0" dirty="0" smtClean="0"/>
                        <a:t>Generator effect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Generates electricity by inducing current or </a:t>
                      </a:r>
                      <a:r>
                        <a:rPr lang="en-GB" sz="1200" b="1" i="1" dirty="0" err="1" smtClean="0">
                          <a:solidFill>
                            <a:schemeClr val="accent2">
                              <a:lumMod val="75000"/>
                            </a:schemeClr>
                          </a:solidFill>
                        </a:rPr>
                        <a:t>p.d</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574126375"/>
                  </a:ext>
                </a:extLst>
              </a:tr>
            </a:tbl>
          </a:graphicData>
        </a:graphic>
      </p:graphicFrame>
      <p:cxnSp>
        <p:nvCxnSpPr>
          <p:cNvPr id="340" name="Straight Connector 339"/>
          <p:cNvCxnSpPr>
            <a:stCxn id="330" idx="1"/>
            <a:endCxn id="403" idx="3"/>
          </p:cNvCxnSpPr>
          <p:nvPr/>
        </p:nvCxnSpPr>
        <p:spPr>
          <a:xfrm flipH="1">
            <a:off x="7608123" y="6186635"/>
            <a:ext cx="574188" cy="2594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8" name="Table 347"/>
          <p:cNvGraphicFramePr>
            <a:graphicFrameLocks noGrp="1"/>
          </p:cNvGraphicFramePr>
          <p:nvPr>
            <p:extLst/>
          </p:nvPr>
        </p:nvGraphicFramePr>
        <p:xfrm>
          <a:off x="10347962" y="6605878"/>
          <a:ext cx="2386047" cy="484799"/>
        </p:xfrm>
        <a:graphic>
          <a:graphicData uri="http://schemas.openxmlformats.org/drawingml/2006/table">
            <a:tbl>
              <a:tblPr firstRow="1" bandRow="1">
                <a:tableStyleId>{5940675A-B579-460E-94D1-54222C63F5DA}</a:tableStyleId>
              </a:tblPr>
              <a:tblGrid>
                <a:gridCol w="1214972">
                  <a:extLst>
                    <a:ext uri="{9D8B030D-6E8A-4147-A177-3AD203B41FA5}">
                      <a16:colId xmlns:a16="http://schemas.microsoft.com/office/drawing/2014/main" val="20000"/>
                    </a:ext>
                  </a:extLst>
                </a:gridCol>
                <a:gridCol w="1171075">
                  <a:extLst>
                    <a:ext uri="{9D8B030D-6E8A-4147-A177-3AD203B41FA5}">
                      <a16:colId xmlns:a16="http://schemas.microsoft.com/office/drawing/2014/main" val="20002"/>
                    </a:ext>
                  </a:extLst>
                </a:gridCol>
              </a:tblGrid>
              <a:tr h="484799">
                <a:tc>
                  <a:txBody>
                    <a:bodyPr/>
                    <a:lstStyle/>
                    <a:p>
                      <a:pPr algn="ctr"/>
                      <a:r>
                        <a:rPr lang="en-GB" sz="1200" b="0" dirty="0" smtClean="0"/>
                        <a:t>Uses</a:t>
                      </a:r>
                      <a:r>
                        <a:rPr lang="en-GB" sz="1200" b="0" baseline="0" dirty="0" smtClean="0"/>
                        <a:t> of the g</a:t>
                      </a:r>
                      <a:r>
                        <a:rPr lang="en-GB" sz="1200" b="0" dirty="0" smtClean="0"/>
                        <a:t>enerator effect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Dynamo, Microphones </a:t>
                      </a:r>
                      <a:endParaRPr lang="en-GB" sz="1200" b="1" i="1" dirty="0">
                        <a:solidFill>
                          <a:schemeClr val="accent2">
                            <a:lumMod val="75000"/>
                          </a:schemeClr>
                        </a:solidFill>
                      </a:endParaRPr>
                    </a:p>
                  </a:txBody>
                  <a:tcPr anchor="ctr"/>
                </a:tc>
                <a:extLst>
                  <a:ext uri="{0D108BD9-81ED-4DB2-BD59-A6C34878D82A}">
                    <a16:rowId xmlns:a16="http://schemas.microsoft.com/office/drawing/2014/main" val="574126375"/>
                  </a:ext>
                </a:extLst>
              </a:tr>
            </a:tbl>
          </a:graphicData>
        </a:graphic>
      </p:graphicFrame>
      <p:cxnSp>
        <p:nvCxnSpPr>
          <p:cNvPr id="349" name="Straight Connector 348"/>
          <p:cNvCxnSpPr>
            <a:stCxn id="332" idx="2"/>
            <a:endCxn id="348" idx="0"/>
          </p:cNvCxnSpPr>
          <p:nvPr/>
        </p:nvCxnSpPr>
        <p:spPr>
          <a:xfrm>
            <a:off x="11472615" y="6446081"/>
            <a:ext cx="68370" cy="1597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p:cNvCxnSpPr>
            <a:stCxn id="123" idx="0"/>
            <a:endCxn id="323" idx="2"/>
          </p:cNvCxnSpPr>
          <p:nvPr/>
        </p:nvCxnSpPr>
        <p:spPr>
          <a:xfrm flipH="1" flipV="1">
            <a:off x="6502869" y="3069779"/>
            <a:ext cx="20509" cy="162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8852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1" name="Straight Connector 80"/>
          <p:cNvCxnSpPr>
            <a:stCxn id="342" idx="2"/>
          </p:cNvCxnSpPr>
          <p:nvPr/>
        </p:nvCxnSpPr>
        <p:spPr>
          <a:xfrm>
            <a:off x="6288899" y="6832116"/>
            <a:ext cx="311236" cy="8631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a:stCxn id="375" idx="0"/>
            <a:endCxn id="374" idx="2"/>
          </p:cNvCxnSpPr>
          <p:nvPr/>
        </p:nvCxnSpPr>
        <p:spPr>
          <a:xfrm flipV="1">
            <a:off x="11760547" y="4843452"/>
            <a:ext cx="18649" cy="10244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p:cNvCxnSpPr/>
          <p:nvPr/>
        </p:nvCxnSpPr>
        <p:spPr>
          <a:xfrm flipH="1">
            <a:off x="6583392" y="1328129"/>
            <a:ext cx="3550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p:cNvCxnSpPr/>
          <p:nvPr/>
        </p:nvCxnSpPr>
        <p:spPr>
          <a:xfrm>
            <a:off x="6617341" y="856337"/>
            <a:ext cx="34414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a:off x="6515757" y="352578"/>
            <a:ext cx="3751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p:nvCxnSpPr>
        <p:spPr>
          <a:xfrm flipV="1">
            <a:off x="4874446" y="2119591"/>
            <a:ext cx="849698" cy="1819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a:endCxn id="12" idx="1"/>
          </p:cNvCxnSpPr>
          <p:nvPr/>
        </p:nvCxnSpPr>
        <p:spPr>
          <a:xfrm>
            <a:off x="4334258" y="1900729"/>
            <a:ext cx="502125" cy="341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5883736" y="2234800"/>
            <a:ext cx="1671299"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SPACE PHYSICS</a:t>
            </a:r>
          </a:p>
          <a:p>
            <a:pPr algn="ctr"/>
            <a:r>
              <a:rPr lang="en-GB" sz="1800" b="1" dirty="0" smtClean="0">
                <a:ea typeface="Verdana" panose="020B0604030504040204" pitchFamily="34" charset="0"/>
                <a:cs typeface="Verdana" panose="020B0604030504040204" pitchFamily="34" charset="0"/>
              </a:rPr>
              <a:t>PHYSICS ONLY</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6665158" y="1719354"/>
            <a:ext cx="1779754"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Orbital motions</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4836383" y="1750259"/>
            <a:ext cx="1540990"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Solar system</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063387" y="3412147"/>
            <a:ext cx="1394776"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Red shift</a:t>
            </a:r>
            <a:endParaRPr lang="en-GB" sz="1800" dirty="0">
              <a:ea typeface="Verdana" panose="020B0604030504040204" pitchFamily="34" charset="0"/>
              <a:cs typeface="Verdana" panose="020B0604030504040204" pitchFamily="34" charset="0"/>
            </a:endParaRPr>
          </a:p>
        </p:txBody>
      </p:sp>
      <p:graphicFrame>
        <p:nvGraphicFramePr>
          <p:cNvPr id="34" name="Table 33"/>
          <p:cNvGraphicFramePr>
            <a:graphicFrameLocks noGrp="1"/>
          </p:cNvGraphicFramePr>
          <p:nvPr>
            <p:extLst/>
          </p:nvPr>
        </p:nvGraphicFramePr>
        <p:xfrm>
          <a:off x="886015" y="51346"/>
          <a:ext cx="3448242" cy="2016404"/>
        </p:xfrm>
        <a:graphic>
          <a:graphicData uri="http://schemas.openxmlformats.org/drawingml/2006/table">
            <a:tbl>
              <a:tblPr firstRow="1" bandRow="1">
                <a:tableStyleId>{5940675A-B579-460E-94D1-54222C63F5DA}</a:tableStyleId>
              </a:tblPr>
              <a:tblGrid>
                <a:gridCol w="741617">
                  <a:extLst>
                    <a:ext uri="{9D8B030D-6E8A-4147-A177-3AD203B41FA5}">
                      <a16:colId xmlns:a16="http://schemas.microsoft.com/office/drawing/2014/main" val="20000"/>
                    </a:ext>
                  </a:extLst>
                </a:gridCol>
                <a:gridCol w="2706625">
                  <a:extLst>
                    <a:ext uri="{9D8B030D-6E8A-4147-A177-3AD203B41FA5}">
                      <a16:colId xmlns:a16="http://schemas.microsoft.com/office/drawing/2014/main" val="20001"/>
                    </a:ext>
                  </a:extLst>
                </a:gridCol>
              </a:tblGrid>
              <a:tr h="276500">
                <a:tc>
                  <a:txBody>
                    <a:bodyPr/>
                    <a:lstStyle/>
                    <a:p>
                      <a:pPr algn="ctr"/>
                      <a:r>
                        <a:rPr lang="en-GB" sz="1200" b="0" dirty="0" smtClean="0"/>
                        <a:t>Planet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large body orbiting the Sun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pPr algn="ctr"/>
                      <a:r>
                        <a:rPr lang="en-GB" sz="1200" b="0" dirty="0" smtClean="0"/>
                        <a:t>Moon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natural satellite orbiting a planet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2883">
                <a:tc>
                  <a:txBody>
                    <a:bodyPr/>
                    <a:lstStyle/>
                    <a:p>
                      <a:pPr algn="ctr"/>
                      <a:r>
                        <a:rPr lang="en-GB" sz="1200" b="0" dirty="0" smtClean="0"/>
                        <a:t>Dwarf planet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body large enough to have its own gravity which caused a spherical shape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82883">
                <a:tc>
                  <a:txBody>
                    <a:bodyPr/>
                    <a:lstStyle/>
                    <a:p>
                      <a:pPr algn="ctr"/>
                      <a:r>
                        <a:rPr lang="en-GB" sz="1200" b="0" dirty="0" smtClean="0"/>
                        <a:t>Solar</a:t>
                      </a:r>
                      <a:r>
                        <a:rPr lang="en-GB" sz="1200" b="0" baseline="0" dirty="0" smtClean="0"/>
                        <a:t> system</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Any object orbiting the Sun due to gravity</a:t>
                      </a:r>
                      <a:endParaRPr lang="en-GB" sz="1200" b="1" i="1" dirty="0">
                        <a:solidFill>
                          <a:schemeClr val="accent2">
                            <a:lumMod val="75000"/>
                          </a:schemeClr>
                        </a:solidFill>
                      </a:endParaRPr>
                    </a:p>
                  </a:txBody>
                  <a:tcPr anchor="ctr"/>
                </a:tc>
                <a:extLst>
                  <a:ext uri="{0D108BD9-81ED-4DB2-BD59-A6C34878D82A}">
                    <a16:rowId xmlns:a16="http://schemas.microsoft.com/office/drawing/2014/main" val="2120601578"/>
                  </a:ext>
                </a:extLst>
              </a:tr>
              <a:tr h="275592">
                <a:tc>
                  <a:txBody>
                    <a:bodyPr/>
                    <a:lstStyle/>
                    <a:p>
                      <a:pPr algn="ctr"/>
                      <a:r>
                        <a:rPr lang="en-GB" sz="1200" b="0" dirty="0" smtClean="0"/>
                        <a:t>Galaxy</a:t>
                      </a:r>
                      <a:r>
                        <a:rPr lang="en-GB" sz="1200" b="0" baseline="0" dirty="0" smtClean="0"/>
                        <a: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Collection of billions of stars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275592">
                <a:tc>
                  <a:txBody>
                    <a:bodyPr/>
                    <a:lstStyle/>
                    <a:p>
                      <a:pPr algn="ctr"/>
                      <a:r>
                        <a:rPr lang="en-GB" sz="1200" b="0" dirty="0" smtClean="0"/>
                        <a:t>Universe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Collection of  galaxies</a:t>
                      </a:r>
                      <a:r>
                        <a:rPr lang="en-GB" sz="1200" b="1" i="1" baseline="0" dirty="0" smtClean="0">
                          <a:solidFill>
                            <a:schemeClr val="accent2">
                              <a:lumMod val="75000"/>
                            </a:schemeClr>
                          </a:solidFill>
                        </a:rPr>
                        <a:t> </a:t>
                      </a:r>
                      <a:endParaRPr lang="en-GB" sz="1200" b="1" i="1" dirty="0">
                        <a:solidFill>
                          <a:schemeClr val="accent2">
                            <a:lumMod val="75000"/>
                          </a:schemeClr>
                        </a:solidFill>
                      </a:endParaRPr>
                    </a:p>
                  </a:txBody>
                  <a:tcPr anchor="ctr"/>
                </a:tc>
                <a:extLst>
                  <a:ext uri="{0D108BD9-81ED-4DB2-BD59-A6C34878D82A}">
                    <a16:rowId xmlns:a16="http://schemas.microsoft.com/office/drawing/2014/main" val="1655861557"/>
                  </a:ext>
                </a:extLst>
              </a:tr>
            </a:tbl>
          </a:graphicData>
        </a:graphic>
      </p:graphicFrame>
      <p:cxnSp>
        <p:nvCxnSpPr>
          <p:cNvPr id="155" name="Straight Connector 154"/>
          <p:cNvCxnSpPr>
            <a:stCxn id="177" idx="2"/>
            <a:endCxn id="12" idx="0"/>
          </p:cNvCxnSpPr>
          <p:nvPr/>
        </p:nvCxnSpPr>
        <p:spPr>
          <a:xfrm>
            <a:off x="5348840" y="1654222"/>
            <a:ext cx="258038" cy="960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49" name="Picture 148">
            <a:extLst>
              <a:ext uri="{FF2B5EF4-FFF2-40B4-BE49-F238E27FC236}">
                <a16:creationId xmlns:a16="http://schemas.microsoft.com/office/drawing/2014/main" id="{67B33B98-8325-4B74-A740-EC7E113364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7409" y="56569"/>
            <a:ext cx="1976923" cy="988997"/>
          </a:xfrm>
          <a:prstGeom prst="rect">
            <a:avLst/>
          </a:prstGeom>
        </p:spPr>
      </p:pic>
      <p:sp>
        <p:nvSpPr>
          <p:cNvPr id="177" name="Rectangle 176"/>
          <p:cNvSpPr/>
          <p:nvPr/>
        </p:nvSpPr>
        <p:spPr>
          <a:xfrm>
            <a:off x="4513686" y="1436831"/>
            <a:ext cx="1670307" cy="2173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Other objects.</a:t>
            </a:r>
            <a:endParaRPr lang="en-GB" sz="1200" dirty="0">
              <a:solidFill>
                <a:schemeClr val="tx1"/>
              </a:solidFill>
            </a:endParaRPr>
          </a:p>
        </p:txBody>
      </p:sp>
      <p:sp>
        <p:nvSpPr>
          <p:cNvPr id="179" name="Rectangle 178"/>
          <p:cNvSpPr/>
          <p:nvPr/>
        </p:nvSpPr>
        <p:spPr>
          <a:xfrm>
            <a:off x="4407409" y="1106441"/>
            <a:ext cx="1969964" cy="2617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Comets, asteroids, satellites.</a:t>
            </a:r>
            <a:endParaRPr lang="en-GB" sz="1200" dirty="0">
              <a:solidFill>
                <a:schemeClr val="tx1"/>
              </a:solidFill>
            </a:endParaRPr>
          </a:p>
        </p:txBody>
      </p:sp>
      <p:cxnSp>
        <p:nvCxnSpPr>
          <p:cNvPr id="189" name="Straight Connector 188"/>
          <p:cNvCxnSpPr>
            <a:stCxn id="179" idx="2"/>
            <a:endCxn id="177" idx="0"/>
          </p:cNvCxnSpPr>
          <p:nvPr/>
        </p:nvCxnSpPr>
        <p:spPr>
          <a:xfrm flipH="1">
            <a:off x="5348840" y="1368182"/>
            <a:ext cx="43551" cy="686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a:stCxn id="12" idx="3"/>
            <a:endCxn id="274" idx="2"/>
          </p:cNvCxnSpPr>
          <p:nvPr/>
        </p:nvCxnSpPr>
        <p:spPr>
          <a:xfrm flipV="1">
            <a:off x="6377373" y="1591837"/>
            <a:ext cx="206020" cy="3430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1" name="Table 190"/>
          <p:cNvGraphicFramePr>
            <a:graphicFrameLocks noGrp="1"/>
          </p:cNvGraphicFramePr>
          <p:nvPr>
            <p:extLst/>
          </p:nvPr>
        </p:nvGraphicFramePr>
        <p:xfrm>
          <a:off x="178878" y="2462320"/>
          <a:ext cx="5545266" cy="1920240"/>
        </p:xfrm>
        <a:graphic>
          <a:graphicData uri="http://schemas.openxmlformats.org/drawingml/2006/table">
            <a:tbl>
              <a:tblPr firstRow="1" bandRow="1">
                <a:tableStyleId>{5940675A-B579-460E-94D1-54222C63F5DA}</a:tableStyleId>
              </a:tblPr>
              <a:tblGrid>
                <a:gridCol w="792672">
                  <a:extLst>
                    <a:ext uri="{9D8B030D-6E8A-4147-A177-3AD203B41FA5}">
                      <a16:colId xmlns:a16="http://schemas.microsoft.com/office/drawing/2014/main" val="20000"/>
                    </a:ext>
                  </a:extLst>
                </a:gridCol>
                <a:gridCol w="1241298">
                  <a:extLst>
                    <a:ext uri="{9D8B030D-6E8A-4147-A177-3AD203B41FA5}">
                      <a16:colId xmlns:a16="http://schemas.microsoft.com/office/drawing/2014/main" val="20001"/>
                    </a:ext>
                  </a:extLst>
                </a:gridCol>
                <a:gridCol w="3511296">
                  <a:extLst>
                    <a:ext uri="{9D8B030D-6E8A-4147-A177-3AD203B41FA5}">
                      <a16:colId xmlns:a16="http://schemas.microsoft.com/office/drawing/2014/main" val="118940035"/>
                    </a:ext>
                  </a:extLst>
                </a:gridCol>
              </a:tblGrid>
              <a:tr h="27650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Nebula</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cloud of cold hydrogen gas and dust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Cloud collapses due to gravity, particles move very fast colliding with each other, kinetic energy transfers into internal energy and the  temperature increases.</a:t>
                      </a:r>
                    </a:p>
                  </a:txBody>
                  <a:tcPr anchor="ctr">
                    <a:solidFill>
                      <a:schemeClr val="bg1"/>
                    </a:solidFill>
                  </a:tcPr>
                </a:tc>
                <a:extLst>
                  <a:ext uri="{0D108BD9-81ED-4DB2-BD59-A6C34878D82A}">
                    <a16:rowId xmlns:a16="http://schemas.microsoft.com/office/drawing/2014/main" val="10000"/>
                  </a:ext>
                </a:extLst>
              </a:tr>
              <a:tr h="170597">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err="1" smtClean="0">
                          <a:solidFill>
                            <a:schemeClr val="tx1"/>
                          </a:solidFill>
                        </a:rPr>
                        <a:t>Protostar</a:t>
                      </a:r>
                      <a:endParaRPr lang="en-GB" sz="1200" dirty="0" smtClean="0">
                        <a:solidFill>
                          <a:schemeClr val="tx1"/>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large ball of gas contracts to form a star</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High temperature causes Hydrogen nuclei to collide and nuclear fusion begins. A star is ‘born’. </a:t>
                      </a:r>
                    </a:p>
                  </a:txBody>
                  <a:tcPr anchor="ctr">
                    <a:solidFill>
                      <a:schemeClr val="bg1"/>
                    </a:solidFill>
                  </a:tcPr>
                </a:tc>
                <a:extLst>
                  <a:ext uri="{0D108BD9-81ED-4DB2-BD59-A6C34878D82A}">
                    <a16:rowId xmlns:a16="http://schemas.microsoft.com/office/drawing/2014/main" val="10001"/>
                  </a:ext>
                </a:extLst>
              </a:tr>
              <a:tr h="27488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Main sequence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Stable period of star</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Gravity tries to collapse the star but enormous pressure of fusion energy expands and balances the inward force.</a:t>
                      </a:r>
                      <a:endParaRPr lang="en-GB" sz="1200" dirty="0"/>
                    </a:p>
                  </a:txBody>
                  <a:tcPr anchor="ctr">
                    <a:solidFill>
                      <a:schemeClr val="bg1"/>
                    </a:solidFill>
                  </a:tcPr>
                </a:tc>
                <a:extLst>
                  <a:ext uri="{0D108BD9-81ED-4DB2-BD59-A6C34878D82A}">
                    <a16:rowId xmlns:a16="http://schemas.microsoft.com/office/drawing/2014/main" val="10002"/>
                  </a:ext>
                </a:extLst>
              </a:tr>
            </a:tbl>
          </a:graphicData>
        </a:graphic>
      </p:graphicFrame>
      <p:graphicFrame>
        <p:nvGraphicFramePr>
          <p:cNvPr id="215" name="Table 214"/>
          <p:cNvGraphicFramePr>
            <a:graphicFrameLocks noGrp="1"/>
          </p:cNvGraphicFramePr>
          <p:nvPr>
            <p:extLst/>
          </p:nvPr>
        </p:nvGraphicFramePr>
        <p:xfrm>
          <a:off x="150614" y="4706371"/>
          <a:ext cx="5681677" cy="1737360"/>
        </p:xfrm>
        <a:graphic>
          <a:graphicData uri="http://schemas.openxmlformats.org/drawingml/2006/table">
            <a:tbl>
              <a:tblPr firstRow="1" bandRow="1">
                <a:tableStyleId>{5940675A-B579-460E-94D1-54222C63F5DA}</a:tableStyleId>
              </a:tblPr>
              <a:tblGrid>
                <a:gridCol w="570189">
                  <a:extLst>
                    <a:ext uri="{9D8B030D-6E8A-4147-A177-3AD203B41FA5}">
                      <a16:colId xmlns:a16="http://schemas.microsoft.com/office/drawing/2014/main" val="20000"/>
                    </a:ext>
                  </a:extLst>
                </a:gridCol>
                <a:gridCol w="1298448">
                  <a:extLst>
                    <a:ext uri="{9D8B030D-6E8A-4147-A177-3AD203B41FA5}">
                      <a16:colId xmlns:a16="http://schemas.microsoft.com/office/drawing/2014/main" val="20001"/>
                    </a:ext>
                  </a:extLst>
                </a:gridCol>
                <a:gridCol w="3813040">
                  <a:extLst>
                    <a:ext uri="{9D8B030D-6E8A-4147-A177-3AD203B41FA5}">
                      <a16:colId xmlns:a16="http://schemas.microsoft.com/office/drawing/2014/main" val="3575283691"/>
                    </a:ext>
                  </a:extLst>
                </a:gridCol>
              </a:tblGrid>
              <a:tr h="80847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Red giant</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large star that fuses Helium into heavier elements</a:t>
                      </a:r>
                    </a:p>
                  </a:txBody>
                  <a:tcPr anchor="ctr"/>
                </a:tc>
                <a:tc>
                  <a:txBody>
                    <a:bodyPr/>
                    <a:lstStyle/>
                    <a:p>
                      <a:r>
                        <a:rPr lang="en-GB" sz="1200" dirty="0" smtClean="0">
                          <a:solidFill>
                            <a:schemeClr val="tx1"/>
                          </a:solidFill>
                        </a:rPr>
                        <a:t>Hydrogen runs out,</a:t>
                      </a:r>
                      <a:r>
                        <a:rPr lang="en-GB" sz="1200" baseline="0" dirty="0" smtClean="0">
                          <a:solidFill>
                            <a:schemeClr val="tx1"/>
                          </a:solidFill>
                        </a:rPr>
                        <a:t> </a:t>
                      </a:r>
                      <a:r>
                        <a:rPr lang="en-GB" sz="1200" dirty="0" smtClean="0">
                          <a:solidFill>
                            <a:schemeClr val="tx1"/>
                          </a:solidFill>
                        </a:rPr>
                        <a:t>star becomes unstable, pressure inside drops causing</a:t>
                      </a:r>
                      <a:r>
                        <a:rPr lang="en-GB" sz="1200" baseline="0" dirty="0" smtClean="0">
                          <a:solidFill>
                            <a:schemeClr val="tx1"/>
                          </a:solidFill>
                        </a:rPr>
                        <a:t> </a:t>
                      </a:r>
                      <a:r>
                        <a:rPr lang="en-GB" sz="1200" dirty="0" smtClean="0">
                          <a:solidFill>
                            <a:schemeClr val="tx1"/>
                          </a:solidFill>
                        </a:rPr>
                        <a:t>star to collapse</a:t>
                      </a:r>
                      <a:r>
                        <a:rPr lang="en-GB" sz="1200" baseline="0" dirty="0" smtClean="0">
                          <a:solidFill>
                            <a:schemeClr val="tx1"/>
                          </a:solidFill>
                        </a:rPr>
                        <a:t>. Atoms now closer together results in atoms fusing and temperature increases.  This increase in temperature causes the core to swell.</a:t>
                      </a:r>
                    </a:p>
                  </a:txBody>
                  <a:tcPr anchor="ctr"/>
                </a:tc>
                <a:extLst>
                  <a:ext uri="{0D108BD9-81ED-4DB2-BD59-A6C34878D82A}">
                    <a16:rowId xmlns:a16="http://schemas.microsoft.com/office/drawing/2014/main" val="2120601578"/>
                  </a:ext>
                </a:extLst>
              </a:tr>
              <a:tr h="275592">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White dwarf</a:t>
                      </a:r>
                    </a:p>
                  </a:txBody>
                  <a:tcPr anchor="ctr">
                    <a:solidFill>
                      <a:schemeClr val="accent2">
                        <a:lumMod val="20000"/>
                        <a:lumOff val="80000"/>
                      </a:schemeClr>
                    </a:solidFill>
                  </a:tcPr>
                </a:tc>
                <a:tc>
                  <a:txBody>
                    <a:bodyPr/>
                    <a:lstStyle/>
                    <a:p>
                      <a:r>
                        <a:rPr lang="en-GB" sz="1200" b="1" i="1" dirty="0" smtClean="0">
                          <a:solidFill>
                            <a:schemeClr val="accent2">
                              <a:lumMod val="75000"/>
                            </a:schemeClr>
                          </a:solidFill>
                        </a:rPr>
                        <a:t>Star collapses</a:t>
                      </a:r>
                      <a:endParaRPr lang="en-GB" sz="1200" b="1" i="1" dirty="0">
                        <a:solidFill>
                          <a:schemeClr val="accent2">
                            <a:lumMod val="75000"/>
                          </a:schemeClr>
                        </a:solidFill>
                      </a:endParaRPr>
                    </a:p>
                  </a:txBody>
                  <a:tcPr anchor="ctr"/>
                </a:tc>
                <a:tc>
                  <a:txBody>
                    <a:bodyPr/>
                    <a:lstStyle/>
                    <a:p>
                      <a:r>
                        <a:rPr lang="en-GB" sz="1200" dirty="0" smtClean="0"/>
                        <a:t>Nuclear fuel</a:t>
                      </a:r>
                      <a:r>
                        <a:rPr lang="en-GB" sz="1200" baseline="0" dirty="0" smtClean="0"/>
                        <a:t> runs out, f</a:t>
                      </a:r>
                      <a:r>
                        <a:rPr lang="en-GB" sz="1200" dirty="0" smtClean="0"/>
                        <a:t>usion stops,  dense very hot core.</a:t>
                      </a:r>
                      <a:endParaRPr lang="en-GB" sz="1200" dirty="0"/>
                    </a:p>
                  </a:txBody>
                  <a:tcPr anchor="ctr"/>
                </a:tc>
                <a:extLst>
                  <a:ext uri="{0D108BD9-81ED-4DB2-BD59-A6C34878D82A}">
                    <a16:rowId xmlns:a16="http://schemas.microsoft.com/office/drawing/2014/main" val="10003"/>
                  </a:ext>
                </a:extLst>
              </a:tr>
              <a:tr h="275592">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Black dwarf</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Cold dark star</a:t>
                      </a:r>
                    </a:p>
                  </a:txBody>
                  <a:tcPr anchor="ctr"/>
                </a:tc>
                <a:tc>
                  <a:txBody>
                    <a:bodyPr/>
                    <a:lstStyle/>
                    <a:p>
                      <a:r>
                        <a:rPr lang="en-GB" sz="1200" b="0" i="0" dirty="0" smtClean="0">
                          <a:solidFill>
                            <a:schemeClr val="tx1"/>
                          </a:solidFill>
                        </a:rPr>
                        <a:t>White dwarf cools down.</a:t>
                      </a:r>
                      <a:endParaRPr lang="en-GB" sz="1200" b="0" i="0" dirty="0">
                        <a:solidFill>
                          <a:schemeClr val="tx1"/>
                        </a:solidFill>
                      </a:endParaRPr>
                    </a:p>
                  </a:txBody>
                  <a:tcPr anchor="ctr"/>
                </a:tc>
                <a:extLst>
                  <a:ext uri="{0D108BD9-81ED-4DB2-BD59-A6C34878D82A}">
                    <a16:rowId xmlns:a16="http://schemas.microsoft.com/office/drawing/2014/main" val="1655861557"/>
                  </a:ext>
                </a:extLst>
              </a:tr>
            </a:tbl>
          </a:graphicData>
        </a:graphic>
      </p:graphicFrame>
      <p:graphicFrame>
        <p:nvGraphicFramePr>
          <p:cNvPr id="216" name="Table 215"/>
          <p:cNvGraphicFramePr>
            <a:graphicFrameLocks noGrp="1"/>
          </p:cNvGraphicFramePr>
          <p:nvPr>
            <p:extLst/>
          </p:nvPr>
        </p:nvGraphicFramePr>
        <p:xfrm>
          <a:off x="178878" y="6841503"/>
          <a:ext cx="5636706" cy="2103120"/>
        </p:xfrm>
        <a:graphic>
          <a:graphicData uri="http://schemas.openxmlformats.org/drawingml/2006/table">
            <a:tbl>
              <a:tblPr firstRow="1" bandRow="1">
                <a:tableStyleId>{5940675A-B579-460E-94D1-54222C63F5DA}</a:tableStyleId>
              </a:tblPr>
              <a:tblGrid>
                <a:gridCol w="895435">
                  <a:extLst>
                    <a:ext uri="{9D8B030D-6E8A-4147-A177-3AD203B41FA5}">
                      <a16:colId xmlns:a16="http://schemas.microsoft.com/office/drawing/2014/main" val="20000"/>
                    </a:ext>
                  </a:extLst>
                </a:gridCol>
                <a:gridCol w="1303127">
                  <a:extLst>
                    <a:ext uri="{9D8B030D-6E8A-4147-A177-3AD203B41FA5}">
                      <a16:colId xmlns:a16="http://schemas.microsoft.com/office/drawing/2014/main" val="20001"/>
                    </a:ext>
                  </a:extLst>
                </a:gridCol>
                <a:gridCol w="3438144">
                  <a:extLst>
                    <a:ext uri="{9D8B030D-6E8A-4147-A177-3AD203B41FA5}">
                      <a16:colId xmlns:a16="http://schemas.microsoft.com/office/drawing/2014/main" val="3575283691"/>
                    </a:ext>
                  </a:extLst>
                </a:gridCol>
              </a:tblGrid>
              <a:tr h="28288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Red super giant</a:t>
                      </a:r>
                    </a:p>
                  </a:txBody>
                  <a:tcPr anchor="ctr">
                    <a:solidFill>
                      <a:schemeClr val="accent2">
                        <a:lumMod val="20000"/>
                        <a:lumOff val="80000"/>
                      </a:schemeClr>
                    </a:solidFill>
                  </a:tcPr>
                </a:tc>
                <a:tc>
                  <a:txBody>
                    <a:bodyPr/>
                    <a:lstStyle/>
                    <a:p>
                      <a:r>
                        <a:rPr lang="en-GB" sz="1200" b="1" i="1" dirty="0" smtClean="0">
                          <a:solidFill>
                            <a:schemeClr val="accent2">
                              <a:lumMod val="75000"/>
                            </a:schemeClr>
                          </a:solidFill>
                        </a:rPr>
                        <a:t>Star swells greatly</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Nuclear fuel begins to run out and star swells  (more matter = bigger size).</a:t>
                      </a:r>
                    </a:p>
                  </a:txBody>
                  <a:tcPr anchor="ctr"/>
                </a:tc>
                <a:extLst>
                  <a:ext uri="{0D108BD9-81ED-4DB2-BD59-A6C34878D82A}">
                    <a16:rowId xmlns:a16="http://schemas.microsoft.com/office/drawing/2014/main" val="2120601578"/>
                  </a:ext>
                </a:extLst>
              </a:tr>
              <a:tr h="275592">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Supernova</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Gigantic explosion due to run away fusion reactions</a:t>
                      </a:r>
                    </a:p>
                  </a:txBody>
                  <a:tcPr anchor="ctr"/>
                </a:tc>
                <a:tc>
                  <a:txBody>
                    <a:bodyPr/>
                    <a:lstStyle/>
                    <a:p>
                      <a:r>
                        <a:rPr lang="en-GB" sz="1200" dirty="0" smtClean="0"/>
                        <a:t>Rapid collapse, heats to very high temperatures</a:t>
                      </a:r>
                      <a:r>
                        <a:rPr lang="en-GB" sz="1200" baseline="0" dirty="0" smtClean="0"/>
                        <a:t> causing run away nuclear reactions, star explodes, flinging remnants out into space.  Large gravitational forces collapse the core into a tiny space.</a:t>
                      </a:r>
                    </a:p>
                    <a:p>
                      <a:r>
                        <a:rPr lang="en-GB" sz="1200" baseline="0" dirty="0" smtClean="0"/>
                        <a:t>Remains of supernova form heavier elements (Iron and above)</a:t>
                      </a:r>
                      <a:endParaRPr lang="en-GB" sz="1200" dirty="0"/>
                    </a:p>
                  </a:txBody>
                  <a:tcPr anchor="ctr"/>
                </a:tc>
                <a:extLst>
                  <a:ext uri="{0D108BD9-81ED-4DB2-BD59-A6C34878D82A}">
                    <a16:rowId xmlns:a16="http://schemas.microsoft.com/office/drawing/2014/main" val="10003"/>
                  </a:ext>
                </a:extLst>
              </a:tr>
              <a:tr h="275592">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Neutron star</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Very dense star</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Made out of neutrons.</a:t>
                      </a:r>
                    </a:p>
                  </a:txBody>
                  <a:tcPr anchor="ctr"/>
                </a:tc>
                <a:extLst>
                  <a:ext uri="{0D108BD9-81ED-4DB2-BD59-A6C34878D82A}">
                    <a16:rowId xmlns:a16="http://schemas.microsoft.com/office/drawing/2014/main" val="1655861557"/>
                  </a:ext>
                </a:extLst>
              </a:tr>
            </a:tbl>
          </a:graphicData>
        </a:graphic>
      </p:graphicFrame>
      <p:cxnSp>
        <p:nvCxnSpPr>
          <p:cNvPr id="218" name="Straight Connector 217"/>
          <p:cNvCxnSpPr/>
          <p:nvPr/>
        </p:nvCxnSpPr>
        <p:spPr>
          <a:xfrm>
            <a:off x="-3718942" y="7320148"/>
            <a:ext cx="2856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4" name="Rectangle 273"/>
          <p:cNvSpPr/>
          <p:nvPr/>
        </p:nvSpPr>
        <p:spPr>
          <a:xfrm>
            <a:off x="6463436" y="67099"/>
            <a:ext cx="239913" cy="152473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Effect of gravity.</a:t>
            </a:r>
            <a:endParaRPr lang="en-GB" sz="1400" b="1" dirty="0">
              <a:solidFill>
                <a:schemeClr val="tx1"/>
              </a:solidFill>
            </a:endParaRPr>
          </a:p>
        </p:txBody>
      </p:sp>
      <p:sp>
        <p:nvSpPr>
          <p:cNvPr id="275" name="Rectangle 274"/>
          <p:cNvSpPr/>
          <p:nvPr/>
        </p:nvSpPr>
        <p:spPr>
          <a:xfrm>
            <a:off x="6796340" y="1088443"/>
            <a:ext cx="1450459" cy="4577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Gravity pulls objects towards the ground.</a:t>
            </a:r>
            <a:endParaRPr lang="en-GB" sz="1200" dirty="0">
              <a:solidFill>
                <a:schemeClr val="tx1"/>
              </a:solidFill>
            </a:endParaRPr>
          </a:p>
        </p:txBody>
      </p:sp>
      <p:sp>
        <p:nvSpPr>
          <p:cNvPr id="276" name="Rectangle 275"/>
          <p:cNvSpPr/>
          <p:nvPr/>
        </p:nvSpPr>
        <p:spPr>
          <a:xfrm>
            <a:off x="6789412" y="87533"/>
            <a:ext cx="2382422" cy="53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Gravity causes moons to orbit planets, planets to orbit the Sun, stars to orbit galaxy centres.</a:t>
            </a:r>
            <a:endParaRPr lang="en-GB" sz="1200" dirty="0">
              <a:solidFill>
                <a:schemeClr val="tx1"/>
              </a:solidFill>
            </a:endParaRPr>
          </a:p>
        </p:txBody>
      </p:sp>
      <p:sp>
        <p:nvSpPr>
          <p:cNvPr id="277" name="Rectangle 276"/>
          <p:cNvSpPr/>
          <p:nvPr/>
        </p:nvSpPr>
        <p:spPr>
          <a:xfrm>
            <a:off x="6789412" y="678991"/>
            <a:ext cx="2134249" cy="3480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Force of gravity changes the moon’s direction not its speed.</a:t>
            </a:r>
            <a:endParaRPr lang="en-GB" sz="1200" dirty="0">
              <a:solidFill>
                <a:schemeClr val="tx1"/>
              </a:solidFill>
            </a:endParaRPr>
          </a:p>
        </p:txBody>
      </p:sp>
      <p:cxnSp>
        <p:nvCxnSpPr>
          <p:cNvPr id="281" name="Straight Connector 280"/>
          <p:cNvCxnSpPr>
            <a:stCxn id="325" idx="2"/>
            <a:endCxn id="326" idx="0"/>
          </p:cNvCxnSpPr>
          <p:nvPr/>
        </p:nvCxnSpPr>
        <p:spPr>
          <a:xfrm flipH="1">
            <a:off x="8694104" y="3047996"/>
            <a:ext cx="86012" cy="1039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2" name="Rectangle 281"/>
          <p:cNvSpPr/>
          <p:nvPr/>
        </p:nvSpPr>
        <p:spPr>
          <a:xfrm>
            <a:off x="9583806" y="1045566"/>
            <a:ext cx="211797" cy="195778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HIGHER: Circular orbits.</a:t>
            </a:r>
            <a:endParaRPr lang="en-GB" sz="1400" b="1" dirty="0">
              <a:solidFill>
                <a:schemeClr val="tx1"/>
              </a:solidFill>
            </a:endParaRPr>
          </a:p>
        </p:txBody>
      </p:sp>
      <p:cxnSp>
        <p:nvCxnSpPr>
          <p:cNvPr id="283" name="Straight Connector 282"/>
          <p:cNvCxnSpPr>
            <a:stCxn id="292" idx="2"/>
            <a:endCxn id="293" idx="0"/>
          </p:cNvCxnSpPr>
          <p:nvPr/>
        </p:nvCxnSpPr>
        <p:spPr>
          <a:xfrm>
            <a:off x="11492889" y="2571147"/>
            <a:ext cx="143441" cy="1178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p:nvCxnSpPr>
        <p:spPr>
          <a:xfrm>
            <a:off x="10738912" y="187699"/>
            <a:ext cx="0" cy="5702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5" name="Straight Connector 284"/>
          <p:cNvCxnSpPr>
            <a:stCxn id="290" idx="2"/>
            <a:endCxn id="292" idx="0"/>
          </p:cNvCxnSpPr>
          <p:nvPr/>
        </p:nvCxnSpPr>
        <p:spPr>
          <a:xfrm>
            <a:off x="10739876" y="2050600"/>
            <a:ext cx="753013" cy="1018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6" name="Rectangle 285"/>
          <p:cNvSpPr/>
          <p:nvPr/>
        </p:nvSpPr>
        <p:spPr>
          <a:xfrm>
            <a:off x="8495634" y="1247916"/>
            <a:ext cx="807625" cy="4135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Speed of Orbit.</a:t>
            </a:r>
            <a:endParaRPr lang="en-GB" sz="1400" b="1" dirty="0">
              <a:solidFill>
                <a:schemeClr val="tx1"/>
              </a:solidFill>
            </a:endParaRPr>
          </a:p>
        </p:txBody>
      </p:sp>
      <p:sp>
        <p:nvSpPr>
          <p:cNvPr id="287" name="Rectangle 286"/>
          <p:cNvSpPr/>
          <p:nvPr/>
        </p:nvSpPr>
        <p:spPr>
          <a:xfrm>
            <a:off x="9303259" y="87533"/>
            <a:ext cx="2226860" cy="2003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Too fast = disappears into Space.</a:t>
            </a:r>
            <a:endParaRPr lang="en-GB" sz="1200" dirty="0">
              <a:solidFill>
                <a:schemeClr val="tx1"/>
              </a:solidFill>
            </a:endParaRPr>
          </a:p>
        </p:txBody>
      </p:sp>
      <p:sp>
        <p:nvSpPr>
          <p:cNvPr id="288" name="Rectangle 287"/>
          <p:cNvSpPr/>
          <p:nvPr/>
        </p:nvSpPr>
        <p:spPr>
          <a:xfrm>
            <a:off x="9795603" y="655900"/>
            <a:ext cx="1749229" cy="2004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Too slow = falls to Earth.</a:t>
            </a:r>
            <a:endParaRPr lang="en-GB" sz="1200" dirty="0">
              <a:solidFill>
                <a:schemeClr val="tx1"/>
              </a:solidFill>
            </a:endParaRPr>
          </a:p>
        </p:txBody>
      </p:sp>
      <p:sp>
        <p:nvSpPr>
          <p:cNvPr id="289" name="Rectangle 288"/>
          <p:cNvSpPr/>
          <p:nvPr/>
        </p:nvSpPr>
        <p:spPr>
          <a:xfrm>
            <a:off x="9300270" y="364285"/>
            <a:ext cx="2872679" cy="1952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Correct speed = steady orbit around Earth.</a:t>
            </a:r>
            <a:endParaRPr lang="en-GB" sz="1200" dirty="0">
              <a:solidFill>
                <a:schemeClr val="tx1"/>
              </a:solidFill>
            </a:endParaRPr>
          </a:p>
        </p:txBody>
      </p:sp>
      <p:sp>
        <p:nvSpPr>
          <p:cNvPr id="290" name="Rectangle 289"/>
          <p:cNvSpPr/>
          <p:nvPr/>
        </p:nvSpPr>
        <p:spPr>
          <a:xfrm>
            <a:off x="9887193" y="978197"/>
            <a:ext cx="1705365" cy="107240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To calculate speed of Orbit: distance object moves in 1 orbit, Distance = 2∏r, then average speed = distance ÷ time.</a:t>
            </a:r>
            <a:endParaRPr lang="en-GB" sz="1200" dirty="0">
              <a:solidFill>
                <a:schemeClr val="tx1"/>
              </a:solidFill>
            </a:endParaRPr>
          </a:p>
        </p:txBody>
      </p:sp>
      <p:cxnSp>
        <p:nvCxnSpPr>
          <p:cNvPr id="291" name="Straight Connector 290"/>
          <p:cNvCxnSpPr>
            <a:stCxn id="288" idx="1"/>
            <a:endCxn id="286" idx="0"/>
          </p:cNvCxnSpPr>
          <p:nvPr/>
        </p:nvCxnSpPr>
        <p:spPr>
          <a:xfrm flipH="1">
            <a:off x="8899447" y="756119"/>
            <a:ext cx="896156" cy="4917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92" name="Rectangle 291"/>
          <p:cNvSpPr/>
          <p:nvPr/>
        </p:nvSpPr>
        <p:spPr>
          <a:xfrm>
            <a:off x="10293488" y="2152460"/>
            <a:ext cx="2398802" cy="4186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Planets close to the Sun, gravity pull is strong. Planets move quickly.</a:t>
            </a:r>
            <a:endParaRPr lang="en-GB" sz="1200" dirty="0">
              <a:solidFill>
                <a:schemeClr val="tx1"/>
              </a:solidFill>
            </a:endParaRPr>
          </a:p>
        </p:txBody>
      </p:sp>
      <p:sp>
        <p:nvSpPr>
          <p:cNvPr id="293" name="Rectangle 292"/>
          <p:cNvSpPr/>
          <p:nvPr/>
        </p:nvSpPr>
        <p:spPr>
          <a:xfrm>
            <a:off x="10580370" y="2689007"/>
            <a:ext cx="2111920" cy="593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Planets further away from the </a:t>
            </a:r>
            <a:r>
              <a:rPr lang="en-GB" sz="1200" dirty="0">
                <a:solidFill>
                  <a:schemeClr val="tx1"/>
                </a:solidFill>
              </a:rPr>
              <a:t>Sun, gravity pull is </a:t>
            </a:r>
            <a:r>
              <a:rPr lang="en-GB" sz="1200" dirty="0" smtClean="0">
                <a:solidFill>
                  <a:schemeClr val="tx1"/>
                </a:solidFill>
              </a:rPr>
              <a:t>weaker. So speed of planet is slower.</a:t>
            </a:r>
            <a:endParaRPr lang="en-GB" sz="1200" dirty="0">
              <a:solidFill>
                <a:schemeClr val="tx1"/>
              </a:solidFill>
            </a:endParaRPr>
          </a:p>
        </p:txBody>
      </p:sp>
      <p:cxnSp>
        <p:nvCxnSpPr>
          <p:cNvPr id="294" name="Straight Connector 293"/>
          <p:cNvCxnSpPr>
            <a:stCxn id="282" idx="1"/>
            <a:endCxn id="286" idx="3"/>
          </p:cNvCxnSpPr>
          <p:nvPr/>
        </p:nvCxnSpPr>
        <p:spPr>
          <a:xfrm flipH="1" flipV="1">
            <a:off x="9303259" y="1454700"/>
            <a:ext cx="280547" cy="569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95" name="Picture 294">
            <a:extLst>
              <a:ext uri="{FF2B5EF4-FFF2-40B4-BE49-F238E27FC236}">
                <a16:creationId xmlns:a16="http://schemas.microsoft.com/office/drawing/2014/main" id="{38ABBA26-B09D-4C46-B5AA-830789FCB3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36641" y="603311"/>
            <a:ext cx="1040390" cy="687532"/>
          </a:xfrm>
          <a:prstGeom prst="rect">
            <a:avLst/>
          </a:prstGeom>
        </p:spPr>
      </p:pic>
      <p:pic>
        <p:nvPicPr>
          <p:cNvPr id="296" name="Picture 295">
            <a:extLst>
              <a:ext uri="{FF2B5EF4-FFF2-40B4-BE49-F238E27FC236}">
                <a16:creationId xmlns:a16="http://schemas.microsoft.com/office/drawing/2014/main" id="{B5BB6892-687A-4C5B-A5EF-4647358C15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18710" y="1392980"/>
            <a:ext cx="973580" cy="641491"/>
          </a:xfrm>
          <a:prstGeom prst="rect">
            <a:avLst/>
          </a:prstGeom>
        </p:spPr>
      </p:pic>
      <p:cxnSp>
        <p:nvCxnSpPr>
          <p:cNvPr id="313" name="Straight Connector 312"/>
          <p:cNvCxnSpPr>
            <a:stCxn id="286" idx="1"/>
          </p:cNvCxnSpPr>
          <p:nvPr/>
        </p:nvCxnSpPr>
        <p:spPr>
          <a:xfrm flipH="1">
            <a:off x="8213962" y="1454700"/>
            <a:ext cx="281672" cy="26465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p:cNvCxnSpPr>
            <a:stCxn id="290" idx="1"/>
            <a:endCxn id="282" idx="3"/>
          </p:cNvCxnSpPr>
          <p:nvPr/>
        </p:nvCxnSpPr>
        <p:spPr>
          <a:xfrm flipH="1">
            <a:off x="9795603" y="1514399"/>
            <a:ext cx="91590" cy="5100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4" name="Rectangle 323"/>
          <p:cNvSpPr/>
          <p:nvPr/>
        </p:nvSpPr>
        <p:spPr>
          <a:xfrm>
            <a:off x="8090351" y="2188148"/>
            <a:ext cx="1352284" cy="2112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Velocity = a vector.</a:t>
            </a:r>
            <a:endParaRPr lang="en-GB" sz="1200" dirty="0">
              <a:solidFill>
                <a:schemeClr val="tx1"/>
              </a:solidFill>
            </a:endParaRPr>
          </a:p>
        </p:txBody>
      </p:sp>
      <p:sp>
        <p:nvSpPr>
          <p:cNvPr id="325" name="Rectangle 324"/>
          <p:cNvSpPr/>
          <p:nvPr/>
        </p:nvSpPr>
        <p:spPr>
          <a:xfrm>
            <a:off x="8079556" y="2460623"/>
            <a:ext cx="1401119" cy="58737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 planet’s velocity changes but speed remains constant.</a:t>
            </a:r>
            <a:endParaRPr lang="en-GB" sz="1200" dirty="0">
              <a:solidFill>
                <a:schemeClr val="tx1"/>
              </a:solidFill>
            </a:endParaRPr>
          </a:p>
        </p:txBody>
      </p:sp>
      <p:sp>
        <p:nvSpPr>
          <p:cNvPr id="326" name="Rectangle 325"/>
          <p:cNvSpPr/>
          <p:nvPr/>
        </p:nvSpPr>
        <p:spPr>
          <a:xfrm>
            <a:off x="7996729" y="3151940"/>
            <a:ext cx="1394750" cy="9578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Due to the Sun’s gravity, planets accelerate towards the Sun and so changes direction.</a:t>
            </a:r>
            <a:endParaRPr lang="en-GB" sz="1200" dirty="0">
              <a:solidFill>
                <a:schemeClr val="tx1"/>
              </a:solidFill>
            </a:endParaRPr>
          </a:p>
        </p:txBody>
      </p:sp>
      <p:cxnSp>
        <p:nvCxnSpPr>
          <p:cNvPr id="327" name="Straight Connector 326"/>
          <p:cNvCxnSpPr>
            <a:stCxn id="10" idx="3"/>
            <a:endCxn id="324" idx="0"/>
          </p:cNvCxnSpPr>
          <p:nvPr/>
        </p:nvCxnSpPr>
        <p:spPr>
          <a:xfrm>
            <a:off x="8444912" y="1904020"/>
            <a:ext cx="321581" cy="2841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p:cNvCxnSpPr>
            <a:stCxn id="324" idx="2"/>
            <a:endCxn id="325" idx="0"/>
          </p:cNvCxnSpPr>
          <p:nvPr/>
        </p:nvCxnSpPr>
        <p:spPr>
          <a:xfrm>
            <a:off x="8766493" y="2399381"/>
            <a:ext cx="13623" cy="612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p:cNvCxnSpPr>
            <a:stCxn id="16" idx="0"/>
            <a:endCxn id="4" idx="2"/>
          </p:cNvCxnSpPr>
          <p:nvPr/>
        </p:nvCxnSpPr>
        <p:spPr>
          <a:xfrm flipH="1" flipV="1">
            <a:off x="6719386" y="3158130"/>
            <a:ext cx="41389" cy="2540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2" name="Rectangle 341"/>
          <p:cNvSpPr/>
          <p:nvPr/>
        </p:nvSpPr>
        <p:spPr>
          <a:xfrm>
            <a:off x="6117277" y="4334452"/>
            <a:ext cx="343244" cy="249766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Understanding models.</a:t>
            </a:r>
            <a:endParaRPr lang="en-GB" sz="1400" b="1" dirty="0">
              <a:solidFill>
                <a:schemeClr val="tx1"/>
              </a:solidFill>
            </a:endParaRPr>
          </a:p>
        </p:txBody>
      </p:sp>
      <p:graphicFrame>
        <p:nvGraphicFramePr>
          <p:cNvPr id="343" name="Table 342"/>
          <p:cNvGraphicFramePr>
            <a:graphicFrameLocks noGrp="1"/>
          </p:cNvGraphicFramePr>
          <p:nvPr>
            <p:extLst/>
          </p:nvPr>
        </p:nvGraphicFramePr>
        <p:xfrm>
          <a:off x="6119036" y="7128376"/>
          <a:ext cx="4651752" cy="1374449"/>
        </p:xfrm>
        <a:graphic>
          <a:graphicData uri="http://schemas.openxmlformats.org/drawingml/2006/table">
            <a:tbl>
              <a:tblPr firstRow="1" bandRow="1">
                <a:tableStyleId>{5940675A-B579-460E-94D1-54222C63F5DA}</a:tableStyleId>
              </a:tblPr>
              <a:tblGrid>
                <a:gridCol w="1224739">
                  <a:extLst>
                    <a:ext uri="{9D8B030D-6E8A-4147-A177-3AD203B41FA5}">
                      <a16:colId xmlns:a16="http://schemas.microsoft.com/office/drawing/2014/main" val="20000"/>
                    </a:ext>
                  </a:extLst>
                </a:gridCol>
                <a:gridCol w="3427013">
                  <a:extLst>
                    <a:ext uri="{9D8B030D-6E8A-4147-A177-3AD203B41FA5}">
                      <a16:colId xmlns:a16="http://schemas.microsoft.com/office/drawing/2014/main" val="20001"/>
                    </a:ext>
                  </a:extLst>
                </a:gridCol>
              </a:tblGrid>
              <a:tr h="44176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Aristotle (ancient Greek)</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Earth at the centre, other heavenly bodies move around the Earth.</a:t>
                      </a:r>
                      <a:endParaRPr lang="en-GB" sz="1200" b="1" i="1" dirty="0">
                        <a:solidFill>
                          <a:schemeClr val="accent2">
                            <a:lumMod val="75000"/>
                          </a:schemeClr>
                        </a:solidFill>
                      </a:endParaRPr>
                    </a:p>
                  </a:txBody>
                  <a:tcPr anchor="ctr"/>
                </a:tc>
                <a:extLst>
                  <a:ext uri="{0D108BD9-81ED-4DB2-BD59-A6C34878D82A}">
                    <a16:rowId xmlns:a16="http://schemas.microsoft.com/office/drawing/2014/main" val="2120601578"/>
                  </a:ext>
                </a:extLst>
              </a:tr>
              <a:tr h="460049">
                <a:tc>
                  <a:txBody>
                    <a:bodyPr/>
                    <a:lstStyle/>
                    <a:p>
                      <a:pPr algn="ctr"/>
                      <a:r>
                        <a:rPr lang="en-GB" sz="1200" dirty="0" smtClean="0">
                          <a:solidFill>
                            <a:schemeClr val="tx1"/>
                          </a:solidFill>
                        </a:rPr>
                        <a:t>Copernicus (1473 - 1543)</a:t>
                      </a:r>
                      <a:endParaRPr lang="en-GB" sz="120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Sun at the centre, other heavenly bodies move around the Sun.</a:t>
                      </a:r>
                    </a:p>
                  </a:txBody>
                  <a:tcPr anchor="ctr"/>
                </a:tc>
                <a:extLst>
                  <a:ext uri="{0D108BD9-81ED-4DB2-BD59-A6C34878D82A}">
                    <a16:rowId xmlns:a16="http://schemas.microsoft.com/office/drawing/2014/main" val="10003"/>
                  </a:ext>
                </a:extLst>
              </a:tr>
              <a:tr h="438912">
                <a:tc>
                  <a:txBody>
                    <a:bodyPr/>
                    <a:lstStyle/>
                    <a:p>
                      <a:pPr algn="ctr"/>
                      <a:r>
                        <a:rPr lang="en-GB" sz="1200" dirty="0" smtClean="0">
                          <a:solidFill>
                            <a:schemeClr val="tx1"/>
                          </a:solidFill>
                        </a:rPr>
                        <a:t>Galileo (1610)</a:t>
                      </a:r>
                      <a:endParaRPr lang="en-GB" sz="1200" dirty="0">
                        <a:solidFill>
                          <a:schemeClr val="tx1"/>
                        </a:solidFill>
                      </a:endParaRP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Made a telescope, looked at Jupiter, found four moons rotating around planet.</a:t>
                      </a:r>
                      <a:endParaRPr lang="en-GB" sz="1200" b="1" i="1" dirty="0">
                        <a:solidFill>
                          <a:schemeClr val="accent2">
                            <a:lumMod val="75000"/>
                          </a:schemeClr>
                        </a:solidFill>
                      </a:endParaRPr>
                    </a:p>
                  </a:txBody>
                  <a:tcPr anchor="ctr"/>
                </a:tc>
                <a:extLst>
                  <a:ext uri="{0D108BD9-81ED-4DB2-BD59-A6C34878D82A}">
                    <a16:rowId xmlns:a16="http://schemas.microsoft.com/office/drawing/2014/main" val="1655861557"/>
                  </a:ext>
                </a:extLst>
              </a:tr>
            </a:tbl>
          </a:graphicData>
        </a:graphic>
      </p:graphicFrame>
      <p:sp>
        <p:nvSpPr>
          <p:cNvPr id="348" name="Rectangle 347"/>
          <p:cNvSpPr/>
          <p:nvPr/>
        </p:nvSpPr>
        <p:spPr>
          <a:xfrm>
            <a:off x="10881362" y="7428926"/>
            <a:ext cx="1795670" cy="7733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Planets and moons moved at different speeds to stars  = reason for different positions.</a:t>
            </a:r>
            <a:endParaRPr lang="en-GB" sz="1200" dirty="0">
              <a:solidFill>
                <a:schemeClr val="tx1"/>
              </a:solidFill>
            </a:endParaRPr>
          </a:p>
        </p:txBody>
      </p:sp>
      <p:cxnSp>
        <p:nvCxnSpPr>
          <p:cNvPr id="355" name="Straight Connector 354"/>
          <p:cNvCxnSpPr>
            <a:stCxn id="343" idx="3"/>
            <a:endCxn id="348" idx="1"/>
          </p:cNvCxnSpPr>
          <p:nvPr/>
        </p:nvCxnSpPr>
        <p:spPr>
          <a:xfrm>
            <a:off x="10770788" y="7815600"/>
            <a:ext cx="11057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9" name="Table 358"/>
          <p:cNvGraphicFramePr>
            <a:graphicFrameLocks noGrp="1"/>
          </p:cNvGraphicFramePr>
          <p:nvPr>
            <p:extLst/>
          </p:nvPr>
        </p:nvGraphicFramePr>
        <p:xfrm>
          <a:off x="6600136" y="6251411"/>
          <a:ext cx="3980234" cy="809637"/>
        </p:xfrm>
        <a:graphic>
          <a:graphicData uri="http://schemas.openxmlformats.org/drawingml/2006/table">
            <a:tbl>
              <a:tblPr firstRow="1" bandRow="1">
                <a:tableStyleId>{5940675A-B579-460E-94D1-54222C63F5DA}</a:tableStyleId>
              </a:tblPr>
              <a:tblGrid>
                <a:gridCol w="1157433">
                  <a:extLst>
                    <a:ext uri="{9D8B030D-6E8A-4147-A177-3AD203B41FA5}">
                      <a16:colId xmlns:a16="http://schemas.microsoft.com/office/drawing/2014/main" val="20000"/>
                    </a:ext>
                  </a:extLst>
                </a:gridCol>
                <a:gridCol w="1005153">
                  <a:extLst>
                    <a:ext uri="{9D8B030D-6E8A-4147-A177-3AD203B41FA5}">
                      <a16:colId xmlns:a16="http://schemas.microsoft.com/office/drawing/2014/main" val="20001"/>
                    </a:ext>
                  </a:extLst>
                </a:gridCol>
                <a:gridCol w="1817648">
                  <a:extLst>
                    <a:ext uri="{9D8B030D-6E8A-4147-A177-3AD203B41FA5}">
                      <a16:colId xmlns:a16="http://schemas.microsoft.com/office/drawing/2014/main" val="2607060145"/>
                    </a:ext>
                  </a:extLst>
                </a:gridCol>
              </a:tblGrid>
              <a:tr h="352437">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The Big Bang</a:t>
                      </a:r>
                    </a:p>
                  </a:txBody>
                  <a:tcPr anchor="ctr">
                    <a:solidFill>
                      <a:schemeClr val="accent2">
                        <a:lumMod val="20000"/>
                        <a:lumOff val="80000"/>
                      </a:schemeClr>
                    </a:solidFill>
                  </a:tcPr>
                </a:tc>
                <a:tc gridSpan="2">
                  <a:txBody>
                    <a:bodyPr/>
                    <a:lstStyle/>
                    <a:p>
                      <a:pPr algn="ctr"/>
                      <a:r>
                        <a:rPr lang="en-GB" sz="1200" b="1" i="1" dirty="0" smtClean="0">
                          <a:solidFill>
                            <a:schemeClr val="accent2">
                              <a:lumMod val="75000"/>
                            </a:schemeClr>
                          </a:solidFill>
                        </a:rPr>
                        <a:t>Universe began 13.8 billion years ago</a:t>
                      </a: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2120601578"/>
                  </a:ext>
                </a:extLst>
              </a:tr>
              <a:tr h="117348">
                <a:tc grid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All matter and space expanded violently from a single point.</a:t>
                      </a: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Red—shift provides evidence for expansion.</a:t>
                      </a:r>
                    </a:p>
                  </a:txBody>
                  <a:tcPr anchor="ctr">
                    <a:solidFill>
                      <a:schemeClr val="bg1"/>
                    </a:solidFill>
                  </a:tcPr>
                </a:tc>
                <a:extLst>
                  <a:ext uri="{0D108BD9-81ED-4DB2-BD59-A6C34878D82A}">
                    <a16:rowId xmlns:a16="http://schemas.microsoft.com/office/drawing/2014/main" val="1280445155"/>
                  </a:ext>
                </a:extLst>
              </a:tr>
            </a:tbl>
          </a:graphicData>
        </a:graphic>
      </p:graphicFrame>
      <p:graphicFrame>
        <p:nvGraphicFramePr>
          <p:cNvPr id="360" name="Table 359"/>
          <p:cNvGraphicFramePr>
            <a:graphicFrameLocks noGrp="1"/>
          </p:cNvGraphicFramePr>
          <p:nvPr>
            <p:extLst/>
          </p:nvPr>
        </p:nvGraphicFramePr>
        <p:xfrm>
          <a:off x="6600134" y="4247459"/>
          <a:ext cx="3980236" cy="1923089"/>
        </p:xfrm>
        <a:graphic>
          <a:graphicData uri="http://schemas.openxmlformats.org/drawingml/2006/table">
            <a:tbl>
              <a:tblPr firstRow="1" bandRow="1">
                <a:tableStyleId>{5940675A-B579-460E-94D1-54222C63F5DA}</a:tableStyleId>
              </a:tblPr>
              <a:tblGrid>
                <a:gridCol w="811606">
                  <a:extLst>
                    <a:ext uri="{9D8B030D-6E8A-4147-A177-3AD203B41FA5}">
                      <a16:colId xmlns:a16="http://schemas.microsoft.com/office/drawing/2014/main" val="20000"/>
                    </a:ext>
                  </a:extLst>
                </a:gridCol>
                <a:gridCol w="717958">
                  <a:extLst>
                    <a:ext uri="{9D8B030D-6E8A-4147-A177-3AD203B41FA5}">
                      <a16:colId xmlns:a16="http://schemas.microsoft.com/office/drawing/2014/main" val="20001"/>
                    </a:ext>
                  </a:extLst>
                </a:gridCol>
                <a:gridCol w="2450672">
                  <a:extLst>
                    <a:ext uri="{9D8B030D-6E8A-4147-A177-3AD203B41FA5}">
                      <a16:colId xmlns:a16="http://schemas.microsoft.com/office/drawing/2014/main" val="3601052206"/>
                    </a:ext>
                  </a:extLst>
                </a:gridCol>
              </a:tblGrid>
              <a:tr h="441761">
                <a:tc>
                  <a:txBody>
                    <a:bodyPr/>
                    <a:lstStyle/>
                    <a:p>
                      <a:pPr algn="ctr"/>
                      <a:r>
                        <a:rPr lang="en-GB" sz="1200" b="0" dirty="0" smtClean="0">
                          <a:solidFill>
                            <a:schemeClr val="tx1"/>
                          </a:solidFill>
                        </a:rPr>
                        <a:t>Red-shift</a:t>
                      </a:r>
                      <a:endParaRPr lang="en-GB" sz="1200" b="0" dirty="0">
                        <a:solidFill>
                          <a:schemeClr val="tx1"/>
                        </a:solidFill>
                      </a:endParaRPr>
                    </a:p>
                  </a:txBody>
                  <a:tcPr anchor="ctr">
                    <a:solidFill>
                      <a:schemeClr val="accent2">
                        <a:lumMod val="20000"/>
                        <a:lumOff val="80000"/>
                      </a:schemeClr>
                    </a:solidFill>
                  </a:tcPr>
                </a:tc>
                <a:tc gridSpan="2">
                  <a:txBody>
                    <a:bodyPr/>
                    <a:lstStyle/>
                    <a:p>
                      <a:pPr algn="ctr"/>
                      <a:r>
                        <a:rPr lang="en-GB" sz="1200" b="1" i="1" dirty="0" smtClean="0">
                          <a:solidFill>
                            <a:schemeClr val="accent2">
                              <a:lumMod val="75000"/>
                            </a:schemeClr>
                          </a:solidFill>
                        </a:rPr>
                        <a:t>The observed</a:t>
                      </a:r>
                      <a:r>
                        <a:rPr lang="en-GB" sz="1200" b="1" i="1" baseline="0" dirty="0" smtClean="0">
                          <a:solidFill>
                            <a:schemeClr val="accent2">
                              <a:lumMod val="75000"/>
                            </a:schemeClr>
                          </a:solidFill>
                        </a:rPr>
                        <a:t> increase in wavelength of light from most distance galaxies. </a:t>
                      </a:r>
                      <a:r>
                        <a:rPr lang="en-GB" sz="1200" b="1" i="1" dirty="0" smtClean="0">
                          <a:solidFill>
                            <a:schemeClr val="accent2">
                              <a:lumMod val="75000"/>
                            </a:schemeClr>
                          </a:solidFill>
                        </a:rPr>
                        <a:t>Light moves</a:t>
                      </a:r>
                      <a:r>
                        <a:rPr lang="en-GB" sz="1200" b="1" i="1" baseline="0" dirty="0" smtClean="0">
                          <a:solidFill>
                            <a:schemeClr val="accent2">
                              <a:lumMod val="75000"/>
                            </a:schemeClr>
                          </a:solidFill>
                        </a:rPr>
                        <a:t> towards the red end of the spectrum.</a:t>
                      </a: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2120601578"/>
                  </a:ext>
                </a:extLst>
              </a:tr>
              <a:tr h="460049">
                <a:tc>
                  <a:txBody>
                    <a:bodyPr/>
                    <a:lstStyle/>
                    <a:p>
                      <a:pPr algn="ctr"/>
                      <a:r>
                        <a:rPr lang="en-GB" sz="1200" b="0" dirty="0" smtClean="0">
                          <a:solidFill>
                            <a:schemeClr val="tx1"/>
                          </a:solidFill>
                        </a:rPr>
                        <a:t>Hubble (1929)</a:t>
                      </a:r>
                      <a:endParaRPr lang="en-GB" sz="1200" b="0" dirty="0">
                        <a:solidFill>
                          <a:schemeClr val="tx1"/>
                        </a:solidFill>
                      </a:endParaRPr>
                    </a:p>
                  </a:txBody>
                  <a:tcPr anchor="ctr">
                    <a:solidFill>
                      <a:schemeClr val="accent2">
                        <a:lumMod val="20000"/>
                        <a:lumOff val="80000"/>
                      </a:schemeClr>
                    </a:solidFill>
                  </a:tcPr>
                </a:tc>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 studied light from distant galaxies; found as frequency decreases, wavelength increases. </a:t>
                      </a: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10003"/>
                  </a:ext>
                </a:extLst>
              </a:tr>
              <a:tr h="274320">
                <a:tc rowSpan="3" gridSpan="2">
                  <a:txBody>
                    <a:bodyPr/>
                    <a:lstStyle/>
                    <a:p>
                      <a:pPr algn="ctr"/>
                      <a:endParaRPr lang="en-GB" sz="1200" b="0" dirty="0" smtClean="0">
                        <a:solidFill>
                          <a:schemeClr val="tx1"/>
                        </a:solidFill>
                      </a:endParaRPr>
                    </a:p>
                    <a:p>
                      <a:pPr algn="ctr"/>
                      <a:endParaRPr lang="en-GB" sz="1200" b="0" dirty="0" smtClean="0">
                        <a:solidFill>
                          <a:schemeClr val="tx1"/>
                        </a:solidFill>
                      </a:endParaRPr>
                    </a:p>
                    <a:p>
                      <a:pPr algn="ctr"/>
                      <a:endParaRPr lang="en-GB" sz="1200" b="0" dirty="0" smtClean="0">
                        <a:solidFill>
                          <a:schemeClr val="tx1"/>
                        </a:solidFill>
                      </a:endParaRPr>
                    </a:p>
                    <a:p>
                      <a:pPr algn="ctr"/>
                      <a:endParaRPr lang="en-GB" sz="1200" b="0" dirty="0">
                        <a:solidFill>
                          <a:schemeClr val="tx1"/>
                        </a:solidFill>
                      </a:endParaRPr>
                    </a:p>
                  </a:txBody>
                  <a:tcPr anchor="ctr">
                    <a:solidFill>
                      <a:schemeClr val="bg1"/>
                    </a:solidFill>
                  </a:tcPr>
                </a:tc>
                <a:tc rowSpan="3"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a:solidFill>
                          <a:schemeClr val="accent2">
                            <a:lumMod val="75000"/>
                          </a:schemeClr>
                        </a:solidFill>
                      </a:endParaRPr>
                    </a:p>
                  </a:txBody>
                  <a:tcPr anchor="ctr"/>
                </a:tc>
                <a:tc>
                  <a:txBody>
                    <a:bodyPr/>
                    <a:lstStyle/>
                    <a:p>
                      <a:pPr algn="ctr"/>
                      <a:r>
                        <a:rPr lang="en-GB" sz="1200" b="0" dirty="0" smtClean="0">
                          <a:solidFill>
                            <a:schemeClr val="tx1"/>
                          </a:solidFill>
                        </a:rPr>
                        <a:t>Light from star in our galaxy.</a:t>
                      </a:r>
                      <a:endParaRPr lang="en-GB" sz="1200" b="0" dirty="0">
                        <a:solidFill>
                          <a:schemeClr val="tx1"/>
                        </a:solidFill>
                      </a:endParaRPr>
                    </a:p>
                  </a:txBody>
                  <a:tcPr anchor="ctr">
                    <a:solidFill>
                      <a:schemeClr val="bg1"/>
                    </a:solidFill>
                  </a:tcPr>
                </a:tc>
                <a:extLst>
                  <a:ext uri="{0D108BD9-81ED-4DB2-BD59-A6C34878D82A}">
                    <a16:rowId xmlns:a16="http://schemas.microsoft.com/office/drawing/2014/main" val="2741201896"/>
                  </a:ext>
                </a:extLst>
              </a:tr>
              <a:tr h="274320">
                <a:tc gridSpan="2" vMerge="1">
                  <a:txBody>
                    <a:bodyPr/>
                    <a:lstStyle/>
                    <a:p>
                      <a:endParaRPr lang="en-GB"/>
                    </a:p>
                  </a:txBody>
                  <a:tcPr/>
                </a:tc>
                <a:tc hMerge="1" vMerge="1">
                  <a:txBody>
                    <a:bodyPr/>
                    <a:lstStyle/>
                    <a:p>
                      <a:endParaRPr lang="en-GB"/>
                    </a:p>
                  </a:txBody>
                  <a:tcPr/>
                </a:tc>
                <a:tc>
                  <a:txBody>
                    <a:bodyPr/>
                    <a:lstStyle/>
                    <a:p>
                      <a:pPr algn="ctr"/>
                      <a:r>
                        <a:rPr lang="en-GB" sz="1200" b="0" dirty="0" smtClean="0">
                          <a:solidFill>
                            <a:schemeClr val="tx1"/>
                          </a:solidFill>
                        </a:rPr>
                        <a:t>Light from star in nearby galaxy.</a:t>
                      </a:r>
                      <a:endParaRPr lang="en-GB" sz="1200" b="0" dirty="0">
                        <a:solidFill>
                          <a:schemeClr val="tx1"/>
                        </a:solidFill>
                      </a:endParaRPr>
                    </a:p>
                  </a:txBody>
                  <a:tcPr anchor="ctr">
                    <a:solidFill>
                      <a:schemeClr val="bg1"/>
                    </a:solidFill>
                  </a:tcPr>
                </a:tc>
                <a:extLst>
                  <a:ext uri="{0D108BD9-81ED-4DB2-BD59-A6C34878D82A}">
                    <a16:rowId xmlns:a16="http://schemas.microsoft.com/office/drawing/2014/main" val="1938290468"/>
                  </a:ext>
                </a:extLst>
              </a:tr>
              <a:tr h="274320">
                <a:tc gridSpan="2" vMerge="1">
                  <a:txBody>
                    <a:bodyPr/>
                    <a:lstStyle/>
                    <a:p>
                      <a:endParaRPr lang="en-GB"/>
                    </a:p>
                  </a:txBody>
                  <a:tcPr/>
                </a:tc>
                <a:tc hMerge="1"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Light from star in distant galaxy.</a:t>
                      </a:r>
                    </a:p>
                  </a:txBody>
                  <a:tcPr anchor="ctr">
                    <a:solidFill>
                      <a:schemeClr val="bg1"/>
                    </a:solidFill>
                  </a:tcPr>
                </a:tc>
                <a:extLst>
                  <a:ext uri="{0D108BD9-81ED-4DB2-BD59-A6C34878D82A}">
                    <a16:rowId xmlns:a16="http://schemas.microsoft.com/office/drawing/2014/main" val="532388898"/>
                  </a:ext>
                </a:extLst>
              </a:tr>
            </a:tbl>
          </a:graphicData>
        </a:graphic>
      </p:graphicFrame>
      <p:sp>
        <p:nvSpPr>
          <p:cNvPr id="362" name="Rectangle 361"/>
          <p:cNvSpPr/>
          <p:nvPr/>
        </p:nvSpPr>
        <p:spPr>
          <a:xfrm>
            <a:off x="9480676" y="3333537"/>
            <a:ext cx="1471352" cy="7873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When ambulances go past the sound changes from a high pitch to a low pitch.</a:t>
            </a:r>
            <a:endParaRPr lang="en-GB" sz="1200" dirty="0">
              <a:solidFill>
                <a:schemeClr val="tx1"/>
              </a:solidFill>
            </a:endParaRPr>
          </a:p>
        </p:txBody>
      </p:sp>
      <p:sp>
        <p:nvSpPr>
          <p:cNvPr id="363" name="Rectangle 362"/>
          <p:cNvSpPr/>
          <p:nvPr/>
        </p:nvSpPr>
        <p:spPr>
          <a:xfrm>
            <a:off x="11041225" y="3332272"/>
            <a:ext cx="1639411" cy="6185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Frequency of sound wave decreases, wavelength increases.</a:t>
            </a:r>
            <a:endParaRPr lang="en-GB" sz="1200" dirty="0">
              <a:solidFill>
                <a:schemeClr val="tx1"/>
              </a:solidFill>
            </a:endParaRPr>
          </a:p>
        </p:txBody>
      </p:sp>
      <p:cxnSp>
        <p:nvCxnSpPr>
          <p:cNvPr id="364" name="Straight Connector 363"/>
          <p:cNvCxnSpPr>
            <a:stCxn id="363" idx="1"/>
            <a:endCxn id="362" idx="3"/>
          </p:cNvCxnSpPr>
          <p:nvPr/>
        </p:nvCxnSpPr>
        <p:spPr>
          <a:xfrm flipH="1">
            <a:off x="10952028" y="3641569"/>
            <a:ext cx="89197" cy="856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3" name="Rectangle 372"/>
          <p:cNvSpPr/>
          <p:nvPr/>
        </p:nvSpPr>
        <p:spPr>
          <a:xfrm>
            <a:off x="10881361" y="4976313"/>
            <a:ext cx="1758371" cy="769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Light from distant galaxies is red-shifted, so galaxy is moving away from us.</a:t>
            </a:r>
            <a:endParaRPr lang="en-GB" sz="1200" dirty="0">
              <a:solidFill>
                <a:schemeClr val="tx1"/>
              </a:solidFill>
            </a:endParaRPr>
          </a:p>
        </p:txBody>
      </p:sp>
      <p:sp>
        <p:nvSpPr>
          <p:cNvPr id="374" name="Rectangle 373"/>
          <p:cNvSpPr/>
          <p:nvPr/>
        </p:nvSpPr>
        <p:spPr>
          <a:xfrm>
            <a:off x="10881361" y="4407549"/>
            <a:ext cx="1795670" cy="43590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Galaxies are moving away from us in all directions.</a:t>
            </a:r>
            <a:endParaRPr lang="en-GB" sz="1200" dirty="0">
              <a:solidFill>
                <a:schemeClr val="tx1"/>
              </a:solidFill>
            </a:endParaRPr>
          </a:p>
        </p:txBody>
      </p:sp>
      <p:sp>
        <p:nvSpPr>
          <p:cNvPr id="375" name="Rectangle 374"/>
          <p:cNvSpPr/>
          <p:nvPr/>
        </p:nvSpPr>
        <p:spPr>
          <a:xfrm>
            <a:off x="10881361" y="5867881"/>
            <a:ext cx="1758371" cy="6335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Galaxies further away have bigger red-shift so are moving faster away.</a:t>
            </a:r>
            <a:endParaRPr lang="en-GB" sz="1200" dirty="0">
              <a:solidFill>
                <a:schemeClr val="tx1"/>
              </a:solidFill>
            </a:endParaRPr>
          </a:p>
        </p:txBody>
      </p:sp>
      <p:cxnSp>
        <p:nvCxnSpPr>
          <p:cNvPr id="381" name="Straight Connector 380"/>
          <p:cNvCxnSpPr>
            <a:stCxn id="360" idx="3"/>
            <a:endCxn id="373" idx="1"/>
          </p:cNvCxnSpPr>
          <p:nvPr/>
        </p:nvCxnSpPr>
        <p:spPr>
          <a:xfrm>
            <a:off x="10580370" y="5209003"/>
            <a:ext cx="300991" cy="1518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7" name="Straight Connector 396"/>
          <p:cNvCxnSpPr>
            <a:stCxn id="360" idx="2"/>
            <a:endCxn id="359" idx="0"/>
          </p:cNvCxnSpPr>
          <p:nvPr/>
        </p:nvCxnSpPr>
        <p:spPr>
          <a:xfrm>
            <a:off x="8590252" y="6170548"/>
            <a:ext cx="1" cy="808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p:cNvCxnSpPr>
            <a:stCxn id="16" idx="2"/>
          </p:cNvCxnSpPr>
          <p:nvPr/>
        </p:nvCxnSpPr>
        <p:spPr>
          <a:xfrm>
            <a:off x="6760775" y="3781479"/>
            <a:ext cx="171622" cy="4659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p:cNvCxnSpPr>
            <a:stCxn id="16" idx="2"/>
            <a:endCxn id="342" idx="0"/>
          </p:cNvCxnSpPr>
          <p:nvPr/>
        </p:nvCxnSpPr>
        <p:spPr>
          <a:xfrm flipH="1">
            <a:off x="6288899" y="3781479"/>
            <a:ext cx="471876" cy="5529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12" name="Picture 411">
            <a:extLst>
              <a:ext uri="{FF2B5EF4-FFF2-40B4-BE49-F238E27FC236}">
                <a16:creationId xmlns:a16="http://schemas.microsoft.com/office/drawing/2014/main" id="{9EE9179F-B50F-4602-ACCE-DC63DDBE64D4}"/>
              </a:ext>
            </a:extLst>
          </p:cNvPr>
          <p:cNvPicPr>
            <a:picLocks noChangeAspect="1"/>
          </p:cNvPicPr>
          <p:nvPr/>
        </p:nvPicPr>
        <p:blipFill rotWithShape="1">
          <a:blip r:embed="rId5">
            <a:extLst>
              <a:ext uri="{28A0092B-C50C-407E-A947-70E740481C1C}">
                <a14:useLocalDpi xmlns:a14="http://schemas.microsoft.com/office/drawing/2010/main" val="0"/>
              </a:ext>
            </a:extLst>
          </a:blip>
          <a:srcRect t="5281" b="9157"/>
          <a:stretch/>
        </p:blipFill>
        <p:spPr>
          <a:xfrm>
            <a:off x="6665158" y="5370436"/>
            <a:ext cx="1331570" cy="751959"/>
          </a:xfrm>
          <a:prstGeom prst="rect">
            <a:avLst/>
          </a:prstGeom>
        </p:spPr>
      </p:pic>
      <p:sp>
        <p:nvSpPr>
          <p:cNvPr id="71" name="Rectangle 70"/>
          <p:cNvSpPr/>
          <p:nvPr/>
        </p:nvSpPr>
        <p:spPr>
          <a:xfrm>
            <a:off x="250669" y="1247916"/>
            <a:ext cx="418563" cy="7981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200" dirty="0" smtClean="0">
                <a:solidFill>
                  <a:schemeClr val="tx1"/>
                </a:solidFill>
              </a:rPr>
              <a:t>Milky Way our galaxy.</a:t>
            </a:r>
            <a:endParaRPr lang="en-GB" sz="1200" dirty="0">
              <a:solidFill>
                <a:schemeClr val="tx1"/>
              </a:solidFill>
            </a:endParaRPr>
          </a:p>
        </p:txBody>
      </p:sp>
      <p:cxnSp>
        <p:nvCxnSpPr>
          <p:cNvPr id="72" name="Straight Connector 71"/>
          <p:cNvCxnSpPr/>
          <p:nvPr/>
        </p:nvCxnSpPr>
        <p:spPr>
          <a:xfrm flipH="1">
            <a:off x="695305" y="1693758"/>
            <a:ext cx="1813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Rectangle 76"/>
          <p:cNvSpPr/>
          <p:nvPr/>
        </p:nvSpPr>
        <p:spPr>
          <a:xfrm>
            <a:off x="1304874" y="4410081"/>
            <a:ext cx="2453546" cy="259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Stars the same size as our Sun.</a:t>
            </a:r>
            <a:endParaRPr lang="en-GB" sz="1400" b="1" dirty="0">
              <a:solidFill>
                <a:schemeClr val="tx1"/>
              </a:solidFill>
            </a:endParaRPr>
          </a:p>
        </p:txBody>
      </p:sp>
      <p:sp>
        <p:nvSpPr>
          <p:cNvPr id="78" name="Rectangle 77"/>
          <p:cNvSpPr/>
          <p:nvPr/>
        </p:nvSpPr>
        <p:spPr>
          <a:xfrm>
            <a:off x="1304874" y="6507035"/>
            <a:ext cx="2453546" cy="259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Stars larger than our Sun.</a:t>
            </a:r>
            <a:endParaRPr lang="en-GB" sz="1400" b="1" dirty="0">
              <a:solidFill>
                <a:schemeClr val="tx1"/>
              </a:solidFill>
            </a:endParaRPr>
          </a:p>
        </p:txBody>
      </p:sp>
      <p:sp>
        <p:nvSpPr>
          <p:cNvPr id="79" name="Rectangle 78"/>
          <p:cNvSpPr/>
          <p:nvPr/>
        </p:nvSpPr>
        <p:spPr>
          <a:xfrm>
            <a:off x="2610136" y="8998365"/>
            <a:ext cx="4231036" cy="2428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OR if collapse is into a really tiny space.</a:t>
            </a:r>
            <a:endParaRPr lang="en-GB" sz="1400" b="1" dirty="0">
              <a:solidFill>
                <a:schemeClr val="tx1"/>
              </a:solidFill>
            </a:endParaRPr>
          </a:p>
        </p:txBody>
      </p:sp>
      <p:graphicFrame>
        <p:nvGraphicFramePr>
          <p:cNvPr id="11" name="Table 10"/>
          <p:cNvGraphicFramePr>
            <a:graphicFrameLocks noGrp="1"/>
          </p:cNvGraphicFramePr>
          <p:nvPr>
            <p:extLst/>
          </p:nvPr>
        </p:nvGraphicFramePr>
        <p:xfrm>
          <a:off x="6969607" y="8981995"/>
          <a:ext cx="5636706" cy="275592"/>
        </p:xfrm>
        <a:graphic>
          <a:graphicData uri="http://schemas.openxmlformats.org/drawingml/2006/table">
            <a:tbl>
              <a:tblPr firstRow="1" bandRow="1">
                <a:tableStyleId>{5940675A-B579-460E-94D1-54222C63F5DA}</a:tableStyleId>
              </a:tblPr>
              <a:tblGrid>
                <a:gridCol w="895435">
                  <a:extLst>
                    <a:ext uri="{9D8B030D-6E8A-4147-A177-3AD203B41FA5}">
                      <a16:colId xmlns:a16="http://schemas.microsoft.com/office/drawing/2014/main" val="1269093099"/>
                    </a:ext>
                  </a:extLst>
                </a:gridCol>
                <a:gridCol w="1303127">
                  <a:extLst>
                    <a:ext uri="{9D8B030D-6E8A-4147-A177-3AD203B41FA5}">
                      <a16:colId xmlns:a16="http://schemas.microsoft.com/office/drawing/2014/main" val="1924013876"/>
                    </a:ext>
                  </a:extLst>
                </a:gridCol>
                <a:gridCol w="3438144">
                  <a:extLst>
                    <a:ext uri="{9D8B030D-6E8A-4147-A177-3AD203B41FA5}">
                      <a16:colId xmlns:a16="http://schemas.microsoft.com/office/drawing/2014/main" val="3653201890"/>
                    </a:ext>
                  </a:extLst>
                </a:gridCol>
              </a:tblGrid>
              <a:tr h="275592">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Black hole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No light escapes</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Gravitational forces so strong</a:t>
                      </a:r>
                      <a:r>
                        <a:rPr lang="en-GB" sz="1200" b="0" i="0" baseline="0" dirty="0" smtClean="0">
                          <a:solidFill>
                            <a:schemeClr val="tx1"/>
                          </a:solidFill>
                        </a:rPr>
                        <a:t> everything is pulled in.</a:t>
                      </a:r>
                      <a:endParaRPr lang="en-GB" sz="1200" b="0" i="0" dirty="0" smtClean="0">
                        <a:solidFill>
                          <a:schemeClr val="tx1"/>
                        </a:solidFill>
                      </a:endParaRPr>
                    </a:p>
                  </a:txBody>
                  <a:tcPr anchor="ctr"/>
                </a:tc>
                <a:extLst>
                  <a:ext uri="{0D108BD9-81ED-4DB2-BD59-A6C34878D82A}">
                    <a16:rowId xmlns:a16="http://schemas.microsoft.com/office/drawing/2014/main" val="2531174735"/>
                  </a:ext>
                </a:extLst>
              </a:tr>
            </a:tbl>
          </a:graphicData>
        </a:graphic>
      </p:graphicFrame>
      <p:pic>
        <p:nvPicPr>
          <p:cNvPr id="88" name="Picture 87">
            <a:extLst>
              <a:ext uri="{FF2B5EF4-FFF2-40B4-BE49-F238E27FC236}">
                <a16:creationId xmlns:a16="http://schemas.microsoft.com/office/drawing/2014/main" id="{BE3C62AA-3402-4602-9FEF-B7BD6789DE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687" y="557240"/>
            <a:ext cx="766109" cy="609498"/>
          </a:xfrm>
          <a:prstGeom prst="rect">
            <a:avLst/>
          </a:prstGeom>
        </p:spPr>
      </p:pic>
      <p:pic>
        <p:nvPicPr>
          <p:cNvPr id="89" name="Picture 88">
            <a:extLst>
              <a:ext uri="{FF2B5EF4-FFF2-40B4-BE49-F238E27FC236}">
                <a16:creationId xmlns:a16="http://schemas.microsoft.com/office/drawing/2014/main" id="{D23E727C-4829-49D3-BF97-112865B213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06761" y="4096689"/>
            <a:ext cx="645993" cy="602491"/>
          </a:xfrm>
          <a:prstGeom prst="rect">
            <a:avLst/>
          </a:prstGeom>
        </p:spPr>
      </p:pic>
      <p:sp>
        <p:nvSpPr>
          <p:cNvPr id="92" name="Rectangle 91"/>
          <p:cNvSpPr/>
          <p:nvPr/>
        </p:nvSpPr>
        <p:spPr>
          <a:xfrm>
            <a:off x="7721090" y="2238453"/>
            <a:ext cx="211797" cy="8272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HIGHER:</a:t>
            </a:r>
            <a:endParaRPr lang="en-GB" sz="1400" b="1" dirty="0">
              <a:solidFill>
                <a:schemeClr val="tx1"/>
              </a:solidFill>
            </a:endParaRPr>
          </a:p>
        </p:txBody>
      </p:sp>
      <p:cxnSp>
        <p:nvCxnSpPr>
          <p:cNvPr id="97" name="Straight Connector 96"/>
          <p:cNvCxnSpPr>
            <a:stCxn id="92" idx="3"/>
            <a:endCxn id="324" idx="1"/>
          </p:cNvCxnSpPr>
          <p:nvPr/>
        </p:nvCxnSpPr>
        <p:spPr>
          <a:xfrm flipV="1">
            <a:off x="7932887" y="2293765"/>
            <a:ext cx="157464" cy="3583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H="1">
            <a:off x="9629892" y="4120881"/>
            <a:ext cx="165711" cy="1265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rot="5400000">
            <a:off x="3463515" y="1029536"/>
            <a:ext cx="343244" cy="249766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The life cycle of a star.</a:t>
            </a:r>
            <a:endParaRPr lang="en-GB" sz="1400" b="1" dirty="0">
              <a:solidFill>
                <a:schemeClr val="tx1"/>
              </a:solidFill>
            </a:endParaRPr>
          </a:p>
        </p:txBody>
      </p:sp>
      <p:cxnSp>
        <p:nvCxnSpPr>
          <p:cNvPr id="83" name="Straight Connector 82"/>
          <p:cNvCxnSpPr>
            <a:stCxn id="11" idx="1"/>
            <a:endCxn id="79" idx="3"/>
          </p:cNvCxnSpPr>
          <p:nvPr/>
        </p:nvCxnSpPr>
        <p:spPr>
          <a:xfrm flipH="1">
            <a:off x="6841172" y="9119791"/>
            <a:ext cx="1284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83267"/>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Energy V1</Template>
  <TotalTime>317</TotalTime>
  <Words>6358</Words>
  <Application>Microsoft Office PowerPoint</Application>
  <PresentationFormat>A3 Paper (297x420 mm)</PresentationFormat>
  <Paragraphs>1089</Paragraphs>
  <Slides>10</Slides>
  <Notes>0</Notes>
  <HiddenSlides>0</HiddenSlides>
  <MMClips>0</MMClips>
  <ScaleCrop>false</ScaleCrop>
  <HeadingPairs>
    <vt:vector size="6" baseType="variant">
      <vt:variant>
        <vt:lpstr>Fonts Used</vt:lpstr>
      </vt:variant>
      <vt:variant>
        <vt:i4>9</vt:i4>
      </vt:variant>
      <vt:variant>
        <vt:lpstr>Theme</vt:lpstr>
      </vt:variant>
      <vt:variant>
        <vt:i4>9</vt:i4>
      </vt:variant>
      <vt:variant>
        <vt:lpstr>Slide Titles</vt:lpstr>
      </vt:variant>
      <vt:variant>
        <vt:i4>10</vt:i4>
      </vt:variant>
    </vt:vector>
  </HeadingPairs>
  <TitlesOfParts>
    <vt:vector size="28" baseType="lpstr">
      <vt:lpstr>Arial</vt:lpstr>
      <vt:lpstr>Calibri</vt:lpstr>
      <vt:lpstr>Calibri Light</vt:lpstr>
      <vt:lpstr>Cambria Math</vt:lpstr>
      <vt:lpstr>Courier</vt:lpstr>
      <vt:lpstr>Gill Sans</vt:lpstr>
      <vt:lpstr>Gill Sans SemiBold</vt:lpstr>
      <vt:lpstr>News Gothic MT</vt:lpstr>
      <vt:lpstr>Verdana</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Kelvin Hall School - YHCLT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C. Dawes</dc:creator>
  <cp:lastModifiedBy>Sa'id Abdul</cp:lastModifiedBy>
  <cp:revision>86</cp:revision>
  <cp:lastPrinted>2017-05-23T07:01:30Z</cp:lastPrinted>
  <dcterms:created xsi:type="dcterms:W3CDTF">2017-09-02T07:51:28Z</dcterms:created>
  <dcterms:modified xsi:type="dcterms:W3CDTF">2019-07-17T12:51:59Z</dcterms:modified>
</cp:coreProperties>
</file>