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0"/>
  </p:notesMasterIdLst>
  <p:sldIdLst>
    <p:sldId id="303" r:id="rId2"/>
    <p:sldId id="304" r:id="rId3"/>
    <p:sldId id="305" r:id="rId4"/>
    <p:sldId id="306" r:id="rId5"/>
    <p:sldId id="307" r:id="rId6"/>
    <p:sldId id="308" r:id="rId7"/>
    <p:sldId id="309" r:id="rId8"/>
    <p:sldId id="310" r:id="rId9"/>
    <p:sldId id="311" r:id="rId10"/>
    <p:sldId id="312" r:id="rId11"/>
    <p:sldId id="313" r:id="rId12"/>
    <p:sldId id="314" r:id="rId13"/>
    <p:sldId id="315" r:id="rId14"/>
    <p:sldId id="316" r:id="rId15"/>
    <p:sldId id="317" r:id="rId16"/>
    <p:sldId id="318" r:id="rId17"/>
    <p:sldId id="319" r:id="rId18"/>
    <p:sldId id="320" r:id="rId19"/>
  </p:sldIdLst>
  <p:sldSz cx="9906000" cy="6858000" type="A4"/>
  <p:notesSz cx="666273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re Buffham" initials="CB" lastIdx="28" clrIdx="0"/>
  <p:cmAuthor id="2" name="Ms C. Dawes" initials="MCD" lastIdx="5" clrIdx="1">
    <p:extLst>
      <p:ext uri="{19B8F6BF-5375-455C-9EA6-DF929625EA0E}">
        <p15:presenceInfo xmlns:p15="http://schemas.microsoft.com/office/powerpoint/2012/main" userId="Ms C. Dawe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A69BD"/>
    <a:srgbClr val="D57366"/>
  </p:clrMru>
  <p:extLst>
    <p:ext uri="{E76CE94A-603C-4142-B9EB-6D1370010A27}">
      <p14:discardImageEditData xmlns:p14="http://schemas.microsoft.com/office/powerpoint/2010/main" val="1"/>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140"/>
    <p:restoredTop sz="94343" autoAdjust="0"/>
  </p:normalViewPr>
  <p:slideViewPr>
    <p:cSldViewPr snapToGrid="0" snapToObjects="1">
      <p:cViewPr varScale="1">
        <p:scale>
          <a:sx n="86" d="100"/>
          <a:sy n="86" d="100"/>
        </p:scale>
        <p:origin x="1326" y="72"/>
      </p:cViewPr>
      <p:guideLst/>
    </p:cSldViewPr>
  </p:slid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Russell" userId="2dfffa48-82d9-4531-befc-1884ca2cfcb1" providerId="ADAL" clId="{82320ADE-0449-EE44-9CB4-BAB9AECF7F22}"/>
  </pc:docChgLst>
  <pc:docChgLst>
    <pc:chgData name="Mr Russell" userId="2dfffa48-82d9-4531-befc-1884ca2cfcb1" providerId="ADAL" clId="{1CB5FF44-A9B0-463D-A1F6-A89513376235}"/>
  </pc:docChgLst>
  <pc:docChgLst>
    <pc:chgData name="Martin Russell" userId="2dfffa48-82d9-4531-befc-1884ca2cfcb1" providerId="ADAL" clId="{1CB5FF44-A9B0-463D-A1F6-A89513376235}"/>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8" y="0"/>
            <a:ext cx="2887186"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4015" y="0"/>
            <a:ext cx="2887186" cy="498056"/>
          </a:xfrm>
          <a:prstGeom prst="rect">
            <a:avLst/>
          </a:prstGeom>
        </p:spPr>
        <p:txBody>
          <a:bodyPr vert="horz" lIns="91440" tIns="45720" rIns="91440" bIns="45720" rtlCol="0"/>
          <a:lstStyle>
            <a:lvl1pPr algn="r">
              <a:defRPr sz="1200"/>
            </a:lvl1pPr>
          </a:lstStyle>
          <a:p>
            <a:fld id="{47E5B57B-C5BC-A349-AC3A-E4AECF3F3935}" type="datetimeFigureOut">
              <a:rPr lang="en-US" smtClean="0"/>
              <a:t>6/28/2019</a:t>
            </a:fld>
            <a:endParaRPr lang="en-US"/>
          </a:p>
        </p:txBody>
      </p:sp>
      <p:sp>
        <p:nvSpPr>
          <p:cNvPr id="4" name="Slide Image Placeholder 3"/>
          <p:cNvSpPr>
            <a:spLocks noGrp="1" noRot="1" noChangeAspect="1"/>
          </p:cNvSpPr>
          <p:nvPr>
            <p:ph type="sldImg" idx="2"/>
          </p:nvPr>
        </p:nvSpPr>
        <p:spPr>
          <a:xfrm>
            <a:off x="911225" y="1239838"/>
            <a:ext cx="4840288" cy="335121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6274" y="4777194"/>
            <a:ext cx="533019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8" y="9428589"/>
            <a:ext cx="2887186"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4015" y="9428589"/>
            <a:ext cx="2887186" cy="498055"/>
          </a:xfrm>
          <a:prstGeom prst="rect">
            <a:avLst/>
          </a:prstGeom>
        </p:spPr>
        <p:txBody>
          <a:bodyPr vert="horz" lIns="91440" tIns="45720" rIns="91440" bIns="45720" rtlCol="0" anchor="b"/>
          <a:lstStyle>
            <a:lvl1pPr algn="r">
              <a:defRPr sz="1200"/>
            </a:lvl1pPr>
          </a:lstStyle>
          <a:p>
            <a:fld id="{ECB30C68-58D2-E84C-8D54-E33560F8A504}" type="slidenum">
              <a:rPr lang="en-US" smtClean="0"/>
              <a:t>‹#›</a:t>
            </a:fld>
            <a:endParaRPr lang="en-US"/>
          </a:p>
        </p:txBody>
      </p:sp>
    </p:spTree>
    <p:extLst>
      <p:ext uri="{BB962C8B-B14F-4D97-AF65-F5344CB8AC3E}">
        <p14:creationId xmlns:p14="http://schemas.microsoft.com/office/powerpoint/2010/main" val="6891719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4D1B3C7-D27E-3848-B356-B3E625A9DB30}" type="slidenum">
              <a:rPr lang="en-GB" smtClean="0"/>
              <a:t>5</a:t>
            </a:fld>
            <a:endParaRPr lang="en-GB" dirty="0"/>
          </a:p>
        </p:txBody>
      </p:sp>
    </p:spTree>
    <p:extLst>
      <p:ext uri="{BB962C8B-B14F-4D97-AF65-F5344CB8AC3E}">
        <p14:creationId xmlns:p14="http://schemas.microsoft.com/office/powerpoint/2010/main" val="18745984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4D1B3C7-D27E-3848-B356-B3E625A9DB30}" type="slidenum">
              <a:rPr lang="en-GB" smtClean="0"/>
              <a:t>11</a:t>
            </a:fld>
            <a:endParaRPr lang="en-GB" dirty="0"/>
          </a:p>
        </p:txBody>
      </p:sp>
    </p:spTree>
    <p:extLst>
      <p:ext uri="{BB962C8B-B14F-4D97-AF65-F5344CB8AC3E}">
        <p14:creationId xmlns:p14="http://schemas.microsoft.com/office/powerpoint/2010/main" val="1658146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1ACD875-C8F4-654C-9B0A-6B14B4850409}" type="datetime1">
              <a:rPr lang="en-GB" smtClean="0"/>
              <a:t>28/06/2019</a:t>
            </a:fld>
            <a:endParaRPr lang="en-US"/>
          </a:p>
        </p:txBody>
      </p:sp>
      <p:sp>
        <p:nvSpPr>
          <p:cNvPr id="5" name="Footer Placeholder 4"/>
          <p:cNvSpPr>
            <a:spLocks noGrp="1"/>
          </p:cNvSpPr>
          <p:nvPr>
            <p:ph type="ftr" sz="quarter" idx="11"/>
          </p:nvPr>
        </p:nvSpPr>
        <p:spPr/>
        <p:txBody>
          <a:bodyPr/>
          <a:lstStyle/>
          <a:p>
            <a:r>
              <a:rPr lang="en-US"/>
              <a:t>The Kibworth School - Computing GCSE</a:t>
            </a:r>
          </a:p>
        </p:txBody>
      </p:sp>
      <p:sp>
        <p:nvSpPr>
          <p:cNvPr id="6" name="Slide Number Placeholder 5"/>
          <p:cNvSpPr>
            <a:spLocks noGrp="1"/>
          </p:cNvSpPr>
          <p:nvPr>
            <p:ph type="sldNum" sz="quarter" idx="12"/>
          </p:nvPr>
        </p:nvSpPr>
        <p:spPr/>
        <p:txBody>
          <a:bodyPr/>
          <a:lstStyle/>
          <a:p>
            <a:fld id="{3A77C59C-731C-8544-8255-4E3E9C175CDA}"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39D6C6-26BC-064A-8BD1-465BD3629ADB}" type="datetime1">
              <a:rPr lang="en-GB" smtClean="0"/>
              <a:t>28/06/2019</a:t>
            </a:fld>
            <a:endParaRPr lang="en-US"/>
          </a:p>
        </p:txBody>
      </p:sp>
      <p:sp>
        <p:nvSpPr>
          <p:cNvPr id="5" name="Footer Placeholder 4"/>
          <p:cNvSpPr>
            <a:spLocks noGrp="1"/>
          </p:cNvSpPr>
          <p:nvPr>
            <p:ph type="ftr" sz="quarter" idx="11"/>
          </p:nvPr>
        </p:nvSpPr>
        <p:spPr/>
        <p:txBody>
          <a:bodyPr/>
          <a:lstStyle/>
          <a:p>
            <a:r>
              <a:rPr lang="en-US"/>
              <a:t>The Kibworth School - Computing GCSE</a:t>
            </a:r>
          </a:p>
        </p:txBody>
      </p:sp>
      <p:sp>
        <p:nvSpPr>
          <p:cNvPr id="6" name="Slide Number Placeholder 5"/>
          <p:cNvSpPr>
            <a:spLocks noGrp="1"/>
          </p:cNvSpPr>
          <p:nvPr>
            <p:ph type="sldNum" sz="quarter" idx="12"/>
          </p:nvPr>
        </p:nvSpPr>
        <p:spPr/>
        <p:txBody>
          <a:bodyPr/>
          <a:lstStyle/>
          <a:p>
            <a:fld id="{3A77C59C-731C-8544-8255-4E3E9C175CDA}"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D09C50-C8A4-844F-AF9F-8F824F7B2E1E}" type="datetime1">
              <a:rPr lang="en-GB" smtClean="0"/>
              <a:t>28/06/2019</a:t>
            </a:fld>
            <a:endParaRPr lang="en-US"/>
          </a:p>
        </p:txBody>
      </p:sp>
      <p:sp>
        <p:nvSpPr>
          <p:cNvPr id="5" name="Footer Placeholder 4"/>
          <p:cNvSpPr>
            <a:spLocks noGrp="1"/>
          </p:cNvSpPr>
          <p:nvPr>
            <p:ph type="ftr" sz="quarter" idx="11"/>
          </p:nvPr>
        </p:nvSpPr>
        <p:spPr/>
        <p:txBody>
          <a:bodyPr/>
          <a:lstStyle/>
          <a:p>
            <a:r>
              <a:rPr lang="en-US"/>
              <a:t>The Kibworth School - Computing GCSE</a:t>
            </a:r>
          </a:p>
        </p:txBody>
      </p:sp>
      <p:sp>
        <p:nvSpPr>
          <p:cNvPr id="6" name="Slide Number Placeholder 5"/>
          <p:cNvSpPr>
            <a:spLocks noGrp="1"/>
          </p:cNvSpPr>
          <p:nvPr>
            <p:ph type="sldNum" sz="quarter" idx="12"/>
          </p:nvPr>
        </p:nvSpPr>
        <p:spPr/>
        <p:txBody>
          <a:bodyPr/>
          <a:lstStyle/>
          <a:p>
            <a:fld id="{3A77C59C-731C-8544-8255-4E3E9C175CDA}"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199A634-6C03-2949-BFFC-24571879C1CA}" type="datetime1">
              <a:rPr lang="en-GB" smtClean="0"/>
              <a:t>28/06/2019</a:t>
            </a:fld>
            <a:endParaRPr lang="en-US"/>
          </a:p>
        </p:txBody>
      </p:sp>
      <p:sp>
        <p:nvSpPr>
          <p:cNvPr id="6" name="Footer Placeholder 5"/>
          <p:cNvSpPr>
            <a:spLocks noGrp="1"/>
          </p:cNvSpPr>
          <p:nvPr>
            <p:ph type="ftr" sz="quarter" idx="11"/>
          </p:nvPr>
        </p:nvSpPr>
        <p:spPr/>
        <p:txBody>
          <a:bodyPr/>
          <a:lstStyle/>
          <a:p>
            <a:r>
              <a:rPr lang="en-US"/>
              <a:t>The Kibworth School - Computing GCSE</a:t>
            </a:r>
          </a:p>
        </p:txBody>
      </p:sp>
      <p:sp>
        <p:nvSpPr>
          <p:cNvPr id="7" name="Slide Number Placeholder 6"/>
          <p:cNvSpPr>
            <a:spLocks noGrp="1"/>
          </p:cNvSpPr>
          <p:nvPr>
            <p:ph type="sldNum" sz="quarter" idx="12"/>
          </p:nvPr>
        </p:nvSpPr>
        <p:spPr/>
        <p:txBody>
          <a:bodyPr/>
          <a:lstStyle/>
          <a:p>
            <a:fld id="{3A77C59C-731C-8544-8255-4E3E9C175CDA}"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DBA5D46-CD8F-444A-B150-5A3B2E3D72D9}" type="datetime1">
              <a:rPr lang="en-GB" smtClean="0"/>
              <a:t>28/06/2019</a:t>
            </a:fld>
            <a:endParaRPr lang="en-US"/>
          </a:p>
        </p:txBody>
      </p:sp>
      <p:sp>
        <p:nvSpPr>
          <p:cNvPr id="8" name="Footer Placeholder 7"/>
          <p:cNvSpPr>
            <a:spLocks noGrp="1"/>
          </p:cNvSpPr>
          <p:nvPr>
            <p:ph type="ftr" sz="quarter" idx="11"/>
          </p:nvPr>
        </p:nvSpPr>
        <p:spPr/>
        <p:txBody>
          <a:bodyPr/>
          <a:lstStyle/>
          <a:p>
            <a:r>
              <a:rPr lang="en-US"/>
              <a:t>The Kibworth School - Computing GCSE</a:t>
            </a:r>
          </a:p>
        </p:txBody>
      </p:sp>
      <p:sp>
        <p:nvSpPr>
          <p:cNvPr id="9" name="Slide Number Placeholder 8"/>
          <p:cNvSpPr>
            <a:spLocks noGrp="1"/>
          </p:cNvSpPr>
          <p:nvPr>
            <p:ph type="sldNum" sz="quarter" idx="12"/>
          </p:nvPr>
        </p:nvSpPr>
        <p:spPr/>
        <p:txBody>
          <a:bodyPr/>
          <a:lstStyle/>
          <a:p>
            <a:fld id="{3A77C59C-731C-8544-8255-4E3E9C175CDA}"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3E8B987-34FA-164C-A273-19223C0C47B0}" type="datetime1">
              <a:rPr lang="en-GB" smtClean="0"/>
              <a:t>28/06/2019</a:t>
            </a:fld>
            <a:endParaRPr lang="en-US"/>
          </a:p>
        </p:txBody>
      </p:sp>
      <p:sp>
        <p:nvSpPr>
          <p:cNvPr id="4" name="Footer Placeholder 3"/>
          <p:cNvSpPr>
            <a:spLocks noGrp="1"/>
          </p:cNvSpPr>
          <p:nvPr>
            <p:ph type="ftr" sz="quarter" idx="11"/>
          </p:nvPr>
        </p:nvSpPr>
        <p:spPr/>
        <p:txBody>
          <a:bodyPr/>
          <a:lstStyle/>
          <a:p>
            <a:r>
              <a:rPr lang="en-US"/>
              <a:t>The Kibworth School - Computing GCSE</a:t>
            </a:r>
          </a:p>
        </p:txBody>
      </p:sp>
      <p:sp>
        <p:nvSpPr>
          <p:cNvPr id="5" name="Slide Number Placeholder 4"/>
          <p:cNvSpPr>
            <a:spLocks noGrp="1"/>
          </p:cNvSpPr>
          <p:nvPr>
            <p:ph type="sldNum" sz="quarter" idx="12"/>
          </p:nvPr>
        </p:nvSpPr>
        <p:spPr/>
        <p:txBody>
          <a:bodyPr/>
          <a:lstStyle/>
          <a:p>
            <a:fld id="{3A77C59C-731C-8544-8255-4E3E9C175CDA}"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E38165-5605-764D-818C-1FBB20BF8A27}" type="datetime1">
              <a:rPr lang="en-GB" smtClean="0"/>
              <a:t>28/06/2019</a:t>
            </a:fld>
            <a:endParaRPr lang="en-US"/>
          </a:p>
        </p:txBody>
      </p:sp>
      <p:sp>
        <p:nvSpPr>
          <p:cNvPr id="3" name="Footer Placeholder 2"/>
          <p:cNvSpPr>
            <a:spLocks noGrp="1"/>
          </p:cNvSpPr>
          <p:nvPr>
            <p:ph type="ftr" sz="quarter" idx="11"/>
          </p:nvPr>
        </p:nvSpPr>
        <p:spPr/>
        <p:txBody>
          <a:bodyPr/>
          <a:lstStyle/>
          <a:p>
            <a:r>
              <a:rPr lang="en-US"/>
              <a:t>The Kibworth School - Computing GCSE</a:t>
            </a:r>
          </a:p>
        </p:txBody>
      </p:sp>
      <p:sp>
        <p:nvSpPr>
          <p:cNvPr id="4" name="Slide Number Placeholder 3"/>
          <p:cNvSpPr>
            <a:spLocks noGrp="1"/>
          </p:cNvSpPr>
          <p:nvPr>
            <p:ph type="sldNum" sz="quarter" idx="12"/>
          </p:nvPr>
        </p:nvSpPr>
        <p:spPr/>
        <p:txBody>
          <a:bodyPr/>
          <a:lstStyle/>
          <a:p>
            <a:fld id="{3A77C59C-731C-8544-8255-4E3E9C175CDA}"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B1B58D-E04F-824C-A35B-2A37A4C8C516}" type="datetime1">
              <a:rPr lang="en-GB" smtClean="0"/>
              <a:t>28/06/2019</a:t>
            </a:fld>
            <a:endParaRPr lang="en-US"/>
          </a:p>
        </p:txBody>
      </p:sp>
      <p:sp>
        <p:nvSpPr>
          <p:cNvPr id="6" name="Footer Placeholder 5"/>
          <p:cNvSpPr>
            <a:spLocks noGrp="1"/>
          </p:cNvSpPr>
          <p:nvPr>
            <p:ph type="ftr" sz="quarter" idx="11"/>
          </p:nvPr>
        </p:nvSpPr>
        <p:spPr/>
        <p:txBody>
          <a:bodyPr/>
          <a:lstStyle/>
          <a:p>
            <a:r>
              <a:rPr lang="en-US"/>
              <a:t>The Kibworth School - Computing GCSE</a:t>
            </a:r>
          </a:p>
        </p:txBody>
      </p:sp>
      <p:sp>
        <p:nvSpPr>
          <p:cNvPr id="7" name="Slide Number Placeholder 6"/>
          <p:cNvSpPr>
            <a:spLocks noGrp="1"/>
          </p:cNvSpPr>
          <p:nvPr>
            <p:ph type="sldNum" sz="quarter" idx="12"/>
          </p:nvPr>
        </p:nvSpPr>
        <p:spPr/>
        <p:txBody>
          <a:bodyPr/>
          <a:lstStyle/>
          <a:p>
            <a:fld id="{3A77C59C-731C-8544-8255-4E3E9C175CDA}"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92B691D-4A31-F74B-8D55-7B1AC583779E}" type="datetime1">
              <a:rPr lang="en-GB" smtClean="0"/>
              <a:t>28/06/2019</a:t>
            </a:fld>
            <a:endParaRPr lang="en-US"/>
          </a:p>
        </p:txBody>
      </p:sp>
      <p:sp>
        <p:nvSpPr>
          <p:cNvPr id="6" name="Footer Placeholder 5"/>
          <p:cNvSpPr>
            <a:spLocks noGrp="1"/>
          </p:cNvSpPr>
          <p:nvPr>
            <p:ph type="ftr" sz="quarter" idx="11"/>
          </p:nvPr>
        </p:nvSpPr>
        <p:spPr/>
        <p:txBody>
          <a:bodyPr/>
          <a:lstStyle/>
          <a:p>
            <a:r>
              <a:rPr lang="en-US"/>
              <a:t>The Kibworth School - Computing GCSE</a:t>
            </a:r>
          </a:p>
        </p:txBody>
      </p:sp>
      <p:sp>
        <p:nvSpPr>
          <p:cNvPr id="7" name="Slide Number Placeholder 6"/>
          <p:cNvSpPr>
            <a:spLocks noGrp="1"/>
          </p:cNvSpPr>
          <p:nvPr>
            <p:ph type="sldNum" sz="quarter" idx="12"/>
          </p:nvPr>
        </p:nvSpPr>
        <p:spPr/>
        <p:txBody>
          <a:bodyPr/>
          <a:lstStyle/>
          <a:p>
            <a:fld id="{3A77C59C-731C-8544-8255-4E3E9C175CDA}"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44AB81-E208-8847-84CC-7593B496DE8F}" type="datetime1">
              <a:rPr lang="en-GB" smtClean="0"/>
              <a:t>28/06/2019</a:t>
            </a:fld>
            <a:endParaRPr lang="en-US"/>
          </a:p>
        </p:txBody>
      </p:sp>
      <p:sp>
        <p:nvSpPr>
          <p:cNvPr id="5" name="Footer Placeholder 4"/>
          <p:cNvSpPr>
            <a:spLocks noGrp="1"/>
          </p:cNvSpPr>
          <p:nvPr>
            <p:ph type="ftr" sz="quarter" idx="11"/>
          </p:nvPr>
        </p:nvSpPr>
        <p:spPr/>
        <p:txBody>
          <a:bodyPr/>
          <a:lstStyle/>
          <a:p>
            <a:r>
              <a:rPr lang="en-US"/>
              <a:t>The Kibworth School - Computing GCSE</a:t>
            </a:r>
          </a:p>
        </p:txBody>
      </p:sp>
      <p:sp>
        <p:nvSpPr>
          <p:cNvPr id="6" name="Slide Number Placeholder 5"/>
          <p:cNvSpPr>
            <a:spLocks noGrp="1"/>
          </p:cNvSpPr>
          <p:nvPr>
            <p:ph type="sldNum" sz="quarter" idx="12"/>
          </p:nvPr>
        </p:nvSpPr>
        <p:spPr/>
        <p:txBody>
          <a:bodyPr/>
          <a:lstStyle/>
          <a:p>
            <a:fld id="{3A77C59C-731C-8544-8255-4E3E9C175CDA}"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08544E0-82BA-AB4A-82B6-2E4BC0B04B1C}" type="datetime1">
              <a:rPr lang="en-GB" smtClean="0"/>
              <a:t>28/06/2019</a:t>
            </a:fld>
            <a:endParaRPr lang="en-US"/>
          </a:p>
        </p:txBody>
      </p:sp>
      <p:sp>
        <p:nvSpPr>
          <p:cNvPr id="5" name="Footer Placeholder 4"/>
          <p:cNvSpPr>
            <a:spLocks noGrp="1"/>
          </p:cNvSpPr>
          <p:nvPr>
            <p:ph type="ftr" sz="quarter" idx="11"/>
          </p:nvPr>
        </p:nvSpPr>
        <p:spPr/>
        <p:txBody>
          <a:bodyPr/>
          <a:lstStyle/>
          <a:p>
            <a:r>
              <a:rPr lang="en-US"/>
              <a:t>The Kibworth School - Computing GCSE</a:t>
            </a:r>
          </a:p>
        </p:txBody>
      </p:sp>
      <p:sp>
        <p:nvSpPr>
          <p:cNvPr id="6" name="Slide Number Placeholder 5"/>
          <p:cNvSpPr>
            <a:spLocks noGrp="1"/>
          </p:cNvSpPr>
          <p:nvPr>
            <p:ph type="sldNum" sz="quarter" idx="12"/>
          </p:nvPr>
        </p:nvSpPr>
        <p:spPr/>
        <p:txBody>
          <a:bodyPr/>
          <a:lstStyle/>
          <a:p>
            <a:fld id="{3A77C59C-731C-8544-8255-4E3E9C175CDA}"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4EB824-3341-5A4A-AB1A-BEB7D848D5B9}" type="datetime1">
              <a:rPr lang="en-GB" smtClean="0"/>
              <a:t>28/06/2019</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The Kibworth School - Computing GCSE</a:t>
            </a:r>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77C59C-731C-8544-8255-4E3E9C175CDA}" type="slidenum">
              <a:rPr lang="en-US" smtClean="0"/>
              <a:t>‹#›</a:t>
            </a:fld>
            <a:endParaRPr lang="en-US"/>
          </a:p>
        </p:txBody>
      </p:sp>
    </p:spTree>
    <p:extLst>
      <p:ext uri="{BB962C8B-B14F-4D97-AF65-F5344CB8AC3E}">
        <p14:creationId xmlns:p14="http://schemas.microsoft.com/office/powerpoint/2010/main" val="9794515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tiff"/><Relationship Id="rId7" Type="http://schemas.openxmlformats.org/officeDocument/2006/relationships/image" Target="../media/image17.png"/><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23.tiff"/><Relationship Id="rId3" Type="http://schemas.openxmlformats.org/officeDocument/2006/relationships/image" Target="../media/image19.jpeg"/><Relationship Id="rId7" Type="http://schemas.openxmlformats.org/officeDocument/2006/relationships/image" Target="../media/image13.tif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2.jpeg"/><Relationship Id="rId11" Type="http://schemas.openxmlformats.org/officeDocument/2006/relationships/image" Target="../media/image26.jpeg"/><Relationship Id="rId5" Type="http://schemas.openxmlformats.org/officeDocument/2006/relationships/image" Target="../media/image21.tiff"/><Relationship Id="rId10" Type="http://schemas.openxmlformats.org/officeDocument/2006/relationships/image" Target="../media/image25.png"/><Relationship Id="rId4" Type="http://schemas.openxmlformats.org/officeDocument/2006/relationships/image" Target="../media/image20.jpeg"/><Relationship Id="rId9" Type="http://schemas.openxmlformats.org/officeDocument/2006/relationships/image" Target="../media/image24.jpeg"/></Relationships>
</file>

<file path=ppt/slides/_rels/slide6.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jpe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30.png"/><Relationship Id="rId10" Type="http://schemas.openxmlformats.org/officeDocument/2006/relationships/image" Target="../media/image35.jpeg"/><Relationship Id="rId4" Type="http://schemas.openxmlformats.org/officeDocument/2006/relationships/image" Target="../media/image29.png"/><Relationship Id="rId9" Type="http://schemas.openxmlformats.org/officeDocument/2006/relationships/image" Target="../media/image34.png"/></Relationships>
</file>

<file path=ppt/slides/_rels/slide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xml"/><Relationship Id="rId6" Type="http://schemas.openxmlformats.org/officeDocument/2006/relationships/image" Target="../media/image51.emf"/><Relationship Id="rId5" Type="http://schemas.openxmlformats.org/officeDocument/2006/relationships/image" Target="../media/image50.png"/><Relationship Id="rId4" Type="http://schemas.openxmlformats.org/officeDocument/2006/relationships/image" Target="../media/image49.png"/></Relationships>
</file>

<file path=ppt/slides/_rels/slide1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1.xml"/><Relationship Id="rId4" Type="http://schemas.openxmlformats.org/officeDocument/2006/relationships/image" Target="../media/image54.png"/></Relationships>
</file>

<file path=ppt/slides/_rels/slide14.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60.png"/><Relationship Id="rId2" Type="http://schemas.openxmlformats.org/officeDocument/2006/relationships/image" Target="../media/image55.png"/><Relationship Id="rId1" Type="http://schemas.openxmlformats.org/officeDocument/2006/relationships/slideLayout" Target="../slideLayouts/slideLayout1.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1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16.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67.png"/><Relationship Id="rId7" Type="http://schemas.openxmlformats.org/officeDocument/2006/relationships/image" Target="../media/image71.png"/><Relationship Id="rId2" Type="http://schemas.openxmlformats.org/officeDocument/2006/relationships/image" Target="../media/image66.gif"/><Relationship Id="rId1" Type="http://schemas.openxmlformats.org/officeDocument/2006/relationships/slideLayout" Target="../slideLayouts/slideLayout1.xml"/><Relationship Id="rId6" Type="http://schemas.openxmlformats.org/officeDocument/2006/relationships/image" Target="../media/image70.png"/><Relationship Id="rId11" Type="http://schemas.openxmlformats.org/officeDocument/2006/relationships/image" Target="../media/image75.png"/><Relationship Id="rId5" Type="http://schemas.openxmlformats.org/officeDocument/2006/relationships/image" Target="../media/image69.png"/><Relationship Id="rId10" Type="http://schemas.openxmlformats.org/officeDocument/2006/relationships/image" Target="../media/image74.png"/><Relationship Id="rId4" Type="http://schemas.openxmlformats.org/officeDocument/2006/relationships/image" Target="../media/image68.png"/><Relationship Id="rId9" Type="http://schemas.openxmlformats.org/officeDocument/2006/relationships/image" Target="../media/image73.png"/></Relationships>
</file>

<file path=ppt/slides/_rels/slide17.xml.rels><?xml version="1.0" encoding="UTF-8" standalone="yes"?>
<Relationships xmlns="http://schemas.openxmlformats.org/package/2006/relationships"><Relationship Id="rId8" Type="http://schemas.openxmlformats.org/officeDocument/2006/relationships/image" Target="../media/image82.jpeg"/><Relationship Id="rId3" Type="http://schemas.openxmlformats.org/officeDocument/2006/relationships/image" Target="../media/image77.png"/><Relationship Id="rId7" Type="http://schemas.openxmlformats.org/officeDocument/2006/relationships/image" Target="../media/image81.gif"/><Relationship Id="rId2" Type="http://schemas.openxmlformats.org/officeDocument/2006/relationships/image" Target="../media/image76.gif"/><Relationship Id="rId1" Type="http://schemas.openxmlformats.org/officeDocument/2006/relationships/slideLayout" Target="../slideLayouts/slideLayout1.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png"/></Relationships>
</file>

<file path=ppt/slides/_rels/slide18.xml.rels><?xml version="1.0" encoding="UTF-8" standalone="yes"?>
<Relationships xmlns="http://schemas.openxmlformats.org/package/2006/relationships"><Relationship Id="rId8" Type="http://schemas.openxmlformats.org/officeDocument/2006/relationships/image" Target="../media/image89.jpeg"/><Relationship Id="rId13" Type="http://schemas.openxmlformats.org/officeDocument/2006/relationships/image" Target="../media/image94.png"/><Relationship Id="rId3" Type="http://schemas.openxmlformats.org/officeDocument/2006/relationships/image" Target="../media/image84.png"/><Relationship Id="rId7" Type="http://schemas.openxmlformats.org/officeDocument/2006/relationships/image" Target="../media/image88.jpeg"/><Relationship Id="rId12" Type="http://schemas.openxmlformats.org/officeDocument/2006/relationships/image" Target="../media/image93.png"/><Relationship Id="rId2" Type="http://schemas.openxmlformats.org/officeDocument/2006/relationships/image" Target="../media/image83.png"/><Relationship Id="rId16" Type="http://schemas.openxmlformats.org/officeDocument/2006/relationships/image" Target="../media/image97.png"/><Relationship Id="rId1" Type="http://schemas.openxmlformats.org/officeDocument/2006/relationships/slideLayout" Target="../slideLayouts/slideLayout1.xml"/><Relationship Id="rId6" Type="http://schemas.openxmlformats.org/officeDocument/2006/relationships/image" Target="../media/image87.jpeg"/><Relationship Id="rId11" Type="http://schemas.openxmlformats.org/officeDocument/2006/relationships/image" Target="../media/image92.png"/><Relationship Id="rId5" Type="http://schemas.openxmlformats.org/officeDocument/2006/relationships/image" Target="../media/image86.jpeg"/><Relationship Id="rId15" Type="http://schemas.openxmlformats.org/officeDocument/2006/relationships/image" Target="../media/image96.png"/><Relationship Id="rId10" Type="http://schemas.openxmlformats.org/officeDocument/2006/relationships/image" Target="../media/image91.jpeg"/><Relationship Id="rId4" Type="http://schemas.openxmlformats.org/officeDocument/2006/relationships/image" Target="../media/image85.png"/><Relationship Id="rId9" Type="http://schemas.openxmlformats.org/officeDocument/2006/relationships/image" Target="../media/image90.jpeg"/><Relationship Id="rId14" Type="http://schemas.openxmlformats.org/officeDocument/2006/relationships/image" Target="../media/image9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5F4224F0-D7BB-E447-9169-A7C1FD2F75B1}"/>
              </a:ext>
            </a:extLst>
          </p:cNvPr>
          <p:cNvSpPr txBox="1"/>
          <p:nvPr/>
        </p:nvSpPr>
        <p:spPr>
          <a:xfrm>
            <a:off x="0" y="875821"/>
            <a:ext cx="9906000" cy="4708981"/>
          </a:xfrm>
          <a:prstGeom prst="rect">
            <a:avLst/>
          </a:prstGeom>
          <a:noFill/>
        </p:spPr>
        <p:txBody>
          <a:bodyPr wrap="square" rtlCol="0">
            <a:spAutoFit/>
          </a:bodyPr>
          <a:lstStyle/>
          <a:p>
            <a:pPr algn="ctr"/>
            <a:r>
              <a:rPr lang="en-GB" sz="2000" b="1" dirty="0" smtClean="0">
                <a:latin typeface="Courier"/>
                <a:cs typeface="Gill Sans SemiBold" panose="020B0502020104020203" pitchFamily="34" charset="-79"/>
              </a:rPr>
              <a:t>AQA GCSE </a:t>
            </a:r>
          </a:p>
          <a:p>
            <a:pPr algn="ctr"/>
            <a:r>
              <a:rPr lang="en-GB" sz="11000" b="1" dirty="0">
                <a:latin typeface="Courier"/>
                <a:cs typeface="Gill Sans SemiBold" panose="020B0502020104020203" pitchFamily="34" charset="-79"/>
              </a:rPr>
              <a:t>Y</a:t>
            </a:r>
            <a:r>
              <a:rPr lang="en-GB" sz="11000" b="1" dirty="0" smtClean="0">
                <a:latin typeface="Courier"/>
                <a:cs typeface="Gill Sans SemiBold" panose="020B0502020104020203" pitchFamily="34" charset="-79"/>
              </a:rPr>
              <a:t>ear </a:t>
            </a:r>
            <a:r>
              <a:rPr lang="en-GB" sz="11000" b="1" dirty="0" smtClean="0">
                <a:latin typeface="Courier"/>
                <a:cs typeface="Gill Sans SemiBold" panose="020B0502020104020203" pitchFamily="34" charset="-79"/>
              </a:rPr>
              <a:t>10 </a:t>
            </a:r>
            <a:r>
              <a:rPr lang="en-GB" sz="11000" b="1" dirty="0" smtClean="0">
                <a:latin typeface="Courier"/>
                <a:cs typeface="Gill Sans SemiBold" panose="020B0502020104020203" pitchFamily="34" charset="-79"/>
              </a:rPr>
              <a:t>SCIENCE</a:t>
            </a:r>
            <a:endParaRPr lang="en-GB" sz="11000" b="1" dirty="0">
              <a:latin typeface="Courier"/>
              <a:cs typeface="Gill Sans SemiBold" panose="020B0502020104020203" pitchFamily="34" charset="-79"/>
            </a:endParaRPr>
          </a:p>
          <a:p>
            <a:pPr algn="ctr"/>
            <a:r>
              <a:rPr lang="en-GB" sz="6000" b="1" dirty="0">
                <a:latin typeface="Courier"/>
                <a:cs typeface="Gill Sans SemiBold" panose="020B0502020104020203" pitchFamily="34" charset="-79"/>
              </a:rPr>
              <a:t>Knowledge </a:t>
            </a:r>
            <a:r>
              <a:rPr lang="en-GB" sz="6000" b="1" dirty="0" smtClean="0">
                <a:latin typeface="Courier"/>
                <a:cs typeface="Gill Sans SemiBold" panose="020B0502020104020203" pitchFamily="34" charset="-79"/>
              </a:rPr>
              <a:t>Organiser</a:t>
            </a:r>
            <a:endParaRPr lang="en-US" sz="6000" b="1" dirty="0">
              <a:latin typeface="Courier"/>
              <a:cs typeface="Gill Sans SemiBold" panose="020B0502020104020203" pitchFamily="34" charset="-79"/>
            </a:endParaRPr>
          </a:p>
        </p:txBody>
      </p:sp>
      <p:pic>
        <p:nvPicPr>
          <p:cNvPr id="2" name="Picture 1"/>
          <p:cNvPicPr>
            <a:picLocks noChangeAspect="1"/>
          </p:cNvPicPr>
          <p:nvPr/>
        </p:nvPicPr>
        <p:blipFill>
          <a:blip r:embed="rId2"/>
          <a:stretch>
            <a:fillRect/>
          </a:stretch>
        </p:blipFill>
        <p:spPr>
          <a:xfrm>
            <a:off x="9150030" y="0"/>
            <a:ext cx="755970" cy="798645"/>
          </a:xfrm>
          <a:prstGeom prst="rect">
            <a:avLst/>
          </a:prstGeom>
        </p:spPr>
      </p:pic>
    </p:spTree>
    <p:extLst>
      <p:ext uri="{BB962C8B-B14F-4D97-AF65-F5344CB8AC3E}">
        <p14:creationId xmlns:p14="http://schemas.microsoft.com/office/powerpoint/2010/main" val="1628134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50" y="1528230"/>
            <a:ext cx="1742906" cy="48808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 GCSE INFECTION AND RESPONSE part 1</a:t>
            </a:r>
            <a:endParaRPr lang="en-GB" sz="1286" dirty="0">
              <a:ea typeface="Verdana" panose="020B0604030504040204" pitchFamily="34" charset="0"/>
              <a:cs typeface="Verdana" panose="020B0604030504040204" pitchFamily="34" charset="0"/>
            </a:endParaRPr>
          </a:p>
        </p:txBody>
      </p:sp>
      <p:graphicFrame>
        <p:nvGraphicFramePr>
          <p:cNvPr id="167" name="Table 166"/>
          <p:cNvGraphicFramePr>
            <a:graphicFrameLocks noGrp="1"/>
          </p:cNvGraphicFramePr>
          <p:nvPr>
            <p:extLst/>
          </p:nvPr>
        </p:nvGraphicFramePr>
        <p:xfrm>
          <a:off x="1109116" y="77787"/>
          <a:ext cx="3949563" cy="1582379"/>
        </p:xfrm>
        <a:graphic>
          <a:graphicData uri="http://schemas.openxmlformats.org/drawingml/2006/table">
            <a:tbl>
              <a:tblPr firstRow="1" bandRow="1">
                <a:tableStyleId>{5940675A-B579-460E-94D1-54222C63F5DA}</a:tableStyleId>
              </a:tblPr>
              <a:tblGrid>
                <a:gridCol w="760169">
                  <a:extLst>
                    <a:ext uri="{9D8B030D-6E8A-4147-A177-3AD203B41FA5}">
                      <a16:colId xmlns:a16="http://schemas.microsoft.com/office/drawing/2014/main" val="20000"/>
                    </a:ext>
                  </a:extLst>
                </a:gridCol>
                <a:gridCol w="922054">
                  <a:extLst>
                    <a:ext uri="{9D8B030D-6E8A-4147-A177-3AD203B41FA5}">
                      <a16:colId xmlns:a16="http://schemas.microsoft.com/office/drawing/2014/main" val="20001"/>
                    </a:ext>
                  </a:extLst>
                </a:gridCol>
                <a:gridCol w="2267340">
                  <a:extLst>
                    <a:ext uri="{9D8B030D-6E8A-4147-A177-3AD203B41FA5}">
                      <a16:colId xmlns:a16="http://schemas.microsoft.com/office/drawing/2014/main" val="20002"/>
                    </a:ext>
                  </a:extLst>
                </a:gridCol>
              </a:tblGrid>
              <a:tr h="404466">
                <a:tc>
                  <a:txBody>
                    <a:bodyPr/>
                    <a:lstStyle/>
                    <a:p>
                      <a:pPr algn="ctr"/>
                      <a:r>
                        <a:rPr lang="en-GB" sz="900" b="1" dirty="0"/>
                        <a:t>Phagocytes</a:t>
                      </a:r>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Phagocytosis</a:t>
                      </a:r>
                    </a:p>
                  </a:txBody>
                  <a:tcPr marL="65314" marR="65314" marT="32657" marB="32657" anchor="ctr"/>
                </a:tc>
                <a:tc>
                  <a:txBody>
                    <a:bodyPr/>
                    <a:lstStyle/>
                    <a:p>
                      <a:pPr algn="l"/>
                      <a:r>
                        <a:rPr lang="en-GB" sz="900" dirty="0"/>
                        <a:t>Phagocytes</a:t>
                      </a:r>
                      <a:r>
                        <a:rPr lang="en-GB" sz="900" baseline="0" dirty="0"/>
                        <a:t> engulf the pathogens and digest them.</a:t>
                      </a:r>
                      <a:endParaRPr lang="en-GB" sz="900" dirty="0"/>
                    </a:p>
                  </a:txBody>
                  <a:tcPr marL="65314" marR="65314" marT="32657" marB="32657" anchor="ctr"/>
                </a:tc>
                <a:extLst>
                  <a:ext uri="{0D108BD9-81ED-4DB2-BD59-A6C34878D82A}">
                    <a16:rowId xmlns:a16="http://schemas.microsoft.com/office/drawing/2014/main" val="10000"/>
                  </a:ext>
                </a:extLst>
              </a:tr>
              <a:tr h="587829">
                <a:tc rowSpan="2">
                  <a:txBody>
                    <a:bodyPr/>
                    <a:lstStyle/>
                    <a:p>
                      <a:pPr algn="ctr"/>
                      <a:r>
                        <a:rPr lang="en-GB" sz="900" b="1" dirty="0"/>
                        <a:t>Lymphocytes</a:t>
                      </a:r>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Antibody</a:t>
                      </a:r>
                      <a:r>
                        <a:rPr lang="en-GB" sz="900" b="1" i="1" baseline="0" dirty="0">
                          <a:solidFill>
                            <a:schemeClr val="accent2">
                              <a:lumMod val="75000"/>
                            </a:schemeClr>
                          </a:solidFill>
                        </a:rPr>
                        <a:t> production</a:t>
                      </a:r>
                      <a:endParaRPr lang="en-GB" sz="900" b="1" i="1" dirty="0">
                        <a:solidFill>
                          <a:schemeClr val="accent2">
                            <a:lumMod val="75000"/>
                          </a:schemeClr>
                        </a:solidFill>
                      </a:endParaRPr>
                    </a:p>
                  </a:txBody>
                  <a:tcPr marL="65314" marR="65314" marT="32657" marB="32657" anchor="ctr"/>
                </a:tc>
                <a:tc>
                  <a:txBody>
                    <a:bodyPr/>
                    <a:lstStyle/>
                    <a:p>
                      <a:pPr algn="l"/>
                      <a:r>
                        <a:rPr lang="en-GB" sz="900" dirty="0"/>
                        <a:t>Specific</a:t>
                      </a:r>
                      <a:r>
                        <a:rPr lang="en-GB" sz="900" baseline="0" dirty="0"/>
                        <a:t> antibodies destroy the pathogen. This takes time so an infection can occur. If a person is infected again by the same pathogen, the lymphocytes make antibodies much faster.</a:t>
                      </a:r>
                      <a:endParaRPr lang="en-GB" sz="900" dirty="0"/>
                    </a:p>
                  </a:txBody>
                  <a:tcPr marL="65314" marR="65314" marT="32657" marB="32657" anchor="ctr"/>
                </a:tc>
                <a:extLst>
                  <a:ext uri="{0D108BD9-81ED-4DB2-BD59-A6C34878D82A}">
                    <a16:rowId xmlns:a16="http://schemas.microsoft.com/office/drawing/2014/main" val="10001"/>
                  </a:ext>
                </a:extLst>
              </a:tr>
              <a:tr h="426799">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900" b="1" i="1" dirty="0">
                          <a:solidFill>
                            <a:schemeClr val="accent2">
                              <a:lumMod val="75000"/>
                            </a:schemeClr>
                          </a:solidFill>
                        </a:rPr>
                        <a:t>Antitoxin production</a:t>
                      </a:r>
                    </a:p>
                  </a:txBody>
                  <a:tcPr marL="65314" marR="65314" marT="32657" marB="32657" anchor="ctr"/>
                </a:tc>
                <a:tc>
                  <a:txBody>
                    <a:bodyPr/>
                    <a:lstStyle/>
                    <a:p>
                      <a:pPr algn="l"/>
                      <a:r>
                        <a:rPr lang="en-GB" sz="900" dirty="0" smtClean="0"/>
                        <a:t>Antitoxin is a type</a:t>
                      </a:r>
                      <a:r>
                        <a:rPr lang="en-GB" sz="900" baseline="0" dirty="0" smtClean="0"/>
                        <a:t> of antibody </a:t>
                      </a:r>
                      <a:r>
                        <a:rPr lang="en-GB" sz="900" dirty="0" smtClean="0"/>
                        <a:t>produced to counteract </a:t>
                      </a:r>
                      <a:r>
                        <a:rPr lang="en-GB" sz="900" baseline="0" dirty="0" smtClean="0"/>
                        <a:t>the toxins produced by bacteria.</a:t>
                      </a:r>
                      <a:endParaRPr lang="en-GB" sz="900" dirty="0"/>
                    </a:p>
                  </a:txBody>
                  <a:tcPr marL="65314" marR="65314" marT="32657" marB="32657" anchor="ctr"/>
                </a:tc>
                <a:extLst>
                  <a:ext uri="{0D108BD9-81ED-4DB2-BD59-A6C34878D82A}">
                    <a16:rowId xmlns:a16="http://schemas.microsoft.com/office/drawing/2014/main" val="10002"/>
                  </a:ext>
                </a:extLst>
              </a:tr>
            </a:tbl>
          </a:graphicData>
        </a:graphic>
      </p:graphicFrame>
      <p:sp>
        <p:nvSpPr>
          <p:cNvPr id="175" name="Rectangle 174"/>
          <p:cNvSpPr/>
          <p:nvPr/>
        </p:nvSpPr>
        <p:spPr>
          <a:xfrm rot="16200000">
            <a:off x="5117459" y="1100819"/>
            <a:ext cx="1339795" cy="290208"/>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Immune system</a:t>
            </a:r>
            <a:endParaRPr lang="en-GB" sz="1286" dirty="0">
              <a:solidFill>
                <a:schemeClr val="accent2"/>
              </a:solidFill>
              <a:ea typeface="Verdana" panose="020B0604030504040204" pitchFamily="34" charset="0"/>
              <a:cs typeface="Verdana" panose="020B0604030504040204" pitchFamily="34" charset="0"/>
            </a:endParaRPr>
          </a:p>
        </p:txBody>
      </p:sp>
      <p:pic>
        <p:nvPicPr>
          <p:cNvPr id="1036" name="Picture 12" descr="Image result for phagocytos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93451" y="651558"/>
            <a:ext cx="869053" cy="611052"/>
          </a:xfrm>
          <a:prstGeom prst="rect">
            <a:avLst/>
          </a:prstGeom>
          <a:noFill/>
          <a:ln>
            <a:solidFill>
              <a:schemeClr val="accent6">
                <a:lumMod val="75000"/>
              </a:schemeClr>
            </a:solidFill>
          </a:ln>
          <a:extLst>
            <a:ext uri="{909E8E84-426E-40DD-AFC4-6F175D3DCCD1}">
              <a14:hiddenFill xmlns:a14="http://schemas.microsoft.com/office/drawing/2010/main">
                <a:solidFill>
                  <a:srgbClr val="FFFFFF"/>
                </a:solidFill>
              </a14:hiddenFill>
            </a:ext>
          </a:extLst>
        </p:spPr>
      </p:pic>
      <p:grpSp>
        <p:nvGrpSpPr>
          <p:cNvPr id="1045" name="Group 1044"/>
          <p:cNvGrpSpPr/>
          <p:nvPr/>
        </p:nvGrpSpPr>
        <p:grpSpPr>
          <a:xfrm>
            <a:off x="5259157" y="-152"/>
            <a:ext cx="1017527" cy="522573"/>
            <a:chOff x="2066473" y="2564831"/>
            <a:chExt cx="2133197" cy="1041000"/>
          </a:xfrm>
        </p:grpSpPr>
        <p:pic>
          <p:nvPicPr>
            <p:cNvPr id="1040" name="Picture 16" descr="Image result for bacter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012715">
              <a:off x="2612878" y="2713690"/>
              <a:ext cx="965817" cy="818465"/>
            </a:xfrm>
            <a:prstGeom prst="rect">
              <a:avLst/>
            </a:prstGeom>
            <a:noFill/>
            <a:extLst>
              <a:ext uri="{909E8E84-426E-40DD-AFC4-6F175D3DCCD1}">
                <a14:hiddenFill xmlns:a14="http://schemas.microsoft.com/office/drawing/2010/main">
                  <a:solidFill>
                    <a:srgbClr val="FFFFFF"/>
                  </a:solidFill>
                </a14:hiddenFill>
              </a:ext>
            </a:extLst>
          </p:spPr>
        </p:pic>
        <p:cxnSp>
          <p:nvCxnSpPr>
            <p:cNvPr id="320" name="Straight Connector 319"/>
            <p:cNvCxnSpPr/>
            <p:nvPr/>
          </p:nvCxnSpPr>
          <p:spPr>
            <a:xfrm flipH="1" flipV="1">
              <a:off x="2742124" y="2822062"/>
              <a:ext cx="310323" cy="2871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43" name="TextBox 1042"/>
            <p:cNvSpPr txBox="1"/>
            <p:nvPr/>
          </p:nvSpPr>
          <p:spPr>
            <a:xfrm>
              <a:off x="2066473" y="2564831"/>
              <a:ext cx="2133197" cy="578114"/>
            </a:xfrm>
            <a:prstGeom prst="rect">
              <a:avLst/>
            </a:prstGeom>
            <a:noFill/>
          </p:spPr>
          <p:txBody>
            <a:bodyPr wrap="square" rtlCol="0">
              <a:spAutoFit/>
            </a:bodyPr>
            <a:lstStyle/>
            <a:p>
              <a:r>
                <a:rPr lang="en-GB" sz="643" dirty="0"/>
                <a:t>Antigens (surface protein)</a:t>
              </a:r>
            </a:p>
          </p:txBody>
        </p:sp>
        <p:sp>
          <p:nvSpPr>
            <p:cNvPr id="1044" name="Rectangle 1043"/>
            <p:cNvSpPr/>
            <p:nvPr/>
          </p:nvSpPr>
          <p:spPr>
            <a:xfrm>
              <a:off x="2066473" y="2596680"/>
              <a:ext cx="2021688" cy="89518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6"/>
            </a:p>
          </p:txBody>
        </p:sp>
      </p:grpSp>
      <p:sp>
        <p:nvSpPr>
          <p:cNvPr id="321" name="Rectangle 320"/>
          <p:cNvSpPr/>
          <p:nvPr/>
        </p:nvSpPr>
        <p:spPr>
          <a:xfrm rot="16200000">
            <a:off x="4733612" y="983989"/>
            <a:ext cx="1251611" cy="42296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White blood cells are part of the immune system</a:t>
            </a:r>
          </a:p>
        </p:txBody>
      </p:sp>
      <p:sp>
        <p:nvSpPr>
          <p:cNvPr id="326" name="Rectangle 325"/>
          <p:cNvSpPr/>
          <p:nvPr/>
        </p:nvSpPr>
        <p:spPr>
          <a:xfrm>
            <a:off x="6420976" y="43946"/>
            <a:ext cx="2481983" cy="29602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Pathogens are identified by white blood cells by the different proteins on their surfaces </a:t>
            </a:r>
            <a:r>
              <a:rPr lang="en-GB" sz="857" b="1" dirty="0">
                <a:solidFill>
                  <a:schemeClr val="tx1"/>
                </a:solidFill>
              </a:rPr>
              <a:t>ANTIGENS.</a:t>
            </a:r>
          </a:p>
        </p:txBody>
      </p:sp>
      <p:cxnSp>
        <p:nvCxnSpPr>
          <p:cNvPr id="327" name="Straight Connector 326"/>
          <p:cNvCxnSpPr>
            <a:stCxn id="1044" idx="3"/>
            <a:endCxn id="326" idx="1"/>
          </p:cNvCxnSpPr>
          <p:nvPr/>
        </p:nvCxnSpPr>
        <p:spPr>
          <a:xfrm flipV="1">
            <a:off x="6223495" y="191959"/>
            <a:ext cx="197481" cy="485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8" name="Straight Connector 327"/>
          <p:cNvCxnSpPr>
            <a:endCxn id="1044" idx="1"/>
          </p:cNvCxnSpPr>
          <p:nvPr/>
        </p:nvCxnSpPr>
        <p:spPr>
          <a:xfrm flipV="1">
            <a:off x="5058680" y="240525"/>
            <a:ext cx="200478" cy="46364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3" name="Rectangle 112"/>
          <p:cNvSpPr/>
          <p:nvPr/>
        </p:nvSpPr>
        <p:spPr>
          <a:xfrm rot="4339">
            <a:off x="4889812" y="1921745"/>
            <a:ext cx="810469" cy="685957"/>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Human defence systems</a:t>
            </a:r>
            <a:endParaRPr lang="en-GB" sz="1286" dirty="0">
              <a:solidFill>
                <a:schemeClr val="accent2"/>
              </a:solidFill>
              <a:ea typeface="Verdana" panose="020B0604030504040204" pitchFamily="34" charset="0"/>
              <a:cs typeface="Verdana" panose="020B0604030504040204" pitchFamily="34" charset="0"/>
            </a:endParaRPr>
          </a:p>
        </p:txBody>
      </p:sp>
      <p:sp>
        <p:nvSpPr>
          <p:cNvPr id="118" name="Rectangle 117"/>
          <p:cNvSpPr/>
          <p:nvPr/>
        </p:nvSpPr>
        <p:spPr>
          <a:xfrm rot="16200000">
            <a:off x="5035651" y="1350915"/>
            <a:ext cx="2133540" cy="488082"/>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Non-specific defence systems</a:t>
            </a:r>
            <a:endParaRPr lang="en-GB" sz="1286" dirty="0">
              <a:solidFill>
                <a:schemeClr val="accent2"/>
              </a:solidFill>
              <a:ea typeface="Verdana" panose="020B0604030504040204" pitchFamily="34" charset="0"/>
              <a:cs typeface="Verdana" panose="020B0604030504040204" pitchFamily="34" charset="0"/>
            </a:endParaRPr>
          </a:p>
        </p:txBody>
      </p:sp>
      <p:cxnSp>
        <p:nvCxnSpPr>
          <p:cNvPr id="119" name="Straight Connector 118"/>
          <p:cNvCxnSpPr>
            <a:endCxn id="113" idx="3"/>
          </p:cNvCxnSpPr>
          <p:nvPr/>
        </p:nvCxnSpPr>
        <p:spPr>
          <a:xfrm flipH="1" flipV="1">
            <a:off x="5700281" y="2265235"/>
            <a:ext cx="285666" cy="14330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29" name="Table 128"/>
          <p:cNvGraphicFramePr>
            <a:graphicFrameLocks noGrp="1"/>
          </p:cNvGraphicFramePr>
          <p:nvPr>
            <p:extLst/>
          </p:nvPr>
        </p:nvGraphicFramePr>
        <p:xfrm>
          <a:off x="6290182" y="388641"/>
          <a:ext cx="3183569" cy="2431692"/>
        </p:xfrm>
        <a:graphic>
          <a:graphicData uri="http://schemas.openxmlformats.org/drawingml/2006/table">
            <a:tbl>
              <a:tblPr firstRow="1" bandRow="1">
                <a:tableStyleId>{5940675A-B579-460E-94D1-54222C63F5DA}</a:tableStyleId>
              </a:tblPr>
              <a:tblGrid>
                <a:gridCol w="342485">
                  <a:extLst>
                    <a:ext uri="{9D8B030D-6E8A-4147-A177-3AD203B41FA5}">
                      <a16:colId xmlns:a16="http://schemas.microsoft.com/office/drawing/2014/main" val="20000"/>
                    </a:ext>
                  </a:extLst>
                </a:gridCol>
                <a:gridCol w="629321">
                  <a:extLst>
                    <a:ext uri="{9D8B030D-6E8A-4147-A177-3AD203B41FA5}">
                      <a16:colId xmlns:a16="http://schemas.microsoft.com/office/drawing/2014/main" val="20001"/>
                    </a:ext>
                  </a:extLst>
                </a:gridCol>
                <a:gridCol w="750768">
                  <a:extLst>
                    <a:ext uri="{9D8B030D-6E8A-4147-A177-3AD203B41FA5}">
                      <a16:colId xmlns:a16="http://schemas.microsoft.com/office/drawing/2014/main" val="20002"/>
                    </a:ext>
                  </a:extLst>
                </a:gridCol>
                <a:gridCol w="1460995">
                  <a:extLst>
                    <a:ext uri="{9D8B030D-6E8A-4147-A177-3AD203B41FA5}">
                      <a16:colId xmlns:a16="http://schemas.microsoft.com/office/drawing/2014/main" val="20003"/>
                    </a:ext>
                  </a:extLst>
                </a:gridCol>
              </a:tblGrid>
              <a:tr h="554625">
                <a:tc rowSpan="4">
                  <a:txBody>
                    <a:bodyPr/>
                    <a:lstStyle/>
                    <a:p>
                      <a:pPr algn="ctr"/>
                      <a:r>
                        <a:rPr lang="en-GB" sz="900" b="1" dirty="0"/>
                        <a:t>The human body has several</a:t>
                      </a:r>
                      <a:r>
                        <a:rPr lang="en-GB" sz="900" b="1" baseline="0" dirty="0"/>
                        <a:t> non specific ways of defending itself from pathogens getting in</a:t>
                      </a:r>
                      <a:endParaRPr lang="en-GB" sz="900" b="1" dirty="0"/>
                    </a:p>
                  </a:txBody>
                  <a:tcPr marL="65314" marR="65314" marT="32657" marB="32657" vert="vert270" anchor="ctr">
                    <a:solidFill>
                      <a:schemeClr val="accent2">
                        <a:lumMod val="20000"/>
                        <a:lumOff val="80000"/>
                      </a:schemeClr>
                    </a:solidFill>
                  </a:tcPr>
                </a:tc>
                <a:tc>
                  <a:txBody>
                    <a:bodyPr/>
                    <a:lstStyle/>
                    <a:p>
                      <a:pPr algn="ctr"/>
                      <a:endParaRPr lang="en-GB" sz="900" b="1" i="1" dirty="0">
                        <a:solidFill>
                          <a:schemeClr val="accent2">
                            <a:lumMod val="75000"/>
                          </a:schemeClr>
                        </a:solidFill>
                      </a:endParaRPr>
                    </a:p>
                  </a:txBody>
                  <a:tcPr marL="65314" marR="65314" marT="32657" marB="32657" anchor="ctr"/>
                </a:tc>
                <a:tc>
                  <a:txBody>
                    <a:bodyPr/>
                    <a:lstStyle/>
                    <a:p>
                      <a:pPr algn="ctr"/>
                      <a:r>
                        <a:rPr lang="en-GB" sz="900" b="1" i="1" dirty="0">
                          <a:solidFill>
                            <a:schemeClr val="accent2">
                              <a:lumMod val="75000"/>
                            </a:schemeClr>
                          </a:solidFill>
                        </a:rPr>
                        <a:t>Nose</a:t>
                      </a:r>
                    </a:p>
                  </a:txBody>
                  <a:tcPr marL="65314" marR="65314" marT="32657" marB="32657" anchor="ctr"/>
                </a:tc>
                <a:tc>
                  <a:txBody>
                    <a:bodyPr/>
                    <a:lstStyle/>
                    <a:p>
                      <a:pPr algn="l"/>
                      <a:r>
                        <a:rPr lang="en-GB" sz="900" dirty="0"/>
                        <a:t>Nasal</a:t>
                      </a:r>
                      <a:r>
                        <a:rPr lang="en-GB" sz="900" baseline="0" dirty="0"/>
                        <a:t> hairs, sticky mucus and cilia prevent pathogens entering through the nostrils.</a:t>
                      </a:r>
                      <a:endParaRPr lang="en-GB" sz="900" dirty="0"/>
                    </a:p>
                  </a:txBody>
                  <a:tcPr marL="65314" marR="65314" marT="32657" marB="32657" anchor="ctr"/>
                </a:tc>
                <a:extLst>
                  <a:ext uri="{0D108BD9-81ED-4DB2-BD59-A6C34878D82A}">
                    <a16:rowId xmlns:a16="http://schemas.microsoft.com/office/drawing/2014/main" val="10000"/>
                  </a:ext>
                </a:extLst>
              </a:tr>
              <a:tr h="646609">
                <a:tc vMerge="1">
                  <a:txBody>
                    <a:bodyPr/>
                    <a:lstStyle/>
                    <a:p>
                      <a:pPr algn="ctr"/>
                      <a:endParaRPr lang="en-GB" sz="1200" b="1" dirty="0"/>
                    </a:p>
                  </a:txBody>
                  <a:tcPr anchor="ctr">
                    <a:solidFill>
                      <a:schemeClr val="accent2">
                        <a:lumMod val="20000"/>
                        <a:lumOff val="80000"/>
                      </a:schemeClr>
                    </a:solidFill>
                  </a:tcPr>
                </a:tc>
                <a:tc>
                  <a:txBody>
                    <a:bodyPr/>
                    <a:lstStyle/>
                    <a:p>
                      <a:pPr algn="ctr"/>
                      <a:endParaRPr lang="en-GB" sz="900" b="1" i="1" dirty="0">
                        <a:solidFill>
                          <a:schemeClr val="accent2">
                            <a:lumMod val="75000"/>
                          </a:schemeClr>
                        </a:solidFill>
                      </a:endParaRPr>
                    </a:p>
                  </a:txBody>
                  <a:tcPr marL="65314" marR="65314" marT="32657" marB="32657" anchor="ctr"/>
                </a:tc>
                <a:tc>
                  <a:txBody>
                    <a:bodyPr/>
                    <a:lstStyle/>
                    <a:p>
                      <a:pPr algn="ctr"/>
                      <a:r>
                        <a:rPr lang="en-GB" sz="900" b="1" i="1" dirty="0">
                          <a:solidFill>
                            <a:schemeClr val="accent2">
                              <a:lumMod val="75000"/>
                            </a:schemeClr>
                          </a:solidFill>
                        </a:rPr>
                        <a:t>Trachea</a:t>
                      </a:r>
                      <a:r>
                        <a:rPr lang="en-GB" sz="900" b="1" i="1" baseline="0" dirty="0">
                          <a:solidFill>
                            <a:schemeClr val="accent2">
                              <a:lumMod val="75000"/>
                            </a:schemeClr>
                          </a:solidFill>
                        </a:rPr>
                        <a:t> and bronchus (respiratory system)</a:t>
                      </a:r>
                      <a:endParaRPr lang="en-GB" sz="900" b="1" i="1" dirty="0">
                        <a:solidFill>
                          <a:schemeClr val="accent2">
                            <a:lumMod val="75000"/>
                          </a:schemeClr>
                        </a:solidFill>
                      </a:endParaRPr>
                    </a:p>
                  </a:txBody>
                  <a:tcPr marL="65314" marR="65314" marT="32657" marB="32657" anchor="ctr"/>
                </a:tc>
                <a:tc>
                  <a:txBody>
                    <a:bodyPr/>
                    <a:lstStyle/>
                    <a:p>
                      <a:pPr algn="l"/>
                      <a:r>
                        <a:rPr lang="en-GB" sz="900" dirty="0"/>
                        <a:t>Lined with mucus to trap dust and pathogens. Cilia move the mucus upwards to be swallowed.</a:t>
                      </a:r>
                    </a:p>
                  </a:txBody>
                  <a:tcPr marL="65314" marR="65314" marT="32657" marB="32657" anchor="ctr"/>
                </a:tc>
                <a:extLst>
                  <a:ext uri="{0D108BD9-81ED-4DB2-BD59-A6C34878D82A}">
                    <a16:rowId xmlns:a16="http://schemas.microsoft.com/office/drawing/2014/main" val="10001"/>
                  </a:ext>
                </a:extLst>
              </a:tr>
              <a:tr h="557175">
                <a:tc vMerge="1">
                  <a:txBody>
                    <a:bodyPr/>
                    <a:lstStyle/>
                    <a:p>
                      <a:pPr algn="ctr"/>
                      <a:endParaRPr lang="en-GB" sz="1200" b="1" dirty="0"/>
                    </a:p>
                  </a:txBody>
                  <a:tcPr anchor="ctr">
                    <a:solidFill>
                      <a:schemeClr val="accent2">
                        <a:lumMod val="20000"/>
                        <a:lumOff val="80000"/>
                      </a:schemeClr>
                    </a:solidFill>
                  </a:tcPr>
                </a:tc>
                <a:tc>
                  <a:txBody>
                    <a:bodyPr/>
                    <a:lstStyle/>
                    <a:p>
                      <a:pPr algn="ctr"/>
                      <a:endParaRPr lang="en-GB" sz="900" b="1" i="1" dirty="0">
                        <a:solidFill>
                          <a:schemeClr val="accent2">
                            <a:lumMod val="75000"/>
                          </a:schemeClr>
                        </a:solidFill>
                      </a:endParaRPr>
                    </a:p>
                  </a:txBody>
                  <a:tcPr marL="65314" marR="65314" marT="32657" marB="32657" anchor="ctr"/>
                </a:tc>
                <a:tc>
                  <a:txBody>
                    <a:bodyPr/>
                    <a:lstStyle/>
                    <a:p>
                      <a:pPr algn="ctr"/>
                      <a:r>
                        <a:rPr lang="en-GB" sz="900" b="1" i="1" dirty="0">
                          <a:solidFill>
                            <a:schemeClr val="accent2">
                              <a:lumMod val="75000"/>
                            </a:schemeClr>
                          </a:solidFill>
                        </a:rPr>
                        <a:t>Stomach acid</a:t>
                      </a:r>
                    </a:p>
                  </a:txBody>
                  <a:tcPr marL="65314" marR="65314" marT="32657" marB="32657" anchor="ctr"/>
                </a:tc>
                <a:tc>
                  <a:txBody>
                    <a:bodyPr/>
                    <a:lstStyle/>
                    <a:p>
                      <a:pPr algn="l"/>
                      <a:r>
                        <a:rPr lang="en-GB" sz="900" dirty="0"/>
                        <a:t>Stomach</a:t>
                      </a:r>
                      <a:r>
                        <a:rPr lang="en-GB" sz="900" baseline="0" dirty="0"/>
                        <a:t> acid (pH1) kills most ingested pathogens.</a:t>
                      </a:r>
                      <a:endParaRPr lang="en-GB" sz="900" dirty="0"/>
                    </a:p>
                  </a:txBody>
                  <a:tcPr marL="65314" marR="65314" marT="32657" marB="32657" anchor="ctr"/>
                </a:tc>
                <a:extLst>
                  <a:ext uri="{0D108BD9-81ED-4DB2-BD59-A6C34878D82A}">
                    <a16:rowId xmlns:a16="http://schemas.microsoft.com/office/drawing/2014/main" val="10002"/>
                  </a:ext>
                </a:extLst>
              </a:tr>
              <a:tr h="475726">
                <a:tc vMerge="1">
                  <a:txBody>
                    <a:bodyPr/>
                    <a:lstStyle/>
                    <a:p>
                      <a:pPr algn="ctr"/>
                      <a:endParaRPr lang="en-GB" sz="1200" b="1" dirty="0"/>
                    </a:p>
                  </a:txBody>
                  <a:tcPr anchor="ctr">
                    <a:solidFill>
                      <a:schemeClr val="accent2">
                        <a:lumMod val="20000"/>
                        <a:lumOff val="80000"/>
                      </a:schemeClr>
                    </a:solidFill>
                  </a:tcPr>
                </a:tc>
                <a:tc>
                  <a:txBody>
                    <a:bodyPr/>
                    <a:lstStyle/>
                    <a:p>
                      <a:pPr algn="ctr"/>
                      <a:endParaRPr lang="en-GB" sz="900" b="1" i="1" dirty="0">
                        <a:solidFill>
                          <a:schemeClr val="accent2">
                            <a:lumMod val="75000"/>
                          </a:schemeClr>
                        </a:solidFill>
                      </a:endParaRPr>
                    </a:p>
                  </a:txBody>
                  <a:tcPr marL="65314" marR="65314" marT="32657" marB="32657" anchor="ctr"/>
                </a:tc>
                <a:tc>
                  <a:txBody>
                    <a:bodyPr/>
                    <a:lstStyle/>
                    <a:p>
                      <a:pPr algn="ctr"/>
                      <a:r>
                        <a:rPr lang="en-GB" sz="900" b="1" i="1" dirty="0">
                          <a:solidFill>
                            <a:schemeClr val="accent2">
                              <a:lumMod val="75000"/>
                            </a:schemeClr>
                          </a:solidFill>
                        </a:rPr>
                        <a:t>Skin</a:t>
                      </a:r>
                    </a:p>
                  </a:txBody>
                  <a:tcPr marL="65314" marR="65314" marT="32657" marB="32657" anchor="ctr"/>
                </a:tc>
                <a:tc>
                  <a:txBody>
                    <a:bodyPr/>
                    <a:lstStyle/>
                    <a:p>
                      <a:pPr algn="l"/>
                      <a:r>
                        <a:rPr lang="en-GB" sz="900" dirty="0"/>
                        <a:t>Hard to penetrate waterproof barrier. Glands</a:t>
                      </a:r>
                      <a:r>
                        <a:rPr lang="en-GB" sz="900" baseline="0" dirty="0"/>
                        <a:t> secrete oil which kill microbes</a:t>
                      </a:r>
                      <a:endParaRPr lang="en-GB" sz="900" dirty="0"/>
                    </a:p>
                  </a:txBody>
                  <a:tcPr marL="65314" marR="65314" marT="32657" marB="32657" anchor="ctr"/>
                </a:tc>
                <a:extLst>
                  <a:ext uri="{0D108BD9-81ED-4DB2-BD59-A6C34878D82A}">
                    <a16:rowId xmlns:a16="http://schemas.microsoft.com/office/drawing/2014/main" val="10003"/>
                  </a:ext>
                </a:extLst>
              </a:tr>
            </a:tbl>
          </a:graphicData>
        </a:graphic>
      </p:graphicFrame>
      <p:cxnSp>
        <p:nvCxnSpPr>
          <p:cNvPr id="130" name="Straight Connector 129"/>
          <p:cNvCxnSpPr/>
          <p:nvPr/>
        </p:nvCxnSpPr>
        <p:spPr>
          <a:xfrm flipH="1">
            <a:off x="6211393" y="1681177"/>
            <a:ext cx="100096" cy="414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33" name="Picture 3"/>
          <p:cNvPicPr>
            <a:picLocks noChangeAspect="1" noChangeArrowheads="1"/>
          </p:cNvPicPr>
          <p:nvPr/>
        </p:nvPicPr>
        <p:blipFill>
          <a:blip r:embed="rId4" cstate="print"/>
          <a:srcRect/>
          <a:stretch>
            <a:fillRect/>
          </a:stretch>
        </p:blipFill>
        <p:spPr bwMode="auto">
          <a:xfrm>
            <a:off x="6681303" y="531330"/>
            <a:ext cx="541892" cy="361511"/>
          </a:xfrm>
          <a:prstGeom prst="rect">
            <a:avLst/>
          </a:prstGeom>
          <a:noFill/>
          <a:ln w="9525">
            <a:noFill/>
            <a:miter lim="800000"/>
            <a:headEnd/>
            <a:tailEnd/>
          </a:ln>
        </p:spPr>
      </p:pic>
      <p:pic>
        <p:nvPicPr>
          <p:cNvPr id="134" name="Picture 2"/>
          <p:cNvPicPr>
            <a:picLocks noChangeAspect="1" noChangeArrowheads="1"/>
          </p:cNvPicPr>
          <p:nvPr/>
        </p:nvPicPr>
        <p:blipFill>
          <a:blip r:embed="rId5" cstate="print"/>
          <a:srcRect/>
          <a:stretch>
            <a:fillRect/>
          </a:stretch>
        </p:blipFill>
        <p:spPr bwMode="auto">
          <a:xfrm>
            <a:off x="6700182" y="1132515"/>
            <a:ext cx="554876" cy="415954"/>
          </a:xfrm>
          <a:prstGeom prst="rect">
            <a:avLst/>
          </a:prstGeom>
          <a:noFill/>
          <a:ln w="9525">
            <a:noFill/>
            <a:miter lim="800000"/>
            <a:headEnd/>
            <a:tailEnd/>
          </a:ln>
        </p:spPr>
      </p:pic>
      <p:pic>
        <p:nvPicPr>
          <p:cNvPr id="135" name="Picture 4"/>
          <p:cNvPicPr>
            <a:picLocks noChangeAspect="1" noChangeArrowheads="1"/>
          </p:cNvPicPr>
          <p:nvPr/>
        </p:nvPicPr>
        <p:blipFill>
          <a:blip r:embed="rId6" cstate="print"/>
          <a:srcRect l="5039" t="17998" r="-1680" b="21372"/>
          <a:stretch>
            <a:fillRect/>
          </a:stretch>
        </p:blipFill>
        <p:spPr bwMode="auto">
          <a:xfrm>
            <a:off x="6723905" y="1700135"/>
            <a:ext cx="528391" cy="431364"/>
          </a:xfrm>
          <a:prstGeom prst="rect">
            <a:avLst/>
          </a:prstGeom>
          <a:noFill/>
          <a:ln w="9525">
            <a:noFill/>
            <a:miter lim="800000"/>
            <a:headEnd/>
            <a:tailEnd/>
          </a:ln>
        </p:spPr>
      </p:pic>
      <p:pic>
        <p:nvPicPr>
          <p:cNvPr id="136" name="Picture 5"/>
          <p:cNvPicPr>
            <a:picLocks noChangeAspect="1" noChangeArrowheads="1"/>
          </p:cNvPicPr>
          <p:nvPr/>
        </p:nvPicPr>
        <p:blipFill>
          <a:blip r:embed="rId7" cstate="print"/>
          <a:srcRect/>
          <a:stretch>
            <a:fillRect/>
          </a:stretch>
        </p:blipFill>
        <p:spPr bwMode="auto">
          <a:xfrm>
            <a:off x="6728188" y="2269498"/>
            <a:ext cx="530405" cy="356409"/>
          </a:xfrm>
          <a:prstGeom prst="rect">
            <a:avLst/>
          </a:prstGeom>
          <a:noFill/>
          <a:ln w="9525">
            <a:noFill/>
            <a:miter lim="800000"/>
            <a:headEnd/>
            <a:tailEnd/>
          </a:ln>
        </p:spPr>
      </p:pic>
      <p:graphicFrame>
        <p:nvGraphicFramePr>
          <p:cNvPr id="137" name="Table 136"/>
          <p:cNvGraphicFramePr>
            <a:graphicFrameLocks noGrp="1"/>
          </p:cNvGraphicFramePr>
          <p:nvPr>
            <p:extLst/>
          </p:nvPr>
        </p:nvGraphicFramePr>
        <p:xfrm>
          <a:off x="4836881" y="2954697"/>
          <a:ext cx="4636868" cy="4015609"/>
        </p:xfrm>
        <a:graphic>
          <a:graphicData uri="http://schemas.openxmlformats.org/drawingml/2006/table">
            <a:tbl>
              <a:tblPr firstRow="1" bandRow="1">
                <a:tableStyleId>{5940675A-B579-460E-94D1-54222C63F5DA}</a:tableStyleId>
              </a:tblPr>
              <a:tblGrid>
                <a:gridCol w="561886">
                  <a:extLst>
                    <a:ext uri="{9D8B030D-6E8A-4147-A177-3AD203B41FA5}">
                      <a16:colId xmlns:a16="http://schemas.microsoft.com/office/drawing/2014/main" val="20000"/>
                    </a:ext>
                  </a:extLst>
                </a:gridCol>
                <a:gridCol w="684173">
                  <a:extLst>
                    <a:ext uri="{9D8B030D-6E8A-4147-A177-3AD203B41FA5}">
                      <a16:colId xmlns:a16="http://schemas.microsoft.com/office/drawing/2014/main" val="20001"/>
                    </a:ext>
                  </a:extLst>
                </a:gridCol>
                <a:gridCol w="900964">
                  <a:extLst>
                    <a:ext uri="{9D8B030D-6E8A-4147-A177-3AD203B41FA5}">
                      <a16:colId xmlns:a16="http://schemas.microsoft.com/office/drawing/2014/main" val="20002"/>
                    </a:ext>
                  </a:extLst>
                </a:gridCol>
                <a:gridCol w="1120921">
                  <a:extLst>
                    <a:ext uri="{9D8B030D-6E8A-4147-A177-3AD203B41FA5}">
                      <a16:colId xmlns:a16="http://schemas.microsoft.com/office/drawing/2014/main" val="20003"/>
                    </a:ext>
                  </a:extLst>
                </a:gridCol>
                <a:gridCol w="1368924">
                  <a:extLst>
                    <a:ext uri="{9D8B030D-6E8A-4147-A177-3AD203B41FA5}">
                      <a16:colId xmlns:a16="http://schemas.microsoft.com/office/drawing/2014/main" val="20004"/>
                    </a:ext>
                  </a:extLst>
                </a:gridCol>
              </a:tblGrid>
              <a:tr h="326571">
                <a:tc>
                  <a:txBody>
                    <a:bodyPr/>
                    <a:lstStyle/>
                    <a:p>
                      <a:pPr algn="ctr"/>
                      <a:r>
                        <a:rPr lang="en-GB" sz="900" b="1" dirty="0"/>
                        <a:t>Pathogen</a:t>
                      </a:r>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Disease</a:t>
                      </a:r>
                    </a:p>
                  </a:txBody>
                  <a:tcPr marL="65314" marR="65314" marT="32657" marB="32657" anchor="ctr">
                    <a:solidFill>
                      <a:schemeClr val="accent2">
                        <a:lumMod val="20000"/>
                        <a:lumOff val="80000"/>
                      </a:schemeClr>
                    </a:solidFill>
                  </a:tcPr>
                </a:tc>
                <a:tc>
                  <a:txBody>
                    <a:bodyPr/>
                    <a:lstStyle/>
                    <a:p>
                      <a:pPr algn="ctr"/>
                      <a:r>
                        <a:rPr lang="en-GB" sz="900" b="1" dirty="0"/>
                        <a:t>Symptoms</a:t>
                      </a:r>
                    </a:p>
                  </a:txBody>
                  <a:tcPr marL="65314" marR="65314" marT="32657" marB="32657" anchor="ctr">
                    <a:solidFill>
                      <a:schemeClr val="accent2">
                        <a:lumMod val="20000"/>
                        <a:lumOff val="80000"/>
                      </a:schemeClr>
                    </a:solidFill>
                  </a:tcPr>
                </a:tc>
                <a:tc>
                  <a:txBody>
                    <a:bodyPr/>
                    <a:lstStyle/>
                    <a:p>
                      <a:pPr algn="ctr"/>
                      <a:r>
                        <a:rPr lang="en-GB" sz="900" b="1" dirty="0"/>
                        <a:t>Method</a:t>
                      </a:r>
                      <a:r>
                        <a:rPr lang="en-GB" sz="900" b="1" baseline="0" dirty="0"/>
                        <a:t> of transmission</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dirty="0"/>
                        <a:t>Control of spread</a:t>
                      </a:r>
                    </a:p>
                  </a:txBody>
                  <a:tcPr marL="65314" marR="65314" marT="32657" marB="32657" anchor="ctr">
                    <a:solidFill>
                      <a:schemeClr val="accent2">
                        <a:lumMod val="20000"/>
                        <a:lumOff val="80000"/>
                      </a:schemeClr>
                    </a:solidFill>
                  </a:tcPr>
                </a:tc>
                <a:extLst>
                  <a:ext uri="{0D108BD9-81ED-4DB2-BD59-A6C34878D82A}">
                    <a16:rowId xmlns:a16="http://schemas.microsoft.com/office/drawing/2014/main" val="10000"/>
                  </a:ext>
                </a:extLst>
              </a:tr>
              <a:tr h="326571">
                <a:tc>
                  <a:txBody>
                    <a:bodyPr/>
                    <a:lstStyle/>
                    <a:p>
                      <a:pPr algn="ctr"/>
                      <a:r>
                        <a:rPr lang="en-GB" sz="900" b="1" dirty="0"/>
                        <a:t>Virus</a:t>
                      </a:r>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Measles</a:t>
                      </a:r>
                    </a:p>
                  </a:txBody>
                  <a:tcPr marL="65314" marR="65314" marT="32657" marB="32657" anchor="ctr"/>
                </a:tc>
                <a:tc>
                  <a:txBody>
                    <a:bodyPr/>
                    <a:lstStyle/>
                    <a:p>
                      <a:pPr algn="l"/>
                      <a:r>
                        <a:rPr lang="en-GB" sz="900" dirty="0"/>
                        <a:t>Fever, red skin rash.</a:t>
                      </a:r>
                    </a:p>
                  </a:txBody>
                  <a:tcPr marL="65314" marR="65314" marT="32657" marB="32657" anchor="ctr"/>
                </a:tc>
                <a:tc>
                  <a:txBody>
                    <a:bodyPr/>
                    <a:lstStyle/>
                    <a:p>
                      <a:pPr algn="l"/>
                      <a:r>
                        <a:rPr lang="en-GB" sz="900" dirty="0"/>
                        <a:t>Droplet</a:t>
                      </a:r>
                      <a:r>
                        <a:rPr lang="en-GB" sz="900" baseline="0" dirty="0"/>
                        <a:t> infection from sneezes and coughs.</a:t>
                      </a:r>
                      <a:endParaRPr lang="en-GB" sz="900" dirty="0"/>
                    </a:p>
                  </a:txBody>
                  <a:tcPr marL="65314" marR="65314" marT="32657" marB="32657" anchor="ctr"/>
                </a:tc>
                <a:tc>
                  <a:txBody>
                    <a:bodyPr/>
                    <a:lstStyle/>
                    <a:p>
                      <a:pPr algn="l"/>
                      <a:r>
                        <a:rPr lang="en-GB" sz="900" dirty="0"/>
                        <a:t>Vaccination as</a:t>
                      </a:r>
                      <a:r>
                        <a:rPr lang="en-GB" sz="900" baseline="0" dirty="0"/>
                        <a:t> a child.</a:t>
                      </a:r>
                      <a:endParaRPr lang="en-GB" sz="900" dirty="0"/>
                    </a:p>
                  </a:txBody>
                  <a:tcPr marL="65314" marR="65314" marT="32657" marB="32657" anchor="ctr"/>
                </a:tc>
                <a:extLst>
                  <a:ext uri="{0D108BD9-81ED-4DB2-BD59-A6C34878D82A}">
                    <a16:rowId xmlns:a16="http://schemas.microsoft.com/office/drawing/2014/main" val="10001"/>
                  </a:ext>
                </a:extLst>
              </a:tr>
              <a:tr h="587829">
                <a:tc>
                  <a:txBody>
                    <a:bodyPr/>
                    <a:lstStyle/>
                    <a:p>
                      <a:pPr algn="ctr"/>
                      <a:r>
                        <a:rPr lang="en-GB" sz="900" b="1" dirty="0"/>
                        <a:t>Virus</a:t>
                      </a:r>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HIV</a:t>
                      </a:r>
                    </a:p>
                  </a:txBody>
                  <a:tcPr marL="65314" marR="65314" marT="32657" marB="32657" anchor="ctr"/>
                </a:tc>
                <a:tc>
                  <a:txBody>
                    <a:bodyPr/>
                    <a:lstStyle/>
                    <a:p>
                      <a:pPr algn="l"/>
                      <a:r>
                        <a:rPr lang="en-GB" sz="900" dirty="0"/>
                        <a:t>Initially flu like systems, serious</a:t>
                      </a:r>
                      <a:r>
                        <a:rPr lang="en-GB" sz="900" baseline="0" dirty="0"/>
                        <a:t> damage to immune system.</a:t>
                      </a:r>
                      <a:endParaRPr lang="en-GB" sz="900" dirty="0"/>
                    </a:p>
                  </a:txBody>
                  <a:tcPr marL="65314" marR="65314" marT="32657" marB="32657" anchor="ctr"/>
                </a:tc>
                <a:tc>
                  <a:txBody>
                    <a:bodyPr/>
                    <a:lstStyle/>
                    <a:p>
                      <a:pPr algn="l"/>
                      <a:r>
                        <a:rPr lang="en-GB" sz="900" dirty="0"/>
                        <a:t>Sexual</a:t>
                      </a:r>
                      <a:r>
                        <a:rPr lang="en-GB" sz="900" baseline="0" dirty="0"/>
                        <a:t> contact and exchange of body fluids.</a:t>
                      </a:r>
                      <a:endParaRPr lang="en-GB" sz="900" dirty="0"/>
                    </a:p>
                  </a:txBody>
                  <a:tcPr marL="65314" marR="65314" marT="32657" marB="32657" anchor="ctr"/>
                </a:tc>
                <a:tc>
                  <a:txBody>
                    <a:bodyPr/>
                    <a:lstStyle/>
                    <a:p>
                      <a:pPr algn="l"/>
                      <a:r>
                        <a:rPr lang="en-GB" sz="900" dirty="0"/>
                        <a:t>Anti-retroviral</a:t>
                      </a:r>
                      <a:r>
                        <a:rPr lang="en-GB" sz="900" baseline="0" dirty="0"/>
                        <a:t> drugs and use of condoms.</a:t>
                      </a:r>
                      <a:endParaRPr lang="en-GB" sz="900" dirty="0"/>
                    </a:p>
                  </a:txBody>
                  <a:tcPr marL="65314" marR="65314" marT="32657" marB="32657" anchor="ctr"/>
                </a:tc>
                <a:extLst>
                  <a:ext uri="{0D108BD9-81ED-4DB2-BD59-A6C34878D82A}">
                    <a16:rowId xmlns:a16="http://schemas.microsoft.com/office/drawing/2014/main" val="10002"/>
                  </a:ext>
                </a:extLst>
              </a:tr>
              <a:tr h="459271">
                <a:tc>
                  <a:txBody>
                    <a:bodyPr/>
                    <a:lstStyle/>
                    <a:p>
                      <a:pPr algn="ctr"/>
                      <a:r>
                        <a:rPr lang="en-GB" sz="900" b="1" dirty="0"/>
                        <a:t>Virus</a:t>
                      </a:r>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Tobacco</a:t>
                      </a:r>
                      <a:r>
                        <a:rPr lang="en-GB" sz="900" b="1" i="1" baseline="0" dirty="0">
                          <a:solidFill>
                            <a:schemeClr val="accent2">
                              <a:lumMod val="75000"/>
                            </a:schemeClr>
                          </a:solidFill>
                        </a:rPr>
                        <a:t> mosaic virus</a:t>
                      </a:r>
                      <a:endParaRPr lang="en-GB" sz="900" b="1" i="1" dirty="0">
                        <a:solidFill>
                          <a:schemeClr val="accent2">
                            <a:lumMod val="75000"/>
                          </a:schemeClr>
                        </a:solidFill>
                      </a:endParaRPr>
                    </a:p>
                  </a:txBody>
                  <a:tcPr marL="65314" marR="65314" marT="32657" marB="32657" anchor="ctr"/>
                </a:tc>
                <a:tc>
                  <a:txBody>
                    <a:bodyPr/>
                    <a:lstStyle/>
                    <a:p>
                      <a:pPr algn="l"/>
                      <a:r>
                        <a:rPr lang="en-GB" sz="900" dirty="0"/>
                        <a:t>Mosaic pattern on leaves.</a:t>
                      </a:r>
                    </a:p>
                  </a:txBody>
                  <a:tcPr marL="65314" marR="65314" marT="32657" marB="32657" anchor="ctr"/>
                </a:tc>
                <a:tc>
                  <a:txBody>
                    <a:bodyPr/>
                    <a:lstStyle/>
                    <a:p>
                      <a:pPr algn="l"/>
                      <a:r>
                        <a:rPr lang="en-GB" sz="900" dirty="0"/>
                        <a:t>Enters via wounds in epidermis caused by pests.</a:t>
                      </a:r>
                    </a:p>
                  </a:txBody>
                  <a:tcPr marL="65314" marR="65314" marT="32657" marB="32657" anchor="ctr"/>
                </a:tc>
                <a:tc>
                  <a:txBody>
                    <a:bodyPr/>
                    <a:lstStyle/>
                    <a:p>
                      <a:pPr algn="l"/>
                      <a:r>
                        <a:rPr lang="en-GB" sz="900" dirty="0"/>
                        <a:t>Remove infected leaves and control pests that damage the leaves.</a:t>
                      </a:r>
                    </a:p>
                  </a:txBody>
                  <a:tcPr marL="65314" marR="65314" marT="32657" marB="32657" anchor="ctr"/>
                </a:tc>
                <a:extLst>
                  <a:ext uri="{0D108BD9-81ED-4DB2-BD59-A6C34878D82A}">
                    <a16:rowId xmlns:a16="http://schemas.microsoft.com/office/drawing/2014/main" val="10003"/>
                  </a:ext>
                </a:extLst>
              </a:tr>
              <a:tr h="587829">
                <a:tc>
                  <a:txBody>
                    <a:bodyPr/>
                    <a:lstStyle/>
                    <a:p>
                      <a:pPr algn="ctr"/>
                      <a:r>
                        <a:rPr lang="en-GB" sz="900" b="1" dirty="0"/>
                        <a:t>Bacteria</a:t>
                      </a:r>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Salmonella</a:t>
                      </a:r>
                    </a:p>
                  </a:txBody>
                  <a:tcPr marL="65314" marR="65314" marT="32657" marB="32657" anchor="ctr"/>
                </a:tc>
                <a:tc>
                  <a:txBody>
                    <a:bodyPr/>
                    <a:lstStyle/>
                    <a:p>
                      <a:pPr algn="l"/>
                      <a:r>
                        <a:rPr lang="en-GB" sz="900" dirty="0"/>
                        <a:t>Fever, cramp,</a:t>
                      </a:r>
                      <a:r>
                        <a:rPr lang="en-GB" sz="900" baseline="0" dirty="0"/>
                        <a:t> vomiting, diarrhoea.</a:t>
                      </a:r>
                      <a:endParaRPr lang="en-GB" sz="900" dirty="0"/>
                    </a:p>
                  </a:txBody>
                  <a:tcPr marL="65314" marR="65314" marT="32657" marB="32657" anchor="ctr"/>
                </a:tc>
                <a:tc>
                  <a:txBody>
                    <a:bodyPr/>
                    <a:lstStyle/>
                    <a:p>
                      <a:pPr algn="l"/>
                      <a:r>
                        <a:rPr lang="en-GB" sz="900" dirty="0"/>
                        <a:t>Food</a:t>
                      </a:r>
                      <a:r>
                        <a:rPr lang="en-GB" sz="900" baseline="0" dirty="0"/>
                        <a:t> prepared in unhygienic conditions or not cooked properly.</a:t>
                      </a:r>
                      <a:endParaRPr lang="en-GB" sz="900" dirty="0"/>
                    </a:p>
                  </a:txBody>
                  <a:tcPr marL="65314" marR="65314" marT="32657" marB="32657" anchor="ctr"/>
                </a:tc>
                <a:tc>
                  <a:txBody>
                    <a:bodyPr/>
                    <a:lstStyle/>
                    <a:p>
                      <a:pPr algn="l"/>
                      <a:r>
                        <a:rPr lang="en-GB" sz="900" dirty="0"/>
                        <a:t>Improve food hygiene</a:t>
                      </a:r>
                      <a:r>
                        <a:rPr lang="en-GB" sz="900" baseline="0" dirty="0"/>
                        <a:t>, wash hands, vaccinate poultry, cook food thoroughly.</a:t>
                      </a:r>
                      <a:endParaRPr lang="en-GB" sz="900" dirty="0"/>
                    </a:p>
                  </a:txBody>
                  <a:tcPr marL="65314" marR="65314" marT="32657" marB="32657" anchor="ctr"/>
                </a:tc>
                <a:extLst>
                  <a:ext uri="{0D108BD9-81ED-4DB2-BD59-A6C34878D82A}">
                    <a16:rowId xmlns:a16="http://schemas.microsoft.com/office/drawing/2014/main" val="10004"/>
                  </a:ext>
                </a:extLst>
              </a:tr>
              <a:tr h="457200">
                <a:tc>
                  <a:txBody>
                    <a:bodyPr/>
                    <a:lstStyle/>
                    <a:p>
                      <a:pPr algn="ctr"/>
                      <a:r>
                        <a:rPr lang="en-GB" sz="900" b="1" dirty="0"/>
                        <a:t>Bacteria</a:t>
                      </a:r>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Gonorrhoea</a:t>
                      </a:r>
                    </a:p>
                  </a:txBody>
                  <a:tcPr marL="65314" marR="65314" marT="32657" marB="32657" anchor="ctr"/>
                </a:tc>
                <a:tc>
                  <a:txBody>
                    <a:bodyPr/>
                    <a:lstStyle/>
                    <a:p>
                      <a:pPr algn="l"/>
                      <a:r>
                        <a:rPr lang="en-GB" sz="900" dirty="0"/>
                        <a:t>Green discharge</a:t>
                      </a:r>
                      <a:r>
                        <a:rPr lang="en-GB" sz="900" baseline="0" dirty="0"/>
                        <a:t> from penis or vagina.</a:t>
                      </a:r>
                      <a:endParaRPr lang="en-GB" sz="900" dirty="0"/>
                    </a:p>
                  </a:txBody>
                  <a:tcPr marL="65314" marR="65314" marT="32657" marB="32657" anchor="ctr"/>
                </a:tc>
                <a:tc>
                  <a:txBody>
                    <a:bodyPr/>
                    <a:lstStyle/>
                    <a:p>
                      <a:pPr algn="l"/>
                      <a:r>
                        <a:rPr lang="en-GB" sz="900" dirty="0"/>
                        <a:t>Direct sexual contact or exchange of body fluids.</a:t>
                      </a:r>
                    </a:p>
                  </a:txBody>
                  <a:tcPr marL="65314" marR="65314" marT="32657" marB="32657" anchor="ctr"/>
                </a:tc>
                <a:tc>
                  <a:txBody>
                    <a:bodyPr/>
                    <a:lstStyle/>
                    <a:p>
                      <a:pPr algn="l"/>
                      <a:r>
                        <a:rPr lang="en-GB" sz="900" dirty="0"/>
                        <a:t>Use condoms.</a:t>
                      </a:r>
                      <a:r>
                        <a:rPr lang="en-GB" sz="900" baseline="0" dirty="0"/>
                        <a:t> Treatment using antibiotics.</a:t>
                      </a:r>
                      <a:endParaRPr lang="en-GB" sz="900" dirty="0"/>
                    </a:p>
                  </a:txBody>
                  <a:tcPr marL="65314" marR="65314" marT="32657" marB="32657" anchor="ctr"/>
                </a:tc>
                <a:extLst>
                  <a:ext uri="{0D108BD9-81ED-4DB2-BD59-A6C34878D82A}">
                    <a16:rowId xmlns:a16="http://schemas.microsoft.com/office/drawing/2014/main" val="10005"/>
                  </a:ext>
                </a:extLst>
              </a:tr>
              <a:tr h="457200">
                <a:tc>
                  <a:txBody>
                    <a:bodyPr/>
                    <a:lstStyle/>
                    <a:p>
                      <a:pPr algn="ctr"/>
                      <a:r>
                        <a:rPr lang="en-GB" sz="900" b="1" dirty="0" err="1"/>
                        <a:t>Protists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Malaria</a:t>
                      </a:r>
                    </a:p>
                  </a:txBody>
                  <a:tcPr marL="65314" marR="65314" marT="32657" marB="32657" anchor="ctr"/>
                </a:tc>
                <a:tc>
                  <a:txBody>
                    <a:bodyPr/>
                    <a:lstStyle/>
                    <a:p>
                      <a:pPr algn="l"/>
                      <a:r>
                        <a:rPr lang="en-GB" sz="900" dirty="0"/>
                        <a:t>Recurrent fever.</a:t>
                      </a:r>
                    </a:p>
                  </a:txBody>
                  <a:tcPr marL="65314" marR="65314" marT="32657" marB="32657"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900" dirty="0"/>
                        <a:t>By an animal vector (mosquitoes).</a:t>
                      </a:r>
                    </a:p>
                  </a:txBody>
                  <a:tcPr marL="65314" marR="65314" marT="32657" marB="32657" anchor="ctr"/>
                </a:tc>
                <a:tc>
                  <a:txBody>
                    <a:bodyPr/>
                    <a:lstStyle/>
                    <a:p>
                      <a:pPr algn="l"/>
                      <a:r>
                        <a:rPr lang="en-GB" sz="900" dirty="0"/>
                        <a:t>Prevent breeding of mosquitoes. Use of nets to prevent bites.</a:t>
                      </a:r>
                    </a:p>
                  </a:txBody>
                  <a:tcPr marL="65314" marR="65314" marT="32657" marB="32657" anchor="ctr"/>
                </a:tc>
                <a:extLst>
                  <a:ext uri="{0D108BD9-81ED-4DB2-BD59-A6C34878D82A}">
                    <a16:rowId xmlns:a16="http://schemas.microsoft.com/office/drawing/2014/main" val="10006"/>
                  </a:ext>
                </a:extLst>
              </a:tr>
              <a:tr h="403731">
                <a:tc>
                  <a:txBody>
                    <a:bodyPr/>
                    <a:lstStyle/>
                    <a:p>
                      <a:pPr algn="ctr"/>
                      <a:r>
                        <a:rPr lang="en-GB" sz="900" b="1" dirty="0"/>
                        <a:t>Fungus</a:t>
                      </a:r>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Rose black</a:t>
                      </a:r>
                      <a:r>
                        <a:rPr lang="en-GB" sz="900" b="1" i="1" baseline="0" dirty="0">
                          <a:solidFill>
                            <a:schemeClr val="accent2">
                              <a:lumMod val="75000"/>
                            </a:schemeClr>
                          </a:solidFill>
                        </a:rPr>
                        <a:t> spot</a:t>
                      </a:r>
                      <a:endParaRPr lang="en-GB" sz="900" b="1" i="1" dirty="0">
                        <a:solidFill>
                          <a:schemeClr val="accent2">
                            <a:lumMod val="75000"/>
                          </a:schemeClr>
                        </a:solidFill>
                      </a:endParaRPr>
                    </a:p>
                  </a:txBody>
                  <a:tcPr marL="65314" marR="65314" marT="32657" marB="32657" anchor="ctr"/>
                </a:tc>
                <a:tc>
                  <a:txBody>
                    <a:bodyPr/>
                    <a:lstStyle/>
                    <a:p>
                      <a:pPr algn="l"/>
                      <a:r>
                        <a:rPr lang="en-GB" sz="900" dirty="0"/>
                        <a:t>Purple black spots on leaves.</a:t>
                      </a:r>
                    </a:p>
                  </a:txBody>
                  <a:tcPr marL="65314" marR="65314" marT="32657" marB="32657" anchor="ctr"/>
                </a:tc>
                <a:tc>
                  <a:txBody>
                    <a:bodyPr/>
                    <a:lstStyle/>
                    <a:p>
                      <a:pPr algn="l"/>
                      <a:r>
                        <a:rPr lang="en-GB" sz="900" dirty="0"/>
                        <a:t>Spores</a:t>
                      </a:r>
                      <a:r>
                        <a:rPr lang="en-GB" sz="900" baseline="0" dirty="0"/>
                        <a:t> carried via wind or water.</a:t>
                      </a:r>
                      <a:endParaRPr lang="en-GB" sz="900" dirty="0"/>
                    </a:p>
                  </a:txBody>
                  <a:tcPr marL="65314" marR="65314" marT="32657" marB="32657" anchor="ctr"/>
                </a:tc>
                <a:tc>
                  <a:txBody>
                    <a:bodyPr/>
                    <a:lstStyle/>
                    <a:p>
                      <a:pPr algn="l"/>
                      <a:r>
                        <a:rPr lang="en-GB" sz="900" dirty="0"/>
                        <a:t>Remove infected</a:t>
                      </a:r>
                      <a:r>
                        <a:rPr lang="en-GB" sz="900" baseline="0" dirty="0"/>
                        <a:t> leaves. Spray with fungicide.</a:t>
                      </a:r>
                      <a:endParaRPr lang="en-GB" sz="900" dirty="0"/>
                    </a:p>
                  </a:txBody>
                  <a:tcPr marL="65314" marR="65314" marT="32657" marB="32657" anchor="ctr"/>
                </a:tc>
                <a:extLst>
                  <a:ext uri="{0D108BD9-81ED-4DB2-BD59-A6C34878D82A}">
                    <a16:rowId xmlns:a16="http://schemas.microsoft.com/office/drawing/2014/main" val="10007"/>
                  </a:ext>
                </a:extLst>
              </a:tr>
            </a:tbl>
          </a:graphicData>
        </a:graphic>
      </p:graphicFrame>
      <p:sp>
        <p:nvSpPr>
          <p:cNvPr id="138" name="Rectangle 137"/>
          <p:cNvSpPr/>
          <p:nvPr/>
        </p:nvSpPr>
        <p:spPr>
          <a:xfrm rot="16200000">
            <a:off x="3674396" y="4830322"/>
            <a:ext cx="1778163" cy="488082"/>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Communicable diseases</a:t>
            </a:r>
            <a:endParaRPr lang="en-GB" sz="1286" dirty="0">
              <a:solidFill>
                <a:schemeClr val="accent2"/>
              </a:solidFill>
              <a:ea typeface="Verdana" panose="020B0604030504040204" pitchFamily="34" charset="0"/>
              <a:cs typeface="Verdana" panose="020B0604030504040204" pitchFamily="34" charset="0"/>
            </a:endParaRPr>
          </a:p>
        </p:txBody>
      </p:sp>
      <p:cxnSp>
        <p:nvCxnSpPr>
          <p:cNvPr id="139" name="Straight Connector 138"/>
          <p:cNvCxnSpPr>
            <a:stCxn id="138" idx="2"/>
            <a:endCxn id="137" idx="1"/>
          </p:cNvCxnSpPr>
          <p:nvPr/>
        </p:nvCxnSpPr>
        <p:spPr>
          <a:xfrm flipV="1">
            <a:off x="4695381" y="4757798"/>
            <a:ext cx="141500" cy="3165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54" name="Table 153"/>
          <p:cNvGraphicFramePr>
            <a:graphicFrameLocks noGrp="1"/>
          </p:cNvGraphicFramePr>
          <p:nvPr>
            <p:extLst/>
          </p:nvPr>
        </p:nvGraphicFramePr>
        <p:xfrm>
          <a:off x="422451" y="4301491"/>
          <a:ext cx="3165071" cy="2664822"/>
        </p:xfrm>
        <a:graphic>
          <a:graphicData uri="http://schemas.openxmlformats.org/drawingml/2006/table">
            <a:tbl>
              <a:tblPr firstRow="1" bandRow="1">
                <a:tableStyleId>{5940675A-B579-460E-94D1-54222C63F5DA}</a:tableStyleId>
              </a:tblPr>
              <a:tblGrid>
                <a:gridCol w="708639">
                  <a:extLst>
                    <a:ext uri="{9D8B030D-6E8A-4147-A177-3AD203B41FA5}">
                      <a16:colId xmlns:a16="http://schemas.microsoft.com/office/drawing/2014/main" val="20000"/>
                    </a:ext>
                  </a:extLst>
                </a:gridCol>
                <a:gridCol w="831741">
                  <a:extLst>
                    <a:ext uri="{9D8B030D-6E8A-4147-A177-3AD203B41FA5}">
                      <a16:colId xmlns:a16="http://schemas.microsoft.com/office/drawing/2014/main" val="20001"/>
                    </a:ext>
                  </a:extLst>
                </a:gridCol>
                <a:gridCol w="754972">
                  <a:extLst>
                    <a:ext uri="{9D8B030D-6E8A-4147-A177-3AD203B41FA5}">
                      <a16:colId xmlns:a16="http://schemas.microsoft.com/office/drawing/2014/main" val="20002"/>
                    </a:ext>
                  </a:extLst>
                </a:gridCol>
                <a:gridCol w="869719">
                  <a:extLst>
                    <a:ext uri="{9D8B030D-6E8A-4147-A177-3AD203B41FA5}">
                      <a16:colId xmlns:a16="http://schemas.microsoft.com/office/drawing/2014/main" val="20003"/>
                    </a:ext>
                  </a:extLst>
                </a:gridCol>
              </a:tblGrid>
              <a:tr h="327406">
                <a:tc>
                  <a:txBody>
                    <a:bodyPr/>
                    <a:lstStyle/>
                    <a:p>
                      <a:pPr algn="ctr"/>
                      <a:r>
                        <a:rPr lang="en-GB" sz="900" b="1" i="0" dirty="0">
                          <a:solidFill>
                            <a:schemeClr val="tx1"/>
                          </a:solidFill>
                        </a:rPr>
                        <a:t>Viruses</a:t>
                      </a:r>
                    </a:p>
                  </a:txBody>
                  <a:tcPr marL="65314" marR="65314" marT="32657" marB="32657" anchor="ctr">
                    <a:solidFill>
                      <a:schemeClr val="accent2">
                        <a:lumMod val="20000"/>
                        <a:lumOff val="80000"/>
                      </a:schemeClr>
                    </a:solidFill>
                  </a:tcPr>
                </a:tc>
                <a:tc>
                  <a:txBody>
                    <a:bodyPr/>
                    <a:lstStyle/>
                    <a:p>
                      <a:pPr algn="ctr"/>
                      <a:r>
                        <a:rPr lang="en-GB" sz="900" b="1" i="0" dirty="0">
                          <a:solidFill>
                            <a:schemeClr val="tx1"/>
                          </a:solidFill>
                        </a:rPr>
                        <a:t>Bacteria</a:t>
                      </a:r>
                    </a:p>
                    <a:p>
                      <a:pPr algn="ctr"/>
                      <a:r>
                        <a:rPr lang="en-GB" sz="900" b="1" i="0" dirty="0">
                          <a:solidFill>
                            <a:schemeClr val="tx1"/>
                          </a:solidFill>
                        </a:rPr>
                        <a:t>(prokaryotes)</a:t>
                      </a:r>
                    </a:p>
                  </a:txBody>
                  <a:tcPr marL="65314" marR="65314" marT="32657" marB="32657" anchor="ctr">
                    <a:solidFill>
                      <a:schemeClr val="accent2">
                        <a:lumMod val="20000"/>
                        <a:lumOff val="80000"/>
                      </a:schemeClr>
                    </a:solidFill>
                  </a:tcPr>
                </a:tc>
                <a:tc>
                  <a:txBody>
                    <a:bodyPr/>
                    <a:lstStyle/>
                    <a:p>
                      <a:pPr algn="ctr"/>
                      <a:r>
                        <a:rPr lang="en-GB" sz="900" b="1" i="0" dirty="0" err="1">
                          <a:solidFill>
                            <a:schemeClr val="tx1"/>
                          </a:solidFill>
                        </a:rPr>
                        <a:t>Protists</a:t>
                      </a:r>
                      <a:endParaRPr lang="en-GB" sz="900" b="1" i="0" dirty="0">
                        <a:solidFill>
                          <a:schemeClr val="tx1"/>
                        </a:solidFill>
                      </a:endParaRPr>
                    </a:p>
                    <a:p>
                      <a:pPr algn="ctr"/>
                      <a:r>
                        <a:rPr lang="en-GB" sz="900" b="1" i="0" dirty="0">
                          <a:solidFill>
                            <a:schemeClr val="tx1"/>
                          </a:solidFill>
                        </a:rPr>
                        <a:t>(eukaryotes)</a:t>
                      </a:r>
                    </a:p>
                  </a:txBody>
                  <a:tcPr marL="65314" marR="65314" marT="32657" marB="32657" anchor="ctr">
                    <a:solidFill>
                      <a:schemeClr val="accent2">
                        <a:lumMod val="20000"/>
                        <a:lumOff val="80000"/>
                      </a:schemeClr>
                    </a:solidFill>
                  </a:tcPr>
                </a:tc>
                <a:tc>
                  <a:txBody>
                    <a:bodyPr/>
                    <a:lstStyle/>
                    <a:p>
                      <a:pPr algn="ctr"/>
                      <a:r>
                        <a:rPr lang="en-GB" sz="900" b="1" i="0" dirty="0">
                          <a:solidFill>
                            <a:schemeClr val="tx1"/>
                          </a:solidFill>
                        </a:rPr>
                        <a:t>Fungi</a:t>
                      </a:r>
                    </a:p>
                    <a:p>
                      <a:pPr algn="ctr"/>
                      <a:r>
                        <a:rPr lang="en-GB" sz="900" b="1" i="0" dirty="0">
                          <a:solidFill>
                            <a:schemeClr val="tx1"/>
                          </a:solidFill>
                        </a:rPr>
                        <a:t>(eukaryotes)</a:t>
                      </a:r>
                    </a:p>
                  </a:txBody>
                  <a:tcPr marL="65314" marR="65314" marT="32657" marB="32657" anchor="ctr">
                    <a:solidFill>
                      <a:schemeClr val="accent2">
                        <a:lumMod val="20000"/>
                        <a:lumOff val="80000"/>
                      </a:schemeClr>
                    </a:solidFill>
                  </a:tcPr>
                </a:tc>
                <a:extLst>
                  <a:ext uri="{0D108BD9-81ED-4DB2-BD59-A6C34878D82A}">
                    <a16:rowId xmlns:a16="http://schemas.microsoft.com/office/drawing/2014/main" val="10000"/>
                  </a:ext>
                </a:extLst>
              </a:tr>
              <a:tr h="718457">
                <a:tc>
                  <a:txBody>
                    <a:bodyPr/>
                    <a:lstStyle/>
                    <a:p>
                      <a:pPr algn="ctr"/>
                      <a:r>
                        <a:rPr lang="en-GB" sz="900" b="1" i="1" dirty="0">
                          <a:solidFill>
                            <a:schemeClr val="accent2">
                              <a:lumMod val="75000"/>
                            </a:schemeClr>
                          </a:solidFill>
                        </a:rPr>
                        <a:t>e.g.</a:t>
                      </a:r>
                      <a:r>
                        <a:rPr lang="en-GB" sz="900" b="1" i="1" baseline="0" dirty="0">
                          <a:solidFill>
                            <a:schemeClr val="accent2">
                              <a:lumMod val="75000"/>
                            </a:schemeClr>
                          </a:solidFill>
                        </a:rPr>
                        <a:t> cold, influenza, measles, HIV, tobacco mosaic virus</a:t>
                      </a:r>
                      <a:endParaRPr lang="en-GB" sz="900" b="1" i="1" dirty="0">
                        <a:solidFill>
                          <a:schemeClr val="accent2">
                            <a:lumMod val="75000"/>
                          </a:schemeClr>
                        </a:solidFill>
                      </a:endParaRPr>
                    </a:p>
                  </a:txBody>
                  <a:tcPr marL="65314" marR="65314" marT="32657" marB="32657" anchor="ctr">
                    <a:noFill/>
                  </a:tcPr>
                </a:tc>
                <a:tc>
                  <a:txBody>
                    <a:bodyPr/>
                    <a:lstStyle/>
                    <a:p>
                      <a:pPr algn="ctr"/>
                      <a:r>
                        <a:rPr lang="en-GB" sz="900" b="1" i="1" dirty="0">
                          <a:solidFill>
                            <a:schemeClr val="accent2">
                              <a:lumMod val="75000"/>
                            </a:schemeClr>
                          </a:solidFill>
                        </a:rPr>
                        <a:t>e.g. tuberculosis</a:t>
                      </a:r>
                      <a:r>
                        <a:rPr lang="en-GB" sz="900" b="1" i="1" baseline="0" dirty="0">
                          <a:solidFill>
                            <a:schemeClr val="accent2">
                              <a:lumMod val="75000"/>
                            </a:schemeClr>
                          </a:solidFill>
                        </a:rPr>
                        <a:t> (TB), Salmonella, Gonorrhoea</a:t>
                      </a:r>
                      <a:endParaRPr lang="en-GB" sz="900" b="1" i="1" dirty="0">
                        <a:solidFill>
                          <a:schemeClr val="accent2">
                            <a:lumMod val="75000"/>
                          </a:schemeClr>
                        </a:solidFill>
                      </a:endParaRPr>
                    </a:p>
                  </a:txBody>
                  <a:tcPr marL="65314" marR="65314" marT="32657" marB="32657" anchor="ctr"/>
                </a:tc>
                <a:tc>
                  <a:txBody>
                    <a:bodyPr/>
                    <a:lstStyle/>
                    <a:p>
                      <a:pPr algn="ctr"/>
                      <a:r>
                        <a:rPr lang="en-GB" sz="900" b="1" i="1" dirty="0">
                          <a:solidFill>
                            <a:schemeClr val="accent2">
                              <a:lumMod val="75000"/>
                            </a:schemeClr>
                          </a:solidFill>
                        </a:rPr>
                        <a:t>e.g.</a:t>
                      </a:r>
                      <a:r>
                        <a:rPr lang="en-GB" sz="900" b="1" i="1" baseline="0" dirty="0">
                          <a:solidFill>
                            <a:schemeClr val="accent2">
                              <a:lumMod val="75000"/>
                            </a:schemeClr>
                          </a:solidFill>
                        </a:rPr>
                        <a:t> dysentery, sleeping sickness, malaria</a:t>
                      </a:r>
                      <a:endParaRPr lang="en-GB" sz="900" b="1" i="1" dirty="0">
                        <a:solidFill>
                          <a:schemeClr val="accent2">
                            <a:lumMod val="75000"/>
                          </a:schemeClr>
                        </a:solidFill>
                      </a:endParaRPr>
                    </a:p>
                  </a:txBody>
                  <a:tcPr marL="65314" marR="65314" marT="32657" marB="32657"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900" b="1" i="1" dirty="0">
                          <a:solidFill>
                            <a:schemeClr val="accent2">
                              <a:lumMod val="75000"/>
                            </a:schemeClr>
                          </a:solidFill>
                        </a:rPr>
                        <a:t>e.g.</a:t>
                      </a:r>
                      <a:r>
                        <a:rPr lang="en-US" sz="900" b="1" i="1" baseline="0" dirty="0">
                          <a:solidFill>
                            <a:schemeClr val="accent2">
                              <a:lumMod val="75000"/>
                            </a:schemeClr>
                          </a:solidFill>
                        </a:rPr>
                        <a:t> athlete’s foot, thrush, rose black spot</a:t>
                      </a:r>
                      <a:endParaRPr lang="en-US"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r h="1267234">
                <a:tc>
                  <a:txBody>
                    <a:bodyPr/>
                    <a:lstStyle/>
                    <a:p>
                      <a:pPr marL="0" indent="0">
                        <a:buFont typeface="Arial" charset="0"/>
                        <a:buNone/>
                      </a:pPr>
                      <a:r>
                        <a:rPr lang="en-GB" sz="900" dirty="0"/>
                        <a:t>DNA or</a:t>
                      </a:r>
                      <a:r>
                        <a:rPr lang="en-GB" sz="900" baseline="0" dirty="0"/>
                        <a:t> RNA surrounded by a protein coat</a:t>
                      </a:r>
                      <a:endParaRPr lang="en-GB" sz="900" dirty="0"/>
                    </a:p>
                  </a:txBody>
                  <a:tcPr marL="65314" marR="65314" marT="32657" marB="32657" anchor="ctr">
                    <a:noFill/>
                  </a:tcPr>
                </a:tc>
                <a:tc>
                  <a:txBody>
                    <a:bodyPr/>
                    <a:lstStyle/>
                    <a:p>
                      <a:pPr marL="0" indent="0">
                        <a:buFont typeface="Arial" charset="0"/>
                        <a:buNone/>
                      </a:pPr>
                      <a:r>
                        <a:rPr lang="en-GB" sz="900" dirty="0"/>
                        <a:t>No membrane bound organelles</a:t>
                      </a:r>
                      <a:r>
                        <a:rPr lang="en-GB" sz="900" baseline="0" dirty="0"/>
                        <a:t> (no chloroplasts, mitochondria or nucleus). Cell wall. Single celled organisms</a:t>
                      </a:r>
                      <a:endParaRPr lang="en-GB" sz="900" dirty="0"/>
                    </a:p>
                  </a:txBody>
                  <a:tcPr marL="65314" marR="65314" marT="32657" marB="32657" anchor="ctr"/>
                </a:tc>
                <a:tc>
                  <a:txBody>
                    <a:bodyPr/>
                    <a:lstStyle/>
                    <a:p>
                      <a:pPr marL="0" indent="0">
                        <a:buFont typeface="Arial" charset="0"/>
                        <a:buNone/>
                      </a:pPr>
                      <a:r>
                        <a:rPr lang="en-GB" sz="900" baseline="0" dirty="0"/>
                        <a:t>Membrane bound organelles. Usually single celled.</a:t>
                      </a:r>
                      <a:endParaRPr lang="en-GB" sz="900" dirty="0"/>
                    </a:p>
                  </a:txBody>
                  <a:tcPr marL="65314" marR="65314" marT="32657" marB="32657" anchor="ctr"/>
                </a:tc>
                <a:tc>
                  <a:txBody>
                    <a:bodyPr/>
                    <a:lstStyle/>
                    <a:p>
                      <a:pPr marL="0" indent="0">
                        <a:buFont typeface="Arial" charset="0"/>
                        <a:buNone/>
                      </a:pPr>
                      <a:r>
                        <a:rPr lang="en-GB" sz="900" dirty="0"/>
                        <a:t>Membrane</a:t>
                      </a:r>
                      <a:r>
                        <a:rPr lang="en-GB" sz="900" baseline="0" dirty="0"/>
                        <a:t> bound organelles, cell wall made of chitin. Single celled or multi-cellular</a:t>
                      </a:r>
                      <a:endParaRPr lang="en-GB" sz="900" dirty="0"/>
                    </a:p>
                  </a:txBody>
                  <a:tcPr marL="65314" marR="65314" marT="32657" marB="32657" anchor="ctr"/>
                </a:tc>
                <a:extLst>
                  <a:ext uri="{0D108BD9-81ED-4DB2-BD59-A6C34878D82A}">
                    <a16:rowId xmlns:a16="http://schemas.microsoft.com/office/drawing/2014/main" val="10002"/>
                  </a:ext>
                </a:extLst>
              </a:tr>
            </a:tbl>
          </a:graphicData>
        </a:graphic>
      </p:graphicFrame>
      <p:cxnSp>
        <p:nvCxnSpPr>
          <p:cNvPr id="155" name="Straight Connector 154"/>
          <p:cNvCxnSpPr>
            <a:stCxn id="113" idx="0"/>
            <a:endCxn id="4" idx="3"/>
          </p:cNvCxnSpPr>
          <p:nvPr/>
        </p:nvCxnSpPr>
        <p:spPr>
          <a:xfrm flipH="1" flipV="1">
            <a:off x="4790956" y="1759063"/>
            <a:ext cx="504507" cy="1759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60" name="Rectangle 159"/>
          <p:cNvSpPr/>
          <p:nvPr/>
        </p:nvSpPr>
        <p:spPr>
          <a:xfrm rot="5400000">
            <a:off x="3780924" y="4967127"/>
            <a:ext cx="933707" cy="290208"/>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Pathogens</a:t>
            </a:r>
            <a:endParaRPr lang="en-GB" sz="1286" dirty="0">
              <a:solidFill>
                <a:schemeClr val="accent2"/>
              </a:solidFill>
              <a:ea typeface="Verdana" panose="020B0604030504040204" pitchFamily="34" charset="0"/>
              <a:cs typeface="Verdana" panose="020B0604030504040204" pitchFamily="34" charset="0"/>
            </a:endParaRPr>
          </a:p>
        </p:txBody>
      </p:sp>
      <p:cxnSp>
        <p:nvCxnSpPr>
          <p:cNvPr id="161" name="Straight Connector 160"/>
          <p:cNvCxnSpPr>
            <a:stCxn id="1036" idx="3"/>
          </p:cNvCxnSpPr>
          <p:nvPr/>
        </p:nvCxnSpPr>
        <p:spPr>
          <a:xfrm flipV="1">
            <a:off x="727977" y="300208"/>
            <a:ext cx="358326" cy="2223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68" name="Rectangle 167"/>
          <p:cNvSpPr/>
          <p:nvPr/>
        </p:nvSpPr>
        <p:spPr>
          <a:xfrm>
            <a:off x="4944666" y="2673671"/>
            <a:ext cx="4417048" cy="24207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Pathogens may infect plants or animals and can be spread by direct contact, water or air</a:t>
            </a:r>
            <a:endParaRPr lang="en-GB" sz="857" b="1" dirty="0">
              <a:solidFill>
                <a:schemeClr val="tx1"/>
              </a:solidFill>
            </a:endParaRPr>
          </a:p>
        </p:txBody>
      </p:sp>
      <p:cxnSp>
        <p:nvCxnSpPr>
          <p:cNvPr id="171" name="Straight Connector 170"/>
          <p:cNvCxnSpPr>
            <a:stCxn id="137" idx="0"/>
            <a:endCxn id="168" idx="2"/>
          </p:cNvCxnSpPr>
          <p:nvPr/>
        </p:nvCxnSpPr>
        <p:spPr>
          <a:xfrm flipH="1" flipV="1">
            <a:off x="7153190" y="2915748"/>
            <a:ext cx="2126" cy="389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76" name="Rectangle 175"/>
          <p:cNvSpPr/>
          <p:nvPr/>
        </p:nvSpPr>
        <p:spPr>
          <a:xfrm rot="10800000" flipV="1">
            <a:off x="3658271" y="6067944"/>
            <a:ext cx="880035" cy="56134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Viruses live and reproduce inside cells causing damage</a:t>
            </a:r>
            <a:endParaRPr lang="en-GB" sz="857" b="1" dirty="0">
              <a:solidFill>
                <a:schemeClr val="tx1"/>
              </a:solidFill>
            </a:endParaRPr>
          </a:p>
        </p:txBody>
      </p:sp>
      <p:cxnSp>
        <p:nvCxnSpPr>
          <p:cNvPr id="182" name="Straight Connector 181"/>
          <p:cNvCxnSpPr>
            <a:stCxn id="176" idx="3"/>
            <a:endCxn id="154" idx="3"/>
          </p:cNvCxnSpPr>
          <p:nvPr/>
        </p:nvCxnSpPr>
        <p:spPr>
          <a:xfrm flipH="1" flipV="1">
            <a:off x="3587522" y="5458039"/>
            <a:ext cx="70749" cy="8905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88" name="Rectangle 187"/>
          <p:cNvSpPr/>
          <p:nvPr/>
        </p:nvSpPr>
        <p:spPr>
          <a:xfrm>
            <a:off x="401716" y="4082866"/>
            <a:ext cx="3187940" cy="15632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Bacteria may produce toxins that damage tissues and make us fell ill</a:t>
            </a:r>
            <a:endParaRPr lang="en-GB" sz="857" b="1" dirty="0">
              <a:solidFill>
                <a:schemeClr val="tx1"/>
              </a:solidFill>
            </a:endParaRPr>
          </a:p>
        </p:txBody>
      </p:sp>
      <p:cxnSp>
        <p:nvCxnSpPr>
          <p:cNvPr id="190" name="Straight Connector 189"/>
          <p:cNvCxnSpPr>
            <a:stCxn id="154" idx="0"/>
            <a:endCxn id="188" idx="2"/>
          </p:cNvCxnSpPr>
          <p:nvPr/>
        </p:nvCxnSpPr>
        <p:spPr>
          <a:xfrm flipH="1" flipV="1">
            <a:off x="1995687" y="4239191"/>
            <a:ext cx="9299" cy="623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95" name="Rectangle 194"/>
          <p:cNvSpPr/>
          <p:nvPr/>
        </p:nvSpPr>
        <p:spPr>
          <a:xfrm rot="5400000">
            <a:off x="2982802" y="4958476"/>
            <a:ext cx="1785340" cy="34898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Pathogens are microorganisms that cause infectious disease</a:t>
            </a:r>
          </a:p>
        </p:txBody>
      </p:sp>
      <p:cxnSp>
        <p:nvCxnSpPr>
          <p:cNvPr id="208" name="Straight Connector 207"/>
          <p:cNvCxnSpPr>
            <a:stCxn id="160" idx="2"/>
            <a:endCxn id="195" idx="0"/>
          </p:cNvCxnSpPr>
          <p:nvPr/>
        </p:nvCxnSpPr>
        <p:spPr>
          <a:xfrm flipH="1">
            <a:off x="4049962" y="5112232"/>
            <a:ext cx="65276" cy="2073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p:cNvCxnSpPr>
            <a:stCxn id="195" idx="2"/>
            <a:endCxn id="154" idx="3"/>
          </p:cNvCxnSpPr>
          <p:nvPr/>
        </p:nvCxnSpPr>
        <p:spPr>
          <a:xfrm flipH="1">
            <a:off x="3587522" y="5132966"/>
            <a:ext cx="113461" cy="3250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a:stCxn id="195" idx="3"/>
          </p:cNvCxnSpPr>
          <p:nvPr/>
        </p:nvCxnSpPr>
        <p:spPr>
          <a:xfrm>
            <a:off x="3875472" y="6025636"/>
            <a:ext cx="878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6" name="Straight Connector 415"/>
          <p:cNvCxnSpPr>
            <a:stCxn id="175" idx="1"/>
            <a:endCxn id="113" idx="3"/>
          </p:cNvCxnSpPr>
          <p:nvPr/>
        </p:nvCxnSpPr>
        <p:spPr>
          <a:xfrm flipH="1">
            <a:off x="5700281" y="1915821"/>
            <a:ext cx="87076" cy="3494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90" name="Table 489"/>
          <p:cNvGraphicFramePr>
            <a:graphicFrameLocks noGrp="1"/>
          </p:cNvGraphicFramePr>
          <p:nvPr>
            <p:extLst/>
          </p:nvPr>
        </p:nvGraphicFramePr>
        <p:xfrm>
          <a:off x="422451" y="1594956"/>
          <a:ext cx="2387485" cy="1756952"/>
        </p:xfrm>
        <a:graphic>
          <a:graphicData uri="http://schemas.openxmlformats.org/drawingml/2006/table">
            <a:tbl>
              <a:tblPr firstRow="1" bandRow="1">
                <a:tableStyleId>{5940675A-B579-460E-94D1-54222C63F5DA}</a:tableStyleId>
              </a:tblPr>
              <a:tblGrid>
                <a:gridCol w="387174">
                  <a:extLst>
                    <a:ext uri="{9D8B030D-6E8A-4147-A177-3AD203B41FA5}">
                      <a16:colId xmlns:a16="http://schemas.microsoft.com/office/drawing/2014/main" val="20000"/>
                    </a:ext>
                  </a:extLst>
                </a:gridCol>
                <a:gridCol w="1007260">
                  <a:extLst>
                    <a:ext uri="{9D8B030D-6E8A-4147-A177-3AD203B41FA5}">
                      <a16:colId xmlns:a16="http://schemas.microsoft.com/office/drawing/2014/main" val="20001"/>
                    </a:ext>
                  </a:extLst>
                </a:gridCol>
                <a:gridCol w="993051">
                  <a:extLst>
                    <a:ext uri="{9D8B030D-6E8A-4147-A177-3AD203B41FA5}">
                      <a16:colId xmlns:a16="http://schemas.microsoft.com/office/drawing/2014/main" val="20002"/>
                    </a:ext>
                  </a:extLst>
                </a:gridCol>
              </a:tblGrid>
              <a:tr h="195943">
                <a:tc rowSpan="8">
                  <a:txBody>
                    <a:bodyPr/>
                    <a:lstStyle/>
                    <a:p>
                      <a:pPr algn="ctr"/>
                      <a:r>
                        <a:rPr lang="en-GB" sz="900" b="1" dirty="0"/>
                        <a:t>Detection and identification</a:t>
                      </a:r>
                      <a:r>
                        <a:rPr lang="en-GB" sz="900" b="1" baseline="0" dirty="0"/>
                        <a:t> of plant diseases (bio only)</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dirty="0">
                          <a:solidFill>
                            <a:schemeClr val="accent2">
                              <a:lumMod val="75000"/>
                            </a:schemeClr>
                          </a:solidFill>
                        </a:rPr>
                        <a:t>Detection</a:t>
                      </a:r>
                    </a:p>
                  </a:txBody>
                  <a:tcPr marL="65314" marR="65314" marT="32657" marB="32657" anchor="ctr"/>
                </a:tc>
                <a:tc>
                  <a:txBody>
                    <a:bodyPr/>
                    <a:lstStyle/>
                    <a:p>
                      <a:pPr algn="ctr"/>
                      <a:r>
                        <a:rPr lang="en-GB" sz="900" b="1" dirty="0"/>
                        <a:t>Identification</a:t>
                      </a:r>
                    </a:p>
                  </a:txBody>
                  <a:tcPr marL="65314" marR="65314" marT="32657" marB="32657" anchor="ctr"/>
                </a:tc>
                <a:extLst>
                  <a:ext uri="{0D108BD9-81ED-4DB2-BD59-A6C34878D82A}">
                    <a16:rowId xmlns:a16="http://schemas.microsoft.com/office/drawing/2014/main" val="10000"/>
                  </a:ext>
                </a:extLst>
              </a:tr>
              <a:tr h="195943">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900" b="1" i="1" dirty="0">
                          <a:solidFill>
                            <a:schemeClr val="accent2">
                              <a:lumMod val="75000"/>
                            </a:schemeClr>
                          </a:solidFill>
                        </a:rPr>
                        <a:t>Stunted growth</a:t>
                      </a:r>
                    </a:p>
                  </a:txBody>
                  <a:tcPr marL="65314" marR="65314" marT="32657" marB="32657" anchor="ctr"/>
                </a:tc>
                <a:tc rowSpan="7">
                  <a:txBody>
                    <a:bodyPr/>
                    <a:lstStyle/>
                    <a:p>
                      <a:pPr algn="l"/>
                      <a:r>
                        <a:rPr lang="en-GB" sz="900" dirty="0"/>
                        <a:t>Reference</a:t>
                      </a:r>
                      <a:r>
                        <a:rPr lang="en-GB" sz="900" baseline="0" dirty="0"/>
                        <a:t> using gardening manual or website, laboratory test for pathogens, testing kit using monoclonal antibodies.</a:t>
                      </a:r>
                      <a:endParaRPr lang="en-GB" sz="900" dirty="0"/>
                    </a:p>
                  </a:txBody>
                  <a:tcPr marL="65314" marR="65314" marT="32657" marB="32657" anchor="ctr"/>
                </a:tc>
                <a:extLst>
                  <a:ext uri="{0D108BD9-81ED-4DB2-BD59-A6C34878D82A}">
                    <a16:rowId xmlns:a16="http://schemas.microsoft.com/office/drawing/2014/main" val="10001"/>
                  </a:ext>
                </a:extLst>
              </a:tr>
              <a:tr h="195943">
                <a:tc vMerge="1">
                  <a:txBody>
                    <a:bodyPr/>
                    <a:lstStyle/>
                    <a:p>
                      <a:endParaRPr lang="en-GB"/>
                    </a:p>
                  </a:txBody>
                  <a:tcPr/>
                </a:tc>
                <a:tc>
                  <a:txBody>
                    <a:bodyPr/>
                    <a:lstStyle/>
                    <a:p>
                      <a:pPr algn="ctr"/>
                      <a:r>
                        <a:rPr lang="en-GB" sz="900" b="1" i="1" dirty="0">
                          <a:solidFill>
                            <a:schemeClr val="accent2">
                              <a:lumMod val="75000"/>
                            </a:schemeClr>
                          </a:solidFill>
                        </a:rPr>
                        <a:t>Spots on</a:t>
                      </a:r>
                      <a:r>
                        <a:rPr lang="en-GB" sz="900" b="1" i="1" baseline="0" dirty="0">
                          <a:solidFill>
                            <a:schemeClr val="accent2">
                              <a:lumMod val="75000"/>
                            </a:schemeClr>
                          </a:solidFill>
                        </a:rPr>
                        <a:t> leaves </a:t>
                      </a:r>
                      <a:endParaRPr lang="en-GB" sz="900" b="1" i="1" dirty="0">
                        <a:solidFill>
                          <a:schemeClr val="accent2">
                            <a:lumMod val="75000"/>
                          </a:schemeClr>
                        </a:solidFill>
                      </a:endParaRPr>
                    </a:p>
                  </a:txBody>
                  <a:tcPr marL="65314" marR="65314" marT="32657" marB="32657" anchor="ctr"/>
                </a:tc>
                <a:tc vMerge="1">
                  <a:txBody>
                    <a:bodyPr/>
                    <a:lstStyle/>
                    <a:p>
                      <a:endParaRPr lang="en-GB"/>
                    </a:p>
                  </a:txBody>
                  <a:tcPr/>
                </a:tc>
                <a:extLst>
                  <a:ext uri="{0D108BD9-81ED-4DB2-BD59-A6C34878D82A}">
                    <a16:rowId xmlns:a16="http://schemas.microsoft.com/office/drawing/2014/main" val="10002"/>
                  </a:ext>
                </a:extLst>
              </a:tr>
              <a:tr h="195943">
                <a:tc vMerge="1">
                  <a:txBody>
                    <a:bodyPr/>
                    <a:lstStyle/>
                    <a:p>
                      <a:endParaRPr lang="en-GB"/>
                    </a:p>
                  </a:txBody>
                  <a:tcPr/>
                </a:tc>
                <a:tc>
                  <a:txBody>
                    <a:bodyPr/>
                    <a:lstStyle/>
                    <a:p>
                      <a:pPr algn="ctr"/>
                      <a:r>
                        <a:rPr lang="en-GB" sz="900" b="1" i="1" dirty="0">
                          <a:solidFill>
                            <a:schemeClr val="accent2">
                              <a:lumMod val="75000"/>
                            </a:schemeClr>
                          </a:solidFill>
                        </a:rPr>
                        <a:t>Area of decay</a:t>
                      </a:r>
                    </a:p>
                  </a:txBody>
                  <a:tcPr marL="65314" marR="65314" marT="32657" marB="32657" anchor="ctr"/>
                </a:tc>
                <a:tc vMerge="1">
                  <a:txBody>
                    <a:bodyPr/>
                    <a:lstStyle/>
                    <a:p>
                      <a:endParaRPr lang="en-GB"/>
                    </a:p>
                  </a:txBody>
                  <a:tcPr/>
                </a:tc>
                <a:extLst>
                  <a:ext uri="{0D108BD9-81ED-4DB2-BD59-A6C34878D82A}">
                    <a16:rowId xmlns:a16="http://schemas.microsoft.com/office/drawing/2014/main" val="10003"/>
                  </a:ext>
                </a:extLst>
              </a:tr>
              <a:tr h="195943">
                <a:tc vMerge="1">
                  <a:txBody>
                    <a:bodyPr/>
                    <a:lstStyle/>
                    <a:p>
                      <a:endParaRPr lang="en-GB"/>
                    </a:p>
                  </a:txBody>
                  <a:tcPr/>
                </a:tc>
                <a:tc>
                  <a:txBody>
                    <a:bodyPr/>
                    <a:lstStyle/>
                    <a:p>
                      <a:pPr algn="ctr"/>
                      <a:r>
                        <a:rPr lang="en-GB" sz="900" b="1" i="1" dirty="0">
                          <a:solidFill>
                            <a:schemeClr val="accent2">
                              <a:lumMod val="75000"/>
                            </a:schemeClr>
                          </a:solidFill>
                        </a:rPr>
                        <a:t>growths</a:t>
                      </a:r>
                    </a:p>
                  </a:txBody>
                  <a:tcPr marL="65314" marR="65314" marT="32657" marB="32657" anchor="ctr"/>
                </a:tc>
                <a:tc vMerge="1">
                  <a:txBody>
                    <a:bodyPr/>
                    <a:lstStyle/>
                    <a:p>
                      <a:endParaRPr lang="en-GB"/>
                    </a:p>
                  </a:txBody>
                  <a:tcPr/>
                </a:tc>
                <a:extLst>
                  <a:ext uri="{0D108BD9-81ED-4DB2-BD59-A6C34878D82A}">
                    <a16:rowId xmlns:a16="http://schemas.microsoft.com/office/drawing/2014/main" val="10004"/>
                  </a:ext>
                </a:extLst>
              </a:tr>
              <a:tr h="326571">
                <a:tc vMerge="1">
                  <a:txBody>
                    <a:bodyPr/>
                    <a:lstStyle/>
                    <a:p>
                      <a:endParaRPr lang="en-GB"/>
                    </a:p>
                  </a:txBody>
                  <a:tcPr/>
                </a:tc>
                <a:tc>
                  <a:txBody>
                    <a:bodyPr/>
                    <a:lstStyle/>
                    <a:p>
                      <a:pPr algn="ctr"/>
                      <a:r>
                        <a:rPr lang="en-GB" sz="900" b="1" i="1" dirty="0">
                          <a:solidFill>
                            <a:schemeClr val="accent2">
                              <a:lumMod val="75000"/>
                            </a:schemeClr>
                          </a:solidFill>
                        </a:rPr>
                        <a:t>Malformed stem/leaves</a:t>
                      </a:r>
                    </a:p>
                  </a:txBody>
                  <a:tcPr marL="65314" marR="65314" marT="32657" marB="32657" anchor="ctr"/>
                </a:tc>
                <a:tc vMerge="1">
                  <a:txBody>
                    <a:bodyPr/>
                    <a:lstStyle/>
                    <a:p>
                      <a:endParaRPr lang="en-GB"/>
                    </a:p>
                  </a:txBody>
                  <a:tcPr/>
                </a:tc>
                <a:extLst>
                  <a:ext uri="{0D108BD9-81ED-4DB2-BD59-A6C34878D82A}">
                    <a16:rowId xmlns:a16="http://schemas.microsoft.com/office/drawing/2014/main" val="10005"/>
                  </a:ext>
                </a:extLst>
              </a:tr>
              <a:tr h="195943">
                <a:tc vMerge="1">
                  <a:txBody>
                    <a:bodyPr/>
                    <a:lstStyle/>
                    <a:p>
                      <a:endParaRPr lang="en-GB"/>
                    </a:p>
                  </a:txBody>
                  <a:tcPr/>
                </a:tc>
                <a:tc>
                  <a:txBody>
                    <a:bodyPr/>
                    <a:lstStyle/>
                    <a:p>
                      <a:pPr algn="ctr"/>
                      <a:r>
                        <a:rPr lang="en-GB" sz="900" b="1" i="1" dirty="0">
                          <a:solidFill>
                            <a:schemeClr val="accent2">
                              <a:lumMod val="75000"/>
                            </a:schemeClr>
                          </a:solidFill>
                        </a:rPr>
                        <a:t>Discolouration</a:t>
                      </a:r>
                    </a:p>
                  </a:txBody>
                  <a:tcPr marL="65314" marR="65314" marT="32657" marB="32657" anchor="ctr"/>
                </a:tc>
                <a:tc vMerge="1">
                  <a:txBody>
                    <a:bodyPr/>
                    <a:lstStyle/>
                    <a:p>
                      <a:endParaRPr lang="en-GB"/>
                    </a:p>
                  </a:txBody>
                  <a:tcPr/>
                </a:tc>
                <a:extLst>
                  <a:ext uri="{0D108BD9-81ED-4DB2-BD59-A6C34878D82A}">
                    <a16:rowId xmlns:a16="http://schemas.microsoft.com/office/drawing/2014/main" val="10006"/>
                  </a:ext>
                </a:extLst>
              </a:tr>
              <a:tr h="195943">
                <a:tc vMerge="1">
                  <a:txBody>
                    <a:bodyPr/>
                    <a:lstStyle/>
                    <a:p>
                      <a:endParaRPr lang="en-GB"/>
                    </a:p>
                  </a:txBody>
                  <a:tcPr/>
                </a:tc>
                <a:tc>
                  <a:txBody>
                    <a:bodyPr/>
                    <a:lstStyle/>
                    <a:p>
                      <a:pPr algn="ctr"/>
                      <a:r>
                        <a:rPr lang="en-GB" sz="900" b="1" i="1" dirty="0">
                          <a:solidFill>
                            <a:schemeClr val="accent2">
                              <a:lumMod val="75000"/>
                            </a:schemeClr>
                          </a:solidFill>
                        </a:rPr>
                        <a:t>Presence of pests</a:t>
                      </a:r>
                    </a:p>
                  </a:txBody>
                  <a:tcPr marL="65314" marR="65314" marT="32657" marB="32657" anchor="ctr"/>
                </a:tc>
                <a:tc vMerge="1">
                  <a:txBody>
                    <a:bodyPr/>
                    <a:lstStyle/>
                    <a:p>
                      <a:endParaRPr lang="en-GB"/>
                    </a:p>
                  </a:txBody>
                  <a:tcPr/>
                </a:tc>
                <a:extLst>
                  <a:ext uri="{0D108BD9-81ED-4DB2-BD59-A6C34878D82A}">
                    <a16:rowId xmlns:a16="http://schemas.microsoft.com/office/drawing/2014/main" val="10007"/>
                  </a:ext>
                </a:extLst>
              </a:tr>
            </a:tbl>
          </a:graphicData>
        </a:graphic>
      </p:graphicFrame>
      <p:sp>
        <p:nvSpPr>
          <p:cNvPr id="491" name="Rectangle 490"/>
          <p:cNvSpPr/>
          <p:nvPr/>
        </p:nvSpPr>
        <p:spPr>
          <a:xfrm>
            <a:off x="432517" y="3361933"/>
            <a:ext cx="1070218" cy="65863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b="1" dirty="0">
                <a:solidFill>
                  <a:schemeClr val="accent2">
                    <a:lumMod val="75000"/>
                  </a:schemeClr>
                </a:solidFill>
              </a:rPr>
              <a:t>Nitrate ions </a:t>
            </a:r>
            <a:r>
              <a:rPr lang="en-GB" sz="857" dirty="0">
                <a:solidFill>
                  <a:schemeClr val="tx1"/>
                </a:solidFill>
              </a:rPr>
              <a:t>needed for protein synthesis – lack of nitrate = stunted growth.</a:t>
            </a:r>
            <a:endParaRPr lang="en-GB" sz="857" b="1" dirty="0">
              <a:solidFill>
                <a:schemeClr val="tx1"/>
              </a:solidFill>
            </a:endParaRPr>
          </a:p>
        </p:txBody>
      </p:sp>
      <p:sp>
        <p:nvSpPr>
          <p:cNvPr id="492" name="Rectangle 491"/>
          <p:cNvSpPr/>
          <p:nvPr/>
        </p:nvSpPr>
        <p:spPr>
          <a:xfrm>
            <a:off x="1542383" y="3361933"/>
            <a:ext cx="1241306" cy="65863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b="1" dirty="0">
                <a:solidFill>
                  <a:schemeClr val="accent2">
                    <a:lumMod val="75000"/>
                  </a:schemeClr>
                </a:solidFill>
              </a:rPr>
              <a:t>Magnesium ions </a:t>
            </a:r>
            <a:r>
              <a:rPr lang="en-GB" sz="857" dirty="0">
                <a:solidFill>
                  <a:schemeClr val="tx1"/>
                </a:solidFill>
              </a:rPr>
              <a:t>needed to make chlorophyll – not enough leads to chlorosis – leaves turn yellow.</a:t>
            </a:r>
            <a:endParaRPr lang="en-GB" sz="857" b="1" dirty="0">
              <a:solidFill>
                <a:schemeClr val="tx1"/>
              </a:solidFill>
            </a:endParaRPr>
          </a:p>
        </p:txBody>
      </p:sp>
      <p:sp>
        <p:nvSpPr>
          <p:cNvPr id="518" name="Rectangle 517"/>
          <p:cNvSpPr/>
          <p:nvPr/>
        </p:nvSpPr>
        <p:spPr>
          <a:xfrm>
            <a:off x="3029039" y="2074640"/>
            <a:ext cx="1581006" cy="605709"/>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Plants have several ways of defending themselves from pathogens and animals</a:t>
            </a:r>
          </a:p>
        </p:txBody>
      </p:sp>
      <p:graphicFrame>
        <p:nvGraphicFramePr>
          <p:cNvPr id="522" name="Table 521"/>
          <p:cNvGraphicFramePr>
            <a:graphicFrameLocks noGrp="1"/>
          </p:cNvGraphicFramePr>
          <p:nvPr>
            <p:extLst/>
          </p:nvPr>
        </p:nvGraphicFramePr>
        <p:xfrm>
          <a:off x="2909488" y="2778576"/>
          <a:ext cx="1888399" cy="1391016"/>
        </p:xfrm>
        <a:graphic>
          <a:graphicData uri="http://schemas.openxmlformats.org/drawingml/2006/table">
            <a:tbl>
              <a:tblPr firstRow="1" bandRow="1">
                <a:tableStyleId>{5940675A-B579-460E-94D1-54222C63F5DA}</a:tableStyleId>
              </a:tblPr>
              <a:tblGrid>
                <a:gridCol w="904075">
                  <a:extLst>
                    <a:ext uri="{9D8B030D-6E8A-4147-A177-3AD203B41FA5}">
                      <a16:colId xmlns:a16="http://schemas.microsoft.com/office/drawing/2014/main" val="20000"/>
                    </a:ext>
                  </a:extLst>
                </a:gridCol>
                <a:gridCol w="984324">
                  <a:extLst>
                    <a:ext uri="{9D8B030D-6E8A-4147-A177-3AD203B41FA5}">
                      <a16:colId xmlns:a16="http://schemas.microsoft.com/office/drawing/2014/main" val="20001"/>
                    </a:ext>
                  </a:extLst>
                </a:gridCol>
              </a:tblGrid>
              <a:tr h="218714">
                <a:tc>
                  <a:txBody>
                    <a:bodyPr/>
                    <a:lstStyle/>
                    <a:p>
                      <a:pPr algn="ctr"/>
                      <a:r>
                        <a:rPr lang="en-GB" sz="900" b="1" i="1" dirty="0">
                          <a:solidFill>
                            <a:schemeClr val="accent2">
                              <a:lumMod val="75000"/>
                            </a:schemeClr>
                          </a:solidFill>
                        </a:rPr>
                        <a:t>Physical</a:t>
                      </a:r>
                    </a:p>
                  </a:txBody>
                  <a:tcPr marL="65314" marR="65314" marT="32657" marB="32657" anchor="ctr">
                    <a:noFill/>
                  </a:tcPr>
                </a:tc>
                <a:tc>
                  <a:txBody>
                    <a:bodyPr/>
                    <a:lstStyle/>
                    <a:p>
                      <a:pPr algn="ctr"/>
                      <a:r>
                        <a:rPr lang="en-GB" sz="900" b="1" i="1" dirty="0">
                          <a:solidFill>
                            <a:schemeClr val="accent2">
                              <a:lumMod val="75000"/>
                            </a:schemeClr>
                          </a:solidFill>
                        </a:rPr>
                        <a:t>Mechanical</a:t>
                      </a:r>
                    </a:p>
                  </a:txBody>
                  <a:tcPr marL="65314" marR="65314" marT="32657" marB="32657" anchor="ctr"/>
                </a:tc>
                <a:extLst>
                  <a:ext uri="{0D108BD9-81ED-4DB2-BD59-A6C34878D82A}">
                    <a16:rowId xmlns:a16="http://schemas.microsoft.com/office/drawing/2014/main" val="10000"/>
                  </a:ext>
                </a:extLst>
              </a:tr>
              <a:tr h="587829">
                <a:tc>
                  <a:txBody>
                    <a:bodyPr/>
                    <a:lstStyle/>
                    <a:p>
                      <a:pPr marL="0" indent="0">
                        <a:buFont typeface="Arial" charset="0"/>
                        <a:buNone/>
                      </a:pPr>
                      <a:r>
                        <a:rPr lang="en-GB" sz="900" dirty="0"/>
                        <a:t>Thick waxy layers,</a:t>
                      </a:r>
                      <a:r>
                        <a:rPr lang="en-GB" sz="900" baseline="0" dirty="0"/>
                        <a:t> cell walls stop pathogen entry</a:t>
                      </a:r>
                      <a:endParaRPr lang="en-GB" sz="900" dirty="0"/>
                    </a:p>
                  </a:txBody>
                  <a:tcPr marL="65314" marR="65314" marT="32657" marB="32657" anchor="ctr">
                    <a:noFill/>
                  </a:tcPr>
                </a:tc>
                <a:tc>
                  <a:txBody>
                    <a:bodyPr/>
                    <a:lstStyle/>
                    <a:p>
                      <a:pPr marL="0" indent="0">
                        <a:buFont typeface="Arial" charset="0"/>
                        <a:buNone/>
                      </a:pPr>
                      <a:r>
                        <a:rPr lang="en-GB" sz="900" dirty="0"/>
                        <a:t>Thorns,</a:t>
                      </a:r>
                      <a:r>
                        <a:rPr lang="en-GB" sz="900" baseline="0" dirty="0"/>
                        <a:t> curling up leaves to prevent being eaten</a:t>
                      </a:r>
                      <a:endParaRPr lang="en-GB" sz="900" dirty="0"/>
                    </a:p>
                  </a:txBody>
                  <a:tcPr marL="65314" marR="65314" marT="32657" marB="32657" anchor="ctr"/>
                </a:tc>
                <a:extLst>
                  <a:ext uri="{0D108BD9-81ED-4DB2-BD59-A6C34878D82A}">
                    <a16:rowId xmlns:a16="http://schemas.microsoft.com/office/drawing/2014/main" val="10001"/>
                  </a:ext>
                </a:extLst>
              </a:tr>
              <a:tr h="218714">
                <a:tc gridSpan="2">
                  <a:txBody>
                    <a:bodyPr/>
                    <a:lstStyle/>
                    <a:p>
                      <a:pPr algn="ctr"/>
                      <a:r>
                        <a:rPr lang="en-GB" sz="900" b="1" i="1" dirty="0">
                          <a:solidFill>
                            <a:schemeClr val="accent2">
                              <a:lumMod val="75000"/>
                            </a:schemeClr>
                          </a:solidFill>
                        </a:rPr>
                        <a:t>Chemical</a:t>
                      </a:r>
                    </a:p>
                  </a:txBody>
                  <a:tcPr marL="65314" marR="65314" marT="32657" marB="32657" anchor="ctr">
                    <a:noFill/>
                  </a:tcPr>
                </a:tc>
                <a:tc h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243996">
                <a:tc gridSpan="2">
                  <a:txBody>
                    <a:bodyPr/>
                    <a:lstStyle/>
                    <a:p>
                      <a:pPr marL="0" indent="0">
                        <a:buFont typeface="Arial" charset="0"/>
                        <a:buNone/>
                      </a:pPr>
                      <a:r>
                        <a:rPr lang="en-GB" sz="900" dirty="0"/>
                        <a:t>Antibacterial and toxins made by plant</a:t>
                      </a:r>
                    </a:p>
                  </a:txBody>
                  <a:tcPr marL="65314" marR="65314" marT="32657" marB="32657" anchor="ctr">
                    <a:noFill/>
                  </a:tcPr>
                </a:tc>
                <a:tc hMerge="1">
                  <a:txBody>
                    <a:bodyPr/>
                    <a:lstStyle/>
                    <a:p>
                      <a:pPr marL="0" indent="0">
                        <a:buFont typeface="Arial" charset="0"/>
                        <a:buNone/>
                      </a:pPr>
                      <a:endParaRPr lang="en-GB" sz="1200" dirty="0"/>
                    </a:p>
                  </a:txBody>
                  <a:tcPr anchor="ctr"/>
                </a:tc>
                <a:extLst>
                  <a:ext uri="{0D108BD9-81ED-4DB2-BD59-A6C34878D82A}">
                    <a16:rowId xmlns:a16="http://schemas.microsoft.com/office/drawing/2014/main" val="10003"/>
                  </a:ext>
                </a:extLst>
              </a:tr>
            </a:tbl>
          </a:graphicData>
        </a:graphic>
      </p:graphicFrame>
      <p:cxnSp>
        <p:nvCxnSpPr>
          <p:cNvPr id="529" name="Straight Connector 528"/>
          <p:cNvCxnSpPr>
            <a:stCxn id="518" idx="0"/>
            <a:endCxn id="4" idx="2"/>
          </p:cNvCxnSpPr>
          <p:nvPr/>
        </p:nvCxnSpPr>
        <p:spPr>
          <a:xfrm flipV="1">
            <a:off x="3819542" y="1989895"/>
            <a:ext cx="99961" cy="8474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9" name="Straight Connector 538"/>
          <p:cNvCxnSpPr>
            <a:stCxn id="4" idx="1"/>
            <a:endCxn id="490" idx="3"/>
          </p:cNvCxnSpPr>
          <p:nvPr/>
        </p:nvCxnSpPr>
        <p:spPr>
          <a:xfrm flipH="1">
            <a:off x="2809936" y="1759063"/>
            <a:ext cx="238113" cy="68497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2" name="Straight Connector 541"/>
          <p:cNvCxnSpPr>
            <a:stCxn id="522" idx="0"/>
          </p:cNvCxnSpPr>
          <p:nvPr/>
        </p:nvCxnSpPr>
        <p:spPr>
          <a:xfrm flipH="1" flipV="1">
            <a:off x="3799108" y="2700760"/>
            <a:ext cx="54579" cy="778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5" name="Straight Connector 544"/>
          <p:cNvCxnSpPr>
            <a:endCxn id="490" idx="2"/>
          </p:cNvCxnSpPr>
          <p:nvPr/>
        </p:nvCxnSpPr>
        <p:spPr>
          <a:xfrm flipH="1" flipV="1">
            <a:off x="1616194" y="3293127"/>
            <a:ext cx="469102" cy="561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8" name="Straight Connector 547"/>
          <p:cNvCxnSpPr>
            <a:stCxn id="491" idx="0"/>
            <a:endCxn id="490" idx="2"/>
          </p:cNvCxnSpPr>
          <p:nvPr/>
        </p:nvCxnSpPr>
        <p:spPr>
          <a:xfrm flipV="1">
            <a:off x="967626" y="3293128"/>
            <a:ext cx="648568" cy="6880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p:cNvCxnSpPr>
            <a:stCxn id="175" idx="0"/>
            <a:endCxn id="321" idx="2"/>
          </p:cNvCxnSpPr>
          <p:nvPr/>
        </p:nvCxnSpPr>
        <p:spPr>
          <a:xfrm flipH="1" flipV="1">
            <a:off x="5570901" y="1195472"/>
            <a:ext cx="84551" cy="504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p:cNvCxnSpPr>
            <a:stCxn id="168" idx="1"/>
          </p:cNvCxnSpPr>
          <p:nvPr/>
        </p:nvCxnSpPr>
        <p:spPr>
          <a:xfrm flipH="1" flipV="1">
            <a:off x="4652114" y="2003589"/>
            <a:ext cx="292552" cy="7911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0690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22329" y="1840974"/>
            <a:ext cx="1177661" cy="8838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 </a:t>
            </a:r>
          </a:p>
          <a:p>
            <a:pPr algn="ctr"/>
            <a:r>
              <a:rPr lang="en-GB" sz="1286" b="1" dirty="0">
                <a:ea typeface="Verdana" panose="020B0604030504040204" pitchFamily="34" charset="0"/>
                <a:cs typeface="Verdana" panose="020B0604030504040204" pitchFamily="34" charset="0"/>
              </a:rPr>
              <a:t>INFECTION AND RESPONSE</a:t>
            </a:r>
            <a:endParaRPr lang="en-GB" sz="1286" dirty="0">
              <a:ea typeface="Verdana" panose="020B0604030504040204" pitchFamily="34" charset="0"/>
              <a:cs typeface="Verdana" panose="020B0604030504040204" pitchFamily="34" charset="0"/>
            </a:endParaRPr>
          </a:p>
        </p:txBody>
      </p:sp>
      <p:sp>
        <p:nvSpPr>
          <p:cNvPr id="276" name="Rectangle 275"/>
          <p:cNvSpPr/>
          <p:nvPr/>
        </p:nvSpPr>
        <p:spPr>
          <a:xfrm rot="21573779">
            <a:off x="6551485" y="1744542"/>
            <a:ext cx="1773532" cy="290208"/>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Vaccination</a:t>
            </a:r>
            <a:endParaRPr lang="en-GB" sz="1286" dirty="0">
              <a:solidFill>
                <a:schemeClr val="accent2"/>
              </a:solidFill>
              <a:ea typeface="Verdana" panose="020B0604030504040204" pitchFamily="34" charset="0"/>
              <a:cs typeface="Verdana" panose="020B0604030504040204" pitchFamily="34" charset="0"/>
            </a:endParaRPr>
          </a:p>
        </p:txBody>
      </p:sp>
      <p:sp>
        <p:nvSpPr>
          <p:cNvPr id="127" name="Rectangle 126"/>
          <p:cNvSpPr/>
          <p:nvPr/>
        </p:nvSpPr>
        <p:spPr>
          <a:xfrm>
            <a:off x="6261406" y="2063920"/>
            <a:ext cx="2396050" cy="504779"/>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Used to immunise a large proportion of the population to prevent the spread of a pathogen</a:t>
            </a:r>
          </a:p>
        </p:txBody>
      </p:sp>
      <p:cxnSp>
        <p:nvCxnSpPr>
          <p:cNvPr id="186" name="Straight Connector 185"/>
          <p:cNvCxnSpPr>
            <a:stCxn id="276" idx="1"/>
          </p:cNvCxnSpPr>
          <p:nvPr/>
        </p:nvCxnSpPr>
        <p:spPr>
          <a:xfrm flipH="1">
            <a:off x="6206270" y="1896409"/>
            <a:ext cx="345241" cy="212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p:cNvCxnSpPr>
            <a:stCxn id="127" idx="0"/>
            <a:endCxn id="276" idx="2"/>
          </p:cNvCxnSpPr>
          <p:nvPr/>
        </p:nvCxnSpPr>
        <p:spPr>
          <a:xfrm flipH="1" flipV="1">
            <a:off x="7439257" y="2021546"/>
            <a:ext cx="20174" cy="4237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60" name="Table 359"/>
          <p:cNvGraphicFramePr>
            <a:graphicFrameLocks noGrp="1"/>
          </p:cNvGraphicFramePr>
          <p:nvPr>
            <p:extLst/>
          </p:nvPr>
        </p:nvGraphicFramePr>
        <p:xfrm>
          <a:off x="4757467" y="2815996"/>
          <a:ext cx="3743018" cy="1006882"/>
        </p:xfrm>
        <a:graphic>
          <a:graphicData uri="http://schemas.openxmlformats.org/drawingml/2006/table">
            <a:tbl>
              <a:tblPr firstRow="1" bandRow="1">
                <a:tableStyleId>{5940675A-B579-460E-94D1-54222C63F5DA}</a:tableStyleId>
              </a:tblPr>
              <a:tblGrid>
                <a:gridCol w="255342">
                  <a:extLst>
                    <a:ext uri="{9D8B030D-6E8A-4147-A177-3AD203B41FA5}">
                      <a16:colId xmlns:a16="http://schemas.microsoft.com/office/drawing/2014/main" val="20000"/>
                    </a:ext>
                  </a:extLst>
                </a:gridCol>
                <a:gridCol w="769579">
                  <a:extLst>
                    <a:ext uri="{9D8B030D-6E8A-4147-A177-3AD203B41FA5}">
                      <a16:colId xmlns:a16="http://schemas.microsoft.com/office/drawing/2014/main" val="20001"/>
                    </a:ext>
                  </a:extLst>
                </a:gridCol>
                <a:gridCol w="698767">
                  <a:extLst>
                    <a:ext uri="{9D8B030D-6E8A-4147-A177-3AD203B41FA5}">
                      <a16:colId xmlns:a16="http://schemas.microsoft.com/office/drawing/2014/main" val="20002"/>
                    </a:ext>
                  </a:extLst>
                </a:gridCol>
                <a:gridCol w="2019330">
                  <a:extLst>
                    <a:ext uri="{9D8B030D-6E8A-4147-A177-3AD203B41FA5}">
                      <a16:colId xmlns:a16="http://schemas.microsoft.com/office/drawing/2014/main" val="20003"/>
                    </a:ext>
                  </a:extLst>
                </a:gridCol>
              </a:tblGrid>
              <a:tr h="549682">
                <a:tc rowSpan="2">
                  <a:txBody>
                    <a:bodyPr/>
                    <a:lstStyle/>
                    <a:p>
                      <a:pPr algn="ctr"/>
                      <a:r>
                        <a:rPr lang="en-GB" sz="900" b="1" dirty="0"/>
                        <a:t>Vaccination</a:t>
                      </a:r>
                    </a:p>
                  </a:txBody>
                  <a:tcPr marL="65314" marR="65314" marT="32657" marB="32657" vert="vert270" anchor="ctr">
                    <a:solidFill>
                      <a:schemeClr val="accent2">
                        <a:lumMod val="20000"/>
                        <a:lumOff val="80000"/>
                      </a:schemeClr>
                    </a:solidFill>
                  </a:tcPr>
                </a:tc>
                <a:tc rowSpan="2">
                  <a:txBody>
                    <a:bodyPr/>
                    <a:lstStyle/>
                    <a:p>
                      <a:pPr algn="ctr"/>
                      <a:r>
                        <a:rPr lang="en-GB" sz="900" b="1" i="1" baseline="0" dirty="0">
                          <a:solidFill>
                            <a:schemeClr val="accent2">
                              <a:lumMod val="75000"/>
                            </a:schemeClr>
                          </a:solidFill>
                        </a:rPr>
                        <a:t>Small amount of dead or inactive form of the pathogen</a:t>
                      </a:r>
                      <a:endParaRPr lang="en-GB" sz="900" b="1" i="1" dirty="0">
                        <a:solidFill>
                          <a:schemeClr val="accent2">
                            <a:lumMod val="75000"/>
                          </a:schemeClr>
                        </a:solidFill>
                      </a:endParaRPr>
                    </a:p>
                  </a:txBody>
                  <a:tcPr marL="65314" marR="65314" marT="32657" marB="32657" anchor="ctr"/>
                </a:tc>
                <a:tc>
                  <a:txBody>
                    <a:bodyPr/>
                    <a:lstStyle/>
                    <a:p>
                      <a:pPr algn="ctr"/>
                      <a:r>
                        <a:rPr lang="en-GB" sz="900" b="1" i="1" dirty="0">
                          <a:solidFill>
                            <a:schemeClr val="accent2">
                              <a:lumMod val="75000"/>
                            </a:schemeClr>
                          </a:solidFill>
                        </a:rPr>
                        <a:t>1</a:t>
                      </a:r>
                      <a:r>
                        <a:rPr lang="en-GB" sz="900" b="1" i="1" baseline="30000" dirty="0">
                          <a:solidFill>
                            <a:schemeClr val="accent2">
                              <a:lumMod val="75000"/>
                            </a:schemeClr>
                          </a:solidFill>
                        </a:rPr>
                        <a:t>st</a:t>
                      </a:r>
                      <a:r>
                        <a:rPr lang="en-GB" sz="900" b="1" i="1" dirty="0">
                          <a:solidFill>
                            <a:schemeClr val="accent2">
                              <a:lumMod val="75000"/>
                            </a:schemeClr>
                          </a:solidFill>
                        </a:rPr>
                        <a:t> infection</a:t>
                      </a:r>
                      <a:r>
                        <a:rPr lang="en-GB" sz="900" b="1" i="1" baseline="0" dirty="0">
                          <a:solidFill>
                            <a:schemeClr val="accent2">
                              <a:lumMod val="75000"/>
                            </a:schemeClr>
                          </a:solidFill>
                        </a:rPr>
                        <a:t> by pathogen</a:t>
                      </a:r>
                      <a:endParaRPr lang="en-GB" sz="900" b="1" i="1" dirty="0">
                        <a:solidFill>
                          <a:schemeClr val="accent2">
                            <a:lumMod val="75000"/>
                          </a:schemeClr>
                        </a:solidFill>
                      </a:endParaRPr>
                    </a:p>
                  </a:txBody>
                  <a:tcPr marL="65314" marR="65314" marT="32657" marB="32657" anchor="ctr"/>
                </a:tc>
                <a:tc>
                  <a:txBody>
                    <a:bodyPr/>
                    <a:lstStyle/>
                    <a:p>
                      <a:pPr algn="l"/>
                      <a:r>
                        <a:rPr lang="en-GB" sz="900" dirty="0"/>
                        <a:t>White</a:t>
                      </a:r>
                      <a:r>
                        <a:rPr lang="en-GB" sz="900" baseline="0" dirty="0"/>
                        <a:t> blood cells detect pathogens in the vaccine. Antibodies are released into the blood. </a:t>
                      </a:r>
                      <a:endParaRPr lang="en-GB" sz="900" dirty="0"/>
                    </a:p>
                  </a:txBody>
                  <a:tcPr marL="65314" marR="65314" marT="32657" marB="32657" anchor="ctr"/>
                </a:tc>
                <a:extLst>
                  <a:ext uri="{0D108BD9-81ED-4DB2-BD59-A6C34878D82A}">
                    <a16:rowId xmlns:a16="http://schemas.microsoft.com/office/drawing/2014/main" val="10000"/>
                  </a:ext>
                </a:extLst>
              </a:tr>
              <a:tr h="457200">
                <a:tc vMerge="1">
                  <a:txBody>
                    <a:bodyPr/>
                    <a:lstStyle/>
                    <a:p>
                      <a:pPr algn="ctr"/>
                      <a:endParaRPr lang="en-GB" sz="1200" b="1" dirty="0"/>
                    </a:p>
                  </a:txBody>
                  <a:tcPr anchor="ctr">
                    <a:solidFill>
                      <a:schemeClr val="accent2">
                        <a:lumMod val="20000"/>
                        <a:lumOff val="80000"/>
                      </a:schemeClr>
                    </a:solidFill>
                  </a:tcPr>
                </a:tc>
                <a:tc vMerge="1">
                  <a:txBody>
                    <a:bodyPr/>
                    <a:lstStyle/>
                    <a:p>
                      <a:pPr algn="ctr"/>
                      <a:endParaRPr lang="en-GB" sz="1200" b="1" i="1" dirty="0">
                        <a:solidFill>
                          <a:schemeClr val="accent2">
                            <a:lumMod val="75000"/>
                          </a:schemeClr>
                        </a:solidFill>
                      </a:endParaRPr>
                    </a:p>
                  </a:txBody>
                  <a:tcPr anchor="ctr"/>
                </a:tc>
                <a:tc>
                  <a:txBody>
                    <a:bodyPr/>
                    <a:lstStyle/>
                    <a:p>
                      <a:pPr algn="ctr"/>
                      <a:r>
                        <a:rPr lang="en-GB" sz="900" b="1" i="1" dirty="0">
                          <a:solidFill>
                            <a:schemeClr val="accent2">
                              <a:lumMod val="75000"/>
                            </a:schemeClr>
                          </a:solidFill>
                        </a:rPr>
                        <a:t>Re-infection by the</a:t>
                      </a:r>
                      <a:r>
                        <a:rPr lang="en-GB" sz="900" b="1" i="1" baseline="0" dirty="0">
                          <a:solidFill>
                            <a:schemeClr val="accent2">
                              <a:lumMod val="75000"/>
                            </a:schemeClr>
                          </a:solidFill>
                        </a:rPr>
                        <a:t> same pathogen</a:t>
                      </a:r>
                      <a:endParaRPr lang="en-GB" sz="900" b="1" i="1" dirty="0">
                        <a:solidFill>
                          <a:schemeClr val="accent2">
                            <a:lumMod val="75000"/>
                          </a:schemeClr>
                        </a:solidFill>
                      </a:endParaRPr>
                    </a:p>
                  </a:txBody>
                  <a:tcPr marL="65314" marR="65314" marT="32657" marB="32657" anchor="ctr"/>
                </a:tc>
                <a:tc>
                  <a:txBody>
                    <a:bodyPr/>
                    <a:lstStyle/>
                    <a:p>
                      <a:pPr algn="l"/>
                      <a:r>
                        <a:rPr lang="en-GB" sz="900" dirty="0"/>
                        <a:t>White blood</a:t>
                      </a:r>
                      <a:r>
                        <a:rPr lang="en-GB" sz="900" baseline="0" dirty="0"/>
                        <a:t> cells detect pathogens. Antibodies are made much faster and in larger amounts. </a:t>
                      </a:r>
                      <a:endParaRPr lang="en-GB" sz="900" dirty="0"/>
                    </a:p>
                  </a:txBody>
                  <a:tcPr marL="65314" marR="65314" marT="32657" marB="32657" anchor="ctr"/>
                </a:tc>
                <a:extLst>
                  <a:ext uri="{0D108BD9-81ED-4DB2-BD59-A6C34878D82A}">
                    <a16:rowId xmlns:a16="http://schemas.microsoft.com/office/drawing/2014/main" val="10001"/>
                  </a:ext>
                </a:extLst>
              </a:tr>
            </a:tbl>
          </a:graphicData>
        </a:graphic>
      </p:graphicFrame>
      <p:sp>
        <p:nvSpPr>
          <p:cNvPr id="368" name="Rectangle 367"/>
          <p:cNvSpPr/>
          <p:nvPr/>
        </p:nvSpPr>
        <p:spPr>
          <a:xfrm rot="16200000">
            <a:off x="8395542" y="2962362"/>
            <a:ext cx="1231608" cy="87657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A person is unlikely to suffer the symptoms of the harmful disease and it’s spread in a population is prevented</a:t>
            </a:r>
            <a:endParaRPr lang="en-GB" sz="857" b="1" dirty="0">
              <a:solidFill>
                <a:schemeClr val="tx1"/>
              </a:solidFill>
            </a:endParaRPr>
          </a:p>
        </p:txBody>
      </p:sp>
      <p:sp>
        <p:nvSpPr>
          <p:cNvPr id="369" name="Rectangle 368"/>
          <p:cNvSpPr/>
          <p:nvPr/>
        </p:nvSpPr>
        <p:spPr>
          <a:xfrm rot="4339">
            <a:off x="4009320" y="22682"/>
            <a:ext cx="1660685" cy="488082"/>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Antibiotics and painkillers</a:t>
            </a:r>
            <a:endParaRPr lang="en-GB" sz="1286" dirty="0">
              <a:solidFill>
                <a:schemeClr val="accent2"/>
              </a:solidFill>
              <a:ea typeface="Verdana" panose="020B0604030504040204" pitchFamily="34" charset="0"/>
              <a:cs typeface="Verdana" panose="020B0604030504040204" pitchFamily="34" charset="0"/>
            </a:endParaRPr>
          </a:p>
        </p:txBody>
      </p:sp>
      <p:cxnSp>
        <p:nvCxnSpPr>
          <p:cNvPr id="370" name="Straight Connector 369"/>
          <p:cNvCxnSpPr>
            <a:cxnSpLocks/>
            <a:stCxn id="4" idx="0"/>
            <a:endCxn id="369" idx="2"/>
          </p:cNvCxnSpPr>
          <p:nvPr/>
        </p:nvCxnSpPr>
        <p:spPr>
          <a:xfrm flipH="1" flipV="1">
            <a:off x="4839371" y="497555"/>
            <a:ext cx="771789" cy="134341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7" name="Table 376"/>
          <p:cNvGraphicFramePr>
            <a:graphicFrameLocks noGrp="1"/>
          </p:cNvGraphicFramePr>
          <p:nvPr>
            <p:extLst/>
          </p:nvPr>
        </p:nvGraphicFramePr>
        <p:xfrm>
          <a:off x="5716396" y="372125"/>
          <a:ext cx="2989569" cy="1344628"/>
        </p:xfrm>
        <a:graphic>
          <a:graphicData uri="http://schemas.openxmlformats.org/drawingml/2006/table">
            <a:tbl>
              <a:tblPr firstRow="1" bandRow="1">
                <a:tableStyleId>{5940675A-B579-460E-94D1-54222C63F5DA}</a:tableStyleId>
              </a:tblPr>
              <a:tblGrid>
                <a:gridCol w="689594">
                  <a:extLst>
                    <a:ext uri="{9D8B030D-6E8A-4147-A177-3AD203B41FA5}">
                      <a16:colId xmlns:a16="http://schemas.microsoft.com/office/drawing/2014/main" val="20000"/>
                    </a:ext>
                  </a:extLst>
                </a:gridCol>
                <a:gridCol w="764424">
                  <a:extLst>
                    <a:ext uri="{9D8B030D-6E8A-4147-A177-3AD203B41FA5}">
                      <a16:colId xmlns:a16="http://schemas.microsoft.com/office/drawing/2014/main" val="20001"/>
                    </a:ext>
                  </a:extLst>
                </a:gridCol>
                <a:gridCol w="1535551">
                  <a:extLst>
                    <a:ext uri="{9D8B030D-6E8A-4147-A177-3AD203B41FA5}">
                      <a16:colId xmlns:a16="http://schemas.microsoft.com/office/drawing/2014/main" val="20002"/>
                    </a:ext>
                  </a:extLst>
                </a:gridCol>
              </a:tblGrid>
              <a:tr h="710062">
                <a:tc>
                  <a:txBody>
                    <a:bodyPr/>
                    <a:lstStyle/>
                    <a:p>
                      <a:pPr algn="ctr"/>
                      <a:r>
                        <a:rPr lang="en-GB" sz="900" b="1" dirty="0"/>
                        <a:t>antibiotics</a:t>
                      </a:r>
                    </a:p>
                  </a:txBody>
                  <a:tcPr marL="65314" marR="65314" marT="32657" marB="32657" anchor="ctr">
                    <a:solidFill>
                      <a:schemeClr val="accent2">
                        <a:lumMod val="20000"/>
                        <a:lumOff val="80000"/>
                      </a:schemeClr>
                    </a:solidFill>
                  </a:tcPr>
                </a:tc>
                <a:tc>
                  <a:txBody>
                    <a:bodyPr/>
                    <a:lstStyle/>
                    <a:p>
                      <a:pPr algn="ctr"/>
                      <a:r>
                        <a:rPr lang="en-GB" sz="900" b="1" i="1" baseline="0" dirty="0">
                          <a:solidFill>
                            <a:schemeClr val="accent2">
                              <a:lumMod val="75000"/>
                            </a:schemeClr>
                          </a:solidFill>
                        </a:rPr>
                        <a:t>e.g. penicillin</a:t>
                      </a:r>
                      <a:endParaRPr lang="en-GB" sz="900" b="1" i="1" dirty="0">
                        <a:solidFill>
                          <a:schemeClr val="accent2">
                            <a:lumMod val="75000"/>
                          </a:schemeClr>
                        </a:solidFill>
                      </a:endParaRPr>
                    </a:p>
                  </a:txBody>
                  <a:tcPr marL="65314" marR="65314" marT="32657" marB="32657" anchor="ctr"/>
                </a:tc>
                <a:tc>
                  <a:txBody>
                    <a:bodyPr/>
                    <a:lstStyle/>
                    <a:p>
                      <a:pPr algn="l"/>
                      <a:r>
                        <a:rPr lang="en-GB" sz="900" dirty="0"/>
                        <a:t>Kill </a:t>
                      </a:r>
                      <a:r>
                        <a:rPr lang="en-GB" sz="900" baseline="0" dirty="0"/>
                        <a:t>infective bacteria inside the body. Specific bacterial infections require specific antibiotics.</a:t>
                      </a:r>
                      <a:endParaRPr lang="en-GB" sz="900" dirty="0"/>
                    </a:p>
                  </a:txBody>
                  <a:tcPr marL="65314" marR="65314" marT="32657" marB="32657" anchor="ctr"/>
                </a:tc>
                <a:extLst>
                  <a:ext uri="{0D108BD9-81ED-4DB2-BD59-A6C34878D82A}">
                    <a16:rowId xmlns:a16="http://schemas.microsoft.com/office/drawing/2014/main" val="10000"/>
                  </a:ext>
                </a:extLst>
              </a:tr>
              <a:tr h="634566">
                <a:tc>
                  <a:txBody>
                    <a:bodyPr/>
                    <a:lstStyle/>
                    <a:p>
                      <a:pPr algn="ctr"/>
                      <a:r>
                        <a:rPr lang="en-GB" sz="900" b="1" dirty="0"/>
                        <a:t>Painkillers</a:t>
                      </a:r>
                      <a:r>
                        <a:rPr lang="en-GB" sz="900" b="1" baseline="0" dirty="0"/>
                        <a:t> and other medicines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e.g.</a:t>
                      </a:r>
                      <a:r>
                        <a:rPr lang="en-GB" sz="900" b="1" i="1" baseline="0" dirty="0">
                          <a:solidFill>
                            <a:schemeClr val="accent2">
                              <a:lumMod val="75000"/>
                            </a:schemeClr>
                          </a:solidFill>
                        </a:rPr>
                        <a:t> aspirin, paracetamol, ibuprofen</a:t>
                      </a:r>
                      <a:endParaRPr lang="en-GB" sz="900" b="1" i="1" dirty="0">
                        <a:solidFill>
                          <a:schemeClr val="accent2">
                            <a:lumMod val="75000"/>
                          </a:schemeClr>
                        </a:solidFill>
                      </a:endParaRPr>
                    </a:p>
                  </a:txBody>
                  <a:tcPr marL="65314" marR="65314" marT="32657" marB="32657" anchor="ctr"/>
                </a:tc>
                <a:tc>
                  <a:txBody>
                    <a:bodyPr/>
                    <a:lstStyle/>
                    <a:p>
                      <a:pPr algn="l"/>
                      <a:r>
                        <a:rPr lang="en-GB" sz="900" dirty="0"/>
                        <a:t>Drugs</a:t>
                      </a:r>
                      <a:r>
                        <a:rPr lang="en-GB" sz="900" baseline="0" dirty="0"/>
                        <a:t> that are used to treat the symptoms of a disease. They do not kill pathogens</a:t>
                      </a:r>
                      <a:endParaRPr lang="en-GB" sz="900" dirty="0"/>
                    </a:p>
                  </a:txBody>
                  <a:tcPr marL="65314" marR="65314" marT="32657" marB="32657" anchor="ctr"/>
                </a:tc>
                <a:extLst>
                  <a:ext uri="{0D108BD9-81ED-4DB2-BD59-A6C34878D82A}">
                    <a16:rowId xmlns:a16="http://schemas.microsoft.com/office/drawing/2014/main" val="10001"/>
                  </a:ext>
                </a:extLst>
              </a:tr>
            </a:tbl>
          </a:graphicData>
        </a:graphic>
      </p:graphicFrame>
      <p:sp>
        <p:nvSpPr>
          <p:cNvPr id="398" name="Rectangle 397"/>
          <p:cNvSpPr/>
          <p:nvPr/>
        </p:nvSpPr>
        <p:spPr>
          <a:xfrm>
            <a:off x="8814533" y="359803"/>
            <a:ext cx="608639" cy="7015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Antibiotics cannot be use to treat viral pathogens</a:t>
            </a:r>
            <a:endParaRPr lang="en-GB" sz="857" b="1" dirty="0">
              <a:solidFill>
                <a:schemeClr val="tx1"/>
              </a:solidFill>
            </a:endParaRPr>
          </a:p>
        </p:txBody>
      </p:sp>
      <p:cxnSp>
        <p:nvCxnSpPr>
          <p:cNvPr id="399" name="Straight Connector 398"/>
          <p:cNvCxnSpPr>
            <a:cxnSpLocks/>
            <a:stCxn id="377" idx="3"/>
            <a:endCxn id="398" idx="1"/>
          </p:cNvCxnSpPr>
          <p:nvPr/>
        </p:nvCxnSpPr>
        <p:spPr>
          <a:xfrm flipV="1">
            <a:off x="8705965" y="710593"/>
            <a:ext cx="108567" cy="3338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03" name="Rectangle 402"/>
          <p:cNvSpPr/>
          <p:nvPr/>
        </p:nvSpPr>
        <p:spPr>
          <a:xfrm>
            <a:off x="8733327" y="1179141"/>
            <a:ext cx="769405" cy="146443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It is difficult to develop drugs to kill viruses without harming body tissues because viruses live and reproduce inside cells</a:t>
            </a:r>
            <a:endParaRPr lang="en-GB" sz="857" b="1" dirty="0">
              <a:solidFill>
                <a:schemeClr val="tx1"/>
              </a:solidFill>
            </a:endParaRPr>
          </a:p>
        </p:txBody>
      </p:sp>
      <p:cxnSp>
        <p:nvCxnSpPr>
          <p:cNvPr id="404" name="Straight Connector 403"/>
          <p:cNvCxnSpPr>
            <a:stCxn id="403" idx="0"/>
            <a:endCxn id="398" idx="2"/>
          </p:cNvCxnSpPr>
          <p:nvPr/>
        </p:nvCxnSpPr>
        <p:spPr>
          <a:xfrm flipV="1">
            <a:off x="9118029" y="1061382"/>
            <a:ext cx="823" cy="11775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11" name="Rectangle 410"/>
          <p:cNvSpPr/>
          <p:nvPr/>
        </p:nvSpPr>
        <p:spPr>
          <a:xfrm>
            <a:off x="6105000" y="30902"/>
            <a:ext cx="2395484" cy="27585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Antibiotics have greatly reduced deaths from infectious bacterial disease</a:t>
            </a:r>
          </a:p>
        </p:txBody>
      </p:sp>
      <p:cxnSp>
        <p:nvCxnSpPr>
          <p:cNvPr id="52" name="Straight Connector 51"/>
          <p:cNvCxnSpPr>
            <a:cxnSpLocks/>
            <a:stCxn id="369" idx="3"/>
            <a:endCxn id="411" idx="1"/>
          </p:cNvCxnSpPr>
          <p:nvPr/>
        </p:nvCxnSpPr>
        <p:spPr>
          <a:xfrm flipV="1">
            <a:off x="5670004" y="168827"/>
            <a:ext cx="434996" cy="989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cxnSpLocks/>
            <a:stCxn id="411" idx="2"/>
            <a:endCxn id="377" idx="0"/>
          </p:cNvCxnSpPr>
          <p:nvPr/>
        </p:nvCxnSpPr>
        <p:spPr>
          <a:xfrm flipH="1">
            <a:off x="7211180" y="306752"/>
            <a:ext cx="91562" cy="653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a:stCxn id="127" idx="2"/>
            <a:endCxn id="360" idx="0"/>
          </p:cNvCxnSpPr>
          <p:nvPr/>
        </p:nvCxnSpPr>
        <p:spPr>
          <a:xfrm flipH="1">
            <a:off x="6628976" y="2568699"/>
            <a:ext cx="830455" cy="2472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a:cxnSpLocks/>
            <a:stCxn id="360" idx="3"/>
            <a:endCxn id="368" idx="0"/>
          </p:cNvCxnSpPr>
          <p:nvPr/>
        </p:nvCxnSpPr>
        <p:spPr>
          <a:xfrm>
            <a:off x="8500485" y="3319437"/>
            <a:ext cx="72572" cy="812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p:cNvCxnSpPr>
            <a:cxnSpLocks/>
            <a:stCxn id="143" idx="3"/>
            <a:endCxn id="369" idx="2"/>
          </p:cNvCxnSpPr>
          <p:nvPr/>
        </p:nvCxnSpPr>
        <p:spPr>
          <a:xfrm flipV="1">
            <a:off x="4668680" y="497555"/>
            <a:ext cx="170691" cy="3653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43" name="Rectangle 142"/>
          <p:cNvSpPr/>
          <p:nvPr/>
        </p:nvSpPr>
        <p:spPr>
          <a:xfrm>
            <a:off x="4060041" y="601688"/>
            <a:ext cx="608639" cy="52239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b="1" i="1" dirty="0">
                <a:solidFill>
                  <a:schemeClr val="accent2">
                    <a:lumMod val="75000"/>
                  </a:schemeClr>
                </a:solidFill>
              </a:rPr>
              <a:t>Bacteria can mutate</a:t>
            </a:r>
          </a:p>
        </p:txBody>
      </p:sp>
      <p:sp>
        <p:nvSpPr>
          <p:cNvPr id="147" name="Rectangle 146"/>
          <p:cNvSpPr/>
          <p:nvPr/>
        </p:nvSpPr>
        <p:spPr>
          <a:xfrm>
            <a:off x="3962346" y="1249213"/>
            <a:ext cx="1156783" cy="4877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Sometimes this makes them resistant to antibiotic drugs. </a:t>
            </a:r>
            <a:endParaRPr lang="en-GB" sz="857" b="1" dirty="0">
              <a:solidFill>
                <a:schemeClr val="tx1"/>
              </a:solidFill>
            </a:endParaRPr>
          </a:p>
        </p:txBody>
      </p:sp>
      <p:cxnSp>
        <p:nvCxnSpPr>
          <p:cNvPr id="149" name="Straight Connector 148"/>
          <p:cNvCxnSpPr>
            <a:stCxn id="147" idx="0"/>
            <a:endCxn id="143" idx="2"/>
          </p:cNvCxnSpPr>
          <p:nvPr/>
        </p:nvCxnSpPr>
        <p:spPr>
          <a:xfrm flipH="1" flipV="1">
            <a:off x="4364361" y="1124085"/>
            <a:ext cx="176376" cy="1251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91" name="Rectangle 190"/>
          <p:cNvSpPr/>
          <p:nvPr/>
        </p:nvSpPr>
        <p:spPr>
          <a:xfrm rot="4339">
            <a:off x="3908368" y="1750193"/>
            <a:ext cx="1054321" cy="883832"/>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Discovery and drug development</a:t>
            </a:r>
            <a:endParaRPr lang="en-GB" sz="1286" dirty="0">
              <a:solidFill>
                <a:schemeClr val="accent2"/>
              </a:solidFill>
              <a:ea typeface="Verdana" panose="020B0604030504040204" pitchFamily="34" charset="0"/>
              <a:cs typeface="Verdana" panose="020B0604030504040204" pitchFamily="34" charset="0"/>
            </a:endParaRPr>
          </a:p>
        </p:txBody>
      </p:sp>
      <p:cxnSp>
        <p:nvCxnSpPr>
          <p:cNvPr id="192" name="Straight Connector 191"/>
          <p:cNvCxnSpPr>
            <a:stCxn id="4" idx="1"/>
            <a:endCxn id="191" idx="3"/>
          </p:cNvCxnSpPr>
          <p:nvPr/>
        </p:nvCxnSpPr>
        <p:spPr>
          <a:xfrm flipH="1" flipV="1">
            <a:off x="4962689" y="2192775"/>
            <a:ext cx="59640" cy="768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96" name="Table 195"/>
          <p:cNvGraphicFramePr>
            <a:graphicFrameLocks noGrp="1"/>
          </p:cNvGraphicFramePr>
          <p:nvPr>
            <p:extLst/>
          </p:nvPr>
        </p:nvGraphicFramePr>
        <p:xfrm>
          <a:off x="1065671" y="27801"/>
          <a:ext cx="2696348" cy="1972596"/>
        </p:xfrm>
        <a:graphic>
          <a:graphicData uri="http://schemas.openxmlformats.org/drawingml/2006/table">
            <a:tbl>
              <a:tblPr firstRow="1" bandRow="1">
                <a:tableStyleId>{5940675A-B579-460E-94D1-54222C63F5DA}</a:tableStyleId>
              </a:tblPr>
              <a:tblGrid>
                <a:gridCol w="933678">
                  <a:extLst>
                    <a:ext uri="{9D8B030D-6E8A-4147-A177-3AD203B41FA5}">
                      <a16:colId xmlns:a16="http://schemas.microsoft.com/office/drawing/2014/main" val="20000"/>
                    </a:ext>
                  </a:extLst>
                </a:gridCol>
                <a:gridCol w="873939">
                  <a:extLst>
                    <a:ext uri="{9D8B030D-6E8A-4147-A177-3AD203B41FA5}">
                      <a16:colId xmlns:a16="http://schemas.microsoft.com/office/drawing/2014/main" val="20001"/>
                    </a:ext>
                  </a:extLst>
                </a:gridCol>
                <a:gridCol w="888731">
                  <a:extLst>
                    <a:ext uri="{9D8B030D-6E8A-4147-A177-3AD203B41FA5}">
                      <a16:colId xmlns:a16="http://schemas.microsoft.com/office/drawing/2014/main" val="20002"/>
                    </a:ext>
                  </a:extLst>
                </a:gridCol>
              </a:tblGrid>
              <a:tr h="326571">
                <a:tc gridSpan="3">
                  <a:txBody>
                    <a:bodyPr/>
                    <a:lstStyle/>
                    <a:p>
                      <a:pPr algn="ctr"/>
                      <a:r>
                        <a:rPr lang="en-GB" sz="900" b="1" i="0" dirty="0">
                          <a:solidFill>
                            <a:schemeClr val="tx1"/>
                          </a:solidFill>
                        </a:rPr>
                        <a:t>Traditionally</a:t>
                      </a:r>
                      <a:r>
                        <a:rPr lang="en-GB" sz="900" b="1" i="0" baseline="0" dirty="0">
                          <a:solidFill>
                            <a:schemeClr val="tx1"/>
                          </a:solidFill>
                        </a:rPr>
                        <a:t> drugs were extracted from plants and microorganisms</a:t>
                      </a:r>
                      <a:endParaRPr lang="en-GB" sz="900" b="1" i="0" dirty="0">
                        <a:solidFill>
                          <a:schemeClr val="tx1"/>
                        </a:solidFill>
                      </a:endParaRPr>
                    </a:p>
                  </a:txBody>
                  <a:tcPr marL="65314" marR="65314" marT="32657" marB="32657" anchor="ctr">
                    <a:solidFill>
                      <a:schemeClr val="accent2">
                        <a:lumMod val="20000"/>
                        <a:lumOff val="80000"/>
                      </a:schemeClr>
                    </a:solidFill>
                  </a:tcPr>
                </a:tc>
                <a:tc hMerge="1">
                  <a:txBody>
                    <a:bodyPr/>
                    <a:lstStyle/>
                    <a:p>
                      <a:pPr algn="ctr"/>
                      <a:endParaRPr lang="en-GB" sz="1200" b="1" i="0" dirty="0">
                        <a:solidFill>
                          <a:schemeClr val="tx1"/>
                        </a:solidFill>
                      </a:endParaRPr>
                    </a:p>
                  </a:txBody>
                  <a:tcPr anchor="ctr">
                    <a:solidFill>
                      <a:schemeClr val="accent2">
                        <a:lumMod val="20000"/>
                        <a:lumOff val="80000"/>
                      </a:schemeClr>
                    </a:solidFill>
                  </a:tcPr>
                </a:tc>
                <a:tc hMerge="1">
                  <a:txBody>
                    <a:bodyPr/>
                    <a:lstStyle/>
                    <a:p>
                      <a:pPr algn="ctr"/>
                      <a:endParaRPr lang="en-GB" sz="1200" b="1"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r h="195943">
                <a:tc>
                  <a:txBody>
                    <a:bodyPr/>
                    <a:lstStyle/>
                    <a:p>
                      <a:pPr algn="ctr"/>
                      <a:r>
                        <a:rPr lang="en-GB" sz="900" b="1" i="1" dirty="0">
                          <a:solidFill>
                            <a:schemeClr val="accent2">
                              <a:lumMod val="75000"/>
                            </a:schemeClr>
                          </a:solidFill>
                        </a:rPr>
                        <a:t>Digitalis</a:t>
                      </a:r>
                    </a:p>
                  </a:txBody>
                  <a:tcPr marL="65314" marR="65314" marT="32657" marB="32657" anchor="ctr"/>
                </a:tc>
                <a:tc>
                  <a:txBody>
                    <a:bodyPr/>
                    <a:lstStyle/>
                    <a:p>
                      <a:pPr algn="ctr"/>
                      <a:r>
                        <a:rPr lang="en-GB" sz="900" b="1" i="1" dirty="0">
                          <a:solidFill>
                            <a:schemeClr val="accent2">
                              <a:lumMod val="75000"/>
                            </a:schemeClr>
                          </a:solidFill>
                        </a:rPr>
                        <a:t>Aspirin</a:t>
                      </a:r>
                    </a:p>
                  </a:txBody>
                  <a:tcPr marL="65314" marR="65314" marT="32657" marB="32657"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900" b="1" i="1" dirty="0">
                          <a:solidFill>
                            <a:schemeClr val="accent2">
                              <a:lumMod val="75000"/>
                            </a:schemeClr>
                          </a:solidFill>
                        </a:rPr>
                        <a:t>Penicillin</a:t>
                      </a:r>
                    </a:p>
                  </a:txBody>
                  <a:tcPr marL="65314" marR="65314" marT="32657" marB="32657" anchor="ctr"/>
                </a:tc>
                <a:extLst>
                  <a:ext uri="{0D108BD9-81ED-4DB2-BD59-A6C34878D82A}">
                    <a16:rowId xmlns:a16="http://schemas.microsoft.com/office/drawing/2014/main" val="10001"/>
                  </a:ext>
                </a:extLst>
              </a:tr>
              <a:tr h="849086">
                <a:tc>
                  <a:txBody>
                    <a:bodyPr/>
                    <a:lstStyle/>
                    <a:p>
                      <a:pPr marL="0" indent="0">
                        <a:buFont typeface="Arial" charset="0"/>
                        <a:buNone/>
                      </a:pPr>
                      <a:r>
                        <a:rPr lang="en-GB" sz="900" dirty="0"/>
                        <a:t>Extracted from foxglove plants and</a:t>
                      </a:r>
                      <a:r>
                        <a:rPr lang="en-GB" sz="900" baseline="0" dirty="0"/>
                        <a:t> used as a heart drug</a:t>
                      </a:r>
                      <a:endParaRPr lang="en-GB" sz="900" dirty="0"/>
                    </a:p>
                  </a:txBody>
                  <a:tcPr marL="65314" marR="65314" marT="32657" marB="32657" anchor="ctr"/>
                </a:tc>
                <a:tc>
                  <a:txBody>
                    <a:bodyPr/>
                    <a:lstStyle/>
                    <a:p>
                      <a:pPr marL="0" indent="0">
                        <a:buFont typeface="Arial" charset="0"/>
                        <a:buNone/>
                      </a:pPr>
                      <a:r>
                        <a:rPr lang="en-GB" sz="900" dirty="0"/>
                        <a:t>A painkiller and</a:t>
                      </a:r>
                      <a:r>
                        <a:rPr lang="en-GB" sz="900" baseline="0" dirty="0"/>
                        <a:t> anti-inflammatory that was first found in willow bark</a:t>
                      </a:r>
                      <a:endParaRPr lang="en-GB" sz="900" dirty="0"/>
                    </a:p>
                  </a:txBody>
                  <a:tcPr marL="65314" marR="65314" marT="32657" marB="32657" anchor="ctr"/>
                </a:tc>
                <a:tc>
                  <a:txBody>
                    <a:bodyPr/>
                    <a:lstStyle/>
                    <a:p>
                      <a:pPr marL="0" indent="0">
                        <a:buFont typeface="Arial" charset="0"/>
                        <a:buNone/>
                      </a:pPr>
                      <a:r>
                        <a:rPr lang="en-GB" sz="900" dirty="0"/>
                        <a:t>Discovered by Alexander Fleming</a:t>
                      </a:r>
                      <a:r>
                        <a:rPr lang="en-GB" sz="900" baseline="0" dirty="0"/>
                        <a:t> from the </a:t>
                      </a:r>
                      <a:r>
                        <a:rPr lang="en-GB" sz="900" i="1" baseline="0" dirty="0"/>
                        <a:t>Penicillium</a:t>
                      </a:r>
                      <a:r>
                        <a:rPr lang="en-GB" sz="900" baseline="0" dirty="0"/>
                        <a:t> mould and used as an antibiotic</a:t>
                      </a:r>
                      <a:endParaRPr lang="en-GB" sz="900" dirty="0"/>
                    </a:p>
                  </a:txBody>
                  <a:tcPr marL="65314" marR="65314" marT="32657" marB="32657" anchor="ctr"/>
                </a:tc>
                <a:extLst>
                  <a:ext uri="{0D108BD9-81ED-4DB2-BD59-A6C34878D82A}">
                    <a16:rowId xmlns:a16="http://schemas.microsoft.com/office/drawing/2014/main" val="10002"/>
                  </a:ext>
                </a:extLst>
              </a:tr>
              <a:tr h="600996">
                <a:tc>
                  <a:txBody>
                    <a:bodyPr/>
                    <a:lstStyle/>
                    <a:p>
                      <a:pPr marL="0" indent="0">
                        <a:buFont typeface="Arial" charset="0"/>
                        <a:buNone/>
                      </a:pPr>
                      <a:endParaRPr lang="en-GB" sz="900" dirty="0"/>
                    </a:p>
                  </a:txBody>
                  <a:tcPr marL="65314" marR="65314" marT="32657" marB="32657" anchor="ctr"/>
                </a:tc>
                <a:tc>
                  <a:txBody>
                    <a:bodyPr/>
                    <a:lstStyle/>
                    <a:p>
                      <a:pPr marL="0" indent="0">
                        <a:buFont typeface="Arial" charset="0"/>
                        <a:buNone/>
                      </a:pPr>
                      <a:endParaRPr lang="en-GB" sz="900" dirty="0"/>
                    </a:p>
                  </a:txBody>
                  <a:tcPr marL="65314" marR="65314" marT="32657" marB="32657" anchor="ctr"/>
                </a:tc>
                <a:tc>
                  <a:txBody>
                    <a:bodyPr/>
                    <a:lstStyle/>
                    <a:p>
                      <a:pPr marL="0" indent="0">
                        <a:buFont typeface="Arial" charset="0"/>
                        <a:buNone/>
                      </a:pPr>
                      <a:endParaRPr lang="en-GB" sz="900" dirty="0"/>
                    </a:p>
                  </a:txBody>
                  <a:tcPr marL="65314" marR="65314" marT="32657" marB="32657" anchor="ctr"/>
                </a:tc>
                <a:extLst>
                  <a:ext uri="{0D108BD9-81ED-4DB2-BD59-A6C34878D82A}">
                    <a16:rowId xmlns:a16="http://schemas.microsoft.com/office/drawing/2014/main" val="10003"/>
                  </a:ext>
                </a:extLst>
              </a:tr>
            </a:tbl>
          </a:graphicData>
        </a:graphic>
      </p:graphicFrame>
      <p:pic>
        <p:nvPicPr>
          <p:cNvPr id="209" name="Picture 208" descr="foxtails.jpg"/>
          <p:cNvPicPr>
            <a:picLocks noChangeAspect="1"/>
          </p:cNvPicPr>
          <p:nvPr/>
        </p:nvPicPr>
        <p:blipFill>
          <a:blip r:embed="rId2" cstate="print"/>
          <a:stretch>
            <a:fillRect/>
          </a:stretch>
        </p:blipFill>
        <p:spPr>
          <a:xfrm>
            <a:off x="1186561" y="1484142"/>
            <a:ext cx="717369" cy="466289"/>
          </a:xfrm>
          <a:prstGeom prst="rect">
            <a:avLst/>
          </a:prstGeom>
        </p:spPr>
      </p:pic>
      <p:pic>
        <p:nvPicPr>
          <p:cNvPr id="210" name="Picture 209" descr="ThinkstockPhotos-620711436willow.jpg"/>
          <p:cNvPicPr>
            <a:picLocks noChangeAspect="1"/>
          </p:cNvPicPr>
          <p:nvPr/>
        </p:nvPicPr>
        <p:blipFill>
          <a:blip r:embed="rId3" cstate="print"/>
          <a:stretch>
            <a:fillRect/>
          </a:stretch>
        </p:blipFill>
        <p:spPr>
          <a:xfrm>
            <a:off x="2106238" y="1480649"/>
            <a:ext cx="686605" cy="469782"/>
          </a:xfrm>
          <a:prstGeom prst="rect">
            <a:avLst/>
          </a:prstGeom>
          <a:ln>
            <a:solidFill>
              <a:schemeClr val="accent6">
                <a:lumMod val="75000"/>
              </a:schemeClr>
            </a:solidFill>
          </a:ln>
        </p:spPr>
      </p:pic>
      <p:pic>
        <p:nvPicPr>
          <p:cNvPr id="211" name="Picture 210" descr="ThinkstockPhotos-468440696penicillin.jpg"/>
          <p:cNvPicPr>
            <a:picLocks noChangeAspect="1"/>
          </p:cNvPicPr>
          <p:nvPr/>
        </p:nvPicPr>
        <p:blipFill>
          <a:blip r:embed="rId4" cstate="print"/>
          <a:stretch>
            <a:fillRect/>
          </a:stretch>
        </p:blipFill>
        <p:spPr>
          <a:xfrm>
            <a:off x="2958823" y="1466057"/>
            <a:ext cx="707442" cy="484374"/>
          </a:xfrm>
          <a:prstGeom prst="rect">
            <a:avLst/>
          </a:prstGeom>
          <a:ln>
            <a:solidFill>
              <a:schemeClr val="accent6">
                <a:lumMod val="75000"/>
              </a:schemeClr>
            </a:solidFill>
          </a:ln>
        </p:spPr>
      </p:pic>
      <p:cxnSp>
        <p:nvCxnSpPr>
          <p:cNvPr id="212" name="Straight Connector 211"/>
          <p:cNvCxnSpPr>
            <a:stCxn id="191" idx="1"/>
            <a:endCxn id="196" idx="3"/>
          </p:cNvCxnSpPr>
          <p:nvPr/>
        </p:nvCxnSpPr>
        <p:spPr>
          <a:xfrm flipH="1" flipV="1">
            <a:off x="3762019" y="1014099"/>
            <a:ext cx="146350" cy="11773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16" name="Rectangle 215"/>
          <p:cNvSpPr/>
          <p:nvPr/>
        </p:nvSpPr>
        <p:spPr>
          <a:xfrm rot="16200000">
            <a:off x="-361634" y="1280194"/>
            <a:ext cx="2187527" cy="36538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Most new drugs are synthesised by chemists in the pharmaceutical industry. </a:t>
            </a:r>
            <a:endParaRPr lang="en-GB" sz="857" b="1" dirty="0">
              <a:solidFill>
                <a:schemeClr val="tx1"/>
              </a:solidFill>
            </a:endParaRPr>
          </a:p>
        </p:txBody>
      </p:sp>
      <p:cxnSp>
        <p:nvCxnSpPr>
          <p:cNvPr id="218" name="Straight Connector 217"/>
          <p:cNvCxnSpPr>
            <a:cxnSpLocks/>
            <a:stCxn id="196" idx="1"/>
            <a:endCxn id="216" idx="2"/>
          </p:cNvCxnSpPr>
          <p:nvPr/>
        </p:nvCxnSpPr>
        <p:spPr>
          <a:xfrm flipH="1">
            <a:off x="914822" y="1014099"/>
            <a:ext cx="150849" cy="4487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22" name="Rectangle 221"/>
          <p:cNvSpPr/>
          <p:nvPr/>
        </p:nvSpPr>
        <p:spPr>
          <a:xfrm rot="10800000" flipV="1">
            <a:off x="1122440" y="2128712"/>
            <a:ext cx="2479879" cy="35319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Drugs have to be tested and trialled before to check they are safe and effective</a:t>
            </a:r>
          </a:p>
        </p:txBody>
      </p:sp>
      <p:cxnSp>
        <p:nvCxnSpPr>
          <p:cNvPr id="223" name="Straight Connector 222"/>
          <p:cNvCxnSpPr>
            <a:cxnSpLocks/>
            <a:stCxn id="191" idx="1"/>
            <a:endCxn id="222" idx="1"/>
          </p:cNvCxnSpPr>
          <p:nvPr/>
        </p:nvCxnSpPr>
        <p:spPr>
          <a:xfrm flipH="1">
            <a:off x="3602319" y="2191444"/>
            <a:ext cx="306050" cy="1138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37" name="Table 236"/>
          <p:cNvGraphicFramePr>
            <a:graphicFrameLocks noGrp="1"/>
          </p:cNvGraphicFramePr>
          <p:nvPr>
            <p:extLst/>
          </p:nvPr>
        </p:nvGraphicFramePr>
        <p:xfrm>
          <a:off x="474174" y="2606592"/>
          <a:ext cx="2873657" cy="855503"/>
        </p:xfrm>
        <a:graphic>
          <a:graphicData uri="http://schemas.openxmlformats.org/drawingml/2006/table">
            <a:tbl>
              <a:tblPr firstRow="1" bandRow="1">
                <a:tableStyleId>{5940675A-B579-460E-94D1-54222C63F5DA}</a:tableStyleId>
              </a:tblPr>
              <a:tblGrid>
                <a:gridCol w="439228">
                  <a:extLst>
                    <a:ext uri="{9D8B030D-6E8A-4147-A177-3AD203B41FA5}">
                      <a16:colId xmlns:a16="http://schemas.microsoft.com/office/drawing/2014/main" val="20000"/>
                    </a:ext>
                  </a:extLst>
                </a:gridCol>
                <a:gridCol w="958414">
                  <a:extLst>
                    <a:ext uri="{9D8B030D-6E8A-4147-A177-3AD203B41FA5}">
                      <a16:colId xmlns:a16="http://schemas.microsoft.com/office/drawing/2014/main" val="20001"/>
                    </a:ext>
                  </a:extLst>
                </a:gridCol>
                <a:gridCol w="1476015">
                  <a:extLst>
                    <a:ext uri="{9D8B030D-6E8A-4147-A177-3AD203B41FA5}">
                      <a16:colId xmlns:a16="http://schemas.microsoft.com/office/drawing/2014/main" val="20002"/>
                    </a:ext>
                  </a:extLst>
                </a:gridCol>
              </a:tblGrid>
              <a:tr h="202360">
                <a:tc rowSpan="3">
                  <a:txBody>
                    <a:bodyPr/>
                    <a:lstStyle/>
                    <a:p>
                      <a:pPr algn="ctr"/>
                      <a:r>
                        <a:rPr lang="en-GB" sz="900" b="1" dirty="0"/>
                        <a:t>New drugs are</a:t>
                      </a:r>
                      <a:r>
                        <a:rPr lang="en-GB" sz="900" b="1" baseline="0" dirty="0"/>
                        <a:t> extensively tested for:</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baseline="0" dirty="0">
                          <a:solidFill>
                            <a:schemeClr val="accent2">
                              <a:lumMod val="75000"/>
                            </a:schemeClr>
                          </a:solidFill>
                        </a:rPr>
                        <a:t>Efficacy</a:t>
                      </a:r>
                      <a:endParaRPr lang="en-GB" sz="900" b="1" i="1" dirty="0">
                        <a:solidFill>
                          <a:schemeClr val="accent2">
                            <a:lumMod val="75000"/>
                          </a:schemeClr>
                        </a:solidFill>
                      </a:endParaRPr>
                    </a:p>
                  </a:txBody>
                  <a:tcPr marL="65314" marR="65314" marT="32657" marB="32657" anchor="ctr"/>
                </a:tc>
                <a:tc>
                  <a:txBody>
                    <a:bodyPr/>
                    <a:lstStyle/>
                    <a:p>
                      <a:pPr algn="l"/>
                      <a:r>
                        <a:rPr lang="en-GB" sz="900" dirty="0"/>
                        <a:t>Make sure the drug works</a:t>
                      </a:r>
                    </a:p>
                  </a:txBody>
                  <a:tcPr marL="65314" marR="65314" marT="32657" marB="32657" anchor="ctr"/>
                </a:tc>
                <a:extLst>
                  <a:ext uri="{0D108BD9-81ED-4DB2-BD59-A6C34878D82A}">
                    <a16:rowId xmlns:a16="http://schemas.microsoft.com/office/drawing/2014/main" val="10000"/>
                  </a:ext>
                </a:extLst>
              </a:tr>
              <a:tr h="326571">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900" b="1" i="1" dirty="0">
                          <a:solidFill>
                            <a:schemeClr val="accent2">
                              <a:lumMod val="75000"/>
                            </a:schemeClr>
                          </a:solidFill>
                        </a:rPr>
                        <a:t>Toxicity</a:t>
                      </a:r>
                    </a:p>
                  </a:txBody>
                  <a:tcPr marL="65314" marR="65314" marT="32657" marB="32657" anchor="ctr"/>
                </a:tc>
                <a:tc>
                  <a:txBody>
                    <a:bodyPr/>
                    <a:lstStyle/>
                    <a:p>
                      <a:pPr algn="l"/>
                      <a:r>
                        <a:rPr lang="en-GB" sz="900" dirty="0"/>
                        <a:t>Check</a:t>
                      </a:r>
                      <a:r>
                        <a:rPr lang="en-GB" sz="900" baseline="0" dirty="0"/>
                        <a:t> that the drug is not poisonous</a:t>
                      </a:r>
                      <a:endParaRPr lang="en-GB" sz="900" dirty="0"/>
                    </a:p>
                  </a:txBody>
                  <a:tcPr marL="65314" marR="65314" marT="32657" marB="32657" anchor="ctr"/>
                </a:tc>
                <a:extLst>
                  <a:ext uri="{0D108BD9-81ED-4DB2-BD59-A6C34878D82A}">
                    <a16:rowId xmlns:a16="http://schemas.microsoft.com/office/drawing/2014/main" val="10001"/>
                  </a:ext>
                </a:extLst>
              </a:tr>
              <a:tr h="326571">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900" b="1" i="1" dirty="0">
                          <a:solidFill>
                            <a:schemeClr val="accent2">
                              <a:lumMod val="75000"/>
                            </a:schemeClr>
                          </a:solidFill>
                        </a:rPr>
                        <a:t>Dose</a:t>
                      </a:r>
                    </a:p>
                  </a:txBody>
                  <a:tcPr marL="65314" marR="65314" marT="32657" marB="32657" anchor="ctr"/>
                </a:tc>
                <a:tc>
                  <a:txBody>
                    <a:bodyPr/>
                    <a:lstStyle/>
                    <a:p>
                      <a:pPr algn="l"/>
                      <a:r>
                        <a:rPr lang="en-GB" sz="900" dirty="0"/>
                        <a:t>The most suitable amount</a:t>
                      </a:r>
                      <a:r>
                        <a:rPr lang="en-GB" sz="900" baseline="0" dirty="0"/>
                        <a:t> to take</a:t>
                      </a:r>
                      <a:endParaRPr lang="en-GB" sz="900" dirty="0"/>
                    </a:p>
                  </a:txBody>
                  <a:tcPr marL="65314" marR="65314" marT="32657" marB="32657" anchor="ctr"/>
                </a:tc>
                <a:extLst>
                  <a:ext uri="{0D108BD9-81ED-4DB2-BD59-A6C34878D82A}">
                    <a16:rowId xmlns:a16="http://schemas.microsoft.com/office/drawing/2014/main" val="10002"/>
                  </a:ext>
                </a:extLst>
              </a:tr>
            </a:tbl>
          </a:graphicData>
        </a:graphic>
      </p:graphicFrame>
      <p:cxnSp>
        <p:nvCxnSpPr>
          <p:cNvPr id="238" name="Straight Connector 237"/>
          <p:cNvCxnSpPr>
            <a:cxnSpLocks/>
            <a:stCxn id="237" idx="0"/>
            <a:endCxn id="222" idx="2"/>
          </p:cNvCxnSpPr>
          <p:nvPr/>
        </p:nvCxnSpPr>
        <p:spPr>
          <a:xfrm flipV="1">
            <a:off x="1911003" y="2481905"/>
            <a:ext cx="451376" cy="1246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47" name="Rectangle 246"/>
          <p:cNvSpPr/>
          <p:nvPr/>
        </p:nvSpPr>
        <p:spPr>
          <a:xfrm>
            <a:off x="516150" y="3530588"/>
            <a:ext cx="2789705" cy="26139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Preclinical trials - using cells, tissues and live animals - must be carried out before the drug can be tested on humans.</a:t>
            </a:r>
            <a:endParaRPr lang="en-GB" sz="857" b="1" dirty="0">
              <a:solidFill>
                <a:schemeClr val="tx1"/>
              </a:solidFill>
            </a:endParaRPr>
          </a:p>
        </p:txBody>
      </p:sp>
      <p:cxnSp>
        <p:nvCxnSpPr>
          <p:cNvPr id="248" name="Straight Connector 247"/>
          <p:cNvCxnSpPr>
            <a:stCxn id="247" idx="0"/>
            <a:endCxn id="237" idx="2"/>
          </p:cNvCxnSpPr>
          <p:nvPr/>
        </p:nvCxnSpPr>
        <p:spPr>
          <a:xfrm flipV="1">
            <a:off x="1911003" y="3462095"/>
            <a:ext cx="0" cy="684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88" name="Rectangle 287"/>
          <p:cNvSpPr/>
          <p:nvPr/>
        </p:nvSpPr>
        <p:spPr>
          <a:xfrm rot="10800000" flipV="1">
            <a:off x="536884" y="3866710"/>
            <a:ext cx="2740500" cy="19370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Clinical trials use healthy volunteers and patients</a:t>
            </a:r>
          </a:p>
        </p:txBody>
      </p:sp>
      <p:cxnSp>
        <p:nvCxnSpPr>
          <p:cNvPr id="289" name="Straight Connector 288"/>
          <p:cNvCxnSpPr>
            <a:stCxn id="288" idx="0"/>
            <a:endCxn id="247" idx="2"/>
          </p:cNvCxnSpPr>
          <p:nvPr/>
        </p:nvCxnSpPr>
        <p:spPr>
          <a:xfrm flipV="1">
            <a:off x="1907134" y="3791984"/>
            <a:ext cx="3869" cy="747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90" name="Table 289"/>
          <p:cNvGraphicFramePr>
            <a:graphicFrameLocks noGrp="1"/>
          </p:cNvGraphicFramePr>
          <p:nvPr>
            <p:extLst/>
          </p:nvPr>
        </p:nvGraphicFramePr>
        <p:xfrm>
          <a:off x="422843" y="4136864"/>
          <a:ext cx="2589364" cy="1891829"/>
        </p:xfrm>
        <a:graphic>
          <a:graphicData uri="http://schemas.openxmlformats.org/drawingml/2006/table">
            <a:tbl>
              <a:tblPr firstRow="1" bandRow="1">
                <a:tableStyleId>{5940675A-B579-460E-94D1-54222C63F5DA}</a:tableStyleId>
              </a:tblPr>
              <a:tblGrid>
                <a:gridCol w="623861">
                  <a:extLst>
                    <a:ext uri="{9D8B030D-6E8A-4147-A177-3AD203B41FA5}">
                      <a16:colId xmlns:a16="http://schemas.microsoft.com/office/drawing/2014/main" val="20000"/>
                    </a:ext>
                  </a:extLst>
                </a:gridCol>
                <a:gridCol w="570501">
                  <a:extLst>
                    <a:ext uri="{9D8B030D-6E8A-4147-A177-3AD203B41FA5}">
                      <a16:colId xmlns:a16="http://schemas.microsoft.com/office/drawing/2014/main" val="20001"/>
                    </a:ext>
                  </a:extLst>
                </a:gridCol>
                <a:gridCol w="656083">
                  <a:extLst>
                    <a:ext uri="{9D8B030D-6E8A-4147-A177-3AD203B41FA5}">
                      <a16:colId xmlns:a16="http://schemas.microsoft.com/office/drawing/2014/main" val="20002"/>
                    </a:ext>
                  </a:extLst>
                </a:gridCol>
                <a:gridCol w="738919">
                  <a:extLst>
                    <a:ext uri="{9D8B030D-6E8A-4147-A177-3AD203B41FA5}">
                      <a16:colId xmlns:a16="http://schemas.microsoft.com/office/drawing/2014/main" val="20003"/>
                    </a:ext>
                  </a:extLst>
                </a:gridCol>
              </a:tblGrid>
              <a:tr h="236479">
                <a:tc>
                  <a:txBody>
                    <a:bodyPr/>
                    <a:lstStyle/>
                    <a:p>
                      <a:pPr algn="ctr"/>
                      <a:r>
                        <a:rPr lang="en-GB" sz="900" b="1" i="1" dirty="0">
                          <a:solidFill>
                            <a:schemeClr val="accent2">
                              <a:lumMod val="75000"/>
                            </a:schemeClr>
                          </a:solidFill>
                        </a:rPr>
                        <a:t>Stage</a:t>
                      </a:r>
                      <a:r>
                        <a:rPr lang="en-GB" sz="900" b="1" i="1" baseline="0" dirty="0">
                          <a:solidFill>
                            <a:schemeClr val="accent2">
                              <a:lumMod val="75000"/>
                            </a:schemeClr>
                          </a:solidFill>
                        </a:rPr>
                        <a:t> 1</a:t>
                      </a:r>
                      <a:endParaRPr lang="en-GB" sz="900" b="1" i="1" dirty="0">
                        <a:solidFill>
                          <a:schemeClr val="accent2">
                            <a:lumMod val="75000"/>
                          </a:schemeClr>
                        </a:solidFill>
                      </a:endParaRPr>
                    </a:p>
                  </a:txBody>
                  <a:tcPr marL="65314" marR="65314" marT="32657" marB="32657" anchor="ctr"/>
                </a:tc>
                <a:tc>
                  <a:txBody>
                    <a:bodyPr/>
                    <a:lstStyle/>
                    <a:p>
                      <a:pPr algn="ctr"/>
                      <a:r>
                        <a:rPr lang="en-GB" sz="900" b="1" i="1" dirty="0">
                          <a:solidFill>
                            <a:schemeClr val="accent2">
                              <a:lumMod val="75000"/>
                            </a:schemeClr>
                          </a:solidFill>
                        </a:rPr>
                        <a:t>Stage 2</a:t>
                      </a:r>
                    </a:p>
                  </a:txBody>
                  <a:tcPr marL="65314" marR="65314" marT="32657" marB="32657" anchor="ctr"/>
                </a:tc>
                <a:tc>
                  <a:txBody>
                    <a:bodyPr/>
                    <a:lstStyle/>
                    <a:p>
                      <a:pPr algn="ctr"/>
                      <a:r>
                        <a:rPr lang="en-GB" sz="900" b="1" i="1" dirty="0">
                          <a:solidFill>
                            <a:schemeClr val="accent2">
                              <a:lumMod val="75000"/>
                            </a:schemeClr>
                          </a:solidFill>
                        </a:rPr>
                        <a:t>Stage</a:t>
                      </a:r>
                      <a:r>
                        <a:rPr lang="en-GB" sz="900" b="1" i="1" baseline="0" dirty="0">
                          <a:solidFill>
                            <a:schemeClr val="accent2">
                              <a:lumMod val="75000"/>
                            </a:schemeClr>
                          </a:solidFill>
                        </a:rPr>
                        <a:t> 3</a:t>
                      </a:r>
                      <a:endParaRPr lang="en-GB" sz="900" b="1" i="1" dirty="0">
                        <a:solidFill>
                          <a:schemeClr val="accent2">
                            <a:lumMod val="75000"/>
                          </a:schemeClr>
                        </a:solidFill>
                      </a:endParaRPr>
                    </a:p>
                  </a:txBody>
                  <a:tcPr marL="65314" marR="65314" marT="32657" marB="32657"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900" b="1" i="1" dirty="0">
                          <a:solidFill>
                            <a:schemeClr val="accent2">
                              <a:lumMod val="75000"/>
                            </a:schemeClr>
                          </a:solidFill>
                        </a:rPr>
                        <a:t>Stage</a:t>
                      </a:r>
                      <a:r>
                        <a:rPr lang="en-US" sz="900" b="1" i="1" baseline="0" dirty="0">
                          <a:solidFill>
                            <a:schemeClr val="accent2">
                              <a:lumMod val="75000"/>
                            </a:schemeClr>
                          </a:solidFill>
                        </a:rPr>
                        <a:t> 4</a:t>
                      </a:r>
                      <a:endParaRPr lang="en-US"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r h="1655351">
                <a:tc>
                  <a:txBody>
                    <a:bodyPr/>
                    <a:lstStyle/>
                    <a:p>
                      <a:pPr marL="0" indent="0">
                        <a:buFont typeface="Arial" charset="0"/>
                        <a:buNone/>
                      </a:pPr>
                      <a:r>
                        <a:rPr lang="en-GB" sz="900" dirty="0"/>
                        <a:t>Healthy volunteers try small dose of the</a:t>
                      </a:r>
                      <a:r>
                        <a:rPr lang="en-GB" sz="900" baseline="0" dirty="0"/>
                        <a:t> drug to check it is safe record any side effects</a:t>
                      </a:r>
                      <a:endParaRPr lang="en-GB" sz="900" dirty="0"/>
                    </a:p>
                  </a:txBody>
                  <a:tcPr marL="65314" marR="65314" marT="32657" marB="32657" anchor="ctr"/>
                </a:tc>
                <a:tc>
                  <a:txBody>
                    <a:bodyPr/>
                    <a:lstStyle/>
                    <a:p>
                      <a:pPr marL="0" indent="0">
                        <a:buFont typeface="Arial" charset="0"/>
                        <a:buNone/>
                      </a:pPr>
                      <a:r>
                        <a:rPr lang="en-GB" sz="900" dirty="0"/>
                        <a:t>A small number of patients try the drug at a low dose to see if it works</a:t>
                      </a:r>
                    </a:p>
                  </a:txBody>
                  <a:tcPr marL="65314" marR="65314" marT="32657" marB="32657" anchor="ctr"/>
                </a:tc>
                <a:tc>
                  <a:txBody>
                    <a:bodyPr/>
                    <a:lstStyle/>
                    <a:p>
                      <a:pPr marL="0" indent="0">
                        <a:buFont typeface="Arial" charset="0"/>
                        <a:buNone/>
                      </a:pPr>
                      <a:r>
                        <a:rPr lang="en-GB" sz="900" dirty="0"/>
                        <a:t>A larger number of patients; different</a:t>
                      </a:r>
                      <a:r>
                        <a:rPr lang="en-GB" sz="900" baseline="0" dirty="0"/>
                        <a:t> doses are trialled to find the optimum dose</a:t>
                      </a:r>
                      <a:endParaRPr lang="en-GB" sz="900" dirty="0"/>
                    </a:p>
                  </a:txBody>
                  <a:tcPr marL="65314" marR="65314" marT="32657" marB="32657" anchor="ctr"/>
                </a:tc>
                <a:tc>
                  <a:txBody>
                    <a:bodyPr/>
                    <a:lstStyle/>
                    <a:p>
                      <a:pPr marL="0" indent="0">
                        <a:buFont typeface="Arial" charset="0"/>
                        <a:buNone/>
                      </a:pPr>
                      <a:r>
                        <a:rPr lang="en-GB" sz="900" dirty="0"/>
                        <a:t>A double blind trial will occur. The patients</a:t>
                      </a:r>
                      <a:r>
                        <a:rPr lang="en-GB" sz="900" baseline="0" dirty="0"/>
                        <a:t> are divided into groups. Some will be given the drug and some a placebo.</a:t>
                      </a:r>
                      <a:endParaRPr lang="en-GB" sz="900" dirty="0"/>
                    </a:p>
                  </a:txBody>
                  <a:tcPr marL="65314" marR="65314" marT="32657" marB="32657" anchor="ctr"/>
                </a:tc>
                <a:extLst>
                  <a:ext uri="{0D108BD9-81ED-4DB2-BD59-A6C34878D82A}">
                    <a16:rowId xmlns:a16="http://schemas.microsoft.com/office/drawing/2014/main" val="10001"/>
                  </a:ext>
                </a:extLst>
              </a:tr>
            </a:tbl>
          </a:graphicData>
        </a:graphic>
      </p:graphicFrame>
      <p:pic>
        <p:nvPicPr>
          <p:cNvPr id="1051" name="Picture 1050"/>
          <p:cNvPicPr>
            <a:picLocks noChangeAspect="1"/>
          </p:cNvPicPr>
          <p:nvPr/>
        </p:nvPicPr>
        <p:blipFill>
          <a:blip r:embed="rId5"/>
          <a:stretch>
            <a:fillRect/>
          </a:stretch>
        </p:blipFill>
        <p:spPr>
          <a:xfrm>
            <a:off x="3455221" y="2612903"/>
            <a:ext cx="1148317" cy="830057"/>
          </a:xfrm>
          <a:prstGeom prst="rect">
            <a:avLst/>
          </a:prstGeom>
          <a:ln>
            <a:solidFill>
              <a:schemeClr val="accent6">
                <a:lumMod val="75000"/>
              </a:schemeClr>
            </a:solidFill>
          </a:ln>
        </p:spPr>
      </p:pic>
      <p:sp>
        <p:nvSpPr>
          <p:cNvPr id="291" name="Rectangle 290"/>
          <p:cNvSpPr/>
          <p:nvPr/>
        </p:nvSpPr>
        <p:spPr>
          <a:xfrm>
            <a:off x="3397555" y="3491016"/>
            <a:ext cx="1287341" cy="79915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Double blind trial: patients and scientists do not know who receives the new drug or placebo until the end of the trial. This avoids bias.</a:t>
            </a:r>
            <a:endParaRPr lang="en-GB" sz="857" b="1" dirty="0">
              <a:solidFill>
                <a:schemeClr val="tx1"/>
              </a:solidFill>
            </a:endParaRPr>
          </a:p>
        </p:txBody>
      </p:sp>
      <p:cxnSp>
        <p:nvCxnSpPr>
          <p:cNvPr id="292" name="Straight Connector 291"/>
          <p:cNvCxnSpPr>
            <a:cxnSpLocks/>
            <a:stCxn id="290" idx="0"/>
            <a:endCxn id="288" idx="2"/>
          </p:cNvCxnSpPr>
          <p:nvPr/>
        </p:nvCxnSpPr>
        <p:spPr>
          <a:xfrm flipV="1">
            <a:off x="1717524" y="4060415"/>
            <a:ext cx="189610" cy="764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3" name="Straight Connector 292"/>
          <p:cNvCxnSpPr>
            <a:cxnSpLocks/>
          </p:cNvCxnSpPr>
          <p:nvPr/>
        </p:nvCxnSpPr>
        <p:spPr>
          <a:xfrm>
            <a:off x="2996504" y="4260657"/>
            <a:ext cx="417899" cy="2951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94" name="Rectangle 293"/>
          <p:cNvSpPr/>
          <p:nvPr/>
        </p:nvSpPr>
        <p:spPr>
          <a:xfrm>
            <a:off x="3703541" y="4339002"/>
            <a:ext cx="2058039" cy="30260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A placebo can look identical to the new drug but contain no active ingredients</a:t>
            </a:r>
            <a:endParaRPr lang="en-GB" sz="857" b="1" dirty="0">
              <a:solidFill>
                <a:schemeClr val="tx1"/>
              </a:solidFill>
            </a:endParaRPr>
          </a:p>
        </p:txBody>
      </p:sp>
      <p:cxnSp>
        <p:nvCxnSpPr>
          <p:cNvPr id="295" name="Straight Connector 294"/>
          <p:cNvCxnSpPr>
            <a:stCxn id="294" idx="0"/>
            <a:endCxn id="291" idx="2"/>
          </p:cNvCxnSpPr>
          <p:nvPr/>
        </p:nvCxnSpPr>
        <p:spPr>
          <a:xfrm flipH="1" flipV="1">
            <a:off x="4041226" y="4290175"/>
            <a:ext cx="691335" cy="488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a:cxnSpLocks/>
            <a:stCxn id="291" idx="0"/>
            <a:endCxn id="1051" idx="2"/>
          </p:cNvCxnSpPr>
          <p:nvPr/>
        </p:nvCxnSpPr>
        <p:spPr>
          <a:xfrm flipH="1" flipV="1">
            <a:off x="4029380" y="3442960"/>
            <a:ext cx="11846" cy="480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52" name="Rectangle 351"/>
          <p:cNvSpPr/>
          <p:nvPr/>
        </p:nvSpPr>
        <p:spPr>
          <a:xfrm rot="16200000">
            <a:off x="2403976" y="5022848"/>
            <a:ext cx="1773532" cy="488082"/>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Monoclonal antibodies </a:t>
            </a:r>
            <a:r>
              <a:rPr lang="en-GB" sz="1286" b="1" dirty="0">
                <a:solidFill>
                  <a:schemeClr val="tx1"/>
                </a:solidFill>
                <a:ea typeface="Verdana" panose="020B0604030504040204" pitchFamily="34" charset="0"/>
                <a:cs typeface="Verdana" panose="020B0604030504040204" pitchFamily="34" charset="0"/>
              </a:rPr>
              <a:t>(Biology only HT)</a:t>
            </a:r>
            <a:endParaRPr lang="en-GB" sz="1286" dirty="0">
              <a:solidFill>
                <a:schemeClr val="tx1"/>
              </a:solidFill>
              <a:ea typeface="Verdana" panose="020B0604030504040204" pitchFamily="34" charset="0"/>
              <a:cs typeface="Verdana" panose="020B0604030504040204" pitchFamily="34" charset="0"/>
            </a:endParaRPr>
          </a:p>
        </p:txBody>
      </p:sp>
      <p:graphicFrame>
        <p:nvGraphicFramePr>
          <p:cNvPr id="353" name="Table 352"/>
          <p:cNvGraphicFramePr>
            <a:graphicFrameLocks noGrp="1"/>
          </p:cNvGraphicFramePr>
          <p:nvPr>
            <p:extLst/>
          </p:nvPr>
        </p:nvGraphicFramePr>
        <p:xfrm>
          <a:off x="3715802" y="4712420"/>
          <a:ext cx="2548767" cy="1894114"/>
        </p:xfrm>
        <a:graphic>
          <a:graphicData uri="http://schemas.openxmlformats.org/drawingml/2006/table">
            <a:tbl>
              <a:tblPr firstRow="1" bandRow="1">
                <a:tableStyleId>{5940675A-B579-460E-94D1-54222C63F5DA}</a:tableStyleId>
              </a:tblPr>
              <a:tblGrid>
                <a:gridCol w="261257">
                  <a:extLst>
                    <a:ext uri="{9D8B030D-6E8A-4147-A177-3AD203B41FA5}">
                      <a16:colId xmlns:a16="http://schemas.microsoft.com/office/drawing/2014/main" val="20000"/>
                    </a:ext>
                  </a:extLst>
                </a:gridCol>
                <a:gridCol w="618038">
                  <a:extLst>
                    <a:ext uri="{9D8B030D-6E8A-4147-A177-3AD203B41FA5}">
                      <a16:colId xmlns:a16="http://schemas.microsoft.com/office/drawing/2014/main" val="20001"/>
                    </a:ext>
                  </a:extLst>
                </a:gridCol>
                <a:gridCol w="1669472">
                  <a:extLst>
                    <a:ext uri="{9D8B030D-6E8A-4147-A177-3AD203B41FA5}">
                      <a16:colId xmlns:a16="http://schemas.microsoft.com/office/drawing/2014/main" val="20002"/>
                    </a:ext>
                  </a:extLst>
                </a:gridCol>
              </a:tblGrid>
              <a:tr h="326571">
                <a:tc rowSpan="5">
                  <a:txBody>
                    <a:bodyPr/>
                    <a:lstStyle/>
                    <a:p>
                      <a:pPr algn="ctr"/>
                      <a:r>
                        <a:rPr lang="en-GB" sz="900" b="1" dirty="0"/>
                        <a:t>Monoclonal</a:t>
                      </a:r>
                      <a:r>
                        <a:rPr lang="en-GB" sz="900" b="1" baseline="0" dirty="0"/>
                        <a:t> antibodies</a:t>
                      </a:r>
                      <a:endParaRPr lang="en-GB" sz="900" b="1" dirty="0"/>
                    </a:p>
                  </a:txBody>
                  <a:tcPr marL="65314" marR="65314" marT="32657" marB="32657" vert="vert270" anchor="ctr">
                    <a:solidFill>
                      <a:schemeClr val="accent2">
                        <a:lumMod val="20000"/>
                        <a:lumOff val="80000"/>
                      </a:schemeClr>
                    </a:solidFill>
                  </a:tcPr>
                </a:tc>
                <a:tc rowSpan="5">
                  <a:txBody>
                    <a:bodyPr/>
                    <a:lstStyle/>
                    <a:p>
                      <a:pPr algn="ctr"/>
                      <a:r>
                        <a:rPr lang="en-GB" sz="900" b="1" i="1" dirty="0">
                          <a:solidFill>
                            <a:schemeClr val="accent2">
                              <a:lumMod val="75000"/>
                            </a:schemeClr>
                          </a:solidFill>
                        </a:rPr>
                        <a:t>Identical copies of one types</a:t>
                      </a:r>
                      <a:r>
                        <a:rPr lang="en-GB" sz="900" b="1" i="1" baseline="0" dirty="0">
                          <a:solidFill>
                            <a:schemeClr val="accent2">
                              <a:lumMod val="75000"/>
                            </a:schemeClr>
                          </a:solidFill>
                        </a:rPr>
                        <a:t> of antibody produced in laboratory</a:t>
                      </a:r>
                      <a:endParaRPr lang="en-GB" sz="900" b="1" i="1" dirty="0">
                        <a:solidFill>
                          <a:schemeClr val="accent2">
                            <a:lumMod val="75000"/>
                          </a:schemeClr>
                        </a:solidFill>
                      </a:endParaRPr>
                    </a:p>
                  </a:txBody>
                  <a:tcPr marL="65314" marR="65314" marT="32657" marB="32657" anchor="ctr"/>
                </a:tc>
                <a:tc>
                  <a:txBody>
                    <a:bodyPr/>
                    <a:lstStyle/>
                    <a:p>
                      <a:pPr algn="l"/>
                      <a:r>
                        <a:rPr lang="en-GB" sz="900" dirty="0"/>
                        <a:t>1. A mouse is</a:t>
                      </a:r>
                      <a:r>
                        <a:rPr lang="en-GB" sz="900" baseline="0" dirty="0"/>
                        <a:t> injected with pathogen</a:t>
                      </a:r>
                      <a:endParaRPr lang="en-GB" sz="900" dirty="0"/>
                    </a:p>
                  </a:txBody>
                  <a:tcPr marL="65314" marR="65314" marT="32657" marB="32657" anchor="ctr"/>
                </a:tc>
                <a:extLst>
                  <a:ext uri="{0D108BD9-81ED-4DB2-BD59-A6C34878D82A}">
                    <a16:rowId xmlns:a16="http://schemas.microsoft.com/office/drawing/2014/main" val="10000"/>
                  </a:ext>
                </a:extLst>
              </a:tr>
              <a:tr h="326571">
                <a:tc vMerge="1">
                  <a:txBody>
                    <a:bodyPr/>
                    <a:lstStyle/>
                    <a:p>
                      <a:endParaRPr lang="en-GB"/>
                    </a:p>
                  </a:txBody>
                  <a:tcPr/>
                </a:tc>
                <a:tc vMerge="1">
                  <a:txBody>
                    <a:bodyPr/>
                    <a:lstStyle/>
                    <a:p>
                      <a:endParaRPr lang="en-GB"/>
                    </a:p>
                  </a:txBody>
                  <a:tcPr/>
                </a:tc>
                <a:tc>
                  <a:txBody>
                    <a:bodyPr/>
                    <a:lstStyle/>
                    <a:p>
                      <a:pPr algn="l"/>
                      <a:r>
                        <a:rPr lang="en-GB" sz="900" dirty="0"/>
                        <a:t>2. Lymphocytes produce antibodies</a:t>
                      </a:r>
                    </a:p>
                  </a:txBody>
                  <a:tcPr marL="65314" marR="65314" marT="32657" marB="32657" anchor="ctr"/>
                </a:tc>
                <a:extLst>
                  <a:ext uri="{0D108BD9-81ED-4DB2-BD59-A6C34878D82A}">
                    <a16:rowId xmlns:a16="http://schemas.microsoft.com/office/drawing/2014/main" val="10001"/>
                  </a:ext>
                </a:extLst>
              </a:tr>
              <a:tr h="457200">
                <a:tc vMerge="1">
                  <a:txBody>
                    <a:bodyPr/>
                    <a:lstStyle/>
                    <a:p>
                      <a:endParaRPr lang="en-GB"/>
                    </a:p>
                  </a:txBody>
                  <a:tcPr/>
                </a:tc>
                <a:tc vMerge="1">
                  <a:txBody>
                    <a:bodyPr/>
                    <a:lstStyle/>
                    <a:p>
                      <a:endParaRPr lang="en-GB"/>
                    </a:p>
                  </a:txBody>
                  <a:tcPr/>
                </a:tc>
                <a:tc>
                  <a:txBody>
                    <a:bodyPr/>
                    <a:lstStyle/>
                    <a:p>
                      <a:pPr algn="l"/>
                      <a:r>
                        <a:rPr lang="en-GB" sz="900" dirty="0"/>
                        <a:t>3.</a:t>
                      </a:r>
                      <a:r>
                        <a:rPr lang="en-GB" sz="900" baseline="0" dirty="0"/>
                        <a:t> Lymphocytes are removed from the mouse and fused with rapidly dividing mouse tumour cells</a:t>
                      </a:r>
                      <a:endParaRPr lang="en-GB" sz="900" dirty="0"/>
                    </a:p>
                  </a:txBody>
                  <a:tcPr marL="65314" marR="65314" marT="32657" marB="32657" anchor="ctr"/>
                </a:tc>
                <a:extLst>
                  <a:ext uri="{0D108BD9-81ED-4DB2-BD59-A6C34878D82A}">
                    <a16:rowId xmlns:a16="http://schemas.microsoft.com/office/drawing/2014/main" val="10002"/>
                  </a:ext>
                </a:extLst>
              </a:tr>
              <a:tr h="326571">
                <a:tc vMerge="1">
                  <a:txBody>
                    <a:bodyPr/>
                    <a:lstStyle/>
                    <a:p>
                      <a:endParaRPr lang="en-GB"/>
                    </a:p>
                  </a:txBody>
                  <a:tcPr/>
                </a:tc>
                <a:tc vMerge="1">
                  <a:txBody>
                    <a:bodyPr/>
                    <a:lstStyle/>
                    <a:p>
                      <a:endParaRPr lang="en-GB"/>
                    </a:p>
                  </a:txBody>
                  <a:tcPr/>
                </a:tc>
                <a:tc>
                  <a:txBody>
                    <a:bodyPr/>
                    <a:lstStyle/>
                    <a:p>
                      <a:pPr algn="l"/>
                      <a:r>
                        <a:rPr lang="en-GB" sz="900" dirty="0"/>
                        <a:t>4. The new cells are called </a:t>
                      </a:r>
                      <a:r>
                        <a:rPr lang="en-GB" sz="900" dirty="0" err="1"/>
                        <a:t>hybridomas</a:t>
                      </a:r>
                      <a:endParaRPr lang="en-GB" sz="900" dirty="0"/>
                    </a:p>
                  </a:txBody>
                  <a:tcPr marL="65314" marR="65314" marT="32657" marB="32657" anchor="ctr"/>
                </a:tc>
                <a:extLst>
                  <a:ext uri="{0D108BD9-81ED-4DB2-BD59-A6C34878D82A}">
                    <a16:rowId xmlns:a16="http://schemas.microsoft.com/office/drawing/2014/main" val="10003"/>
                  </a:ext>
                </a:extLst>
              </a:tr>
              <a:tr h="457200">
                <a:tc vMerge="1">
                  <a:txBody>
                    <a:bodyPr/>
                    <a:lstStyle/>
                    <a:p>
                      <a:endParaRPr lang="en-GB"/>
                    </a:p>
                  </a:txBody>
                  <a:tcPr/>
                </a:tc>
                <a:tc vMerge="1">
                  <a:txBody>
                    <a:bodyPr/>
                    <a:lstStyle/>
                    <a:p>
                      <a:endParaRPr lang="en-GB"/>
                    </a:p>
                  </a:txBody>
                  <a:tcPr/>
                </a:tc>
                <a:tc>
                  <a:txBody>
                    <a:bodyPr/>
                    <a:lstStyle/>
                    <a:p>
                      <a:pPr algn="l"/>
                      <a:r>
                        <a:rPr lang="en-GB" sz="900" dirty="0"/>
                        <a:t>5. The </a:t>
                      </a:r>
                      <a:r>
                        <a:rPr lang="en-GB" sz="900" dirty="0" err="1"/>
                        <a:t>hybridomas</a:t>
                      </a:r>
                      <a:r>
                        <a:rPr lang="en-GB" sz="900" baseline="0" dirty="0"/>
                        <a:t> divide rapidly and release lots of antibodies which are then collected</a:t>
                      </a:r>
                      <a:endParaRPr lang="en-GB" sz="900" dirty="0"/>
                    </a:p>
                  </a:txBody>
                  <a:tcPr marL="65314" marR="65314" marT="32657" marB="32657" anchor="ctr"/>
                </a:tc>
                <a:extLst>
                  <a:ext uri="{0D108BD9-81ED-4DB2-BD59-A6C34878D82A}">
                    <a16:rowId xmlns:a16="http://schemas.microsoft.com/office/drawing/2014/main" val="10004"/>
                  </a:ext>
                </a:extLst>
              </a:tr>
            </a:tbl>
          </a:graphicData>
        </a:graphic>
      </p:graphicFrame>
      <p:cxnSp>
        <p:nvCxnSpPr>
          <p:cNvPr id="354" name="Straight Connector 353"/>
          <p:cNvCxnSpPr>
            <a:stCxn id="353" idx="1"/>
            <a:endCxn id="353" idx="1"/>
          </p:cNvCxnSpPr>
          <p:nvPr/>
        </p:nvCxnSpPr>
        <p:spPr>
          <a:xfrm>
            <a:off x="3715802" y="5659477"/>
            <a:ext cx="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5" name="Straight Connector 354"/>
          <p:cNvCxnSpPr>
            <a:stCxn id="353" idx="1"/>
            <a:endCxn id="352" idx="2"/>
          </p:cNvCxnSpPr>
          <p:nvPr/>
        </p:nvCxnSpPr>
        <p:spPr>
          <a:xfrm flipH="1" flipV="1">
            <a:off x="3521575" y="5266890"/>
            <a:ext cx="194228" cy="3925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56" name="Rectangle 355"/>
          <p:cNvSpPr/>
          <p:nvPr/>
        </p:nvSpPr>
        <p:spPr>
          <a:xfrm>
            <a:off x="422844" y="6222399"/>
            <a:ext cx="2674401" cy="40048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Specific to one binding site on the antigen. Can target specific chemicals or cells in the body</a:t>
            </a:r>
            <a:endParaRPr lang="en-GB" sz="857" b="1" dirty="0">
              <a:solidFill>
                <a:schemeClr val="tx1"/>
              </a:solidFill>
            </a:endParaRPr>
          </a:p>
        </p:txBody>
      </p:sp>
      <p:cxnSp>
        <p:nvCxnSpPr>
          <p:cNvPr id="357" name="Straight Connector 356"/>
          <p:cNvCxnSpPr>
            <a:cxnSpLocks/>
            <a:stCxn id="356" idx="3"/>
          </p:cNvCxnSpPr>
          <p:nvPr/>
        </p:nvCxnSpPr>
        <p:spPr>
          <a:xfrm>
            <a:off x="3097245" y="6422641"/>
            <a:ext cx="60629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58" name="Table 357"/>
          <p:cNvGraphicFramePr>
            <a:graphicFrameLocks noGrp="1"/>
          </p:cNvGraphicFramePr>
          <p:nvPr>
            <p:extLst/>
          </p:nvPr>
        </p:nvGraphicFramePr>
        <p:xfrm>
          <a:off x="6336354" y="4460462"/>
          <a:ext cx="3113280" cy="2091047"/>
        </p:xfrm>
        <a:graphic>
          <a:graphicData uri="http://schemas.openxmlformats.org/drawingml/2006/table">
            <a:tbl>
              <a:tblPr firstRow="1" bandRow="1">
                <a:tableStyleId>{5940675A-B579-460E-94D1-54222C63F5DA}</a:tableStyleId>
              </a:tblPr>
              <a:tblGrid>
                <a:gridCol w="628616">
                  <a:extLst>
                    <a:ext uri="{9D8B030D-6E8A-4147-A177-3AD203B41FA5}">
                      <a16:colId xmlns:a16="http://schemas.microsoft.com/office/drawing/2014/main" val="20000"/>
                    </a:ext>
                  </a:extLst>
                </a:gridCol>
                <a:gridCol w="842667">
                  <a:extLst>
                    <a:ext uri="{9D8B030D-6E8A-4147-A177-3AD203B41FA5}">
                      <a16:colId xmlns:a16="http://schemas.microsoft.com/office/drawing/2014/main" val="20001"/>
                    </a:ext>
                  </a:extLst>
                </a:gridCol>
                <a:gridCol w="853986">
                  <a:extLst>
                    <a:ext uri="{9D8B030D-6E8A-4147-A177-3AD203B41FA5}">
                      <a16:colId xmlns:a16="http://schemas.microsoft.com/office/drawing/2014/main" val="20002"/>
                    </a:ext>
                  </a:extLst>
                </a:gridCol>
                <a:gridCol w="788011">
                  <a:extLst>
                    <a:ext uri="{9D8B030D-6E8A-4147-A177-3AD203B41FA5}">
                      <a16:colId xmlns:a16="http://schemas.microsoft.com/office/drawing/2014/main" val="20003"/>
                    </a:ext>
                  </a:extLst>
                </a:gridCol>
              </a:tblGrid>
              <a:tr h="195943">
                <a:tc gridSpan="4">
                  <a:txBody>
                    <a:bodyPr/>
                    <a:lstStyle/>
                    <a:p>
                      <a:pPr algn="ctr"/>
                      <a:r>
                        <a:rPr lang="en-GB" sz="900" b="1" i="0" dirty="0">
                          <a:solidFill>
                            <a:schemeClr val="tx1"/>
                          </a:solidFill>
                        </a:rPr>
                        <a:t>Monoclonal</a:t>
                      </a:r>
                      <a:r>
                        <a:rPr lang="en-GB" sz="900" b="1" i="0" baseline="0" dirty="0">
                          <a:solidFill>
                            <a:schemeClr val="tx1"/>
                          </a:solidFill>
                        </a:rPr>
                        <a:t> antibodies can be used in a variety of ways</a:t>
                      </a:r>
                      <a:endParaRPr lang="en-GB" sz="900" b="1" i="0" dirty="0">
                        <a:solidFill>
                          <a:schemeClr val="tx1"/>
                        </a:solidFill>
                      </a:endParaRPr>
                    </a:p>
                  </a:txBody>
                  <a:tcPr marL="65314" marR="65314" marT="32657" marB="32657" anchor="ctr">
                    <a:solidFill>
                      <a:schemeClr val="accent2">
                        <a:lumMod val="20000"/>
                        <a:lumOff val="80000"/>
                      </a:schemeClr>
                    </a:solidFill>
                  </a:tcPr>
                </a:tc>
                <a:tc hMerge="1">
                  <a:txBody>
                    <a:bodyPr/>
                    <a:lstStyle/>
                    <a:p>
                      <a:endParaRPr lang="en-GB"/>
                    </a:p>
                  </a:txBody>
                  <a:tcPr/>
                </a:tc>
                <a:tc hMerge="1">
                  <a:txBody>
                    <a:bodyPr/>
                    <a:lstStyle/>
                    <a:p>
                      <a:pPr algn="ctr"/>
                      <a:endParaRPr lang="en-GB" sz="1200" b="1" i="0" dirty="0">
                        <a:solidFill>
                          <a:schemeClr val="tx1"/>
                        </a:solidFill>
                      </a:endParaRPr>
                    </a:p>
                  </a:txBody>
                  <a:tcPr anchor="ctr">
                    <a:solidFill>
                      <a:schemeClr val="accent2">
                        <a:lumMod val="20000"/>
                        <a:lumOff val="80000"/>
                      </a:schemeClr>
                    </a:solidFill>
                  </a:tcPr>
                </a:tc>
                <a:tc hMerge="1">
                  <a:txBody>
                    <a:bodyPr/>
                    <a:lstStyle/>
                    <a:p>
                      <a:pPr algn="ctr"/>
                      <a:endParaRPr lang="en-GB" sz="1200" b="1"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r h="326571">
                <a:tc>
                  <a:txBody>
                    <a:bodyPr/>
                    <a:lstStyle/>
                    <a:p>
                      <a:pPr algn="ctr"/>
                      <a:r>
                        <a:rPr lang="en-GB" sz="900" b="1" i="1" dirty="0">
                          <a:solidFill>
                            <a:schemeClr val="accent2">
                              <a:lumMod val="75000"/>
                            </a:schemeClr>
                          </a:solidFill>
                        </a:rPr>
                        <a:t>Diagnosis</a:t>
                      </a:r>
                    </a:p>
                  </a:txBody>
                  <a:tcPr marL="65314" marR="65314" marT="32657" marB="32657" anchor="ctr"/>
                </a:tc>
                <a:tc>
                  <a:txBody>
                    <a:bodyPr/>
                    <a:lstStyle/>
                    <a:p>
                      <a:pPr algn="ctr"/>
                      <a:r>
                        <a:rPr lang="en-GB" sz="900" b="1" i="1" dirty="0">
                          <a:solidFill>
                            <a:schemeClr val="accent2">
                              <a:lumMod val="75000"/>
                            </a:schemeClr>
                          </a:solidFill>
                        </a:rPr>
                        <a:t>Detecting</a:t>
                      </a:r>
                      <a:r>
                        <a:rPr lang="en-GB" sz="900" b="1" i="1" baseline="0" dirty="0">
                          <a:solidFill>
                            <a:schemeClr val="accent2">
                              <a:lumMod val="75000"/>
                            </a:schemeClr>
                          </a:solidFill>
                        </a:rPr>
                        <a:t> pathogens</a:t>
                      </a:r>
                      <a:endParaRPr lang="en-GB" sz="900" b="1" i="1" dirty="0">
                        <a:solidFill>
                          <a:schemeClr val="accent2">
                            <a:lumMod val="75000"/>
                          </a:schemeClr>
                        </a:solidFill>
                      </a:endParaRPr>
                    </a:p>
                  </a:txBody>
                  <a:tcPr marL="65314" marR="65314" marT="32657" marB="32657" anchor="ctr"/>
                </a:tc>
                <a:tc>
                  <a:txBody>
                    <a:bodyPr/>
                    <a:lstStyle/>
                    <a:p>
                      <a:pPr algn="ctr"/>
                      <a:r>
                        <a:rPr lang="en-GB" sz="900" b="1" i="1" dirty="0">
                          <a:solidFill>
                            <a:schemeClr val="accent2">
                              <a:lumMod val="75000"/>
                            </a:schemeClr>
                          </a:solidFill>
                        </a:rPr>
                        <a:t>Detecting</a:t>
                      </a:r>
                      <a:r>
                        <a:rPr lang="en-GB" sz="900" b="1" i="1" baseline="0" dirty="0">
                          <a:solidFill>
                            <a:schemeClr val="accent2">
                              <a:lumMod val="75000"/>
                            </a:schemeClr>
                          </a:solidFill>
                        </a:rPr>
                        <a:t> molecules</a:t>
                      </a:r>
                      <a:endParaRPr lang="en-GB" sz="900" b="1" i="1" dirty="0">
                        <a:solidFill>
                          <a:schemeClr val="accent2">
                            <a:lumMod val="75000"/>
                          </a:schemeClr>
                        </a:solidFill>
                      </a:endParaRPr>
                    </a:p>
                  </a:txBody>
                  <a:tcPr marL="65314" marR="65314" marT="32657" marB="32657"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900" b="1" i="1" dirty="0">
                          <a:solidFill>
                            <a:schemeClr val="accent2">
                              <a:lumMod val="75000"/>
                            </a:schemeClr>
                          </a:solidFill>
                        </a:rPr>
                        <a:t>Treatment</a:t>
                      </a:r>
                    </a:p>
                  </a:txBody>
                  <a:tcPr marL="65314" marR="65314" marT="32657" marB="32657" anchor="ctr"/>
                </a:tc>
                <a:extLst>
                  <a:ext uri="{0D108BD9-81ED-4DB2-BD59-A6C34878D82A}">
                    <a16:rowId xmlns:a16="http://schemas.microsoft.com/office/drawing/2014/main" val="10001"/>
                  </a:ext>
                </a:extLst>
              </a:tr>
              <a:tr h="1568533">
                <a:tc>
                  <a:txBody>
                    <a:bodyPr/>
                    <a:lstStyle/>
                    <a:p>
                      <a:pPr marL="0" indent="0">
                        <a:buFont typeface="Arial" charset="0"/>
                        <a:buNone/>
                      </a:pPr>
                      <a:r>
                        <a:rPr lang="en-GB" sz="900" dirty="0"/>
                        <a:t>e.g.</a:t>
                      </a:r>
                      <a:r>
                        <a:rPr lang="en-GB" sz="900" baseline="0" dirty="0"/>
                        <a:t> pregnancy test – measure the level of hormones</a:t>
                      </a:r>
                      <a:endParaRPr lang="en-GB" sz="900" dirty="0"/>
                    </a:p>
                  </a:txBody>
                  <a:tcPr marL="65314" marR="65314" marT="32657" marB="32657" anchor="ctr"/>
                </a:tc>
                <a:tc>
                  <a:txBody>
                    <a:bodyPr/>
                    <a:lstStyle/>
                    <a:p>
                      <a:pPr marL="0" indent="0">
                        <a:buFont typeface="Arial" charset="0"/>
                        <a:buNone/>
                      </a:pPr>
                      <a:r>
                        <a:rPr lang="en-GB" sz="900" dirty="0"/>
                        <a:t>Can detect very small quantities</a:t>
                      </a:r>
                      <a:r>
                        <a:rPr lang="en-GB" sz="900" baseline="0" dirty="0"/>
                        <a:t> of chemicals in the blood</a:t>
                      </a:r>
                      <a:endParaRPr lang="en-GB" sz="900" dirty="0"/>
                    </a:p>
                  </a:txBody>
                  <a:tcPr marL="65314" marR="65314" marT="32657" marB="32657" anchor="ctr"/>
                </a:tc>
                <a:tc>
                  <a:txBody>
                    <a:bodyPr/>
                    <a:lstStyle/>
                    <a:p>
                      <a:pPr marL="0" indent="0">
                        <a:buFont typeface="Arial" charset="0"/>
                        <a:buNone/>
                      </a:pPr>
                      <a:r>
                        <a:rPr lang="en-GB" sz="900" dirty="0"/>
                        <a:t>Fluorescent</a:t>
                      </a:r>
                      <a:r>
                        <a:rPr lang="en-GB" sz="900" baseline="0" dirty="0"/>
                        <a:t> dye can be attached so it can be seen inside cells or tissues</a:t>
                      </a:r>
                      <a:endParaRPr lang="en-GB" sz="900" dirty="0"/>
                    </a:p>
                  </a:txBody>
                  <a:tcPr marL="65314" marR="65314" marT="32657" marB="32657" anchor="ctr"/>
                </a:tc>
                <a:tc>
                  <a:txBody>
                    <a:bodyPr/>
                    <a:lstStyle/>
                    <a:p>
                      <a:pPr marL="0" indent="0">
                        <a:buFont typeface="Arial" charset="0"/>
                        <a:buNone/>
                      </a:pPr>
                      <a:r>
                        <a:rPr lang="en-GB" sz="900" dirty="0"/>
                        <a:t>Bound</a:t>
                      </a:r>
                      <a:r>
                        <a:rPr lang="en-GB" sz="900" baseline="0" dirty="0"/>
                        <a:t> to radioactive substance, toxic drug or chemical Cancer cells are targeted to normal body cells are unharmed</a:t>
                      </a:r>
                      <a:endParaRPr lang="en-GB" sz="900" dirty="0"/>
                    </a:p>
                  </a:txBody>
                  <a:tcPr marL="65314" marR="65314" marT="32657" marB="32657" anchor="ctr"/>
                </a:tc>
                <a:extLst>
                  <a:ext uri="{0D108BD9-81ED-4DB2-BD59-A6C34878D82A}">
                    <a16:rowId xmlns:a16="http://schemas.microsoft.com/office/drawing/2014/main" val="10002"/>
                  </a:ext>
                </a:extLst>
              </a:tr>
            </a:tbl>
          </a:graphicData>
        </a:graphic>
      </p:graphicFrame>
      <p:sp>
        <p:nvSpPr>
          <p:cNvPr id="378" name="Rectangle 377"/>
          <p:cNvSpPr/>
          <p:nvPr/>
        </p:nvSpPr>
        <p:spPr>
          <a:xfrm>
            <a:off x="4776596" y="3879715"/>
            <a:ext cx="3661926" cy="38972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Created more side effects than expected (fatal in some cases) and are not as widely used as everybody hoped when first developed.</a:t>
            </a:r>
            <a:endParaRPr lang="en-GB" sz="857" b="1" dirty="0">
              <a:solidFill>
                <a:schemeClr val="tx1"/>
              </a:solidFill>
            </a:endParaRPr>
          </a:p>
        </p:txBody>
      </p:sp>
      <p:cxnSp>
        <p:nvCxnSpPr>
          <p:cNvPr id="379" name="Straight Connector 378"/>
          <p:cNvCxnSpPr>
            <a:cxnSpLocks/>
            <a:stCxn id="358" idx="1"/>
            <a:endCxn id="353" idx="3"/>
          </p:cNvCxnSpPr>
          <p:nvPr/>
        </p:nvCxnSpPr>
        <p:spPr>
          <a:xfrm flipH="1">
            <a:off x="6264569" y="5505986"/>
            <a:ext cx="71784" cy="1534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4" name="Straight Connector 383"/>
          <p:cNvCxnSpPr>
            <a:cxnSpLocks/>
            <a:stCxn id="378" idx="2"/>
            <a:endCxn id="358" idx="0"/>
          </p:cNvCxnSpPr>
          <p:nvPr/>
        </p:nvCxnSpPr>
        <p:spPr>
          <a:xfrm>
            <a:off x="6607559" y="4269440"/>
            <a:ext cx="1285434" cy="1910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68012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78" y="1663522"/>
            <a:ext cx="2252759" cy="48808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 GCSE BIOENERGETICS part 1</a:t>
            </a:r>
            <a:endParaRPr lang="en-GB" sz="1286" dirty="0">
              <a:ea typeface="Verdana" panose="020B0604030504040204" pitchFamily="34" charset="0"/>
              <a:cs typeface="Verdana" panose="020B0604030504040204" pitchFamily="34" charset="0"/>
            </a:endParaRPr>
          </a:p>
        </p:txBody>
      </p:sp>
      <p:graphicFrame>
        <p:nvGraphicFramePr>
          <p:cNvPr id="167" name="Table 166"/>
          <p:cNvGraphicFramePr>
            <a:graphicFrameLocks noGrp="1"/>
          </p:cNvGraphicFramePr>
          <p:nvPr>
            <p:extLst/>
          </p:nvPr>
        </p:nvGraphicFramePr>
        <p:xfrm>
          <a:off x="427109" y="1652448"/>
          <a:ext cx="3929777" cy="979714"/>
        </p:xfrm>
        <a:graphic>
          <a:graphicData uri="http://schemas.openxmlformats.org/drawingml/2006/table">
            <a:tbl>
              <a:tblPr firstRow="1" bandRow="1">
                <a:tableStyleId>{5940675A-B579-460E-94D1-54222C63F5DA}</a:tableStyleId>
              </a:tblPr>
              <a:tblGrid>
                <a:gridCol w="327059">
                  <a:extLst>
                    <a:ext uri="{9D8B030D-6E8A-4147-A177-3AD203B41FA5}">
                      <a16:colId xmlns:a16="http://schemas.microsoft.com/office/drawing/2014/main" val="20000"/>
                    </a:ext>
                  </a:extLst>
                </a:gridCol>
                <a:gridCol w="938309">
                  <a:extLst>
                    <a:ext uri="{9D8B030D-6E8A-4147-A177-3AD203B41FA5}">
                      <a16:colId xmlns:a16="http://schemas.microsoft.com/office/drawing/2014/main" val="20001"/>
                    </a:ext>
                  </a:extLst>
                </a:gridCol>
                <a:gridCol w="2664409">
                  <a:extLst>
                    <a:ext uri="{9D8B030D-6E8A-4147-A177-3AD203B41FA5}">
                      <a16:colId xmlns:a16="http://schemas.microsoft.com/office/drawing/2014/main" val="20002"/>
                    </a:ext>
                  </a:extLst>
                </a:gridCol>
              </a:tblGrid>
              <a:tr h="538144">
                <a:tc rowSpan="2">
                  <a:txBody>
                    <a:bodyPr/>
                    <a:lstStyle/>
                    <a:p>
                      <a:pPr algn="ctr"/>
                      <a:r>
                        <a:rPr lang="en-GB" sz="900" b="1" dirty="0"/>
                        <a:t>Photosynthesis</a:t>
                      </a:r>
                    </a:p>
                  </a:txBody>
                  <a:tcPr marL="65314" marR="65314" marT="32657" marB="32657" vert="vert270" anchor="ctr">
                    <a:solidFill>
                      <a:schemeClr val="accent2">
                        <a:lumMod val="20000"/>
                        <a:lumOff val="80000"/>
                      </a:schemeClr>
                    </a:solidFill>
                  </a:tcPr>
                </a:tc>
                <a:tc rowSpan="2">
                  <a:txBody>
                    <a:bodyPr/>
                    <a:lstStyle/>
                    <a:p>
                      <a:pPr algn="ctr"/>
                      <a:r>
                        <a:rPr lang="en-GB" sz="900" b="1" i="1" dirty="0">
                          <a:solidFill>
                            <a:schemeClr val="accent2">
                              <a:lumMod val="75000"/>
                            </a:schemeClr>
                          </a:solidFill>
                        </a:rPr>
                        <a:t>Plants</a:t>
                      </a:r>
                      <a:r>
                        <a:rPr lang="en-GB" sz="900" b="1" i="1" baseline="0" dirty="0">
                          <a:solidFill>
                            <a:schemeClr val="accent2">
                              <a:lumMod val="75000"/>
                            </a:schemeClr>
                          </a:solidFill>
                        </a:rPr>
                        <a:t> make use of light energy from the environment (ENDOTHERMIC) to make food (glucose)</a:t>
                      </a:r>
                      <a:endParaRPr lang="en-GB" sz="900" b="1" i="1" dirty="0">
                        <a:solidFill>
                          <a:schemeClr val="accent2">
                            <a:lumMod val="75000"/>
                          </a:schemeClr>
                        </a:solidFill>
                      </a:endParaRPr>
                    </a:p>
                  </a:txBody>
                  <a:tcPr marL="65314" marR="65314" marT="32657" marB="32657" anchor="ctr"/>
                </a:tc>
                <a:tc>
                  <a:txBody>
                    <a:bodyPr/>
                    <a:lstStyle/>
                    <a:p>
                      <a:pPr algn="l"/>
                      <a:r>
                        <a:rPr lang="en-GB" sz="900" dirty="0">
                          <a:solidFill>
                            <a:schemeClr val="tx1"/>
                          </a:solidFill>
                        </a:rPr>
                        <a:t> Carbon dioxide + Water                          Oxygen + Glucose </a:t>
                      </a:r>
                      <a:endParaRPr lang="en-GB" sz="900" dirty="0"/>
                    </a:p>
                  </a:txBody>
                  <a:tcPr marL="65314" marR="65314" marT="32657" marB="32657" anchor="ctr"/>
                </a:tc>
                <a:extLst>
                  <a:ext uri="{0D108BD9-81ED-4DB2-BD59-A6C34878D82A}">
                    <a16:rowId xmlns:a16="http://schemas.microsoft.com/office/drawing/2014/main" val="10000"/>
                  </a:ext>
                </a:extLst>
              </a:tr>
              <a:tr h="441570">
                <a:tc vMerge="1">
                  <a:txBody>
                    <a:bodyPr/>
                    <a:lstStyle/>
                    <a:p>
                      <a:pPr algn="ctr"/>
                      <a:endParaRPr lang="en-GB" sz="1200" b="1" dirty="0"/>
                    </a:p>
                  </a:txBody>
                  <a:tcPr anchor="ctr">
                    <a:solidFill>
                      <a:schemeClr val="accent2">
                        <a:lumMod val="20000"/>
                        <a:lumOff val="80000"/>
                      </a:schemeClr>
                    </a:solidFill>
                  </a:tcPr>
                </a:tc>
                <a:tc vMerge="1">
                  <a:txBody>
                    <a:bodyPr/>
                    <a:lstStyle/>
                    <a:p>
                      <a:pPr algn="ctr"/>
                      <a:endParaRPr lang="en-GB" sz="1200" b="1" i="1" dirty="0">
                        <a:solidFill>
                          <a:schemeClr val="accent2">
                            <a:lumMod val="75000"/>
                          </a:schemeClr>
                        </a:solidFill>
                      </a:endParaRPr>
                    </a:p>
                  </a:txBody>
                  <a:tcPr anchor="ctr"/>
                </a:tc>
                <a:tc>
                  <a:txBody>
                    <a:bodyPr/>
                    <a:lstStyle/>
                    <a:p>
                      <a:pPr algn="l"/>
                      <a:r>
                        <a:rPr lang="en-GB" sz="900" dirty="0"/>
                        <a:t>        </a:t>
                      </a:r>
                      <a:r>
                        <a:rPr lang="en-GB" sz="900" baseline="0" dirty="0"/>
                        <a:t>   </a:t>
                      </a:r>
                      <a:r>
                        <a:rPr lang="en-GB" sz="900" dirty="0"/>
                        <a:t>CO</a:t>
                      </a:r>
                      <a:r>
                        <a:rPr lang="en-GB" sz="900" baseline="-25000" dirty="0"/>
                        <a:t>2</a:t>
                      </a:r>
                      <a:r>
                        <a:rPr lang="en-GB" sz="900" baseline="0" dirty="0"/>
                        <a:t>       +     H</a:t>
                      </a:r>
                      <a:r>
                        <a:rPr lang="en-GB" sz="900" baseline="-25000" dirty="0"/>
                        <a:t>2</a:t>
                      </a:r>
                      <a:r>
                        <a:rPr lang="en-GB" sz="900" baseline="0" dirty="0"/>
                        <a:t>O                              O</a:t>
                      </a:r>
                      <a:r>
                        <a:rPr lang="en-GB" sz="900" baseline="-25000" dirty="0"/>
                        <a:t>2</a:t>
                      </a:r>
                      <a:r>
                        <a:rPr lang="en-GB" sz="900" baseline="0" dirty="0"/>
                        <a:t>     +    C</a:t>
                      </a:r>
                      <a:r>
                        <a:rPr lang="en-GB" sz="900" baseline="-25000" dirty="0"/>
                        <a:t>6</a:t>
                      </a:r>
                      <a:r>
                        <a:rPr lang="en-GB" sz="900" baseline="0" dirty="0"/>
                        <a:t>H</a:t>
                      </a:r>
                      <a:r>
                        <a:rPr lang="en-GB" sz="900" baseline="-25000" dirty="0"/>
                        <a:t>12</a:t>
                      </a:r>
                      <a:r>
                        <a:rPr lang="en-GB" sz="900" baseline="0" dirty="0"/>
                        <a:t>O</a:t>
                      </a:r>
                      <a:r>
                        <a:rPr lang="en-GB" sz="900" baseline="-25000" dirty="0"/>
                        <a:t>6</a:t>
                      </a:r>
                    </a:p>
                  </a:txBody>
                  <a:tcPr marL="65314" marR="65314" marT="32657" marB="32657" anchor="ctr"/>
                </a:tc>
                <a:extLst>
                  <a:ext uri="{0D108BD9-81ED-4DB2-BD59-A6C34878D82A}">
                    <a16:rowId xmlns:a16="http://schemas.microsoft.com/office/drawing/2014/main" val="10001"/>
                  </a:ext>
                </a:extLst>
              </a:tr>
            </a:tbl>
          </a:graphicData>
        </a:graphic>
      </p:graphicFrame>
      <p:sp>
        <p:nvSpPr>
          <p:cNvPr id="113" name="Rectangle 112"/>
          <p:cNvSpPr/>
          <p:nvPr/>
        </p:nvSpPr>
        <p:spPr>
          <a:xfrm rot="4339">
            <a:off x="2426733" y="1013022"/>
            <a:ext cx="1896115" cy="290208"/>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Photosynthetic reaction</a:t>
            </a:r>
            <a:endParaRPr lang="en-GB" sz="1286" dirty="0">
              <a:solidFill>
                <a:schemeClr val="accent2"/>
              </a:solidFill>
              <a:ea typeface="Verdana" panose="020B0604030504040204" pitchFamily="34" charset="0"/>
              <a:cs typeface="Verdana" panose="020B0604030504040204" pitchFamily="34" charset="0"/>
            </a:endParaRPr>
          </a:p>
        </p:txBody>
      </p:sp>
      <p:cxnSp>
        <p:nvCxnSpPr>
          <p:cNvPr id="155" name="Straight Connector 154"/>
          <p:cNvCxnSpPr>
            <a:stCxn id="76" idx="0"/>
            <a:endCxn id="4" idx="2"/>
          </p:cNvCxnSpPr>
          <p:nvPr/>
        </p:nvCxnSpPr>
        <p:spPr>
          <a:xfrm flipV="1">
            <a:off x="5561004" y="2125186"/>
            <a:ext cx="347654" cy="612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18" name="Rectangle 517"/>
          <p:cNvSpPr/>
          <p:nvPr/>
        </p:nvSpPr>
        <p:spPr>
          <a:xfrm>
            <a:off x="518006" y="2678652"/>
            <a:ext cx="3929776" cy="31457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The rate of photosynthesis is affected by temperature, light intensity, carbon dioxide concentration, and the amount of chlorophyll</a:t>
            </a:r>
          </a:p>
        </p:txBody>
      </p:sp>
      <p:cxnSp>
        <p:nvCxnSpPr>
          <p:cNvPr id="539" name="Straight Connector 538"/>
          <p:cNvCxnSpPr>
            <a:stCxn id="30" idx="0"/>
            <a:endCxn id="113" idx="1"/>
          </p:cNvCxnSpPr>
          <p:nvPr/>
        </p:nvCxnSpPr>
        <p:spPr>
          <a:xfrm flipV="1">
            <a:off x="2386836" y="1156928"/>
            <a:ext cx="39897" cy="1880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2" name="Straight Connector 541"/>
          <p:cNvCxnSpPr>
            <a:stCxn id="167" idx="0"/>
            <a:endCxn id="30" idx="2"/>
          </p:cNvCxnSpPr>
          <p:nvPr/>
        </p:nvCxnSpPr>
        <p:spPr>
          <a:xfrm flipH="1" flipV="1">
            <a:off x="2386836" y="1600001"/>
            <a:ext cx="5161" cy="5244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2947680" y="1731968"/>
            <a:ext cx="485929" cy="731619"/>
            <a:chOff x="5073338" y="780893"/>
            <a:chExt cx="680301" cy="1024266"/>
          </a:xfrm>
        </p:grpSpPr>
        <p:cxnSp>
          <p:nvCxnSpPr>
            <p:cNvPr id="58" name="Straight Arrow Connector 57"/>
            <p:cNvCxnSpPr/>
            <p:nvPr/>
          </p:nvCxnSpPr>
          <p:spPr>
            <a:xfrm>
              <a:off x="5073338" y="1042111"/>
              <a:ext cx="680301"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60" name="TextBox 59"/>
            <p:cNvSpPr txBox="1"/>
            <p:nvPr/>
          </p:nvSpPr>
          <p:spPr>
            <a:xfrm>
              <a:off x="5073338" y="780893"/>
              <a:ext cx="657145" cy="313920"/>
            </a:xfrm>
            <a:prstGeom prst="rect">
              <a:avLst/>
            </a:prstGeom>
            <a:noFill/>
          </p:spPr>
          <p:txBody>
            <a:bodyPr wrap="square" rtlCol="0">
              <a:spAutoFit/>
            </a:bodyPr>
            <a:lstStyle/>
            <a:p>
              <a:r>
                <a:rPr lang="en-GB" sz="857" dirty="0"/>
                <a:t>   light                                    </a:t>
              </a:r>
            </a:p>
          </p:txBody>
        </p:sp>
        <p:cxnSp>
          <p:nvCxnSpPr>
            <p:cNvPr id="61" name="Straight Arrow Connector 60"/>
            <p:cNvCxnSpPr/>
            <p:nvPr/>
          </p:nvCxnSpPr>
          <p:spPr>
            <a:xfrm>
              <a:off x="5073338" y="1768209"/>
              <a:ext cx="680301"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62" name="TextBox 61"/>
            <p:cNvSpPr txBox="1"/>
            <p:nvPr/>
          </p:nvSpPr>
          <p:spPr>
            <a:xfrm>
              <a:off x="5084915" y="1491239"/>
              <a:ext cx="657145" cy="313920"/>
            </a:xfrm>
            <a:prstGeom prst="rect">
              <a:avLst/>
            </a:prstGeom>
            <a:noFill/>
          </p:spPr>
          <p:txBody>
            <a:bodyPr wrap="square" rtlCol="0">
              <a:spAutoFit/>
            </a:bodyPr>
            <a:lstStyle/>
            <a:p>
              <a:r>
                <a:rPr lang="en-GB" sz="857" dirty="0"/>
                <a:t>   light                               </a:t>
              </a:r>
            </a:p>
          </p:txBody>
        </p:sp>
      </p:grpSp>
      <p:sp>
        <p:nvSpPr>
          <p:cNvPr id="30" name="Rectangle 29"/>
          <p:cNvSpPr/>
          <p:nvPr/>
        </p:nvSpPr>
        <p:spPr>
          <a:xfrm>
            <a:off x="409982" y="1345025"/>
            <a:ext cx="3953708" cy="2549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The plant manufactures glucose from carbon dioxide and water using energy transferred from the environment to the chloroplasts by light</a:t>
            </a:r>
            <a:endParaRPr lang="en-GB" sz="857" b="1" dirty="0">
              <a:solidFill>
                <a:schemeClr val="tx1"/>
              </a:solidFill>
            </a:endParaRPr>
          </a:p>
        </p:txBody>
      </p:sp>
      <p:pic>
        <p:nvPicPr>
          <p:cNvPr id="31" name="Picture 30" descr="ThinkstockPhotos-500326739photosynthesis2.jpg"/>
          <p:cNvPicPr>
            <a:picLocks noChangeAspect="1"/>
          </p:cNvPicPr>
          <p:nvPr/>
        </p:nvPicPr>
        <p:blipFill>
          <a:blip r:embed="rId2" cstate="print"/>
          <a:stretch>
            <a:fillRect/>
          </a:stretch>
        </p:blipFill>
        <p:spPr>
          <a:xfrm>
            <a:off x="1564290" y="130470"/>
            <a:ext cx="825954" cy="1069270"/>
          </a:xfrm>
          <a:prstGeom prst="rect">
            <a:avLst/>
          </a:prstGeom>
        </p:spPr>
      </p:pic>
      <p:grpSp>
        <p:nvGrpSpPr>
          <p:cNvPr id="12" name="Group 11"/>
          <p:cNvGrpSpPr/>
          <p:nvPr/>
        </p:nvGrpSpPr>
        <p:grpSpPr>
          <a:xfrm>
            <a:off x="333377" y="447500"/>
            <a:ext cx="1464367" cy="847227"/>
            <a:chOff x="3233729" y="1617063"/>
            <a:chExt cx="2833261" cy="1799472"/>
          </a:xfrm>
        </p:grpSpPr>
        <p:grpSp>
          <p:nvGrpSpPr>
            <p:cNvPr id="3" name="Group 2"/>
            <p:cNvGrpSpPr/>
            <p:nvPr/>
          </p:nvGrpSpPr>
          <p:grpSpPr>
            <a:xfrm>
              <a:off x="3233729" y="1617063"/>
              <a:ext cx="2833261" cy="1799472"/>
              <a:chOff x="-880379" y="103798"/>
              <a:chExt cx="12076330" cy="5253404"/>
            </a:xfrm>
          </p:grpSpPr>
          <p:pic>
            <p:nvPicPr>
              <p:cNvPr id="32" name="Picture 31"/>
              <p:cNvPicPr>
                <a:picLocks noChangeAspect="1"/>
              </p:cNvPicPr>
              <p:nvPr/>
            </p:nvPicPr>
            <p:blipFill rotWithShape="1">
              <a:blip r:embed="rId3"/>
              <a:srcRect l="50716" r="4695"/>
              <a:stretch/>
            </p:blipFill>
            <p:spPr>
              <a:xfrm>
                <a:off x="4005659" y="1211739"/>
                <a:ext cx="2304255" cy="3700094"/>
              </a:xfrm>
              <a:prstGeom prst="rect">
                <a:avLst/>
              </a:prstGeom>
            </p:spPr>
          </p:pic>
          <p:sp>
            <p:nvSpPr>
              <p:cNvPr id="33" name="Rectangle 32"/>
              <p:cNvSpPr/>
              <p:nvPr/>
            </p:nvSpPr>
            <p:spPr>
              <a:xfrm>
                <a:off x="583534" y="1512300"/>
                <a:ext cx="3617200" cy="1186015"/>
              </a:xfrm>
              <a:prstGeom prst="rect">
                <a:avLst/>
              </a:prstGeom>
            </p:spPr>
            <p:txBody>
              <a:bodyPr wrap="square">
                <a:spAutoFit/>
              </a:bodyPr>
              <a:lstStyle/>
              <a:p>
                <a:r>
                  <a:rPr lang="en-US" sz="643" dirty="0"/>
                  <a:t>nucleus</a:t>
                </a:r>
              </a:p>
            </p:txBody>
          </p:sp>
          <p:sp>
            <p:nvSpPr>
              <p:cNvPr id="34" name="Rectangle 33"/>
              <p:cNvSpPr/>
              <p:nvPr/>
            </p:nvSpPr>
            <p:spPr>
              <a:xfrm>
                <a:off x="-358464" y="2474457"/>
                <a:ext cx="4049859" cy="1799494"/>
              </a:xfrm>
              <a:prstGeom prst="rect">
                <a:avLst/>
              </a:prstGeom>
            </p:spPr>
            <p:txBody>
              <a:bodyPr wrap="square">
                <a:spAutoFit/>
              </a:bodyPr>
              <a:lstStyle/>
              <a:p>
                <a:r>
                  <a:rPr lang="en-US" sz="643" dirty="0"/>
                  <a:t>cytoplasm</a:t>
                </a:r>
              </a:p>
            </p:txBody>
          </p:sp>
          <p:sp>
            <p:nvSpPr>
              <p:cNvPr id="35" name="Rectangle 34"/>
              <p:cNvSpPr/>
              <p:nvPr/>
            </p:nvSpPr>
            <p:spPr>
              <a:xfrm>
                <a:off x="-880379" y="3683452"/>
                <a:ext cx="5884944" cy="1186015"/>
              </a:xfrm>
              <a:prstGeom prst="rect">
                <a:avLst/>
              </a:prstGeom>
            </p:spPr>
            <p:txBody>
              <a:bodyPr wrap="square">
                <a:spAutoFit/>
              </a:bodyPr>
              <a:lstStyle/>
              <a:p>
                <a:r>
                  <a:rPr lang="en-US" sz="643" dirty="0"/>
                  <a:t>cell membrane</a:t>
                </a:r>
                <a:endParaRPr lang="en-GB" sz="643" dirty="0"/>
              </a:p>
            </p:txBody>
          </p:sp>
          <p:sp>
            <p:nvSpPr>
              <p:cNvPr id="36" name="Rectangle 35"/>
              <p:cNvSpPr/>
              <p:nvPr/>
            </p:nvSpPr>
            <p:spPr>
              <a:xfrm>
                <a:off x="6221288" y="4171187"/>
                <a:ext cx="4060621" cy="1186015"/>
              </a:xfrm>
              <a:prstGeom prst="rect">
                <a:avLst/>
              </a:prstGeom>
            </p:spPr>
            <p:txBody>
              <a:bodyPr wrap="square">
                <a:spAutoFit/>
              </a:bodyPr>
              <a:lstStyle/>
              <a:p>
                <a:r>
                  <a:rPr lang="en-US" sz="643" dirty="0"/>
                  <a:t>cell wall</a:t>
                </a:r>
              </a:p>
            </p:txBody>
          </p:sp>
          <p:sp>
            <p:nvSpPr>
              <p:cNvPr id="37" name="Rectangle 36"/>
              <p:cNvSpPr/>
              <p:nvPr/>
            </p:nvSpPr>
            <p:spPr>
              <a:xfrm>
                <a:off x="5941697" y="1626325"/>
                <a:ext cx="5254254" cy="1186015"/>
              </a:xfrm>
              <a:prstGeom prst="rect">
                <a:avLst/>
              </a:prstGeom>
            </p:spPr>
            <p:txBody>
              <a:bodyPr wrap="square">
                <a:spAutoFit/>
              </a:bodyPr>
              <a:lstStyle/>
              <a:p>
                <a:r>
                  <a:rPr lang="en-US" sz="643" dirty="0"/>
                  <a:t>chloroplasts</a:t>
                </a:r>
              </a:p>
            </p:txBody>
          </p:sp>
          <p:sp>
            <p:nvSpPr>
              <p:cNvPr id="38" name="Rectangle 37"/>
              <p:cNvSpPr/>
              <p:nvPr/>
            </p:nvSpPr>
            <p:spPr>
              <a:xfrm>
                <a:off x="1521037" y="103798"/>
                <a:ext cx="6831576" cy="1799494"/>
              </a:xfrm>
              <a:prstGeom prst="rect">
                <a:avLst/>
              </a:prstGeom>
            </p:spPr>
            <p:txBody>
              <a:bodyPr wrap="square">
                <a:spAutoFit/>
              </a:bodyPr>
              <a:lstStyle/>
              <a:p>
                <a:pPr algn="ctr"/>
                <a:r>
                  <a:rPr lang="en-US" sz="643" dirty="0"/>
                  <a:t>permanent vacuole </a:t>
                </a:r>
                <a:endParaRPr lang="en-GB" sz="643" dirty="0"/>
              </a:p>
            </p:txBody>
          </p:sp>
          <p:cxnSp>
            <p:nvCxnSpPr>
              <p:cNvPr id="39" name="Straight Connector 38"/>
              <p:cNvCxnSpPr/>
              <p:nvPr/>
            </p:nvCxnSpPr>
            <p:spPr>
              <a:xfrm flipV="1">
                <a:off x="3382784" y="1934777"/>
                <a:ext cx="1361198" cy="120989"/>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H="1">
                <a:off x="3128476" y="2795492"/>
                <a:ext cx="1391093" cy="266289"/>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flipH="1">
                <a:off x="3877103" y="4047871"/>
                <a:ext cx="507573" cy="243338"/>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6064352" y="4408663"/>
                <a:ext cx="545107" cy="191389"/>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V="1">
                <a:off x="5768382" y="2474455"/>
                <a:ext cx="1234810" cy="1159248"/>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46" name="Straight Connector 45"/>
            <p:cNvCxnSpPr>
              <a:endCxn id="38" idx="2"/>
            </p:cNvCxnSpPr>
            <p:nvPr/>
          </p:nvCxnSpPr>
          <p:spPr>
            <a:xfrm flipH="1" flipV="1">
              <a:off x="4598519" y="1967261"/>
              <a:ext cx="112999" cy="461834"/>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76" name="Rectangle 75"/>
          <p:cNvSpPr/>
          <p:nvPr/>
        </p:nvSpPr>
        <p:spPr>
          <a:xfrm>
            <a:off x="4706122" y="2186437"/>
            <a:ext cx="1709764" cy="488082"/>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Rate of photosynthesis</a:t>
            </a:r>
            <a:endParaRPr lang="en-GB" sz="1286" dirty="0">
              <a:solidFill>
                <a:schemeClr val="accent2"/>
              </a:solidFill>
              <a:ea typeface="Verdana" panose="020B0604030504040204" pitchFamily="34" charset="0"/>
              <a:cs typeface="Verdana" panose="020B0604030504040204" pitchFamily="34" charset="0"/>
            </a:endParaRPr>
          </a:p>
        </p:txBody>
      </p:sp>
      <p:graphicFrame>
        <p:nvGraphicFramePr>
          <p:cNvPr id="77" name="Table 76"/>
          <p:cNvGraphicFramePr>
            <a:graphicFrameLocks noGrp="1"/>
          </p:cNvGraphicFramePr>
          <p:nvPr>
            <p:extLst/>
          </p:nvPr>
        </p:nvGraphicFramePr>
        <p:xfrm>
          <a:off x="406699" y="3039048"/>
          <a:ext cx="4443600" cy="3592286"/>
        </p:xfrm>
        <a:graphic>
          <a:graphicData uri="http://schemas.openxmlformats.org/drawingml/2006/table">
            <a:tbl>
              <a:tblPr firstRow="1" bandRow="1">
                <a:tableStyleId>{5940675A-B579-460E-94D1-54222C63F5DA}</a:tableStyleId>
              </a:tblPr>
              <a:tblGrid>
                <a:gridCol w="156028">
                  <a:extLst>
                    <a:ext uri="{9D8B030D-6E8A-4147-A177-3AD203B41FA5}">
                      <a16:colId xmlns:a16="http://schemas.microsoft.com/office/drawing/2014/main" val="20000"/>
                    </a:ext>
                  </a:extLst>
                </a:gridCol>
                <a:gridCol w="792248">
                  <a:extLst>
                    <a:ext uri="{9D8B030D-6E8A-4147-A177-3AD203B41FA5}">
                      <a16:colId xmlns:a16="http://schemas.microsoft.com/office/drawing/2014/main" val="20001"/>
                    </a:ext>
                  </a:extLst>
                </a:gridCol>
                <a:gridCol w="1768929">
                  <a:extLst>
                    <a:ext uri="{9D8B030D-6E8A-4147-A177-3AD203B41FA5}">
                      <a16:colId xmlns:a16="http://schemas.microsoft.com/office/drawing/2014/main" val="20002"/>
                    </a:ext>
                  </a:extLst>
                </a:gridCol>
                <a:gridCol w="1727460">
                  <a:extLst>
                    <a:ext uri="{9D8B030D-6E8A-4147-A177-3AD203B41FA5}">
                      <a16:colId xmlns:a16="http://schemas.microsoft.com/office/drawing/2014/main" val="20003"/>
                    </a:ext>
                  </a:extLst>
                </a:gridCol>
              </a:tblGrid>
              <a:tr h="326571">
                <a:tc rowSpan="5">
                  <a:txBody>
                    <a:bodyPr/>
                    <a:lstStyle/>
                    <a:p>
                      <a:pPr algn="ctr"/>
                      <a:r>
                        <a:rPr lang="en-GB" sz="900" b="1" i="0" dirty="0">
                          <a:solidFill>
                            <a:schemeClr val="tx1"/>
                          </a:solidFill>
                        </a:rPr>
                        <a:t>Factors</a:t>
                      </a:r>
                      <a:r>
                        <a:rPr lang="en-GB" sz="900" b="1" i="0" baseline="0" dirty="0">
                          <a:solidFill>
                            <a:schemeClr val="tx1"/>
                          </a:solidFill>
                        </a:rPr>
                        <a:t> affecting the rate of photosynthesis</a:t>
                      </a:r>
                      <a:endParaRPr lang="en-GB" sz="900" b="1" i="0" dirty="0">
                        <a:solidFill>
                          <a:schemeClr val="tx1"/>
                        </a:solidFill>
                      </a:endParaRPr>
                    </a:p>
                  </a:txBody>
                  <a:tcPr marL="65314" marR="65314" marT="32657" marB="32657" vert="vert270" anchor="ctr">
                    <a:solidFill>
                      <a:schemeClr val="accent2">
                        <a:lumMod val="20000"/>
                        <a:lumOff val="80000"/>
                      </a:schemeClr>
                    </a:solidFill>
                  </a:tcPr>
                </a:tc>
                <a:tc>
                  <a:txBody>
                    <a:bodyPr/>
                    <a:lstStyle/>
                    <a:p>
                      <a:pPr algn="ctr"/>
                      <a:r>
                        <a:rPr lang="en-GB" sz="900" b="1" i="0" dirty="0">
                          <a:solidFill>
                            <a:schemeClr val="tx1"/>
                          </a:solidFill>
                        </a:rPr>
                        <a:t>Factor</a:t>
                      </a:r>
                    </a:p>
                  </a:txBody>
                  <a:tcPr marL="65314" marR="65314" marT="32657" marB="32657" anchor="ctr">
                    <a:solidFill>
                      <a:schemeClr val="accent2">
                        <a:lumMod val="20000"/>
                        <a:lumOff val="80000"/>
                      </a:schemeClr>
                    </a:solidFill>
                  </a:tcPr>
                </a:tc>
                <a:tc>
                  <a:txBody>
                    <a:bodyPr/>
                    <a:lstStyle/>
                    <a:p>
                      <a:pPr algn="ctr"/>
                      <a:r>
                        <a:rPr lang="en-GB" sz="900" b="1" i="0" dirty="0">
                          <a:solidFill>
                            <a:schemeClr val="tx1"/>
                          </a:solidFill>
                        </a:rPr>
                        <a:t>How the rate is affected</a:t>
                      </a:r>
                    </a:p>
                  </a:txBody>
                  <a:tcPr marL="65314" marR="65314" marT="32657" marB="32657" anchor="ctr">
                    <a:solidFill>
                      <a:schemeClr val="accent2">
                        <a:lumMod val="20000"/>
                        <a:lumOff val="80000"/>
                      </a:schemeClr>
                    </a:solidFill>
                  </a:tcPr>
                </a:tc>
                <a:tc>
                  <a:txBody>
                    <a:bodyPr/>
                    <a:lstStyle/>
                    <a:p>
                      <a:pPr algn="ctr"/>
                      <a:r>
                        <a:rPr lang="en-GB" sz="900" b="1" i="0" dirty="0">
                          <a:solidFill>
                            <a:schemeClr val="tx1"/>
                          </a:solidFill>
                        </a:rPr>
                        <a:t>Limiting</a:t>
                      </a:r>
                      <a:r>
                        <a:rPr lang="en-GB" sz="900" b="1" i="0" baseline="0" dirty="0">
                          <a:solidFill>
                            <a:schemeClr val="tx1"/>
                          </a:solidFill>
                        </a:rPr>
                        <a:t> factors (why the rate stops going up)</a:t>
                      </a:r>
                      <a:endParaRPr lang="en-GB" sz="900" b="1" i="0" dirty="0">
                        <a:solidFill>
                          <a:schemeClr val="tx1"/>
                        </a:solidFill>
                      </a:endParaRPr>
                    </a:p>
                  </a:txBody>
                  <a:tcPr marL="65314" marR="65314" marT="32657" marB="32657" anchor="ctr">
                    <a:solidFill>
                      <a:schemeClr val="accent2">
                        <a:lumMod val="20000"/>
                        <a:lumOff val="80000"/>
                      </a:schemeClr>
                    </a:solidFill>
                  </a:tcPr>
                </a:tc>
                <a:extLst>
                  <a:ext uri="{0D108BD9-81ED-4DB2-BD59-A6C34878D82A}">
                    <a16:rowId xmlns:a16="http://schemas.microsoft.com/office/drawing/2014/main" val="10000"/>
                  </a:ext>
                </a:extLst>
              </a:tr>
              <a:tr h="849086">
                <a:tc vMerge="1">
                  <a:txBody>
                    <a:bodyPr/>
                    <a:lstStyle/>
                    <a:p>
                      <a:endParaRPr lang="en-GB"/>
                    </a:p>
                  </a:txBody>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i="0">
                          <a:solidFill>
                            <a:schemeClr val="tx1"/>
                          </a:solidFill>
                        </a:rPr>
                        <a:t>Temperature</a:t>
                      </a:r>
                      <a:endParaRPr lang="en-GB" sz="900" b="1" i="0" dirty="0">
                        <a:solidFill>
                          <a:schemeClr val="tx1"/>
                        </a:solidFill>
                      </a:endParaRPr>
                    </a:p>
                  </a:txBody>
                  <a:tcPr marL="65314" marR="65314" marT="32657" marB="32657" anchor="ctr">
                    <a:solidFill>
                      <a:schemeClr val="accent2">
                        <a:lumMod val="20000"/>
                        <a:lumOff val="80000"/>
                      </a:schemeClr>
                    </a:solidFill>
                  </a:tcPr>
                </a:tc>
                <a:tc>
                  <a:txBody>
                    <a:bodyPr/>
                    <a:lstStyle/>
                    <a:p>
                      <a:pPr algn="ctr"/>
                      <a:r>
                        <a:rPr lang="en-GB" sz="900" b="1" i="1" baseline="0" dirty="0">
                          <a:solidFill>
                            <a:schemeClr val="accent2">
                              <a:lumMod val="75000"/>
                            </a:schemeClr>
                          </a:solidFill>
                        </a:rPr>
                        <a:t>As the temperature of the environment the plant is in increases rate of photosynthesis increases (up to a point) as there is more energy for the chemical reaction.</a:t>
                      </a:r>
                      <a:endParaRPr lang="en-GB" sz="900" b="1" i="1" dirty="0">
                        <a:solidFill>
                          <a:schemeClr val="accent2">
                            <a:lumMod val="75000"/>
                          </a:schemeClr>
                        </a:solidFill>
                      </a:endParaRPr>
                    </a:p>
                  </a:txBody>
                  <a:tcPr marL="65314" marR="65314" marT="32657" marB="32657" anchor="ctr"/>
                </a:tc>
                <a:tc>
                  <a:txBody>
                    <a:bodyPr/>
                    <a:lstStyle/>
                    <a:p>
                      <a:pPr algn="l"/>
                      <a:r>
                        <a:rPr lang="en-GB" sz="900" dirty="0"/>
                        <a:t>Photosynthesis</a:t>
                      </a:r>
                      <a:r>
                        <a:rPr lang="en-GB" sz="900" baseline="0" dirty="0"/>
                        <a:t> is an enzyme controlled reaction. If the temperature increases too much, then the enzymes become denatured and the rate of reaction will decrease and stop</a:t>
                      </a:r>
                      <a:endParaRPr lang="en-GB" sz="900" dirty="0"/>
                    </a:p>
                  </a:txBody>
                  <a:tcPr marL="65314" marR="65314" marT="32657" marB="32657" anchor="ctr"/>
                </a:tc>
                <a:extLst>
                  <a:ext uri="{0D108BD9-81ED-4DB2-BD59-A6C34878D82A}">
                    <a16:rowId xmlns:a16="http://schemas.microsoft.com/office/drawing/2014/main" val="10001"/>
                  </a:ext>
                </a:extLst>
              </a:tr>
              <a:tr h="979714">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900" b="1" i="0">
                          <a:solidFill>
                            <a:schemeClr val="tx1"/>
                          </a:solidFill>
                        </a:rPr>
                        <a:t>Light intensity</a:t>
                      </a:r>
                      <a:endParaRPr lang="en-GB" sz="900" b="1" i="0" dirty="0">
                        <a:solidFill>
                          <a:schemeClr val="tx1"/>
                        </a:solidFill>
                      </a:endParaRPr>
                    </a:p>
                  </a:txBody>
                  <a:tcPr marL="65314" marR="65314" marT="32657" marB="32657"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i="1" baseline="0" dirty="0">
                          <a:solidFill>
                            <a:schemeClr val="accent2">
                              <a:lumMod val="75000"/>
                            </a:schemeClr>
                          </a:solidFill>
                        </a:rPr>
                        <a:t>Light intensity increases as the distance between the plant and the light sources increases</a:t>
                      </a:r>
                      <a:r>
                        <a:rPr lang="en-GB" sz="900" b="1" i="1" baseline="-25000" dirty="0">
                          <a:solidFill>
                            <a:schemeClr val="accent2">
                              <a:lumMod val="75000"/>
                            </a:schemeClr>
                          </a:solidFill>
                        </a:rPr>
                        <a:t>.</a:t>
                      </a:r>
                      <a:r>
                        <a:rPr lang="en-GB" sz="900" b="1" i="1" baseline="0" dirty="0">
                          <a:solidFill>
                            <a:schemeClr val="accent2">
                              <a:lumMod val="75000"/>
                            </a:schemeClr>
                          </a:solidFill>
                        </a:rPr>
                        <a:t> As light intensity increases so does the rate of photosynthesis (up to a point) as more energy is available for the chemical reaction.</a:t>
                      </a:r>
                      <a:endParaRPr lang="en-GB" sz="900" b="1" i="1" baseline="-25000" dirty="0">
                        <a:solidFill>
                          <a:schemeClr val="accent2">
                            <a:lumMod val="75000"/>
                          </a:schemeClr>
                        </a:solidFill>
                      </a:endParaRPr>
                    </a:p>
                  </a:txBody>
                  <a:tcPr marL="65314" marR="65314" marT="32657" marB="32657" anchor="ctr"/>
                </a:tc>
                <a:tc>
                  <a:txBody>
                    <a:bodyPr/>
                    <a:lstStyle/>
                    <a:p>
                      <a:pPr algn="l"/>
                      <a:r>
                        <a:rPr lang="en-GB" sz="900" baseline="0" dirty="0"/>
                        <a:t>At point X another factor is limiting the rate of photosynthesis. This could be carbon dioxide concentration, temperature or the amount of chlorophyll</a:t>
                      </a:r>
                    </a:p>
                  </a:txBody>
                  <a:tcPr marL="65314" marR="65314" marT="32657" marB="32657" anchor="ctr"/>
                </a:tc>
                <a:extLst>
                  <a:ext uri="{0D108BD9-81ED-4DB2-BD59-A6C34878D82A}">
                    <a16:rowId xmlns:a16="http://schemas.microsoft.com/office/drawing/2014/main" val="10002"/>
                  </a:ext>
                </a:extLst>
              </a:tr>
              <a:tr h="718457">
                <a:tc vMerge="1">
                  <a:txBody>
                    <a:bodyPr/>
                    <a:lstStyle/>
                    <a:p>
                      <a:endParaRPr lang="en-GB"/>
                    </a:p>
                  </a:txBody>
                  <a:tcPr/>
                </a:tc>
                <a:tc>
                  <a:txBody>
                    <a:bodyPr/>
                    <a:lstStyle/>
                    <a:p>
                      <a:pPr algn="ctr"/>
                      <a:r>
                        <a:rPr lang="en-GB" sz="900" b="1" i="0">
                          <a:solidFill>
                            <a:schemeClr val="tx1"/>
                          </a:solidFill>
                        </a:rPr>
                        <a:t>Carbon dioxide concentration</a:t>
                      </a:r>
                      <a:endParaRPr lang="en-GB" sz="900" b="1" i="0" dirty="0">
                        <a:solidFill>
                          <a:schemeClr val="tx1"/>
                        </a:solidFill>
                      </a:endParaRPr>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Carbon</a:t>
                      </a:r>
                      <a:r>
                        <a:rPr lang="en-GB" sz="900" b="1" i="1" baseline="0" dirty="0">
                          <a:solidFill>
                            <a:schemeClr val="accent2">
                              <a:lumMod val="75000"/>
                            </a:schemeClr>
                          </a:solidFill>
                        </a:rPr>
                        <a:t> dioxide is needed for plants to make glucose. The rate of photosynthesis will increase when a plant is given higher concentrations of carbon dioxide (up to a point).</a:t>
                      </a:r>
                      <a:endParaRPr lang="en-GB" sz="900" b="1" i="1" dirty="0">
                        <a:solidFill>
                          <a:schemeClr val="accent2">
                            <a:lumMod val="75000"/>
                          </a:schemeClr>
                        </a:solidFill>
                      </a:endParaRPr>
                    </a:p>
                  </a:txBody>
                  <a:tcPr marL="65314" marR="65314" marT="32657" marB="32657"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900" baseline="0" dirty="0"/>
                        <a:t>At point X another factor is limiting the rate of photosynthesis. This could be light intensity, temperature or the amount of chlorophyll</a:t>
                      </a:r>
                    </a:p>
                  </a:txBody>
                  <a:tcPr marL="65314" marR="65314" marT="32657" marB="32657" anchor="ctr"/>
                </a:tc>
                <a:extLst>
                  <a:ext uri="{0D108BD9-81ED-4DB2-BD59-A6C34878D82A}">
                    <a16:rowId xmlns:a16="http://schemas.microsoft.com/office/drawing/2014/main" val="10003"/>
                  </a:ext>
                </a:extLst>
              </a:tr>
              <a:tr h="718457">
                <a:tc vMerge="1">
                  <a:txBody>
                    <a:bodyPr/>
                    <a:lstStyle/>
                    <a:p>
                      <a:endParaRPr lang="en-GB"/>
                    </a:p>
                  </a:txBody>
                  <a:tcPr/>
                </a:tc>
                <a:tc>
                  <a:txBody>
                    <a:bodyPr/>
                    <a:lstStyle/>
                    <a:p>
                      <a:pPr algn="ctr"/>
                      <a:r>
                        <a:rPr lang="en-GB" sz="900" b="1" i="0" dirty="0">
                          <a:solidFill>
                            <a:schemeClr val="tx1"/>
                          </a:solidFill>
                        </a:rPr>
                        <a:t>Amount of chlorophyll</a:t>
                      </a:r>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Chlorophyll is a</a:t>
                      </a:r>
                      <a:r>
                        <a:rPr lang="en-GB" sz="900" b="1" i="1" baseline="0" dirty="0">
                          <a:solidFill>
                            <a:schemeClr val="accent2">
                              <a:lumMod val="75000"/>
                            </a:schemeClr>
                          </a:solidFill>
                        </a:rPr>
                        <a:t> photosynthetic pigment that absorbs light and allows the reaction between water and carbon dioxide to occur (photosynthesis)</a:t>
                      </a:r>
                      <a:endParaRPr lang="en-GB" sz="900" b="1" i="1" dirty="0">
                        <a:solidFill>
                          <a:schemeClr val="accent2">
                            <a:lumMod val="75000"/>
                          </a:schemeClr>
                        </a:solidFill>
                      </a:endParaRPr>
                    </a:p>
                  </a:txBody>
                  <a:tcPr marL="65314" marR="65314" marT="32657" marB="32657"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900" baseline="0" dirty="0"/>
                        <a:t>Another factor could limit the rate of photosynthesis. This could be light intensity, temperature or the carbon dioxide concentration</a:t>
                      </a:r>
                    </a:p>
                    <a:p>
                      <a:endParaRPr lang="en-GB" sz="900" dirty="0"/>
                    </a:p>
                  </a:txBody>
                  <a:tcPr marL="65314" marR="65314" marT="32657" marB="32657" anchor="ctr"/>
                </a:tc>
                <a:extLst>
                  <a:ext uri="{0D108BD9-81ED-4DB2-BD59-A6C34878D82A}">
                    <a16:rowId xmlns:a16="http://schemas.microsoft.com/office/drawing/2014/main" val="10004"/>
                  </a:ext>
                </a:extLst>
              </a:tr>
            </a:tbl>
          </a:graphicData>
        </a:graphic>
      </p:graphicFrame>
      <p:grpSp>
        <p:nvGrpSpPr>
          <p:cNvPr id="82" name="Group 81"/>
          <p:cNvGrpSpPr/>
          <p:nvPr/>
        </p:nvGrpSpPr>
        <p:grpSpPr>
          <a:xfrm>
            <a:off x="4926922" y="2547992"/>
            <a:ext cx="1816314" cy="4010356"/>
            <a:chOff x="6574634" y="4123617"/>
            <a:chExt cx="2337137" cy="4934858"/>
          </a:xfrm>
        </p:grpSpPr>
        <p:grpSp>
          <p:nvGrpSpPr>
            <p:cNvPr id="80" name="Group 79"/>
            <p:cNvGrpSpPr/>
            <p:nvPr/>
          </p:nvGrpSpPr>
          <p:grpSpPr>
            <a:xfrm>
              <a:off x="6574634" y="4217111"/>
              <a:ext cx="2337137" cy="4825290"/>
              <a:chOff x="6574634" y="3999396"/>
              <a:chExt cx="2537121" cy="4942269"/>
            </a:xfrm>
          </p:grpSpPr>
          <p:pic>
            <p:nvPicPr>
              <p:cNvPr id="74" name="Picture 73"/>
              <p:cNvPicPr>
                <a:picLocks noChangeAspect="1"/>
              </p:cNvPicPr>
              <p:nvPr/>
            </p:nvPicPr>
            <p:blipFill>
              <a:blip r:embed="rId4"/>
              <a:stretch>
                <a:fillRect/>
              </a:stretch>
            </p:blipFill>
            <p:spPr>
              <a:xfrm>
                <a:off x="6574634" y="7244557"/>
                <a:ext cx="2523763" cy="1697108"/>
              </a:xfrm>
              <a:prstGeom prst="rect">
                <a:avLst/>
              </a:prstGeom>
              <a:ln>
                <a:noFill/>
              </a:ln>
            </p:spPr>
          </p:pic>
          <p:pic>
            <p:nvPicPr>
              <p:cNvPr id="75" name="Picture 74"/>
              <p:cNvPicPr>
                <a:picLocks noChangeAspect="1"/>
              </p:cNvPicPr>
              <p:nvPr/>
            </p:nvPicPr>
            <p:blipFill>
              <a:blip r:embed="rId5"/>
              <a:stretch>
                <a:fillRect/>
              </a:stretch>
            </p:blipFill>
            <p:spPr>
              <a:xfrm>
                <a:off x="6587992" y="5677417"/>
                <a:ext cx="2523763" cy="1340399"/>
              </a:xfrm>
              <a:prstGeom prst="rect">
                <a:avLst/>
              </a:prstGeom>
              <a:ln>
                <a:noFill/>
              </a:ln>
            </p:spPr>
          </p:pic>
          <p:pic>
            <p:nvPicPr>
              <p:cNvPr id="78" name="Picture 77"/>
              <p:cNvPicPr>
                <a:picLocks noChangeAspect="1"/>
              </p:cNvPicPr>
              <p:nvPr/>
            </p:nvPicPr>
            <p:blipFill>
              <a:blip r:embed="rId6"/>
              <a:stretch>
                <a:fillRect/>
              </a:stretch>
            </p:blipFill>
            <p:spPr>
              <a:xfrm>
                <a:off x="6587992" y="3999396"/>
                <a:ext cx="2510405" cy="1349680"/>
              </a:xfrm>
              <a:prstGeom prst="rect">
                <a:avLst/>
              </a:prstGeom>
              <a:ln>
                <a:noFill/>
              </a:ln>
            </p:spPr>
          </p:pic>
          <p:sp>
            <p:nvSpPr>
              <p:cNvPr id="79" name="TextBox 78"/>
              <p:cNvSpPr txBox="1"/>
              <p:nvPr/>
            </p:nvSpPr>
            <p:spPr>
              <a:xfrm>
                <a:off x="7778459" y="7230043"/>
                <a:ext cx="335028" cy="282609"/>
              </a:xfrm>
              <a:prstGeom prst="rect">
                <a:avLst/>
              </a:prstGeom>
              <a:noFill/>
              <a:ln>
                <a:noFill/>
              </a:ln>
            </p:spPr>
            <p:txBody>
              <a:bodyPr wrap="square" rtlCol="0">
                <a:spAutoFit/>
              </a:bodyPr>
              <a:lstStyle/>
              <a:p>
                <a:r>
                  <a:rPr lang="en-GB" sz="857" dirty="0"/>
                  <a:t>x</a:t>
                </a:r>
              </a:p>
            </p:txBody>
          </p:sp>
        </p:grpSp>
        <p:sp>
          <p:nvSpPr>
            <p:cNvPr id="81" name="Rectangle 80"/>
            <p:cNvSpPr/>
            <p:nvPr/>
          </p:nvSpPr>
          <p:spPr>
            <a:xfrm>
              <a:off x="6574634" y="4123617"/>
              <a:ext cx="2337137" cy="493485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6"/>
            </a:p>
          </p:txBody>
        </p:sp>
      </p:grpSp>
      <p:cxnSp>
        <p:nvCxnSpPr>
          <p:cNvPr id="164" name="Straight Connector 163"/>
          <p:cNvCxnSpPr>
            <a:stCxn id="77" idx="3"/>
            <a:endCxn id="81" idx="1"/>
          </p:cNvCxnSpPr>
          <p:nvPr/>
        </p:nvCxnSpPr>
        <p:spPr>
          <a:xfrm flipV="1">
            <a:off x="4850299" y="4553170"/>
            <a:ext cx="76623" cy="2820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86" name="Rectangle 185"/>
          <p:cNvSpPr/>
          <p:nvPr/>
        </p:nvSpPr>
        <p:spPr>
          <a:xfrm>
            <a:off x="2390244" y="584086"/>
            <a:ext cx="2002391" cy="37787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Plants use the glucose produced in photosynthesis in a variety of ways</a:t>
            </a:r>
          </a:p>
        </p:txBody>
      </p:sp>
      <p:sp>
        <p:nvSpPr>
          <p:cNvPr id="187" name="Rectangle 186"/>
          <p:cNvSpPr/>
          <p:nvPr/>
        </p:nvSpPr>
        <p:spPr>
          <a:xfrm>
            <a:off x="2415781" y="23625"/>
            <a:ext cx="1986129" cy="50666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Respiration, stored as insoluble starch, fats or oils for storage, cellulose for cell walls, combine with nitrates from the soil to form amino acids for protein synthesis</a:t>
            </a:r>
            <a:endParaRPr lang="en-GB" sz="857" b="1" dirty="0">
              <a:solidFill>
                <a:schemeClr val="tx1"/>
              </a:solidFill>
            </a:endParaRPr>
          </a:p>
        </p:txBody>
      </p:sp>
      <p:sp>
        <p:nvSpPr>
          <p:cNvPr id="202" name="Rectangle 201"/>
          <p:cNvSpPr/>
          <p:nvPr/>
        </p:nvSpPr>
        <p:spPr>
          <a:xfrm>
            <a:off x="7193578" y="2051910"/>
            <a:ext cx="2287454" cy="488082"/>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Rate of photosynthesis </a:t>
            </a:r>
            <a:r>
              <a:rPr lang="en-GB" sz="1286" b="1" dirty="0">
                <a:solidFill>
                  <a:schemeClr val="tx1"/>
                </a:solidFill>
                <a:ea typeface="Verdana" panose="020B0604030504040204" pitchFamily="34" charset="0"/>
                <a:cs typeface="Verdana" panose="020B0604030504040204" pitchFamily="34" charset="0"/>
              </a:rPr>
              <a:t>HT Only</a:t>
            </a:r>
            <a:endParaRPr lang="en-GB" sz="1286" dirty="0">
              <a:solidFill>
                <a:schemeClr val="tx1"/>
              </a:solidFill>
              <a:ea typeface="Verdana" panose="020B0604030504040204" pitchFamily="34" charset="0"/>
              <a:cs typeface="Verdana" panose="020B0604030504040204" pitchFamily="34" charset="0"/>
            </a:endParaRPr>
          </a:p>
        </p:txBody>
      </p:sp>
      <p:sp>
        <p:nvSpPr>
          <p:cNvPr id="203" name="Rectangle 202"/>
          <p:cNvSpPr/>
          <p:nvPr/>
        </p:nvSpPr>
        <p:spPr>
          <a:xfrm rot="16200000">
            <a:off x="4853236" y="4264230"/>
            <a:ext cx="4269027" cy="36430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Light intensity obeys the inverse square law. This means that if you </a:t>
            </a:r>
            <a:r>
              <a:rPr lang="en-GB" sz="1000" b="1" u="sng" dirty="0">
                <a:solidFill>
                  <a:schemeClr val="tx1"/>
                </a:solidFill>
              </a:rPr>
              <a:t>double</a:t>
            </a:r>
            <a:r>
              <a:rPr lang="en-GB" sz="1000" b="1" dirty="0">
                <a:solidFill>
                  <a:schemeClr val="tx1"/>
                </a:solidFill>
              </a:rPr>
              <a:t> the distance between the plant and the light source you quarter the light intensity</a:t>
            </a:r>
          </a:p>
        </p:txBody>
      </p:sp>
      <p:sp>
        <p:nvSpPr>
          <p:cNvPr id="204" name="Rectangle 203"/>
          <p:cNvSpPr/>
          <p:nvPr/>
        </p:nvSpPr>
        <p:spPr>
          <a:xfrm>
            <a:off x="8463861" y="2555891"/>
            <a:ext cx="1011358" cy="765599"/>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b="1" dirty="0">
                <a:solidFill>
                  <a:schemeClr val="tx1"/>
                </a:solidFill>
              </a:rPr>
              <a:t>Explain graphs of two or three factors and decide which is the limiting factor</a:t>
            </a:r>
          </a:p>
        </p:txBody>
      </p:sp>
      <p:pic>
        <p:nvPicPr>
          <p:cNvPr id="205" name="Picture 204"/>
          <p:cNvPicPr/>
          <p:nvPr/>
        </p:nvPicPr>
        <p:blipFill>
          <a:blip r:embed="rId7" cstate="print"/>
          <a:srcRect/>
          <a:stretch>
            <a:fillRect/>
          </a:stretch>
        </p:blipFill>
        <p:spPr bwMode="auto">
          <a:xfrm rot="16200000">
            <a:off x="7886062" y="4930499"/>
            <a:ext cx="1945294" cy="1263007"/>
          </a:xfrm>
          <a:prstGeom prst="rect">
            <a:avLst/>
          </a:prstGeom>
          <a:noFill/>
          <a:ln w="9525">
            <a:solidFill>
              <a:schemeClr val="accent6">
                <a:lumMod val="75000"/>
              </a:schemeClr>
            </a:solidFill>
            <a:miter lim="800000"/>
            <a:headEnd/>
            <a:tailEnd/>
          </a:ln>
          <a:effectLst>
            <a:outerShdw blurRad="50800" dist="38100" dir="5400000" algn="t" rotWithShape="0">
              <a:prstClr val="black">
                <a:alpha val="40000"/>
              </a:prstClr>
            </a:outerShdw>
          </a:effectLst>
        </p:spPr>
      </p:pic>
      <p:sp>
        <p:nvSpPr>
          <p:cNvPr id="206" name="Rectangle 205"/>
          <p:cNvSpPr/>
          <p:nvPr/>
        </p:nvSpPr>
        <p:spPr>
          <a:xfrm rot="16200000">
            <a:off x="6924923" y="5303599"/>
            <a:ext cx="1489129" cy="908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3156"/>
            <a:r>
              <a:rPr lang="en-GB" sz="857" b="1" i="1" dirty="0">
                <a:solidFill>
                  <a:schemeClr val="accent2">
                    <a:lumMod val="75000"/>
                  </a:schemeClr>
                </a:solidFill>
              </a:rPr>
              <a:t>Graph line A:</a:t>
            </a:r>
            <a:r>
              <a:rPr lang="en-GB" sz="857" i="1" dirty="0">
                <a:solidFill>
                  <a:schemeClr val="accent2">
                    <a:lumMod val="75000"/>
                  </a:schemeClr>
                </a:solidFill>
              </a:rPr>
              <a:t> </a:t>
            </a:r>
            <a:r>
              <a:rPr lang="en-GB" sz="857" dirty="0">
                <a:solidFill>
                  <a:prstClr val="black"/>
                </a:solidFill>
              </a:rPr>
              <a:t>Rate could be limited by temperature and/or amount of chlorophyll. Plant tissue can be damaged when carbon dioxide concentrations exceed 0.1%</a:t>
            </a:r>
          </a:p>
        </p:txBody>
      </p:sp>
      <p:sp>
        <p:nvSpPr>
          <p:cNvPr id="207" name="Rectangle 206"/>
          <p:cNvSpPr/>
          <p:nvPr/>
        </p:nvSpPr>
        <p:spPr>
          <a:xfrm rot="16200000">
            <a:off x="6968981" y="3691926"/>
            <a:ext cx="1482533" cy="94122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b="1" i="1" dirty="0">
                <a:solidFill>
                  <a:schemeClr val="accent2">
                    <a:lumMod val="75000"/>
                  </a:schemeClr>
                </a:solidFill>
              </a:rPr>
              <a:t>Graph lines A and D</a:t>
            </a:r>
            <a:r>
              <a:rPr lang="en-GB" sz="857" dirty="0">
                <a:solidFill>
                  <a:schemeClr val="tx1"/>
                </a:solidFill>
              </a:rPr>
              <a:t>: If carbon dioxide concentration and temperature are increased the rate of photosynthesis increases significantly up to a point.</a:t>
            </a:r>
          </a:p>
        </p:txBody>
      </p:sp>
      <p:sp>
        <p:nvSpPr>
          <p:cNvPr id="209" name="Rectangle 208"/>
          <p:cNvSpPr/>
          <p:nvPr/>
        </p:nvSpPr>
        <p:spPr>
          <a:xfrm>
            <a:off x="8340573" y="3488978"/>
            <a:ext cx="1118956" cy="969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b="1" i="1" dirty="0">
                <a:solidFill>
                  <a:schemeClr val="accent2">
                    <a:lumMod val="75000"/>
                  </a:schemeClr>
                </a:solidFill>
              </a:rPr>
              <a:t>Graph Lines A and B</a:t>
            </a:r>
            <a:r>
              <a:rPr lang="en-GB" sz="857" dirty="0">
                <a:solidFill>
                  <a:schemeClr val="tx1"/>
                </a:solidFill>
              </a:rPr>
              <a:t>: If carbon dioxide concentration is increased  from 0.01% to 0.1% then a large increase in rate occurs up to a point.</a:t>
            </a:r>
          </a:p>
        </p:txBody>
      </p:sp>
      <p:sp>
        <p:nvSpPr>
          <p:cNvPr id="210" name="Rectangle 209"/>
          <p:cNvSpPr/>
          <p:nvPr/>
        </p:nvSpPr>
        <p:spPr>
          <a:xfrm>
            <a:off x="7245830" y="2390145"/>
            <a:ext cx="1127909" cy="969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b="1" i="1" dirty="0">
                <a:solidFill>
                  <a:schemeClr val="accent2">
                    <a:lumMod val="75000"/>
                  </a:schemeClr>
                </a:solidFill>
              </a:rPr>
              <a:t>Graph lines C and D</a:t>
            </a:r>
            <a:r>
              <a:rPr lang="en-GB" sz="857" dirty="0">
                <a:solidFill>
                  <a:schemeClr val="tx1"/>
                </a:solidFill>
              </a:rPr>
              <a:t>: If temperature is increased by 10</a:t>
            </a:r>
            <a:r>
              <a:rPr lang="en-GB" sz="857" baseline="30000" dirty="0">
                <a:solidFill>
                  <a:schemeClr val="tx1"/>
                </a:solidFill>
              </a:rPr>
              <a:t>o</a:t>
            </a:r>
            <a:r>
              <a:rPr lang="en-GB" sz="857" dirty="0">
                <a:solidFill>
                  <a:schemeClr val="tx1"/>
                </a:solidFill>
              </a:rPr>
              <a:t>C then a slight increase in rate of photosynthesis occurs.</a:t>
            </a:r>
          </a:p>
        </p:txBody>
      </p:sp>
      <p:pic>
        <p:nvPicPr>
          <p:cNvPr id="212" name="Picture 211" descr="ThinkstockPhotos-126418917greenhouse.jpg"/>
          <p:cNvPicPr>
            <a:picLocks noChangeAspect="1"/>
          </p:cNvPicPr>
          <p:nvPr/>
        </p:nvPicPr>
        <p:blipFill>
          <a:blip r:embed="rId8" cstate="print"/>
          <a:stretch>
            <a:fillRect/>
          </a:stretch>
        </p:blipFill>
        <p:spPr>
          <a:xfrm>
            <a:off x="7743380" y="1017946"/>
            <a:ext cx="1377046" cy="957522"/>
          </a:xfrm>
          <a:prstGeom prst="rect">
            <a:avLst/>
          </a:prstGeom>
          <a:ln>
            <a:solidFill>
              <a:schemeClr val="accent6">
                <a:lumMod val="75000"/>
              </a:schemeClr>
            </a:solidFill>
          </a:ln>
        </p:spPr>
      </p:pic>
      <p:graphicFrame>
        <p:nvGraphicFramePr>
          <p:cNvPr id="214" name="Table 213"/>
          <p:cNvGraphicFramePr>
            <a:graphicFrameLocks noGrp="1"/>
          </p:cNvGraphicFramePr>
          <p:nvPr>
            <p:extLst/>
          </p:nvPr>
        </p:nvGraphicFramePr>
        <p:xfrm>
          <a:off x="4678529" y="34143"/>
          <a:ext cx="2724611" cy="1600909"/>
        </p:xfrm>
        <a:graphic>
          <a:graphicData uri="http://schemas.openxmlformats.org/drawingml/2006/table">
            <a:tbl>
              <a:tblPr firstRow="1" bandRow="1">
                <a:tableStyleId>{5940675A-B579-460E-94D1-54222C63F5DA}</a:tableStyleId>
              </a:tblPr>
              <a:tblGrid>
                <a:gridCol w="458168">
                  <a:extLst>
                    <a:ext uri="{9D8B030D-6E8A-4147-A177-3AD203B41FA5}">
                      <a16:colId xmlns:a16="http://schemas.microsoft.com/office/drawing/2014/main" val="20000"/>
                    </a:ext>
                  </a:extLst>
                </a:gridCol>
                <a:gridCol w="629867">
                  <a:extLst>
                    <a:ext uri="{9D8B030D-6E8A-4147-A177-3AD203B41FA5}">
                      <a16:colId xmlns:a16="http://schemas.microsoft.com/office/drawing/2014/main" val="20001"/>
                    </a:ext>
                  </a:extLst>
                </a:gridCol>
                <a:gridCol w="1636576">
                  <a:extLst>
                    <a:ext uri="{9D8B030D-6E8A-4147-A177-3AD203B41FA5}">
                      <a16:colId xmlns:a16="http://schemas.microsoft.com/office/drawing/2014/main" val="20002"/>
                    </a:ext>
                  </a:extLst>
                </a:gridCol>
              </a:tblGrid>
              <a:tr h="533636">
                <a:tc rowSpan="3">
                  <a:txBody>
                    <a:bodyPr/>
                    <a:lstStyle/>
                    <a:p>
                      <a:pPr algn="ctr"/>
                      <a:r>
                        <a:rPr lang="en-GB" sz="900" b="1" dirty="0"/>
                        <a:t>Control</a:t>
                      </a:r>
                      <a:r>
                        <a:rPr lang="en-GB" sz="900" b="1" baseline="0" dirty="0"/>
                        <a:t> conditions in greenhouses to reduce limiting factors can improve crop yields</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dirty="0">
                          <a:solidFill>
                            <a:schemeClr val="accent2">
                              <a:lumMod val="75000"/>
                            </a:schemeClr>
                          </a:solidFill>
                        </a:rPr>
                        <a:t>Heating</a:t>
                      </a:r>
                    </a:p>
                  </a:txBody>
                  <a:tcPr marL="65314" marR="65314" marT="32657" marB="32657" anchor="ctr"/>
                </a:tc>
                <a:tc>
                  <a:txBody>
                    <a:bodyPr/>
                    <a:lstStyle/>
                    <a:p>
                      <a:pPr algn="l"/>
                      <a:r>
                        <a:rPr lang="en-GB" sz="900" dirty="0">
                          <a:solidFill>
                            <a:schemeClr val="tx1"/>
                          </a:solidFill>
                        </a:rPr>
                        <a:t> Used to provide optimum temperatures for maximum plant growth.</a:t>
                      </a:r>
                      <a:endParaRPr lang="en-GB" sz="900" dirty="0"/>
                    </a:p>
                  </a:txBody>
                  <a:tcPr marL="65314" marR="65314" marT="32657" marB="32657" anchor="ctr"/>
                </a:tc>
                <a:extLst>
                  <a:ext uri="{0D108BD9-81ED-4DB2-BD59-A6C34878D82A}">
                    <a16:rowId xmlns:a16="http://schemas.microsoft.com/office/drawing/2014/main" val="10000"/>
                  </a:ext>
                </a:extLst>
              </a:tr>
              <a:tr h="533636">
                <a:tc vMerge="1">
                  <a:txBody>
                    <a:bodyPr/>
                    <a:lstStyle/>
                    <a:p>
                      <a:endParaRPr lang="en-GB"/>
                    </a:p>
                  </a:txBody>
                  <a:tcPr/>
                </a:tc>
                <a:tc>
                  <a:txBody>
                    <a:bodyPr/>
                    <a:lstStyle/>
                    <a:p>
                      <a:pPr algn="ctr"/>
                      <a:r>
                        <a:rPr lang="en-GB" sz="900" b="1" i="1" dirty="0">
                          <a:solidFill>
                            <a:schemeClr val="accent2">
                              <a:lumMod val="75000"/>
                            </a:schemeClr>
                          </a:solidFill>
                        </a:rPr>
                        <a:t>Artificial lighting</a:t>
                      </a:r>
                    </a:p>
                  </a:txBody>
                  <a:tcPr marL="65314" marR="65314" marT="32657" marB="32657" anchor="ctr"/>
                </a:tc>
                <a:tc>
                  <a:txBody>
                    <a:bodyPr/>
                    <a:lstStyle/>
                    <a:p>
                      <a:pPr algn="l"/>
                      <a:r>
                        <a:rPr lang="en-GB" sz="900" dirty="0"/>
                        <a:t>Enhances</a:t>
                      </a:r>
                      <a:r>
                        <a:rPr lang="en-GB" sz="900" baseline="0" dirty="0"/>
                        <a:t> the natural sunlight especially overnight and on cloudy days.</a:t>
                      </a:r>
                      <a:endParaRPr lang="en-GB" sz="900" dirty="0"/>
                    </a:p>
                  </a:txBody>
                  <a:tcPr marL="65314" marR="65314" marT="32657" marB="32657" anchor="ctr"/>
                </a:tc>
                <a:extLst>
                  <a:ext uri="{0D108BD9-81ED-4DB2-BD59-A6C34878D82A}">
                    <a16:rowId xmlns:a16="http://schemas.microsoft.com/office/drawing/2014/main" val="10001"/>
                  </a:ext>
                </a:extLst>
              </a:tr>
              <a:tr h="533636">
                <a:tc vMerge="1">
                  <a:txBody>
                    <a:bodyPr/>
                    <a:lstStyle/>
                    <a:p>
                      <a:endParaRPr lang="en-GB"/>
                    </a:p>
                  </a:txBody>
                  <a:tcPr/>
                </a:tc>
                <a:tc>
                  <a:txBody>
                    <a:bodyPr/>
                    <a:lstStyle/>
                    <a:p>
                      <a:pPr algn="ctr"/>
                      <a:r>
                        <a:rPr lang="en-GB" sz="900" b="1" i="1" dirty="0">
                          <a:solidFill>
                            <a:schemeClr val="accent2">
                              <a:lumMod val="75000"/>
                            </a:schemeClr>
                          </a:solidFill>
                        </a:rPr>
                        <a:t>Extra carbon dioxide</a:t>
                      </a:r>
                    </a:p>
                  </a:txBody>
                  <a:tcPr marL="65314" marR="65314" marT="32657" marB="32657" anchor="ctr"/>
                </a:tc>
                <a:tc>
                  <a:txBody>
                    <a:bodyPr/>
                    <a:lstStyle/>
                    <a:p>
                      <a:pPr algn="l"/>
                      <a:r>
                        <a:rPr lang="en-GB" sz="900" dirty="0"/>
                        <a:t>Gas can be pumped into the air</a:t>
                      </a:r>
                      <a:r>
                        <a:rPr lang="en-GB" sz="900" baseline="0" dirty="0"/>
                        <a:t> inside the greenhouse.</a:t>
                      </a:r>
                      <a:endParaRPr lang="en-GB" sz="900" dirty="0"/>
                    </a:p>
                  </a:txBody>
                  <a:tcPr marL="65314" marR="65314" marT="32657" marB="32657" anchor="ctr"/>
                </a:tc>
                <a:extLst>
                  <a:ext uri="{0D108BD9-81ED-4DB2-BD59-A6C34878D82A}">
                    <a16:rowId xmlns:a16="http://schemas.microsoft.com/office/drawing/2014/main" val="10002"/>
                  </a:ext>
                </a:extLst>
              </a:tr>
            </a:tbl>
          </a:graphicData>
        </a:graphic>
      </p:graphicFrame>
      <p:sp>
        <p:nvSpPr>
          <p:cNvPr id="232" name="Rectangle 231"/>
          <p:cNvSpPr/>
          <p:nvPr/>
        </p:nvSpPr>
        <p:spPr>
          <a:xfrm>
            <a:off x="7568803" y="87290"/>
            <a:ext cx="1400737" cy="79052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Growers must balance the economics of additional costs of controlling the conditions to maximise photosynthesis with making a profit.</a:t>
            </a:r>
            <a:endParaRPr lang="en-GB" sz="857" b="1" dirty="0">
              <a:solidFill>
                <a:schemeClr val="tx1"/>
              </a:solidFill>
            </a:endParaRPr>
          </a:p>
        </p:txBody>
      </p:sp>
      <p:cxnSp>
        <p:nvCxnSpPr>
          <p:cNvPr id="69" name="Straight Connector 68"/>
          <p:cNvCxnSpPr>
            <a:stCxn id="518" idx="3"/>
            <a:endCxn id="76" idx="1"/>
          </p:cNvCxnSpPr>
          <p:nvPr/>
        </p:nvCxnSpPr>
        <p:spPr>
          <a:xfrm flipV="1">
            <a:off x="4447781" y="2318341"/>
            <a:ext cx="258340" cy="5175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a:stCxn id="4" idx="1"/>
            <a:endCxn id="113" idx="3"/>
          </p:cNvCxnSpPr>
          <p:nvPr/>
        </p:nvCxnSpPr>
        <p:spPr>
          <a:xfrm rot="10800000">
            <a:off x="4322847" y="1159321"/>
            <a:ext cx="459431" cy="735033"/>
          </a:xfrm>
          <a:prstGeom prst="bentConnector3">
            <a:avLst>
              <a:gd name="adj1" fmla="val 50000"/>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a:stCxn id="113" idx="0"/>
            <a:endCxn id="186" idx="2"/>
          </p:cNvCxnSpPr>
          <p:nvPr/>
        </p:nvCxnSpPr>
        <p:spPr>
          <a:xfrm flipV="1">
            <a:off x="3374956" y="961962"/>
            <a:ext cx="16483" cy="6425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a:stCxn id="186" idx="0"/>
            <a:endCxn id="187" idx="2"/>
          </p:cNvCxnSpPr>
          <p:nvPr/>
        </p:nvCxnSpPr>
        <p:spPr>
          <a:xfrm flipV="1">
            <a:off x="3391440" y="530287"/>
            <a:ext cx="17406" cy="5379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stCxn id="202" idx="1"/>
            <a:endCxn id="4" idx="3"/>
          </p:cNvCxnSpPr>
          <p:nvPr/>
        </p:nvCxnSpPr>
        <p:spPr>
          <a:xfrm flipH="1" flipV="1">
            <a:off x="7035037" y="1894354"/>
            <a:ext cx="158541" cy="2894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a:stCxn id="204" idx="0"/>
            <a:endCxn id="202" idx="2"/>
          </p:cNvCxnSpPr>
          <p:nvPr/>
        </p:nvCxnSpPr>
        <p:spPr>
          <a:xfrm flipH="1" flipV="1">
            <a:off x="8337305" y="2315719"/>
            <a:ext cx="632235" cy="2401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a:stCxn id="209" idx="0"/>
            <a:endCxn id="204" idx="2"/>
          </p:cNvCxnSpPr>
          <p:nvPr/>
        </p:nvCxnSpPr>
        <p:spPr>
          <a:xfrm flipV="1">
            <a:off x="8900051" y="3321490"/>
            <a:ext cx="69489" cy="16748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210" idx="3"/>
            <a:endCxn id="204" idx="1"/>
          </p:cNvCxnSpPr>
          <p:nvPr/>
        </p:nvCxnSpPr>
        <p:spPr>
          <a:xfrm>
            <a:off x="8373739" y="2874965"/>
            <a:ext cx="90122" cy="637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a:stCxn id="205" idx="3"/>
            <a:endCxn id="209" idx="2"/>
          </p:cNvCxnSpPr>
          <p:nvPr/>
        </p:nvCxnSpPr>
        <p:spPr>
          <a:xfrm flipV="1">
            <a:off x="8858709" y="4458617"/>
            <a:ext cx="41343" cy="1307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a:stCxn id="207" idx="3"/>
            <a:endCxn id="210" idx="2"/>
          </p:cNvCxnSpPr>
          <p:nvPr/>
        </p:nvCxnSpPr>
        <p:spPr>
          <a:xfrm flipV="1">
            <a:off x="7710248" y="3359783"/>
            <a:ext cx="99536" cy="6148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a:stCxn id="206" idx="3"/>
            <a:endCxn id="207" idx="1"/>
          </p:cNvCxnSpPr>
          <p:nvPr/>
        </p:nvCxnSpPr>
        <p:spPr>
          <a:xfrm flipV="1">
            <a:off x="7669487" y="4903805"/>
            <a:ext cx="40761" cy="1095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p:cNvCxnSpPr>
            <a:stCxn id="206" idx="2"/>
            <a:endCxn id="205" idx="0"/>
          </p:cNvCxnSpPr>
          <p:nvPr/>
        </p:nvCxnSpPr>
        <p:spPr>
          <a:xfrm flipV="1">
            <a:off x="8123844" y="5562002"/>
            <a:ext cx="103361" cy="1959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a:endCxn id="77" idx="0"/>
          </p:cNvCxnSpPr>
          <p:nvPr/>
        </p:nvCxnSpPr>
        <p:spPr>
          <a:xfrm>
            <a:off x="2378391" y="2993223"/>
            <a:ext cx="250109" cy="458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p:cNvCxnSpPr>
            <a:stCxn id="214" idx="3"/>
            <a:endCxn id="232" idx="1"/>
          </p:cNvCxnSpPr>
          <p:nvPr/>
        </p:nvCxnSpPr>
        <p:spPr>
          <a:xfrm flipV="1">
            <a:off x="7403139" y="482553"/>
            <a:ext cx="165664" cy="3520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a:endCxn id="214" idx="3"/>
          </p:cNvCxnSpPr>
          <p:nvPr/>
        </p:nvCxnSpPr>
        <p:spPr>
          <a:xfrm flipH="1" flipV="1">
            <a:off x="7403139" y="834596"/>
            <a:ext cx="266349" cy="121731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a:stCxn id="202" idx="1"/>
            <a:endCxn id="203" idx="3"/>
          </p:cNvCxnSpPr>
          <p:nvPr/>
        </p:nvCxnSpPr>
        <p:spPr>
          <a:xfrm flipH="1">
            <a:off x="6987749" y="2183815"/>
            <a:ext cx="205829" cy="1280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86382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 name="Picture 63" descr="24 7.jpg"/>
          <p:cNvPicPr>
            <a:picLocks noChangeAspect="1"/>
          </p:cNvPicPr>
          <p:nvPr/>
        </p:nvPicPr>
        <p:blipFill>
          <a:blip r:embed="rId3" cstate="print"/>
          <a:stretch>
            <a:fillRect/>
          </a:stretch>
        </p:blipFill>
        <p:spPr>
          <a:xfrm>
            <a:off x="4392908" y="2766551"/>
            <a:ext cx="1486282" cy="1030406"/>
          </a:xfrm>
          <a:prstGeom prst="rect">
            <a:avLst/>
          </a:prstGeom>
          <a:ln>
            <a:noFill/>
          </a:ln>
        </p:spPr>
      </p:pic>
      <p:sp>
        <p:nvSpPr>
          <p:cNvPr id="4" name="Rectangle 3"/>
          <p:cNvSpPr/>
          <p:nvPr/>
        </p:nvSpPr>
        <p:spPr>
          <a:xfrm>
            <a:off x="4423701" y="2137456"/>
            <a:ext cx="1309293" cy="685957"/>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 GCSE BIOENERGETICS part 2</a:t>
            </a:r>
            <a:endParaRPr lang="en-GB" sz="1286" dirty="0">
              <a:ea typeface="Verdana" panose="020B0604030504040204" pitchFamily="34" charset="0"/>
              <a:cs typeface="Verdana" panose="020B0604030504040204" pitchFamily="34" charset="0"/>
            </a:endParaRPr>
          </a:p>
        </p:txBody>
      </p:sp>
      <p:graphicFrame>
        <p:nvGraphicFramePr>
          <p:cNvPr id="167" name="Table 166"/>
          <p:cNvGraphicFramePr>
            <a:graphicFrameLocks noGrp="1"/>
          </p:cNvGraphicFramePr>
          <p:nvPr>
            <p:extLst/>
          </p:nvPr>
        </p:nvGraphicFramePr>
        <p:xfrm>
          <a:off x="1211706" y="35848"/>
          <a:ext cx="4511926" cy="1636467"/>
        </p:xfrm>
        <a:graphic>
          <a:graphicData uri="http://schemas.openxmlformats.org/drawingml/2006/table">
            <a:tbl>
              <a:tblPr firstRow="1" bandRow="1">
                <a:tableStyleId>{5940675A-B579-460E-94D1-54222C63F5DA}</a:tableStyleId>
              </a:tblPr>
              <a:tblGrid>
                <a:gridCol w="862366">
                  <a:extLst>
                    <a:ext uri="{9D8B030D-6E8A-4147-A177-3AD203B41FA5}">
                      <a16:colId xmlns:a16="http://schemas.microsoft.com/office/drawing/2014/main" val="20000"/>
                    </a:ext>
                  </a:extLst>
                </a:gridCol>
                <a:gridCol w="913992">
                  <a:extLst>
                    <a:ext uri="{9D8B030D-6E8A-4147-A177-3AD203B41FA5}">
                      <a16:colId xmlns:a16="http://schemas.microsoft.com/office/drawing/2014/main" val="20001"/>
                    </a:ext>
                  </a:extLst>
                </a:gridCol>
                <a:gridCol w="913992">
                  <a:extLst>
                    <a:ext uri="{9D8B030D-6E8A-4147-A177-3AD203B41FA5}">
                      <a16:colId xmlns:a16="http://schemas.microsoft.com/office/drawing/2014/main" val="20002"/>
                    </a:ext>
                  </a:extLst>
                </a:gridCol>
                <a:gridCol w="1821576">
                  <a:extLst>
                    <a:ext uri="{9D8B030D-6E8A-4147-A177-3AD203B41FA5}">
                      <a16:colId xmlns:a16="http://schemas.microsoft.com/office/drawing/2014/main" val="20003"/>
                    </a:ext>
                  </a:extLst>
                </a:gridCol>
              </a:tblGrid>
              <a:tr h="512955">
                <a:tc rowSpan="3">
                  <a:txBody>
                    <a:bodyPr/>
                    <a:lstStyle/>
                    <a:p>
                      <a:pPr algn="ctr"/>
                      <a:r>
                        <a:rPr lang="en-GB" sz="900" b="1" dirty="0"/>
                        <a:t>An organism will receive all the energy it needs</a:t>
                      </a:r>
                      <a:r>
                        <a:rPr lang="en-GB" sz="900" b="1" baseline="0" dirty="0"/>
                        <a:t> for living processes as a result of the energy transferred from respiration</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For movement</a:t>
                      </a:r>
                    </a:p>
                  </a:txBody>
                  <a:tcPr marL="65314" marR="65314" marT="32657" marB="32657" anchor="ctr"/>
                </a:tc>
                <a:tc>
                  <a:txBody>
                    <a:bodyPr/>
                    <a:lstStyle/>
                    <a:p>
                      <a:pPr algn="ctr"/>
                      <a:endParaRPr lang="en-GB" sz="900" b="1" i="1" dirty="0">
                        <a:solidFill>
                          <a:schemeClr val="accent2">
                            <a:lumMod val="75000"/>
                          </a:schemeClr>
                        </a:solidFill>
                      </a:endParaRPr>
                    </a:p>
                  </a:txBody>
                  <a:tcPr marL="65314" marR="65314" marT="32657" marB="32657" anchor="ctr"/>
                </a:tc>
                <a:tc>
                  <a:txBody>
                    <a:bodyPr/>
                    <a:lstStyle/>
                    <a:p>
                      <a:pPr algn="l"/>
                      <a:r>
                        <a:rPr lang="en-GB" sz="900" dirty="0"/>
                        <a:t>To enable muscles to contract in animals.</a:t>
                      </a:r>
                    </a:p>
                  </a:txBody>
                  <a:tcPr marL="65314" marR="65314" marT="32657" marB="32657" anchor="ctr"/>
                </a:tc>
                <a:extLst>
                  <a:ext uri="{0D108BD9-81ED-4DB2-BD59-A6C34878D82A}">
                    <a16:rowId xmlns:a16="http://schemas.microsoft.com/office/drawing/2014/main" val="10000"/>
                  </a:ext>
                </a:extLst>
              </a:tr>
              <a:tr h="508000">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900" b="1" i="1" dirty="0">
                          <a:solidFill>
                            <a:schemeClr val="accent2">
                              <a:lumMod val="75000"/>
                            </a:schemeClr>
                          </a:solidFill>
                        </a:rPr>
                        <a:t>For</a:t>
                      </a:r>
                      <a:r>
                        <a:rPr lang="en-GB" sz="900" b="1" i="1" baseline="0" dirty="0">
                          <a:solidFill>
                            <a:schemeClr val="accent2">
                              <a:lumMod val="75000"/>
                            </a:schemeClr>
                          </a:solidFill>
                        </a:rPr>
                        <a:t> keeping warm</a:t>
                      </a:r>
                      <a:endParaRPr lang="en-GB" sz="900" b="1" i="1" dirty="0">
                        <a:solidFill>
                          <a:schemeClr val="accent2">
                            <a:lumMod val="75000"/>
                          </a:schemeClr>
                        </a:solidFill>
                      </a:endParaRPr>
                    </a:p>
                  </a:txBody>
                  <a:tcPr marL="65314" marR="65314" marT="32657" marB="32657" anchor="ctr"/>
                </a:tc>
                <a:tc>
                  <a:txBody>
                    <a:bodyPr/>
                    <a:lstStyle/>
                    <a:p>
                      <a:pPr algn="ctr"/>
                      <a:endParaRPr lang="en-GB" sz="900" b="1" i="1" dirty="0">
                        <a:solidFill>
                          <a:schemeClr val="accent2">
                            <a:lumMod val="75000"/>
                          </a:schemeClr>
                        </a:solidFill>
                      </a:endParaRPr>
                    </a:p>
                  </a:txBody>
                  <a:tcPr marL="65314" marR="65314" marT="32657" marB="32657" anchor="ctr"/>
                </a:tc>
                <a:tc>
                  <a:txBody>
                    <a:bodyPr/>
                    <a:lstStyle/>
                    <a:p>
                      <a:pPr algn="l"/>
                      <a:r>
                        <a:rPr lang="en-GB" sz="900" dirty="0"/>
                        <a:t>To keep a steady body</a:t>
                      </a:r>
                      <a:r>
                        <a:rPr lang="en-GB" sz="900" baseline="0" dirty="0"/>
                        <a:t> temperature in a cold environment.</a:t>
                      </a:r>
                      <a:endParaRPr lang="en-GB" sz="900" dirty="0"/>
                    </a:p>
                  </a:txBody>
                  <a:tcPr marL="65314" marR="65314" marT="32657" marB="32657" anchor="ctr"/>
                </a:tc>
                <a:extLst>
                  <a:ext uri="{0D108BD9-81ED-4DB2-BD59-A6C34878D82A}">
                    <a16:rowId xmlns:a16="http://schemas.microsoft.com/office/drawing/2014/main" val="10001"/>
                  </a:ext>
                </a:extLst>
              </a:tr>
              <a:tr h="615512">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900" b="1" i="1" dirty="0">
                          <a:solidFill>
                            <a:schemeClr val="accent2">
                              <a:lumMod val="75000"/>
                            </a:schemeClr>
                          </a:solidFill>
                        </a:rPr>
                        <a:t>For</a:t>
                      </a:r>
                      <a:r>
                        <a:rPr lang="en-GB" sz="900" b="1" i="1" baseline="0" dirty="0">
                          <a:solidFill>
                            <a:schemeClr val="accent2">
                              <a:lumMod val="75000"/>
                            </a:schemeClr>
                          </a:solidFill>
                        </a:rPr>
                        <a:t> chemical reactions</a:t>
                      </a:r>
                      <a:endParaRPr lang="en-GB" sz="900" b="1" i="1" dirty="0">
                        <a:solidFill>
                          <a:schemeClr val="accent2">
                            <a:lumMod val="75000"/>
                          </a:schemeClr>
                        </a:solidFill>
                      </a:endParaRPr>
                    </a:p>
                  </a:txBody>
                  <a:tcPr marL="65314" marR="65314" marT="32657" marB="32657" anchor="ctr"/>
                </a:tc>
                <a:tc>
                  <a:txBody>
                    <a:bodyPr/>
                    <a:lstStyle/>
                    <a:p>
                      <a:pPr algn="ctr"/>
                      <a:endParaRPr lang="en-GB" sz="900" b="1" i="1" dirty="0">
                        <a:solidFill>
                          <a:schemeClr val="accent2">
                            <a:lumMod val="75000"/>
                          </a:schemeClr>
                        </a:solidFill>
                      </a:endParaRPr>
                    </a:p>
                  </a:txBody>
                  <a:tcPr marL="65314" marR="65314" marT="32657" marB="32657" anchor="ctr"/>
                </a:tc>
                <a:tc>
                  <a:txBody>
                    <a:bodyPr/>
                    <a:lstStyle/>
                    <a:p>
                      <a:pPr algn="l"/>
                      <a:r>
                        <a:rPr lang="en-GB" sz="900" dirty="0"/>
                        <a:t>To build larger</a:t>
                      </a:r>
                      <a:r>
                        <a:rPr lang="en-GB" sz="900" baseline="0" dirty="0"/>
                        <a:t> molecules from smaller one.</a:t>
                      </a:r>
                      <a:endParaRPr lang="en-GB" sz="900" dirty="0"/>
                    </a:p>
                  </a:txBody>
                  <a:tcPr marL="65314" marR="65314" marT="32657" marB="32657" anchor="ctr"/>
                </a:tc>
                <a:extLst>
                  <a:ext uri="{0D108BD9-81ED-4DB2-BD59-A6C34878D82A}">
                    <a16:rowId xmlns:a16="http://schemas.microsoft.com/office/drawing/2014/main" val="10002"/>
                  </a:ext>
                </a:extLst>
              </a:tr>
            </a:tbl>
          </a:graphicData>
        </a:graphic>
      </p:graphicFrame>
      <p:sp>
        <p:nvSpPr>
          <p:cNvPr id="113" name="Rectangle 112"/>
          <p:cNvSpPr/>
          <p:nvPr/>
        </p:nvSpPr>
        <p:spPr>
          <a:xfrm>
            <a:off x="4612783" y="1752182"/>
            <a:ext cx="931129" cy="488082"/>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Respiration</a:t>
            </a:r>
            <a:endParaRPr lang="en-GB" sz="1286" dirty="0">
              <a:solidFill>
                <a:schemeClr val="accent2"/>
              </a:solidFill>
              <a:ea typeface="Verdana" panose="020B0604030504040204" pitchFamily="34" charset="0"/>
              <a:cs typeface="Verdana" panose="020B0604030504040204" pitchFamily="34" charset="0"/>
            </a:endParaRPr>
          </a:p>
        </p:txBody>
      </p:sp>
      <p:graphicFrame>
        <p:nvGraphicFramePr>
          <p:cNvPr id="154" name="Table 153"/>
          <p:cNvGraphicFramePr>
            <a:graphicFrameLocks noGrp="1"/>
          </p:cNvGraphicFramePr>
          <p:nvPr>
            <p:extLst/>
          </p:nvPr>
        </p:nvGraphicFramePr>
        <p:xfrm>
          <a:off x="8175900" y="1634210"/>
          <a:ext cx="1203020" cy="4135219"/>
        </p:xfrm>
        <a:graphic>
          <a:graphicData uri="http://schemas.openxmlformats.org/drawingml/2006/table">
            <a:tbl>
              <a:tblPr firstRow="1" bandRow="1">
                <a:tableStyleId>{5940675A-B579-460E-94D1-54222C63F5DA}</a:tableStyleId>
              </a:tblPr>
              <a:tblGrid>
                <a:gridCol w="601510">
                  <a:extLst>
                    <a:ext uri="{9D8B030D-6E8A-4147-A177-3AD203B41FA5}">
                      <a16:colId xmlns:a16="http://schemas.microsoft.com/office/drawing/2014/main" val="20000"/>
                    </a:ext>
                  </a:extLst>
                </a:gridCol>
                <a:gridCol w="601510">
                  <a:extLst>
                    <a:ext uri="{9D8B030D-6E8A-4147-A177-3AD203B41FA5}">
                      <a16:colId xmlns:a16="http://schemas.microsoft.com/office/drawing/2014/main" val="20001"/>
                    </a:ext>
                  </a:extLst>
                </a:gridCol>
              </a:tblGrid>
              <a:tr h="195943">
                <a:tc gridSpan="2">
                  <a:txBody>
                    <a:bodyPr/>
                    <a:lstStyle/>
                    <a:p>
                      <a:pPr algn="ctr"/>
                      <a:r>
                        <a:rPr lang="en-GB" sz="900" b="1" i="0" dirty="0">
                          <a:solidFill>
                            <a:schemeClr val="tx1"/>
                          </a:solidFill>
                        </a:rPr>
                        <a:t>Aerobic</a:t>
                      </a:r>
                      <a:r>
                        <a:rPr lang="en-GB" sz="900" b="1" i="0" baseline="0" dirty="0">
                          <a:solidFill>
                            <a:schemeClr val="tx1"/>
                          </a:solidFill>
                        </a:rPr>
                        <a:t> respiration</a:t>
                      </a:r>
                      <a:endParaRPr lang="en-GB" sz="900" b="1" i="0" dirty="0">
                        <a:solidFill>
                          <a:schemeClr val="tx1"/>
                        </a:solidFill>
                      </a:endParaRPr>
                    </a:p>
                  </a:txBody>
                  <a:tcPr marL="65314" marR="65314" marT="32657" marB="32657" anchor="ctr">
                    <a:solidFill>
                      <a:schemeClr val="accent2">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611674">
                <a:tc gridSpan="2">
                  <a:txBody>
                    <a:bodyPr/>
                    <a:lstStyle/>
                    <a:p>
                      <a:pPr algn="ctr"/>
                      <a:r>
                        <a:rPr lang="en-GB" sz="900" b="1" i="1" dirty="0">
                          <a:solidFill>
                            <a:schemeClr val="accent2">
                              <a:lumMod val="75000"/>
                            </a:schemeClr>
                          </a:solidFill>
                        </a:rPr>
                        <a:t>Respiration with oxygen. Occurs inside the mitochondria continuously</a:t>
                      </a:r>
                    </a:p>
                  </a:txBody>
                  <a:tcPr marL="65314" marR="65314" marT="32657" marB="32657" anchor="ctr">
                    <a:noFill/>
                  </a:tcPr>
                </a:tc>
                <a:tc hMerge="1">
                  <a:txBody>
                    <a:bodyPr/>
                    <a:lstStyle/>
                    <a:p>
                      <a:endParaRPr lang="en-GB"/>
                    </a:p>
                  </a:txBody>
                  <a:tcPr/>
                </a:tc>
                <a:extLst>
                  <a:ext uri="{0D108BD9-81ED-4DB2-BD59-A6C34878D82A}">
                    <a16:rowId xmlns:a16="http://schemas.microsoft.com/office/drawing/2014/main" val="10001"/>
                  </a:ext>
                </a:extLst>
              </a:tr>
              <a:tr h="718457">
                <a:tc gridSpan="2">
                  <a:txBody>
                    <a:bodyPr/>
                    <a:lstStyle/>
                    <a:p>
                      <a:pPr marL="0" indent="0">
                        <a:buFont typeface="Arial" charset="0"/>
                        <a:buNone/>
                      </a:pPr>
                      <a:r>
                        <a:rPr lang="en-GB" sz="900" dirty="0"/>
                        <a:t>Glucose</a:t>
                      </a:r>
                      <a:r>
                        <a:rPr lang="en-GB" sz="900" baseline="0" dirty="0"/>
                        <a:t> is oxidised by oxygen to transfer the energy the organism needs to perform it’s functions.</a:t>
                      </a:r>
                      <a:endParaRPr lang="en-GB" sz="900" dirty="0"/>
                    </a:p>
                  </a:txBody>
                  <a:tcPr marL="65314" marR="65314" marT="32657" marB="32657" anchor="ctr">
                    <a:noFill/>
                  </a:tcPr>
                </a:tc>
                <a:tc hMerge="1">
                  <a:txBody>
                    <a:bodyPr/>
                    <a:lstStyle/>
                    <a:p>
                      <a:endParaRPr lang="en-GB"/>
                    </a:p>
                  </a:txBody>
                  <a:tcPr/>
                </a:tc>
                <a:extLst>
                  <a:ext uri="{0D108BD9-81ED-4DB2-BD59-A6C34878D82A}">
                    <a16:rowId xmlns:a16="http://schemas.microsoft.com/office/drawing/2014/main" val="10002"/>
                  </a:ext>
                </a:extLst>
              </a:tr>
              <a:tr h="2609146">
                <a:tc>
                  <a:txBody>
                    <a:bodyPr/>
                    <a:lstStyle/>
                    <a:p>
                      <a:pPr marL="0" marR="0" lvl="0" indent="0" algn="ctr" defTabSz="1280160" rtl="0" eaLnBrk="1" fontAlgn="auto" latinLnBrk="0" hangingPunct="1">
                        <a:lnSpc>
                          <a:spcPct val="100000"/>
                        </a:lnSpc>
                        <a:spcBef>
                          <a:spcPts val="0"/>
                        </a:spcBef>
                        <a:spcAft>
                          <a:spcPts val="0"/>
                        </a:spcAft>
                        <a:buClrTx/>
                        <a:buSzTx/>
                        <a:buFont typeface="Arial" charset="0"/>
                        <a:buNone/>
                        <a:tabLst/>
                        <a:defRPr/>
                      </a:pPr>
                      <a:r>
                        <a:rPr lang="en-GB" sz="1100" baseline="0" dirty="0"/>
                        <a:t>C</a:t>
                      </a:r>
                      <a:r>
                        <a:rPr lang="en-GB" sz="1100" baseline="-25000" dirty="0"/>
                        <a:t>6</a:t>
                      </a:r>
                      <a:r>
                        <a:rPr lang="en-GB" sz="1100" baseline="0" dirty="0"/>
                        <a:t>H</a:t>
                      </a:r>
                      <a:r>
                        <a:rPr lang="en-GB" sz="1100" baseline="-25000" dirty="0"/>
                        <a:t>12</a:t>
                      </a:r>
                      <a:r>
                        <a:rPr lang="en-GB" sz="1100" baseline="0" dirty="0"/>
                        <a:t>O</a:t>
                      </a:r>
                      <a:r>
                        <a:rPr lang="en-GB" sz="1100" baseline="-25000" dirty="0"/>
                        <a:t>6   </a:t>
                      </a:r>
                      <a:r>
                        <a:rPr lang="en-GB" sz="1100" baseline="0" dirty="0"/>
                        <a:t>+ </a:t>
                      </a:r>
                      <a:r>
                        <a:rPr lang="en-GB" sz="1100" baseline="-25000" dirty="0"/>
                        <a:t>  </a:t>
                      </a:r>
                      <a:r>
                        <a:rPr lang="en-GB" sz="1100" baseline="0" dirty="0"/>
                        <a:t>O</a:t>
                      </a:r>
                      <a:r>
                        <a:rPr lang="en-GB" sz="1100" baseline="-25000" dirty="0"/>
                        <a:t>2                       </a:t>
                      </a:r>
                      <a:r>
                        <a:rPr lang="en-GB" sz="1100" dirty="0"/>
                        <a:t>CO</a:t>
                      </a:r>
                      <a:r>
                        <a:rPr lang="en-GB" sz="1100" baseline="-25000" dirty="0"/>
                        <a:t>2</a:t>
                      </a:r>
                      <a:r>
                        <a:rPr lang="en-GB" sz="1100" baseline="0" dirty="0"/>
                        <a:t>   +  H</a:t>
                      </a:r>
                      <a:r>
                        <a:rPr lang="en-GB" sz="1100" baseline="-25000" dirty="0"/>
                        <a:t>2</a:t>
                      </a:r>
                      <a:r>
                        <a:rPr lang="en-GB" sz="1100" baseline="0" dirty="0"/>
                        <a:t>O</a:t>
                      </a:r>
                      <a:endParaRPr lang="en-GB" sz="1100" dirty="0"/>
                    </a:p>
                  </a:txBody>
                  <a:tcPr marL="65314" marR="65314" marT="32657" marB="32657" vert="vert270" anchor="ctr">
                    <a:noFill/>
                  </a:tcPr>
                </a:tc>
                <a:tc>
                  <a:txBody>
                    <a:bodyPr/>
                    <a:lstStyle/>
                    <a:p>
                      <a:pPr marL="0" indent="0" algn="ctr">
                        <a:buFont typeface="Arial" charset="0"/>
                        <a:buNone/>
                      </a:pPr>
                      <a:r>
                        <a:rPr lang="en-GB" sz="1000" b="1" dirty="0"/>
                        <a:t>glucose + oxygen               carbon</a:t>
                      </a:r>
                      <a:r>
                        <a:rPr lang="en-GB" sz="1000" b="1" baseline="0" dirty="0"/>
                        <a:t> dioxide + water</a:t>
                      </a:r>
                      <a:endParaRPr lang="en-GB" sz="1000" b="1" dirty="0"/>
                    </a:p>
                  </a:txBody>
                  <a:tcPr marL="65314" marR="65314" marT="32657" marB="32657" vert="vert270" anchor="ctr">
                    <a:noFill/>
                  </a:tcPr>
                </a:tc>
                <a:extLst>
                  <a:ext uri="{0D108BD9-81ED-4DB2-BD59-A6C34878D82A}">
                    <a16:rowId xmlns:a16="http://schemas.microsoft.com/office/drawing/2014/main" val="10003"/>
                  </a:ext>
                </a:extLst>
              </a:tr>
            </a:tbl>
          </a:graphicData>
        </a:graphic>
      </p:graphicFrame>
      <p:cxnSp>
        <p:nvCxnSpPr>
          <p:cNvPr id="155" name="Straight Connector 154"/>
          <p:cNvCxnSpPr>
            <a:stCxn id="113" idx="2"/>
            <a:endCxn id="4" idx="0"/>
          </p:cNvCxnSpPr>
          <p:nvPr/>
        </p:nvCxnSpPr>
        <p:spPr>
          <a:xfrm>
            <a:off x="5078348" y="2021647"/>
            <a:ext cx="0" cy="11580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91" name="Rectangle 490"/>
          <p:cNvSpPr/>
          <p:nvPr/>
        </p:nvSpPr>
        <p:spPr>
          <a:xfrm>
            <a:off x="8208573" y="5866207"/>
            <a:ext cx="1137674" cy="70784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b="1" i="1" dirty="0">
                <a:solidFill>
                  <a:schemeClr val="accent2">
                    <a:lumMod val="75000"/>
                  </a:schemeClr>
                </a:solidFill>
              </a:rPr>
              <a:t>Aerobic respiration releases a large amount of energy from each glucose molecule</a:t>
            </a:r>
          </a:p>
        </p:txBody>
      </p:sp>
      <p:sp>
        <p:nvSpPr>
          <p:cNvPr id="518" name="Rectangle 517"/>
          <p:cNvSpPr/>
          <p:nvPr/>
        </p:nvSpPr>
        <p:spPr>
          <a:xfrm rot="16200000">
            <a:off x="5325747" y="2269995"/>
            <a:ext cx="2157891" cy="49124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Cellular respiration is an exothermic reaction which is continuously occurring in all living cells</a:t>
            </a:r>
          </a:p>
        </p:txBody>
      </p:sp>
      <p:cxnSp>
        <p:nvCxnSpPr>
          <p:cNvPr id="61" name="Straight Connector 60"/>
          <p:cNvCxnSpPr>
            <a:stCxn id="113" idx="3"/>
            <a:endCxn id="518" idx="0"/>
          </p:cNvCxnSpPr>
          <p:nvPr/>
        </p:nvCxnSpPr>
        <p:spPr>
          <a:xfrm>
            <a:off x="5543912" y="1886914"/>
            <a:ext cx="615158" cy="62870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9" name="Group 58"/>
          <p:cNvGrpSpPr/>
          <p:nvPr/>
        </p:nvGrpSpPr>
        <p:grpSpPr>
          <a:xfrm>
            <a:off x="3035340" y="129979"/>
            <a:ext cx="852830" cy="1476964"/>
            <a:chOff x="3701562" y="443226"/>
            <a:chExt cx="1193962" cy="2067750"/>
          </a:xfrm>
        </p:grpSpPr>
        <p:pic>
          <p:nvPicPr>
            <p:cNvPr id="65" name="Picture 64" descr="ThinkstockPhotos-146906245emperor penguin.jpg"/>
            <p:cNvPicPr>
              <a:picLocks noChangeAspect="1"/>
            </p:cNvPicPr>
            <p:nvPr/>
          </p:nvPicPr>
          <p:blipFill>
            <a:blip r:embed="rId4" cstate="print"/>
            <a:stretch>
              <a:fillRect/>
            </a:stretch>
          </p:blipFill>
          <p:spPr>
            <a:xfrm>
              <a:off x="4033819" y="1079689"/>
              <a:ext cx="411261" cy="574943"/>
            </a:xfrm>
            <a:prstGeom prst="rect">
              <a:avLst/>
            </a:prstGeom>
          </p:spPr>
        </p:pic>
        <p:pic>
          <p:nvPicPr>
            <p:cNvPr id="66" name="Picture 65"/>
            <p:cNvPicPr>
              <a:picLocks noChangeAspect="1"/>
            </p:cNvPicPr>
            <p:nvPr/>
          </p:nvPicPr>
          <p:blipFill rotWithShape="1">
            <a:blip r:embed="rId5" cstate="print">
              <a:clrChange>
                <a:clrFrom>
                  <a:srgbClr val="FFFFFF"/>
                </a:clrFrom>
                <a:clrTo>
                  <a:srgbClr val="FFFFFF">
                    <a:alpha val="0"/>
                  </a:srgbClr>
                </a:clrTo>
              </a:clrChange>
            </a:blip>
            <a:srcRect t="72050"/>
            <a:stretch/>
          </p:blipFill>
          <p:spPr>
            <a:xfrm>
              <a:off x="3701562" y="443226"/>
              <a:ext cx="1193962" cy="430218"/>
            </a:xfrm>
            <a:prstGeom prst="rect">
              <a:avLst/>
            </a:prstGeom>
          </p:spPr>
        </p:pic>
        <p:pic>
          <p:nvPicPr>
            <p:cNvPr id="67" name="Picture 66" descr="ThinkstockPhotos-639853052legohouse.jpg"/>
            <p:cNvPicPr>
              <a:picLocks noChangeAspect="1"/>
            </p:cNvPicPr>
            <p:nvPr/>
          </p:nvPicPr>
          <p:blipFill>
            <a:blip r:embed="rId6" cstate="print"/>
            <a:stretch>
              <a:fillRect/>
            </a:stretch>
          </p:blipFill>
          <p:spPr>
            <a:xfrm>
              <a:off x="3896393" y="1802122"/>
              <a:ext cx="701694" cy="708854"/>
            </a:xfrm>
            <a:prstGeom prst="rect">
              <a:avLst/>
            </a:prstGeom>
          </p:spPr>
        </p:pic>
      </p:grpSp>
      <p:grpSp>
        <p:nvGrpSpPr>
          <p:cNvPr id="68" name="Group 67"/>
          <p:cNvGrpSpPr/>
          <p:nvPr/>
        </p:nvGrpSpPr>
        <p:grpSpPr>
          <a:xfrm>
            <a:off x="5858516" y="151527"/>
            <a:ext cx="2148712" cy="1429680"/>
            <a:chOff x="467544" y="901949"/>
            <a:chExt cx="8532191" cy="5025863"/>
          </a:xfrm>
        </p:grpSpPr>
        <p:pic>
          <p:nvPicPr>
            <p:cNvPr id="69" name="Picture 68"/>
            <p:cNvPicPr>
              <a:picLocks noChangeAspect="1"/>
            </p:cNvPicPr>
            <p:nvPr/>
          </p:nvPicPr>
          <p:blipFill rotWithShape="1">
            <a:blip r:embed="rId7"/>
            <a:srcRect l="-5866" t="-582" r="50149" b="582"/>
            <a:stretch/>
          </p:blipFill>
          <p:spPr>
            <a:xfrm>
              <a:off x="467544" y="1045705"/>
              <a:ext cx="2736304" cy="3516308"/>
            </a:xfrm>
            <a:prstGeom prst="rect">
              <a:avLst/>
            </a:prstGeom>
          </p:spPr>
        </p:pic>
        <p:pic>
          <p:nvPicPr>
            <p:cNvPr id="70" name="Picture 69"/>
            <p:cNvPicPr>
              <a:picLocks noChangeAspect="1"/>
            </p:cNvPicPr>
            <p:nvPr/>
          </p:nvPicPr>
          <p:blipFill rotWithShape="1">
            <a:blip r:embed="rId7"/>
            <a:srcRect l="50716" r="4695"/>
            <a:stretch/>
          </p:blipFill>
          <p:spPr>
            <a:xfrm>
              <a:off x="6181857" y="901949"/>
              <a:ext cx="2304255" cy="3700094"/>
            </a:xfrm>
            <a:prstGeom prst="rect">
              <a:avLst/>
            </a:prstGeom>
          </p:spPr>
        </p:pic>
        <p:sp>
          <p:nvSpPr>
            <p:cNvPr id="72" name="Rectangle 71"/>
            <p:cNvSpPr/>
            <p:nvPr/>
          </p:nvSpPr>
          <p:spPr>
            <a:xfrm>
              <a:off x="3551314" y="1617739"/>
              <a:ext cx="2553746" cy="788249"/>
            </a:xfrm>
            <a:prstGeom prst="rect">
              <a:avLst/>
            </a:prstGeom>
          </p:spPr>
          <p:txBody>
            <a:bodyPr wrap="none">
              <a:spAutoFit/>
            </a:bodyPr>
            <a:lstStyle/>
            <a:p>
              <a:r>
                <a:rPr lang="en-US" sz="857" dirty="0"/>
                <a:t>cytoplasm</a:t>
              </a:r>
            </a:p>
          </p:txBody>
        </p:sp>
        <p:sp>
          <p:nvSpPr>
            <p:cNvPr id="74" name="Rectangle 73"/>
            <p:cNvSpPr/>
            <p:nvPr/>
          </p:nvSpPr>
          <p:spPr>
            <a:xfrm>
              <a:off x="3257563" y="3286285"/>
              <a:ext cx="3126619" cy="788249"/>
            </a:xfrm>
            <a:prstGeom prst="rect">
              <a:avLst/>
            </a:prstGeom>
          </p:spPr>
          <p:txBody>
            <a:bodyPr wrap="none">
              <a:spAutoFit/>
            </a:bodyPr>
            <a:lstStyle/>
            <a:p>
              <a:r>
                <a:rPr lang="en-US" sz="857" dirty="0"/>
                <a:t>mitochondria</a:t>
              </a:r>
            </a:p>
          </p:txBody>
        </p:sp>
        <p:cxnSp>
          <p:nvCxnSpPr>
            <p:cNvPr id="81" name="Straight Connector 80"/>
            <p:cNvCxnSpPr/>
            <p:nvPr/>
          </p:nvCxnSpPr>
          <p:spPr>
            <a:xfrm flipV="1">
              <a:off x="2618587" y="1949033"/>
              <a:ext cx="948637" cy="84671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flipH="1" flipV="1">
              <a:off x="5919720" y="2023414"/>
              <a:ext cx="916229" cy="697951"/>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flipV="1">
              <a:off x="2278828" y="3699077"/>
              <a:ext cx="1048083" cy="29217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6058793" y="3666379"/>
              <a:ext cx="824834" cy="324871"/>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92" name="Rectangle 91"/>
            <p:cNvSpPr/>
            <p:nvPr/>
          </p:nvSpPr>
          <p:spPr>
            <a:xfrm>
              <a:off x="794483" y="4675906"/>
              <a:ext cx="2554433" cy="1251906"/>
            </a:xfrm>
            <a:prstGeom prst="rect">
              <a:avLst/>
            </a:prstGeom>
          </p:spPr>
          <p:txBody>
            <a:bodyPr wrap="square">
              <a:spAutoFit/>
            </a:bodyPr>
            <a:lstStyle/>
            <a:p>
              <a:r>
                <a:rPr lang="en-US" sz="857" b="1" dirty="0">
                  <a:solidFill>
                    <a:schemeClr val="accent2"/>
                  </a:solidFill>
                </a:rPr>
                <a:t>animal cell</a:t>
              </a:r>
            </a:p>
          </p:txBody>
        </p:sp>
        <p:sp>
          <p:nvSpPr>
            <p:cNvPr id="93" name="Rectangle 92"/>
            <p:cNvSpPr/>
            <p:nvPr/>
          </p:nvSpPr>
          <p:spPr>
            <a:xfrm>
              <a:off x="6237635" y="4708999"/>
              <a:ext cx="2762100" cy="788249"/>
            </a:xfrm>
            <a:prstGeom prst="rect">
              <a:avLst/>
            </a:prstGeom>
          </p:spPr>
          <p:txBody>
            <a:bodyPr wrap="square">
              <a:spAutoFit/>
            </a:bodyPr>
            <a:lstStyle/>
            <a:p>
              <a:r>
                <a:rPr lang="en-US" sz="857" b="1" dirty="0">
                  <a:solidFill>
                    <a:schemeClr val="accent2"/>
                  </a:solidFill>
                </a:rPr>
                <a:t>plant cell</a:t>
              </a:r>
            </a:p>
          </p:txBody>
        </p:sp>
      </p:grpSp>
      <p:graphicFrame>
        <p:nvGraphicFramePr>
          <p:cNvPr id="96" name="Table 95"/>
          <p:cNvGraphicFramePr>
            <a:graphicFrameLocks noGrp="1"/>
          </p:cNvGraphicFramePr>
          <p:nvPr>
            <p:extLst/>
          </p:nvPr>
        </p:nvGraphicFramePr>
        <p:xfrm>
          <a:off x="6856612" y="1640131"/>
          <a:ext cx="1194664" cy="3233049"/>
        </p:xfrm>
        <a:graphic>
          <a:graphicData uri="http://schemas.openxmlformats.org/drawingml/2006/table">
            <a:tbl>
              <a:tblPr firstRow="1" bandRow="1">
                <a:tableStyleId>{5940675A-B579-460E-94D1-54222C63F5DA}</a:tableStyleId>
              </a:tblPr>
              <a:tblGrid>
                <a:gridCol w="1194664">
                  <a:extLst>
                    <a:ext uri="{9D8B030D-6E8A-4147-A177-3AD203B41FA5}">
                      <a16:colId xmlns:a16="http://schemas.microsoft.com/office/drawing/2014/main" val="20000"/>
                    </a:ext>
                  </a:extLst>
                </a:gridCol>
              </a:tblGrid>
              <a:tr h="195943">
                <a:tc>
                  <a:txBody>
                    <a:bodyPr/>
                    <a:lstStyle/>
                    <a:p>
                      <a:pPr algn="ctr"/>
                      <a:r>
                        <a:rPr lang="en-GB" sz="900" b="1" i="0" dirty="0">
                          <a:solidFill>
                            <a:schemeClr val="tx1"/>
                          </a:solidFill>
                        </a:rPr>
                        <a:t>Anaerobic</a:t>
                      </a:r>
                      <a:r>
                        <a:rPr lang="en-GB" sz="900" b="1" i="0" baseline="0" dirty="0">
                          <a:solidFill>
                            <a:schemeClr val="tx1"/>
                          </a:solidFill>
                        </a:rPr>
                        <a:t> respiration</a:t>
                      </a:r>
                      <a:endParaRPr lang="en-GB" sz="900" b="1" i="0" dirty="0">
                        <a:solidFill>
                          <a:schemeClr val="tx1"/>
                        </a:solidFill>
                      </a:endParaRPr>
                    </a:p>
                  </a:txBody>
                  <a:tcPr marL="65314" marR="65314" marT="32657" marB="32657" anchor="ctr">
                    <a:solidFill>
                      <a:schemeClr val="accent2">
                        <a:lumMod val="20000"/>
                        <a:lumOff val="80000"/>
                      </a:schemeClr>
                    </a:solidFill>
                  </a:tcPr>
                </a:tc>
                <a:extLst>
                  <a:ext uri="{0D108BD9-81ED-4DB2-BD59-A6C34878D82A}">
                    <a16:rowId xmlns:a16="http://schemas.microsoft.com/office/drawing/2014/main" val="10000"/>
                  </a:ext>
                </a:extLst>
              </a:tr>
              <a:tr h="619879">
                <a:tc>
                  <a:txBody>
                    <a:bodyPr/>
                    <a:lstStyle/>
                    <a:p>
                      <a:pPr algn="ctr"/>
                      <a:r>
                        <a:rPr lang="en-GB" sz="900" b="1" i="1" dirty="0">
                          <a:solidFill>
                            <a:schemeClr val="accent2">
                              <a:lumMod val="75000"/>
                            </a:schemeClr>
                          </a:solidFill>
                        </a:rPr>
                        <a:t>Respiration</a:t>
                      </a:r>
                      <a:r>
                        <a:rPr lang="en-GB" sz="900" b="1" i="1" baseline="0" dirty="0">
                          <a:solidFill>
                            <a:schemeClr val="accent2">
                              <a:lumMod val="75000"/>
                            </a:schemeClr>
                          </a:solidFill>
                        </a:rPr>
                        <a:t> when oxygen is in short supply. Occurs during intensive exercise</a:t>
                      </a:r>
                      <a:endParaRPr lang="en-GB" sz="900" b="1" i="1" dirty="0">
                        <a:solidFill>
                          <a:schemeClr val="accent2">
                            <a:lumMod val="75000"/>
                          </a:schemeClr>
                        </a:solidFill>
                      </a:endParaRPr>
                    </a:p>
                  </a:txBody>
                  <a:tcPr marL="65314" marR="65314" marT="32657" marB="32657" anchor="ctr">
                    <a:noFill/>
                  </a:tcPr>
                </a:tc>
                <a:extLst>
                  <a:ext uri="{0D108BD9-81ED-4DB2-BD59-A6C34878D82A}">
                    <a16:rowId xmlns:a16="http://schemas.microsoft.com/office/drawing/2014/main" val="10001"/>
                  </a:ext>
                </a:extLst>
              </a:tr>
              <a:tr h="1894114">
                <a:tc>
                  <a:txBody>
                    <a:bodyPr/>
                    <a:lstStyle/>
                    <a:p>
                      <a:pPr marL="0" indent="0">
                        <a:buFont typeface="Arial" charset="0"/>
                        <a:buNone/>
                      </a:pPr>
                      <a:r>
                        <a:rPr lang="en-GB" sz="900" dirty="0"/>
                        <a:t>During</a:t>
                      </a:r>
                      <a:r>
                        <a:rPr lang="en-GB" sz="900" baseline="0" dirty="0"/>
                        <a:t> hard exercise, muscle cells are respiring so fast that blood cannot transport enough oxygen to meet their needs.</a:t>
                      </a:r>
                    </a:p>
                    <a:p>
                      <a:pPr marL="0" indent="0">
                        <a:buFont typeface="Arial" charset="0"/>
                        <a:buNone/>
                      </a:pPr>
                      <a:endParaRPr lang="en-GB" sz="900" baseline="0" dirty="0"/>
                    </a:p>
                    <a:p>
                      <a:pPr marL="0" indent="0">
                        <a:buFont typeface="Arial" charset="0"/>
                        <a:buNone/>
                      </a:pPr>
                      <a:r>
                        <a:rPr lang="en-GB" sz="900" dirty="0"/>
                        <a:t>Glucose</a:t>
                      </a:r>
                      <a:r>
                        <a:rPr lang="en-GB" sz="900" baseline="0" dirty="0"/>
                        <a:t> is partially oxidised to produce lactic acid which builds up in muscle tissue causing them to become painful and fatigued.</a:t>
                      </a:r>
                      <a:endParaRPr lang="en-GB" sz="900" dirty="0"/>
                    </a:p>
                  </a:txBody>
                  <a:tcPr marL="65314" marR="65314" marT="32657" marB="32657" anchor="ctr">
                    <a:noFill/>
                  </a:tcPr>
                </a:tc>
                <a:extLst>
                  <a:ext uri="{0D108BD9-81ED-4DB2-BD59-A6C34878D82A}">
                    <a16:rowId xmlns:a16="http://schemas.microsoft.com/office/drawing/2014/main" val="10002"/>
                  </a:ext>
                </a:extLst>
              </a:tr>
              <a:tr h="523113">
                <a:tc>
                  <a:txBody>
                    <a:bodyPr/>
                    <a:lstStyle/>
                    <a:p>
                      <a:pPr marL="0" indent="0">
                        <a:buFont typeface="Arial" charset="0"/>
                        <a:buNone/>
                      </a:pPr>
                      <a:r>
                        <a:rPr lang="en-GB" sz="900" dirty="0"/>
                        <a:t>glucose</a:t>
                      </a:r>
                      <a:r>
                        <a:rPr lang="en-GB" sz="900" baseline="0" dirty="0"/>
                        <a:t>           lactic acid</a:t>
                      </a:r>
                      <a:endParaRPr lang="en-GB" sz="900" dirty="0"/>
                    </a:p>
                  </a:txBody>
                  <a:tcPr marL="65314" marR="65314" marT="32657" marB="32657" anchor="ctr">
                    <a:noFill/>
                  </a:tcPr>
                </a:tc>
                <a:extLst>
                  <a:ext uri="{0D108BD9-81ED-4DB2-BD59-A6C34878D82A}">
                    <a16:rowId xmlns:a16="http://schemas.microsoft.com/office/drawing/2014/main" val="10003"/>
                  </a:ext>
                </a:extLst>
              </a:tr>
            </a:tbl>
          </a:graphicData>
        </a:graphic>
      </p:graphicFrame>
      <p:pic>
        <p:nvPicPr>
          <p:cNvPr id="97" name="Picture 96"/>
          <p:cNvPicPr>
            <a:picLocks noChangeAspect="1"/>
          </p:cNvPicPr>
          <p:nvPr/>
        </p:nvPicPr>
        <p:blipFill>
          <a:blip r:embed="rId8" cstate="print"/>
          <a:stretch>
            <a:fillRect/>
          </a:stretch>
        </p:blipFill>
        <p:spPr>
          <a:xfrm>
            <a:off x="8247334" y="370273"/>
            <a:ext cx="930337" cy="434571"/>
          </a:xfrm>
          <a:prstGeom prst="rect">
            <a:avLst/>
          </a:prstGeom>
        </p:spPr>
      </p:pic>
      <p:sp>
        <p:nvSpPr>
          <p:cNvPr id="98" name="TextBox 97"/>
          <p:cNvSpPr txBox="1"/>
          <p:nvPr/>
        </p:nvSpPr>
        <p:spPr>
          <a:xfrm>
            <a:off x="8195079" y="935739"/>
            <a:ext cx="1054827" cy="488019"/>
          </a:xfrm>
          <a:prstGeom prst="rect">
            <a:avLst/>
          </a:prstGeom>
          <a:noFill/>
          <a:ln>
            <a:solidFill>
              <a:schemeClr val="tx1"/>
            </a:solidFill>
          </a:ln>
        </p:spPr>
        <p:txBody>
          <a:bodyPr wrap="square" rtlCol="0">
            <a:spAutoFit/>
          </a:bodyPr>
          <a:lstStyle/>
          <a:p>
            <a:r>
              <a:rPr lang="en-GB" sz="857" dirty="0"/>
              <a:t>Electron micrograph of a mitochondrion</a:t>
            </a:r>
          </a:p>
        </p:txBody>
      </p:sp>
      <p:cxnSp>
        <p:nvCxnSpPr>
          <p:cNvPr id="99" name="Straight Arrow Connector 98"/>
          <p:cNvCxnSpPr/>
          <p:nvPr/>
        </p:nvCxnSpPr>
        <p:spPr>
          <a:xfrm flipH="1" flipV="1">
            <a:off x="9080500" y="4508478"/>
            <a:ext cx="0" cy="232360"/>
          </a:xfrm>
          <a:prstGeom prst="straightConnector1">
            <a:avLst/>
          </a:prstGeom>
          <a:ln>
            <a:solidFill>
              <a:schemeClr val="accent6">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04" name="Straight Arrow Connector 103"/>
          <p:cNvCxnSpPr/>
          <p:nvPr/>
        </p:nvCxnSpPr>
        <p:spPr>
          <a:xfrm flipV="1">
            <a:off x="8463643" y="4194832"/>
            <a:ext cx="0" cy="387874"/>
          </a:xfrm>
          <a:prstGeom prst="straightConnector1">
            <a:avLst/>
          </a:prstGeom>
          <a:ln>
            <a:solidFill>
              <a:schemeClr val="accent6">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05" name="Straight Arrow Connector 104"/>
          <p:cNvCxnSpPr/>
          <p:nvPr/>
        </p:nvCxnSpPr>
        <p:spPr>
          <a:xfrm>
            <a:off x="7294604" y="4624658"/>
            <a:ext cx="200756" cy="0"/>
          </a:xfrm>
          <a:prstGeom prst="straightConnector1">
            <a:avLst/>
          </a:prstGeom>
          <a:ln>
            <a:solidFill>
              <a:schemeClr val="accent6">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108" name="Rectangle 107"/>
          <p:cNvSpPr/>
          <p:nvPr/>
        </p:nvSpPr>
        <p:spPr>
          <a:xfrm>
            <a:off x="6880626" y="5005322"/>
            <a:ext cx="1137674" cy="70784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b="1" i="1" dirty="0">
                <a:solidFill>
                  <a:schemeClr val="accent2">
                    <a:lumMod val="75000"/>
                  </a:schemeClr>
                </a:solidFill>
              </a:rPr>
              <a:t>Anaerobic respiration releases a much smaller amount of energy than aerobic respiration.</a:t>
            </a:r>
          </a:p>
        </p:txBody>
      </p:sp>
      <p:sp>
        <p:nvSpPr>
          <p:cNvPr id="109" name="Rectangle 108"/>
          <p:cNvSpPr/>
          <p:nvPr/>
        </p:nvSpPr>
        <p:spPr>
          <a:xfrm>
            <a:off x="6892897" y="5882271"/>
            <a:ext cx="1137674" cy="70784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The incomplete oxidation of glucose causes a build up of lactic acid and creates an oxygen debt</a:t>
            </a:r>
            <a:endParaRPr lang="en-GB" sz="857" b="1" dirty="0">
              <a:solidFill>
                <a:schemeClr val="tx1"/>
              </a:solidFill>
            </a:endParaRPr>
          </a:p>
        </p:txBody>
      </p:sp>
      <p:graphicFrame>
        <p:nvGraphicFramePr>
          <p:cNvPr id="114" name="Table 113"/>
          <p:cNvGraphicFramePr>
            <a:graphicFrameLocks noGrp="1"/>
          </p:cNvGraphicFramePr>
          <p:nvPr>
            <p:extLst/>
          </p:nvPr>
        </p:nvGraphicFramePr>
        <p:xfrm>
          <a:off x="4419440" y="3892854"/>
          <a:ext cx="2296744" cy="964164"/>
        </p:xfrm>
        <a:graphic>
          <a:graphicData uri="http://schemas.openxmlformats.org/drawingml/2006/table">
            <a:tbl>
              <a:tblPr firstRow="1" bandRow="1">
                <a:tableStyleId>{5940675A-B579-460E-94D1-54222C63F5DA}</a:tableStyleId>
              </a:tblPr>
              <a:tblGrid>
                <a:gridCol w="2296744">
                  <a:extLst>
                    <a:ext uri="{9D8B030D-6E8A-4147-A177-3AD203B41FA5}">
                      <a16:colId xmlns:a16="http://schemas.microsoft.com/office/drawing/2014/main" val="20000"/>
                    </a:ext>
                  </a:extLst>
                </a:gridCol>
              </a:tblGrid>
              <a:tr h="195943">
                <a:tc>
                  <a:txBody>
                    <a:bodyPr/>
                    <a:lstStyle/>
                    <a:p>
                      <a:pPr algn="ctr"/>
                      <a:r>
                        <a:rPr lang="en-GB" sz="900" b="1" i="0" dirty="0">
                          <a:solidFill>
                            <a:schemeClr val="tx1"/>
                          </a:solidFill>
                        </a:rPr>
                        <a:t>Anaerobic</a:t>
                      </a:r>
                      <a:r>
                        <a:rPr lang="en-GB" sz="900" b="1" i="0" baseline="0" dirty="0">
                          <a:solidFill>
                            <a:schemeClr val="tx1"/>
                          </a:solidFill>
                        </a:rPr>
                        <a:t> respiration in plant and yeast cells</a:t>
                      </a:r>
                      <a:endParaRPr lang="en-GB" sz="900" b="1" i="0" dirty="0">
                        <a:solidFill>
                          <a:schemeClr val="tx1"/>
                        </a:solidFill>
                      </a:endParaRPr>
                    </a:p>
                  </a:txBody>
                  <a:tcPr marL="65314" marR="65314" marT="32657" marB="32657" anchor="ctr">
                    <a:solidFill>
                      <a:schemeClr val="accent2">
                        <a:lumMod val="20000"/>
                        <a:lumOff val="80000"/>
                      </a:schemeClr>
                    </a:solidFill>
                  </a:tcPr>
                </a:tc>
                <a:extLst>
                  <a:ext uri="{0D108BD9-81ED-4DB2-BD59-A6C34878D82A}">
                    <a16:rowId xmlns:a16="http://schemas.microsoft.com/office/drawing/2014/main" val="10000"/>
                  </a:ext>
                </a:extLst>
              </a:tr>
              <a:tr h="457200">
                <a:tc>
                  <a:txBody>
                    <a:bodyPr/>
                    <a:lstStyle/>
                    <a:p>
                      <a:pPr algn="ctr"/>
                      <a:r>
                        <a:rPr lang="en-GB" sz="900" b="1" i="1" dirty="0">
                          <a:solidFill>
                            <a:schemeClr val="accent2">
                              <a:lumMod val="75000"/>
                            </a:schemeClr>
                          </a:solidFill>
                        </a:rPr>
                        <a:t>The end products</a:t>
                      </a:r>
                      <a:r>
                        <a:rPr lang="en-GB" sz="900" b="1" i="1" baseline="0" dirty="0">
                          <a:solidFill>
                            <a:schemeClr val="accent2">
                              <a:lumMod val="75000"/>
                            </a:schemeClr>
                          </a:solidFill>
                        </a:rPr>
                        <a:t> are ethanol and carbon dioxide. Anaerobic respiration in yeast cells is called fermentation</a:t>
                      </a:r>
                      <a:endParaRPr lang="en-GB" sz="900" b="1" i="1" dirty="0">
                        <a:solidFill>
                          <a:schemeClr val="accent2">
                            <a:lumMod val="75000"/>
                          </a:schemeClr>
                        </a:solidFill>
                      </a:endParaRPr>
                    </a:p>
                  </a:txBody>
                  <a:tcPr marL="65314" marR="65314" marT="32657" marB="32657" anchor="ctr">
                    <a:noFill/>
                  </a:tcPr>
                </a:tc>
                <a:extLst>
                  <a:ext uri="{0D108BD9-81ED-4DB2-BD59-A6C34878D82A}">
                    <a16:rowId xmlns:a16="http://schemas.microsoft.com/office/drawing/2014/main" val="10001"/>
                  </a:ext>
                </a:extLst>
              </a:tr>
              <a:tr h="311021">
                <a:tc>
                  <a:txBody>
                    <a:bodyPr/>
                    <a:lstStyle/>
                    <a:p>
                      <a:pPr marL="0" indent="0" algn="ctr">
                        <a:buFont typeface="Arial" charset="0"/>
                        <a:buNone/>
                      </a:pPr>
                      <a:r>
                        <a:rPr lang="en-GB" sz="1000" b="1" dirty="0"/>
                        <a:t>glucose               ethanol</a:t>
                      </a:r>
                      <a:r>
                        <a:rPr lang="en-GB" sz="1000" b="1" baseline="0" dirty="0"/>
                        <a:t> + carbon dioxide</a:t>
                      </a:r>
                      <a:endParaRPr lang="en-GB" sz="1000" b="1" dirty="0"/>
                    </a:p>
                  </a:txBody>
                  <a:tcPr marL="65314" marR="65314" marT="32657" marB="32657" anchor="ctr">
                    <a:noFill/>
                  </a:tcPr>
                </a:tc>
                <a:extLst>
                  <a:ext uri="{0D108BD9-81ED-4DB2-BD59-A6C34878D82A}">
                    <a16:rowId xmlns:a16="http://schemas.microsoft.com/office/drawing/2014/main" val="10002"/>
                  </a:ext>
                </a:extLst>
              </a:tr>
            </a:tbl>
          </a:graphicData>
        </a:graphic>
      </p:graphicFrame>
      <p:cxnSp>
        <p:nvCxnSpPr>
          <p:cNvPr id="115" name="Straight Arrow Connector 114"/>
          <p:cNvCxnSpPr/>
          <p:nvPr/>
        </p:nvCxnSpPr>
        <p:spPr>
          <a:xfrm>
            <a:off x="4977969" y="4698429"/>
            <a:ext cx="200756" cy="0"/>
          </a:xfrm>
          <a:prstGeom prst="straightConnector1">
            <a:avLst/>
          </a:prstGeom>
          <a:ln>
            <a:solidFill>
              <a:schemeClr val="accent6">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116" name="Rectangle 115"/>
          <p:cNvSpPr/>
          <p:nvPr/>
        </p:nvSpPr>
        <p:spPr>
          <a:xfrm>
            <a:off x="4786984" y="4980179"/>
            <a:ext cx="1484402" cy="50761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This process is economically important in the manufacture of alcoholic drinks </a:t>
            </a:r>
            <a:r>
              <a:rPr lang="en-GB" sz="857">
                <a:solidFill>
                  <a:schemeClr val="tx1"/>
                </a:solidFill>
              </a:rPr>
              <a:t>and bread.</a:t>
            </a:r>
            <a:endParaRPr lang="en-GB" sz="857" b="1" dirty="0">
              <a:solidFill>
                <a:schemeClr val="tx1"/>
              </a:solidFill>
            </a:endParaRPr>
          </a:p>
        </p:txBody>
      </p:sp>
      <p:pic>
        <p:nvPicPr>
          <p:cNvPr id="117" name="Picture 116" descr="ThinkstockPhotos-117487273bread dough.jpg"/>
          <p:cNvPicPr>
            <a:picLocks noChangeAspect="1"/>
          </p:cNvPicPr>
          <p:nvPr/>
        </p:nvPicPr>
        <p:blipFill>
          <a:blip r:embed="rId9" cstate="print"/>
          <a:stretch>
            <a:fillRect/>
          </a:stretch>
        </p:blipFill>
        <p:spPr>
          <a:xfrm>
            <a:off x="4510827" y="5763699"/>
            <a:ext cx="783074" cy="414894"/>
          </a:xfrm>
          <a:prstGeom prst="rect">
            <a:avLst/>
          </a:prstGeom>
          <a:ln>
            <a:solidFill>
              <a:schemeClr val="accent6">
                <a:lumMod val="75000"/>
              </a:schemeClr>
            </a:solidFill>
          </a:ln>
        </p:spPr>
      </p:pic>
      <p:pic>
        <p:nvPicPr>
          <p:cNvPr id="120" name="Picture 2"/>
          <p:cNvPicPr>
            <a:picLocks noChangeAspect="1" noChangeArrowheads="1"/>
          </p:cNvPicPr>
          <p:nvPr/>
        </p:nvPicPr>
        <p:blipFill>
          <a:blip r:embed="rId10" cstate="print"/>
          <a:srcRect/>
          <a:stretch>
            <a:fillRect/>
          </a:stretch>
        </p:blipFill>
        <p:spPr bwMode="auto">
          <a:xfrm>
            <a:off x="5438992" y="5608670"/>
            <a:ext cx="536093" cy="818915"/>
          </a:xfrm>
          <a:prstGeom prst="rect">
            <a:avLst/>
          </a:prstGeom>
          <a:noFill/>
          <a:ln w="9525">
            <a:solidFill>
              <a:schemeClr val="accent6">
                <a:lumMod val="75000"/>
              </a:schemeClr>
            </a:solidFill>
            <a:miter lim="800000"/>
            <a:headEnd/>
            <a:tailEnd/>
          </a:ln>
        </p:spPr>
      </p:pic>
      <p:sp>
        <p:nvSpPr>
          <p:cNvPr id="156" name="Rectangle 155"/>
          <p:cNvSpPr/>
          <p:nvPr/>
        </p:nvSpPr>
        <p:spPr>
          <a:xfrm>
            <a:off x="1955475" y="1713487"/>
            <a:ext cx="1620628" cy="290208"/>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Response to exercise</a:t>
            </a:r>
            <a:endParaRPr lang="en-GB" sz="1286" dirty="0">
              <a:solidFill>
                <a:schemeClr val="accent2"/>
              </a:solidFill>
              <a:ea typeface="Verdana" panose="020B0604030504040204" pitchFamily="34" charset="0"/>
              <a:cs typeface="Verdana" panose="020B0604030504040204" pitchFamily="34" charset="0"/>
            </a:endParaRPr>
          </a:p>
        </p:txBody>
      </p:sp>
      <p:graphicFrame>
        <p:nvGraphicFramePr>
          <p:cNvPr id="157" name="Table 156"/>
          <p:cNvGraphicFramePr>
            <a:graphicFrameLocks noGrp="1"/>
          </p:cNvGraphicFramePr>
          <p:nvPr>
            <p:extLst/>
          </p:nvPr>
        </p:nvGraphicFramePr>
        <p:xfrm>
          <a:off x="510769" y="2051023"/>
          <a:ext cx="3333989" cy="1110343"/>
        </p:xfrm>
        <a:graphic>
          <a:graphicData uri="http://schemas.openxmlformats.org/drawingml/2006/table">
            <a:tbl>
              <a:tblPr firstRow="1" bandRow="1">
                <a:tableStyleId>{5940675A-B579-460E-94D1-54222C63F5DA}</a:tableStyleId>
              </a:tblPr>
              <a:tblGrid>
                <a:gridCol w="657117">
                  <a:extLst>
                    <a:ext uri="{9D8B030D-6E8A-4147-A177-3AD203B41FA5}">
                      <a16:colId xmlns:a16="http://schemas.microsoft.com/office/drawing/2014/main" val="20000"/>
                    </a:ext>
                  </a:extLst>
                </a:gridCol>
                <a:gridCol w="819021">
                  <a:extLst>
                    <a:ext uri="{9D8B030D-6E8A-4147-A177-3AD203B41FA5}">
                      <a16:colId xmlns:a16="http://schemas.microsoft.com/office/drawing/2014/main" val="20001"/>
                    </a:ext>
                  </a:extLst>
                </a:gridCol>
                <a:gridCol w="1857851">
                  <a:extLst>
                    <a:ext uri="{9D8B030D-6E8A-4147-A177-3AD203B41FA5}">
                      <a16:colId xmlns:a16="http://schemas.microsoft.com/office/drawing/2014/main" val="20002"/>
                    </a:ext>
                  </a:extLst>
                </a:gridCol>
              </a:tblGrid>
              <a:tr h="512955">
                <a:tc rowSpan="2">
                  <a:txBody>
                    <a:bodyPr/>
                    <a:lstStyle/>
                    <a:p>
                      <a:pPr algn="ctr"/>
                      <a:r>
                        <a:rPr lang="en-GB" sz="900" b="1" dirty="0"/>
                        <a:t>During</a:t>
                      </a:r>
                      <a:r>
                        <a:rPr lang="en-GB" sz="900" b="1" baseline="0" dirty="0"/>
                        <a:t> exercise the human body reacts to increased demand for energy</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Heart</a:t>
                      </a:r>
                      <a:r>
                        <a:rPr lang="en-GB" sz="900" b="1" i="1" baseline="0" dirty="0">
                          <a:solidFill>
                            <a:schemeClr val="accent2">
                              <a:lumMod val="75000"/>
                            </a:schemeClr>
                          </a:solidFill>
                        </a:rPr>
                        <a:t> rate increases</a:t>
                      </a:r>
                      <a:endParaRPr lang="en-GB" sz="900" b="1" i="1" dirty="0">
                        <a:solidFill>
                          <a:schemeClr val="accent2">
                            <a:lumMod val="75000"/>
                          </a:schemeClr>
                        </a:solidFill>
                      </a:endParaRPr>
                    </a:p>
                  </a:txBody>
                  <a:tcPr marL="65314" marR="65314" marT="32657" marB="32657" anchor="ctr"/>
                </a:tc>
                <a:tc>
                  <a:txBody>
                    <a:bodyPr/>
                    <a:lstStyle/>
                    <a:p>
                      <a:pPr algn="l"/>
                      <a:r>
                        <a:rPr lang="en-GB" sz="900" dirty="0"/>
                        <a:t>Top pump oxygenated blood faster</a:t>
                      </a:r>
                      <a:r>
                        <a:rPr lang="en-GB" sz="900" baseline="0" dirty="0"/>
                        <a:t> to the muscle tissues and cells.</a:t>
                      </a:r>
                      <a:endParaRPr lang="en-GB" sz="900" dirty="0"/>
                    </a:p>
                  </a:txBody>
                  <a:tcPr marL="65314" marR="65314" marT="32657" marB="32657" anchor="ctr"/>
                </a:tc>
                <a:extLst>
                  <a:ext uri="{0D108BD9-81ED-4DB2-BD59-A6C34878D82A}">
                    <a16:rowId xmlns:a16="http://schemas.microsoft.com/office/drawing/2014/main" val="10000"/>
                  </a:ext>
                </a:extLst>
              </a:tr>
              <a:tr h="597388">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900" b="1" i="1" dirty="0">
                          <a:solidFill>
                            <a:schemeClr val="accent2">
                              <a:lumMod val="75000"/>
                            </a:schemeClr>
                          </a:solidFill>
                        </a:rPr>
                        <a:t>Breathing</a:t>
                      </a:r>
                      <a:r>
                        <a:rPr lang="en-GB" sz="900" b="1" i="1" baseline="0" dirty="0">
                          <a:solidFill>
                            <a:schemeClr val="accent2">
                              <a:lumMod val="75000"/>
                            </a:schemeClr>
                          </a:solidFill>
                        </a:rPr>
                        <a:t> rate and breath volume increase</a:t>
                      </a:r>
                      <a:endParaRPr lang="en-GB" sz="900" b="1" i="1" dirty="0">
                        <a:solidFill>
                          <a:schemeClr val="accent2">
                            <a:lumMod val="75000"/>
                          </a:schemeClr>
                        </a:solidFill>
                      </a:endParaRPr>
                    </a:p>
                  </a:txBody>
                  <a:tcPr marL="65314" marR="65314" marT="32657" marB="32657"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900" dirty="0"/>
                        <a:t>This increases</a:t>
                      </a:r>
                      <a:r>
                        <a:rPr lang="en-GB" sz="900" baseline="0" dirty="0"/>
                        <a:t> the amount of oxygen entering the blood stream.</a:t>
                      </a:r>
                      <a:endParaRPr lang="en-GB" sz="900" dirty="0"/>
                    </a:p>
                  </a:txBody>
                  <a:tcPr marL="65314" marR="65314" marT="32657" marB="32657" anchor="ctr"/>
                </a:tc>
                <a:extLst>
                  <a:ext uri="{0D108BD9-81ED-4DB2-BD59-A6C34878D82A}">
                    <a16:rowId xmlns:a16="http://schemas.microsoft.com/office/drawing/2014/main" val="10001"/>
                  </a:ext>
                </a:extLst>
              </a:tr>
            </a:tbl>
          </a:graphicData>
        </a:graphic>
      </p:graphicFrame>
      <p:sp>
        <p:nvSpPr>
          <p:cNvPr id="158" name="Rectangle 157"/>
          <p:cNvSpPr/>
          <p:nvPr/>
        </p:nvSpPr>
        <p:spPr>
          <a:xfrm>
            <a:off x="442128" y="435307"/>
            <a:ext cx="680646" cy="144565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During long periods of vigorous activity muscles become fatigued and stop contracting efficiently</a:t>
            </a:r>
            <a:endParaRPr lang="en-GB" sz="857" b="1" dirty="0">
              <a:solidFill>
                <a:schemeClr val="tx1"/>
              </a:solidFill>
            </a:endParaRPr>
          </a:p>
        </p:txBody>
      </p:sp>
      <p:sp>
        <p:nvSpPr>
          <p:cNvPr id="162" name="Rectangle 161"/>
          <p:cNvSpPr/>
          <p:nvPr/>
        </p:nvSpPr>
        <p:spPr>
          <a:xfrm>
            <a:off x="910982" y="5351822"/>
            <a:ext cx="2823068" cy="29134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The extra amount of oxygen required to remove all lactic acids from cells is called the oxygen debt</a:t>
            </a:r>
          </a:p>
        </p:txBody>
      </p:sp>
      <p:sp>
        <p:nvSpPr>
          <p:cNvPr id="159" name="Rectangle 158"/>
          <p:cNvSpPr/>
          <p:nvPr/>
        </p:nvSpPr>
        <p:spPr>
          <a:xfrm rot="5400000">
            <a:off x="3501248" y="5713551"/>
            <a:ext cx="1306431" cy="488082"/>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Response to exercise </a:t>
            </a:r>
            <a:r>
              <a:rPr lang="en-GB" sz="1286" b="1" dirty="0">
                <a:solidFill>
                  <a:schemeClr val="tx1"/>
                </a:solidFill>
                <a:ea typeface="Verdana" panose="020B0604030504040204" pitchFamily="34" charset="0"/>
                <a:cs typeface="Verdana" panose="020B0604030504040204" pitchFamily="34" charset="0"/>
              </a:rPr>
              <a:t>HT only</a:t>
            </a:r>
            <a:endParaRPr lang="en-GB" sz="1286" dirty="0">
              <a:solidFill>
                <a:schemeClr val="tx1"/>
              </a:solidFill>
              <a:ea typeface="Verdana" panose="020B0604030504040204" pitchFamily="34" charset="0"/>
              <a:cs typeface="Verdana" panose="020B0604030504040204" pitchFamily="34" charset="0"/>
            </a:endParaRPr>
          </a:p>
        </p:txBody>
      </p:sp>
      <p:grpSp>
        <p:nvGrpSpPr>
          <p:cNvPr id="62" name="Group 61"/>
          <p:cNvGrpSpPr/>
          <p:nvPr/>
        </p:nvGrpSpPr>
        <p:grpSpPr>
          <a:xfrm>
            <a:off x="667204" y="5740511"/>
            <a:ext cx="3094909" cy="775613"/>
            <a:chOff x="451456" y="5899981"/>
            <a:chExt cx="4332872" cy="1085858"/>
          </a:xfrm>
        </p:grpSpPr>
        <p:sp>
          <p:nvSpPr>
            <p:cNvPr id="163" name="Rectangle 162"/>
            <p:cNvSpPr/>
            <p:nvPr/>
          </p:nvSpPr>
          <p:spPr>
            <a:xfrm>
              <a:off x="451456" y="5901880"/>
              <a:ext cx="1034931" cy="108395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Lactic acid builds up in the muscles cells during exercise</a:t>
              </a:r>
              <a:endParaRPr lang="en-GB" sz="857" b="1" dirty="0">
                <a:solidFill>
                  <a:schemeClr val="tx1"/>
                </a:solidFill>
              </a:endParaRPr>
            </a:p>
          </p:txBody>
        </p:sp>
        <p:sp>
          <p:nvSpPr>
            <p:cNvPr id="164" name="Rectangle 163"/>
            <p:cNvSpPr/>
            <p:nvPr/>
          </p:nvSpPr>
          <p:spPr>
            <a:xfrm>
              <a:off x="1938198" y="5906891"/>
              <a:ext cx="1294850" cy="107894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Blood flows through the muscle cells and transports the lactic acid to the liver</a:t>
              </a:r>
              <a:endParaRPr lang="en-GB" sz="857" b="1" dirty="0">
                <a:solidFill>
                  <a:schemeClr val="tx1"/>
                </a:solidFill>
              </a:endParaRPr>
            </a:p>
          </p:txBody>
        </p:sp>
        <p:sp>
          <p:nvSpPr>
            <p:cNvPr id="165" name="Rectangle 164"/>
            <p:cNvSpPr/>
            <p:nvPr/>
          </p:nvSpPr>
          <p:spPr>
            <a:xfrm>
              <a:off x="3684859" y="5899981"/>
              <a:ext cx="1099469" cy="108585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The liver oxidises the lactic acid and converts it back to glucose</a:t>
              </a:r>
              <a:endParaRPr lang="en-GB" sz="857" b="1" dirty="0">
                <a:solidFill>
                  <a:schemeClr val="tx1"/>
                </a:solidFill>
              </a:endParaRPr>
            </a:p>
          </p:txBody>
        </p:sp>
        <p:sp>
          <p:nvSpPr>
            <p:cNvPr id="169" name="Right Arrow 168"/>
            <p:cNvSpPr/>
            <p:nvPr/>
          </p:nvSpPr>
          <p:spPr>
            <a:xfrm>
              <a:off x="1446081" y="6230399"/>
              <a:ext cx="532423" cy="385872"/>
            </a:xfrm>
            <a:prstGeom prst="rightArrow">
              <a:avLst/>
            </a:prstGeom>
            <a:solidFill>
              <a:schemeClr val="accent2">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286" dirty="0"/>
            </a:p>
          </p:txBody>
        </p:sp>
        <p:sp>
          <p:nvSpPr>
            <p:cNvPr id="170" name="Right Arrow 169"/>
            <p:cNvSpPr/>
            <p:nvPr/>
          </p:nvSpPr>
          <p:spPr>
            <a:xfrm>
              <a:off x="3229810" y="6249974"/>
              <a:ext cx="532423" cy="385872"/>
            </a:xfrm>
            <a:prstGeom prst="rightArrow">
              <a:avLst/>
            </a:prstGeom>
            <a:solidFill>
              <a:schemeClr val="accent2">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286" dirty="0"/>
            </a:p>
          </p:txBody>
        </p:sp>
      </p:grpSp>
      <p:sp>
        <p:nvSpPr>
          <p:cNvPr id="183" name="Rectangle 182"/>
          <p:cNvSpPr/>
          <p:nvPr/>
        </p:nvSpPr>
        <p:spPr>
          <a:xfrm>
            <a:off x="3244108" y="3255181"/>
            <a:ext cx="965679" cy="488082"/>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Metabolism</a:t>
            </a:r>
            <a:endParaRPr lang="en-GB" sz="1286" dirty="0">
              <a:solidFill>
                <a:schemeClr val="accent2"/>
              </a:solidFill>
              <a:ea typeface="Verdana" panose="020B0604030504040204" pitchFamily="34" charset="0"/>
              <a:cs typeface="Verdana" panose="020B0604030504040204" pitchFamily="34" charset="0"/>
            </a:endParaRPr>
          </a:p>
        </p:txBody>
      </p:sp>
      <p:sp>
        <p:nvSpPr>
          <p:cNvPr id="184" name="Rectangle 183"/>
          <p:cNvSpPr/>
          <p:nvPr/>
        </p:nvSpPr>
        <p:spPr>
          <a:xfrm>
            <a:off x="1144136" y="3248599"/>
            <a:ext cx="1975347" cy="30704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Metabolism is the sum of all the reactions in a cell or the body</a:t>
            </a:r>
          </a:p>
        </p:txBody>
      </p:sp>
      <p:pic>
        <p:nvPicPr>
          <p:cNvPr id="185" name="Picture 184" descr="ThinkstockPhotos-669839144bread dough2.jpg"/>
          <p:cNvPicPr>
            <a:picLocks noChangeAspect="1"/>
          </p:cNvPicPr>
          <p:nvPr/>
        </p:nvPicPr>
        <p:blipFill>
          <a:blip r:embed="rId11" cstate="print"/>
          <a:stretch>
            <a:fillRect/>
          </a:stretch>
        </p:blipFill>
        <p:spPr>
          <a:xfrm>
            <a:off x="6103645" y="5602450"/>
            <a:ext cx="565404" cy="847521"/>
          </a:xfrm>
          <a:prstGeom prst="rect">
            <a:avLst/>
          </a:prstGeom>
          <a:ln>
            <a:solidFill>
              <a:schemeClr val="accent6">
                <a:lumMod val="75000"/>
              </a:schemeClr>
            </a:solidFill>
          </a:ln>
        </p:spPr>
      </p:pic>
      <p:graphicFrame>
        <p:nvGraphicFramePr>
          <p:cNvPr id="186" name="Table 185"/>
          <p:cNvGraphicFramePr>
            <a:graphicFrameLocks noGrp="1"/>
          </p:cNvGraphicFramePr>
          <p:nvPr>
            <p:extLst/>
          </p:nvPr>
        </p:nvGraphicFramePr>
        <p:xfrm>
          <a:off x="525066" y="3706110"/>
          <a:ext cx="3580424" cy="1502229"/>
        </p:xfrm>
        <a:graphic>
          <a:graphicData uri="http://schemas.openxmlformats.org/drawingml/2006/table">
            <a:tbl>
              <a:tblPr firstRow="1" bandRow="1">
                <a:tableStyleId>{5940675A-B579-460E-94D1-54222C63F5DA}</a:tableStyleId>
              </a:tblPr>
              <a:tblGrid>
                <a:gridCol w="201881">
                  <a:extLst>
                    <a:ext uri="{9D8B030D-6E8A-4147-A177-3AD203B41FA5}">
                      <a16:colId xmlns:a16="http://schemas.microsoft.com/office/drawing/2014/main" val="20000"/>
                    </a:ext>
                  </a:extLst>
                </a:gridCol>
                <a:gridCol w="993839">
                  <a:extLst>
                    <a:ext uri="{9D8B030D-6E8A-4147-A177-3AD203B41FA5}">
                      <a16:colId xmlns:a16="http://schemas.microsoft.com/office/drawing/2014/main" val="20001"/>
                    </a:ext>
                  </a:extLst>
                </a:gridCol>
                <a:gridCol w="2384704">
                  <a:extLst>
                    <a:ext uri="{9D8B030D-6E8A-4147-A177-3AD203B41FA5}">
                      <a16:colId xmlns:a16="http://schemas.microsoft.com/office/drawing/2014/main" val="20002"/>
                    </a:ext>
                  </a:extLst>
                </a:gridCol>
              </a:tblGrid>
              <a:tr h="326571">
                <a:tc rowSpan="5">
                  <a:txBody>
                    <a:bodyPr/>
                    <a:lstStyle/>
                    <a:p>
                      <a:pPr algn="ctr"/>
                      <a:r>
                        <a:rPr lang="en-GB" sz="900" b="1" dirty="0"/>
                        <a:t>Metabolism</a:t>
                      </a:r>
                    </a:p>
                  </a:txBody>
                  <a:tcPr marL="65314" marR="65314" marT="32657" marB="32657" vert="vert270" anchor="ctr">
                    <a:solidFill>
                      <a:schemeClr val="accent2">
                        <a:lumMod val="20000"/>
                        <a:lumOff val="80000"/>
                      </a:schemeClr>
                    </a:solidFill>
                  </a:tcPr>
                </a:tc>
                <a:tc rowSpan="5">
                  <a:txBody>
                    <a:bodyPr/>
                    <a:lstStyle/>
                    <a:p>
                      <a:pPr algn="ctr"/>
                      <a:r>
                        <a:rPr lang="en-GB" sz="900" b="1" i="1" dirty="0">
                          <a:solidFill>
                            <a:schemeClr val="accent2">
                              <a:lumMod val="75000"/>
                            </a:schemeClr>
                          </a:solidFill>
                        </a:rPr>
                        <a:t>The energy</a:t>
                      </a:r>
                      <a:r>
                        <a:rPr lang="en-GB" sz="900" b="1" i="1" baseline="0" dirty="0">
                          <a:solidFill>
                            <a:schemeClr val="accent2">
                              <a:lumMod val="75000"/>
                            </a:schemeClr>
                          </a:solidFill>
                        </a:rPr>
                        <a:t> transferred by respiration in cells is used by the organism for the continual enzyme controlled processes of metabolism.</a:t>
                      </a:r>
                      <a:endParaRPr lang="en-GB" sz="900" b="1" i="1" dirty="0">
                        <a:solidFill>
                          <a:schemeClr val="accent2">
                            <a:lumMod val="75000"/>
                          </a:schemeClr>
                        </a:solidFill>
                      </a:endParaRPr>
                    </a:p>
                  </a:txBody>
                  <a:tcPr marL="65314" marR="65314" marT="32657" marB="32657" anchor="ctr"/>
                </a:tc>
                <a:tc>
                  <a:txBody>
                    <a:bodyPr/>
                    <a:lstStyle/>
                    <a:p>
                      <a:pPr algn="l"/>
                      <a:r>
                        <a:rPr lang="en-GB" sz="900" dirty="0"/>
                        <a:t>Conversion of glucose to starch,</a:t>
                      </a:r>
                      <a:r>
                        <a:rPr lang="en-GB" sz="900" baseline="0" dirty="0"/>
                        <a:t> glycogen and cellulose.</a:t>
                      </a:r>
                      <a:endParaRPr lang="en-GB" sz="900" dirty="0"/>
                    </a:p>
                  </a:txBody>
                  <a:tcPr marL="65314" marR="65314" marT="32657" marB="32657" anchor="ctr"/>
                </a:tc>
                <a:extLst>
                  <a:ext uri="{0D108BD9-81ED-4DB2-BD59-A6C34878D82A}">
                    <a16:rowId xmlns:a16="http://schemas.microsoft.com/office/drawing/2014/main" val="10000"/>
                  </a:ext>
                </a:extLst>
              </a:tr>
              <a:tr h="326571">
                <a:tc vMerge="1">
                  <a:txBody>
                    <a:bodyPr/>
                    <a:lstStyle/>
                    <a:p>
                      <a:endParaRPr lang="en-GB"/>
                    </a:p>
                  </a:txBody>
                  <a:tcPr/>
                </a:tc>
                <a:tc vMerge="1">
                  <a:txBody>
                    <a:bodyPr/>
                    <a:lstStyle/>
                    <a:p>
                      <a:endParaRPr lang="en-GB"/>
                    </a:p>
                  </a:txBody>
                  <a:tcPr/>
                </a:tc>
                <a:tc>
                  <a:txBody>
                    <a:bodyPr/>
                    <a:lstStyle/>
                    <a:p>
                      <a:pPr algn="l"/>
                      <a:r>
                        <a:rPr lang="en-GB" sz="900" dirty="0"/>
                        <a:t>The formation of lipid molecules from a molecule of glycerol and three molecules of fatty acid.</a:t>
                      </a:r>
                    </a:p>
                  </a:txBody>
                  <a:tcPr marL="65314" marR="65314" marT="32657" marB="32657" anchor="ctr"/>
                </a:tc>
                <a:extLst>
                  <a:ext uri="{0D108BD9-81ED-4DB2-BD59-A6C34878D82A}">
                    <a16:rowId xmlns:a16="http://schemas.microsoft.com/office/drawing/2014/main" val="10001"/>
                  </a:ext>
                </a:extLst>
              </a:tr>
              <a:tr h="326571">
                <a:tc vMerge="1">
                  <a:txBody>
                    <a:bodyPr/>
                    <a:lstStyle/>
                    <a:p>
                      <a:endParaRPr lang="en-GB"/>
                    </a:p>
                  </a:txBody>
                  <a:tcPr/>
                </a:tc>
                <a:tc vMerge="1">
                  <a:txBody>
                    <a:bodyPr/>
                    <a:lstStyle/>
                    <a:p>
                      <a:endParaRPr lang="en-GB"/>
                    </a:p>
                  </a:txBody>
                  <a:tcPr/>
                </a:tc>
                <a:tc>
                  <a:txBody>
                    <a:bodyPr/>
                    <a:lstStyle/>
                    <a:p>
                      <a:pPr algn="l"/>
                      <a:r>
                        <a:rPr lang="en-GB" sz="900" dirty="0"/>
                        <a:t>The use of glucose and nitrate ions to form amino acids which in turn are used to synthesise proteins.</a:t>
                      </a:r>
                    </a:p>
                  </a:txBody>
                  <a:tcPr marL="65314" marR="65314" marT="32657" marB="32657" anchor="ctr"/>
                </a:tc>
                <a:extLst>
                  <a:ext uri="{0D108BD9-81ED-4DB2-BD59-A6C34878D82A}">
                    <a16:rowId xmlns:a16="http://schemas.microsoft.com/office/drawing/2014/main" val="10002"/>
                  </a:ext>
                </a:extLst>
              </a:tr>
              <a:tr h="195943">
                <a:tc vMerge="1">
                  <a:txBody>
                    <a:bodyPr/>
                    <a:lstStyle/>
                    <a:p>
                      <a:endParaRPr lang="en-GB"/>
                    </a:p>
                  </a:txBody>
                  <a:tcPr/>
                </a:tc>
                <a:tc vMerge="1">
                  <a:txBody>
                    <a:bodyPr/>
                    <a:lstStyle/>
                    <a:p>
                      <a:endParaRPr lang="en-GB"/>
                    </a:p>
                  </a:txBody>
                  <a:tcPr/>
                </a:tc>
                <a:tc>
                  <a:txBody>
                    <a:bodyPr/>
                    <a:lstStyle/>
                    <a:p>
                      <a:pPr algn="l"/>
                      <a:r>
                        <a:rPr lang="en-GB" sz="900" dirty="0"/>
                        <a:t>Respiration</a:t>
                      </a:r>
                    </a:p>
                  </a:txBody>
                  <a:tcPr marL="65314" marR="65314" marT="32657" marB="32657" anchor="ctr"/>
                </a:tc>
                <a:extLst>
                  <a:ext uri="{0D108BD9-81ED-4DB2-BD59-A6C34878D82A}">
                    <a16:rowId xmlns:a16="http://schemas.microsoft.com/office/drawing/2014/main" val="10003"/>
                  </a:ext>
                </a:extLst>
              </a:tr>
              <a:tr h="326571">
                <a:tc vMerge="1">
                  <a:txBody>
                    <a:bodyPr/>
                    <a:lstStyle/>
                    <a:p>
                      <a:endParaRPr lang="en-GB"/>
                    </a:p>
                  </a:txBody>
                  <a:tcPr/>
                </a:tc>
                <a:tc vMerge="1">
                  <a:txBody>
                    <a:bodyPr/>
                    <a:lstStyle/>
                    <a:p>
                      <a:endParaRPr lang="en-GB"/>
                    </a:p>
                  </a:txBody>
                  <a:tcPr/>
                </a:tc>
                <a:tc>
                  <a:txBody>
                    <a:bodyPr/>
                    <a:lstStyle/>
                    <a:p>
                      <a:pPr algn="l"/>
                      <a:r>
                        <a:rPr lang="en-GB" sz="900" dirty="0"/>
                        <a:t>Breakdown of excess proteins to form urea for excretion.</a:t>
                      </a:r>
                    </a:p>
                  </a:txBody>
                  <a:tcPr marL="65314" marR="65314" marT="32657" marB="32657" anchor="ctr"/>
                </a:tc>
                <a:extLst>
                  <a:ext uri="{0D108BD9-81ED-4DB2-BD59-A6C34878D82A}">
                    <a16:rowId xmlns:a16="http://schemas.microsoft.com/office/drawing/2014/main" val="10004"/>
                  </a:ext>
                </a:extLst>
              </a:tr>
            </a:tbl>
          </a:graphicData>
        </a:graphic>
      </p:graphicFrame>
      <p:cxnSp>
        <p:nvCxnSpPr>
          <p:cNvPr id="187" name="Straight Connector 186"/>
          <p:cNvCxnSpPr>
            <a:stCxn id="156" idx="3"/>
            <a:endCxn id="4" idx="1"/>
          </p:cNvCxnSpPr>
          <p:nvPr/>
        </p:nvCxnSpPr>
        <p:spPr>
          <a:xfrm>
            <a:off x="3576103" y="1845391"/>
            <a:ext cx="847599" cy="6218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a:stCxn id="167" idx="2"/>
            <a:endCxn id="113" idx="0"/>
          </p:cNvCxnSpPr>
          <p:nvPr/>
        </p:nvCxnSpPr>
        <p:spPr>
          <a:xfrm>
            <a:off x="3467668" y="1672316"/>
            <a:ext cx="1610680" cy="798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p:cNvCxnSpPr>
            <a:endCxn id="157" idx="0"/>
          </p:cNvCxnSpPr>
          <p:nvPr/>
        </p:nvCxnSpPr>
        <p:spPr>
          <a:xfrm flipH="1">
            <a:off x="2177763" y="1977295"/>
            <a:ext cx="600709" cy="737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p:cNvCxnSpPr>
            <a:stCxn id="158" idx="2"/>
            <a:endCxn id="157" idx="0"/>
          </p:cNvCxnSpPr>
          <p:nvPr/>
        </p:nvCxnSpPr>
        <p:spPr>
          <a:xfrm>
            <a:off x="782452" y="1880966"/>
            <a:ext cx="1395311" cy="1700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a:stCxn id="4" idx="1"/>
            <a:endCxn id="183" idx="3"/>
          </p:cNvCxnSpPr>
          <p:nvPr/>
        </p:nvCxnSpPr>
        <p:spPr>
          <a:xfrm flipH="1">
            <a:off x="4209787" y="2467216"/>
            <a:ext cx="213915" cy="9198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p:cNvCxnSpPr>
            <a:stCxn id="183" idx="1"/>
            <a:endCxn id="184" idx="3"/>
          </p:cNvCxnSpPr>
          <p:nvPr/>
        </p:nvCxnSpPr>
        <p:spPr>
          <a:xfrm flipH="1">
            <a:off x="3119483" y="3387086"/>
            <a:ext cx="124624" cy="150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a:stCxn id="184" idx="2"/>
            <a:endCxn id="186" idx="0"/>
          </p:cNvCxnSpPr>
          <p:nvPr/>
        </p:nvCxnSpPr>
        <p:spPr>
          <a:xfrm>
            <a:off x="2131809" y="3555643"/>
            <a:ext cx="183469" cy="1504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a:stCxn id="4" idx="1"/>
            <a:endCxn id="159" idx="1"/>
          </p:cNvCxnSpPr>
          <p:nvPr/>
        </p:nvCxnSpPr>
        <p:spPr>
          <a:xfrm flipH="1">
            <a:off x="4154463" y="2467217"/>
            <a:ext cx="269239" cy="28371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a:stCxn id="159" idx="2"/>
            <a:endCxn id="162" idx="3"/>
          </p:cNvCxnSpPr>
          <p:nvPr/>
        </p:nvCxnSpPr>
        <p:spPr>
          <a:xfrm flipH="1" flipV="1">
            <a:off x="3734050" y="5497497"/>
            <a:ext cx="189581" cy="4600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a:stCxn id="162" idx="2"/>
            <a:endCxn id="163" idx="0"/>
          </p:cNvCxnSpPr>
          <p:nvPr/>
        </p:nvCxnSpPr>
        <p:spPr>
          <a:xfrm flipH="1">
            <a:off x="1036823" y="5643170"/>
            <a:ext cx="1285693" cy="986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p:cNvCxnSpPr>
            <a:endCxn id="96" idx="0"/>
          </p:cNvCxnSpPr>
          <p:nvPr/>
        </p:nvCxnSpPr>
        <p:spPr>
          <a:xfrm>
            <a:off x="6669049" y="1439555"/>
            <a:ext cx="784894" cy="2005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a:endCxn id="154" idx="0"/>
          </p:cNvCxnSpPr>
          <p:nvPr/>
        </p:nvCxnSpPr>
        <p:spPr>
          <a:xfrm>
            <a:off x="6650316" y="1432353"/>
            <a:ext cx="2127094" cy="2018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a:stCxn id="98" idx="2"/>
            <a:endCxn id="154" idx="0"/>
          </p:cNvCxnSpPr>
          <p:nvPr/>
        </p:nvCxnSpPr>
        <p:spPr>
          <a:xfrm>
            <a:off x="8722492" y="1265499"/>
            <a:ext cx="54918" cy="3687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5" name="Straight Connector 244"/>
          <p:cNvCxnSpPr>
            <a:stCxn id="518" idx="1"/>
            <a:endCxn id="114" idx="0"/>
          </p:cNvCxnSpPr>
          <p:nvPr/>
        </p:nvCxnSpPr>
        <p:spPr>
          <a:xfrm flipH="1">
            <a:off x="5567812" y="3594564"/>
            <a:ext cx="836881" cy="2982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8" name="Straight Connector 247"/>
          <p:cNvCxnSpPr>
            <a:stCxn id="114" idx="2"/>
          </p:cNvCxnSpPr>
          <p:nvPr/>
        </p:nvCxnSpPr>
        <p:spPr>
          <a:xfrm flipH="1">
            <a:off x="5549078" y="4857018"/>
            <a:ext cx="18734" cy="1231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a:stCxn id="108" idx="0"/>
            <a:endCxn id="96" idx="2"/>
          </p:cNvCxnSpPr>
          <p:nvPr/>
        </p:nvCxnSpPr>
        <p:spPr>
          <a:xfrm flipV="1">
            <a:off x="7449463" y="4873180"/>
            <a:ext cx="4481" cy="13214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a:stCxn id="109" idx="0"/>
            <a:endCxn id="108" idx="2"/>
          </p:cNvCxnSpPr>
          <p:nvPr/>
        </p:nvCxnSpPr>
        <p:spPr>
          <a:xfrm flipH="1" flipV="1">
            <a:off x="7449463" y="5713163"/>
            <a:ext cx="12271" cy="1691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a:stCxn id="491" idx="0"/>
            <a:endCxn id="154" idx="2"/>
          </p:cNvCxnSpPr>
          <p:nvPr/>
        </p:nvCxnSpPr>
        <p:spPr>
          <a:xfrm flipV="1">
            <a:off x="8777410" y="5769429"/>
            <a:ext cx="0" cy="967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75633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555DCB65-56D7-43D1-A231-BA638E84B7F7}"/>
              </a:ext>
            </a:extLst>
          </p:cNvPr>
          <p:cNvGrpSpPr/>
          <p:nvPr/>
        </p:nvGrpSpPr>
        <p:grpSpPr>
          <a:xfrm>
            <a:off x="7462216" y="4583186"/>
            <a:ext cx="2170969" cy="1566079"/>
            <a:chOff x="9577851" y="6854219"/>
            <a:chExt cx="3039357" cy="2192511"/>
          </a:xfrm>
        </p:grpSpPr>
        <p:pic>
          <p:nvPicPr>
            <p:cNvPr id="7" name="Picture 6">
              <a:extLst>
                <a:ext uri="{FF2B5EF4-FFF2-40B4-BE49-F238E27FC236}">
                  <a16:creationId xmlns:a16="http://schemas.microsoft.com/office/drawing/2014/main" id="{BD530025-22F0-4508-954C-6FCCF3DD6195}"/>
                </a:ext>
              </a:extLst>
            </p:cNvPr>
            <p:cNvPicPr>
              <a:picLocks noChangeAspect="1"/>
            </p:cNvPicPr>
            <p:nvPr/>
          </p:nvPicPr>
          <p:blipFill>
            <a:blip r:embed="rId2"/>
            <a:stretch>
              <a:fillRect/>
            </a:stretch>
          </p:blipFill>
          <p:spPr>
            <a:xfrm>
              <a:off x="9721561" y="6854219"/>
              <a:ext cx="2352722" cy="2192511"/>
            </a:xfrm>
            <a:prstGeom prst="rect">
              <a:avLst/>
            </a:prstGeom>
          </p:spPr>
        </p:pic>
        <p:sp>
          <p:nvSpPr>
            <p:cNvPr id="8" name="TextBox 7">
              <a:extLst>
                <a:ext uri="{FF2B5EF4-FFF2-40B4-BE49-F238E27FC236}">
                  <a16:creationId xmlns:a16="http://schemas.microsoft.com/office/drawing/2014/main" id="{6F5BB847-76E1-4839-8F79-D770662B5D61}"/>
                </a:ext>
              </a:extLst>
            </p:cNvPr>
            <p:cNvSpPr txBox="1"/>
            <p:nvPr/>
          </p:nvSpPr>
          <p:spPr>
            <a:xfrm>
              <a:off x="11889891" y="7084968"/>
              <a:ext cx="727317" cy="375231"/>
            </a:xfrm>
            <a:prstGeom prst="rect">
              <a:avLst/>
            </a:prstGeom>
            <a:noFill/>
          </p:spPr>
          <p:txBody>
            <a:bodyPr wrap="square" rtlCol="0">
              <a:spAutoFit/>
            </a:bodyPr>
            <a:lstStyle/>
            <a:p>
              <a:pPr algn="ctr"/>
              <a:r>
                <a:rPr lang="en-GB" sz="571" dirty="0"/>
                <a:t>sensory neurone</a:t>
              </a:r>
            </a:p>
          </p:txBody>
        </p:sp>
        <p:sp>
          <p:nvSpPr>
            <p:cNvPr id="31" name="TextBox 30">
              <a:extLst>
                <a:ext uri="{FF2B5EF4-FFF2-40B4-BE49-F238E27FC236}">
                  <a16:creationId xmlns:a16="http://schemas.microsoft.com/office/drawing/2014/main" id="{7A549824-0CE6-42A4-9F8C-9F5E1CC7FD3F}"/>
                </a:ext>
              </a:extLst>
            </p:cNvPr>
            <p:cNvSpPr txBox="1"/>
            <p:nvPr/>
          </p:nvSpPr>
          <p:spPr>
            <a:xfrm>
              <a:off x="11843335" y="7470925"/>
              <a:ext cx="727317" cy="375231"/>
            </a:xfrm>
            <a:prstGeom prst="rect">
              <a:avLst/>
            </a:prstGeom>
            <a:noFill/>
          </p:spPr>
          <p:txBody>
            <a:bodyPr wrap="square" rtlCol="0">
              <a:spAutoFit/>
            </a:bodyPr>
            <a:lstStyle/>
            <a:p>
              <a:pPr algn="ctr"/>
              <a:r>
                <a:rPr lang="en-GB" sz="571" dirty="0"/>
                <a:t>motor neurone</a:t>
              </a:r>
            </a:p>
          </p:txBody>
        </p:sp>
        <p:sp>
          <p:nvSpPr>
            <p:cNvPr id="32" name="TextBox 31">
              <a:extLst>
                <a:ext uri="{FF2B5EF4-FFF2-40B4-BE49-F238E27FC236}">
                  <a16:creationId xmlns:a16="http://schemas.microsoft.com/office/drawing/2014/main" id="{A202C443-FF3C-49D8-BBD1-D317D88DDDB7}"/>
                </a:ext>
              </a:extLst>
            </p:cNvPr>
            <p:cNvSpPr txBox="1"/>
            <p:nvPr/>
          </p:nvSpPr>
          <p:spPr>
            <a:xfrm>
              <a:off x="10323065" y="7224642"/>
              <a:ext cx="727317" cy="252249"/>
            </a:xfrm>
            <a:prstGeom prst="rect">
              <a:avLst/>
            </a:prstGeom>
            <a:noFill/>
          </p:spPr>
          <p:txBody>
            <a:bodyPr wrap="square" rtlCol="0">
              <a:spAutoFit/>
            </a:bodyPr>
            <a:lstStyle/>
            <a:p>
              <a:pPr algn="ctr"/>
              <a:r>
                <a:rPr lang="en-GB" sz="571" dirty="0"/>
                <a:t>spinal cord</a:t>
              </a:r>
            </a:p>
          </p:txBody>
        </p:sp>
        <p:sp>
          <p:nvSpPr>
            <p:cNvPr id="33" name="TextBox 32">
              <a:extLst>
                <a:ext uri="{FF2B5EF4-FFF2-40B4-BE49-F238E27FC236}">
                  <a16:creationId xmlns:a16="http://schemas.microsoft.com/office/drawing/2014/main" id="{CF5A6B87-D67A-4CC1-AF12-C5428C8A83FC}"/>
                </a:ext>
              </a:extLst>
            </p:cNvPr>
            <p:cNvSpPr txBox="1"/>
            <p:nvPr/>
          </p:nvSpPr>
          <p:spPr>
            <a:xfrm>
              <a:off x="11399883" y="8198734"/>
              <a:ext cx="727317" cy="375231"/>
            </a:xfrm>
            <a:prstGeom prst="rect">
              <a:avLst/>
            </a:prstGeom>
            <a:noFill/>
          </p:spPr>
          <p:txBody>
            <a:bodyPr wrap="square" rtlCol="0">
              <a:spAutoFit/>
            </a:bodyPr>
            <a:lstStyle/>
            <a:p>
              <a:pPr algn="ctr"/>
              <a:r>
                <a:rPr lang="en-GB" sz="571" dirty="0"/>
                <a:t>muscle (effector)</a:t>
              </a:r>
            </a:p>
          </p:txBody>
        </p:sp>
        <p:sp>
          <p:nvSpPr>
            <p:cNvPr id="34" name="TextBox 33">
              <a:extLst>
                <a:ext uri="{FF2B5EF4-FFF2-40B4-BE49-F238E27FC236}">
                  <a16:creationId xmlns:a16="http://schemas.microsoft.com/office/drawing/2014/main" id="{EB23F681-9BD0-4E8A-93C7-6EC0097C263F}"/>
                </a:ext>
              </a:extLst>
            </p:cNvPr>
            <p:cNvSpPr txBox="1"/>
            <p:nvPr/>
          </p:nvSpPr>
          <p:spPr>
            <a:xfrm>
              <a:off x="9577851" y="8299432"/>
              <a:ext cx="727317" cy="375231"/>
            </a:xfrm>
            <a:prstGeom prst="rect">
              <a:avLst/>
            </a:prstGeom>
            <a:noFill/>
          </p:spPr>
          <p:txBody>
            <a:bodyPr wrap="square" rtlCol="0">
              <a:spAutoFit/>
            </a:bodyPr>
            <a:lstStyle/>
            <a:p>
              <a:pPr algn="ctr"/>
              <a:r>
                <a:rPr lang="en-GB" sz="571" dirty="0"/>
                <a:t>pain receptors</a:t>
              </a:r>
            </a:p>
          </p:txBody>
        </p:sp>
      </p:grpSp>
      <p:sp>
        <p:nvSpPr>
          <p:cNvPr id="4" name="Rectangle 3"/>
          <p:cNvSpPr/>
          <p:nvPr/>
        </p:nvSpPr>
        <p:spPr>
          <a:xfrm>
            <a:off x="4282745" y="1066419"/>
            <a:ext cx="1479732" cy="8838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 GCSE HOMEOSTASIS AND RESPONSE part 1</a:t>
            </a:r>
            <a:endParaRPr lang="en-GB" sz="1286" dirty="0">
              <a:ea typeface="Verdana" panose="020B0604030504040204" pitchFamily="34" charset="0"/>
              <a:cs typeface="Verdana" panose="020B0604030504040204" pitchFamily="34" charset="0"/>
            </a:endParaRPr>
          </a:p>
        </p:txBody>
      </p:sp>
      <p:cxnSp>
        <p:nvCxnSpPr>
          <p:cNvPr id="155" name="Straight Connector 154"/>
          <p:cNvCxnSpPr>
            <a:stCxn id="111" idx="3"/>
            <a:endCxn id="4" idx="1"/>
          </p:cNvCxnSpPr>
          <p:nvPr/>
        </p:nvCxnSpPr>
        <p:spPr>
          <a:xfrm>
            <a:off x="4139274" y="1267644"/>
            <a:ext cx="143471" cy="1285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14" name="Table 113"/>
          <p:cNvGraphicFramePr>
            <a:graphicFrameLocks noGrp="1"/>
          </p:cNvGraphicFramePr>
          <p:nvPr>
            <p:extLst/>
          </p:nvPr>
        </p:nvGraphicFramePr>
        <p:xfrm>
          <a:off x="7716028" y="735981"/>
          <a:ext cx="1777397" cy="3923721"/>
        </p:xfrm>
        <a:graphic>
          <a:graphicData uri="http://schemas.openxmlformats.org/drawingml/2006/table">
            <a:tbl>
              <a:tblPr firstRow="1" bandRow="1">
                <a:tableStyleId>{5940675A-B579-460E-94D1-54222C63F5DA}</a:tableStyleId>
              </a:tblPr>
              <a:tblGrid>
                <a:gridCol w="888699">
                  <a:extLst>
                    <a:ext uri="{9D8B030D-6E8A-4147-A177-3AD203B41FA5}">
                      <a16:colId xmlns:a16="http://schemas.microsoft.com/office/drawing/2014/main" val="20000"/>
                    </a:ext>
                  </a:extLst>
                </a:gridCol>
                <a:gridCol w="888699">
                  <a:extLst>
                    <a:ext uri="{9D8B030D-6E8A-4147-A177-3AD203B41FA5}">
                      <a16:colId xmlns:a16="http://schemas.microsoft.com/office/drawing/2014/main" val="2966014908"/>
                    </a:ext>
                  </a:extLst>
                </a:gridCol>
              </a:tblGrid>
              <a:tr h="596220">
                <a:tc gridSpan="2">
                  <a:txBody>
                    <a:bodyPr/>
                    <a:lstStyle/>
                    <a:p>
                      <a:pPr algn="ctr"/>
                      <a:r>
                        <a:rPr lang="en-GB" sz="900" b="1" i="0" dirty="0">
                          <a:solidFill>
                            <a:schemeClr val="tx1"/>
                          </a:solidFill>
                        </a:rPr>
                        <a:t>Information from receptors passes along cells (neurones) as electrical impulses to the central nervous system (CNS)</a:t>
                      </a:r>
                    </a:p>
                  </a:txBody>
                  <a:tcPr marL="65314" marR="65314" marT="32657" marB="32657" anchor="ctr">
                    <a:solidFill>
                      <a:schemeClr val="accent2">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326571">
                <a:tc gridSpan="2">
                  <a:txBody>
                    <a:bodyPr/>
                    <a:lstStyle/>
                    <a:p>
                      <a:pPr algn="ctr"/>
                      <a:r>
                        <a:rPr lang="en-GB" sz="900" b="1" i="1" dirty="0">
                          <a:solidFill>
                            <a:schemeClr val="accent2">
                              <a:lumMod val="75000"/>
                            </a:schemeClr>
                          </a:solidFill>
                        </a:rPr>
                        <a:t>The CNS is the brain and the spinal cord. </a:t>
                      </a:r>
                    </a:p>
                  </a:txBody>
                  <a:tcPr marL="65314" marR="65314" marT="32657" marB="32657" anchor="ctr">
                    <a:noFill/>
                  </a:tcPr>
                </a:tc>
                <a:tc hMerge="1">
                  <a:txBody>
                    <a:bodyPr/>
                    <a:lstStyle/>
                    <a:p>
                      <a:endParaRPr lang="en-GB"/>
                    </a:p>
                  </a:txBody>
                  <a:tcPr/>
                </a:tc>
                <a:extLst>
                  <a:ext uri="{0D108BD9-81ED-4DB2-BD59-A6C34878D82A}">
                    <a16:rowId xmlns:a16="http://schemas.microsoft.com/office/drawing/2014/main" val="10001"/>
                  </a:ext>
                </a:extLst>
              </a:tr>
              <a:tr h="576008">
                <a:tc gridSpan="2">
                  <a:txBody>
                    <a:bodyPr/>
                    <a:lstStyle/>
                    <a:p>
                      <a:pPr marL="0" indent="0" algn="ctr">
                        <a:buFont typeface="Arial" charset="0"/>
                        <a:buNone/>
                      </a:pPr>
                      <a:r>
                        <a:rPr lang="en-GB" sz="900" b="0" i="0" dirty="0">
                          <a:solidFill>
                            <a:schemeClr val="tx1"/>
                          </a:solidFill>
                        </a:rPr>
                        <a:t>Coordinates the response of effectors; muscles contracting or glands secreting hormones</a:t>
                      </a:r>
                    </a:p>
                  </a:txBody>
                  <a:tcPr marL="65314" marR="65314" marT="32657" marB="32657" anchor="ctr">
                    <a:noFill/>
                  </a:tcPr>
                </a:tc>
                <a:tc hMerge="1">
                  <a:txBody>
                    <a:bodyPr/>
                    <a:lstStyle/>
                    <a:p>
                      <a:endParaRPr lang="en-GB"/>
                    </a:p>
                  </a:txBody>
                  <a:tcPr/>
                </a:tc>
                <a:extLst>
                  <a:ext uri="{0D108BD9-81ED-4DB2-BD59-A6C34878D82A}">
                    <a16:rowId xmlns:a16="http://schemas.microsoft.com/office/drawing/2014/main" val="10002"/>
                  </a:ext>
                </a:extLst>
              </a:tr>
              <a:tr h="491413">
                <a:tc>
                  <a:txBody>
                    <a:bodyPr/>
                    <a:lstStyle/>
                    <a:p>
                      <a:pPr marL="0" indent="0" algn="ctr">
                        <a:buFont typeface="Arial" charset="0"/>
                        <a:buNone/>
                      </a:pPr>
                      <a:r>
                        <a:rPr lang="en-GB" sz="900" b="0" i="0" dirty="0">
                          <a:solidFill>
                            <a:schemeClr val="tx1"/>
                          </a:solidFill>
                        </a:rPr>
                        <a:t>Stimulus</a:t>
                      </a:r>
                    </a:p>
                  </a:txBody>
                  <a:tcPr marL="65314" marR="65314" marT="32657" marB="32657" anchor="ctr">
                    <a:lnB w="12700" cap="flat" cmpd="sng" algn="ctr">
                      <a:noFill/>
                      <a:prstDash val="solid"/>
                      <a:round/>
                      <a:headEnd type="none" w="med" len="med"/>
                      <a:tailEnd type="none" w="med" len="med"/>
                    </a:lnB>
                    <a:noFill/>
                  </a:tcPr>
                </a:tc>
                <a:tc>
                  <a:txBody>
                    <a:bodyPr/>
                    <a:lstStyle/>
                    <a:p>
                      <a:pPr marL="0" indent="0" algn="ctr">
                        <a:buFont typeface="Arial" charset="0"/>
                        <a:buNone/>
                      </a:pPr>
                      <a:r>
                        <a:rPr lang="en-GB" sz="900" b="0" i="0" dirty="0">
                          <a:solidFill>
                            <a:schemeClr val="tx1"/>
                          </a:solidFill>
                        </a:rPr>
                        <a:t>Lights switch on</a:t>
                      </a:r>
                    </a:p>
                  </a:txBody>
                  <a:tcPr marL="65314" marR="65314" marT="32657" marB="32657" anchor="ctr">
                    <a:lnB w="12700" cap="flat" cmpd="sng" algn="ctr">
                      <a:noFill/>
                      <a:prstDash val="solid"/>
                      <a:round/>
                      <a:headEnd type="none" w="med" len="med"/>
                      <a:tailEnd type="none" w="med" len="med"/>
                    </a:lnB>
                    <a:noFill/>
                  </a:tcPr>
                </a:tc>
                <a:extLst>
                  <a:ext uri="{0D108BD9-81ED-4DB2-BD59-A6C34878D82A}">
                    <a16:rowId xmlns:a16="http://schemas.microsoft.com/office/drawing/2014/main" val="964368810"/>
                  </a:ext>
                </a:extLst>
              </a:tr>
              <a:tr h="447869">
                <a:tc>
                  <a:txBody>
                    <a:bodyPr/>
                    <a:lstStyle/>
                    <a:p>
                      <a:pPr algn="ctr"/>
                      <a:r>
                        <a:rPr lang="en-GB" sz="900" b="0" i="0" dirty="0">
                          <a:solidFill>
                            <a:schemeClr val="tx1"/>
                          </a:solidFill>
                        </a:rPr>
                        <a:t>Receptor</a:t>
                      </a:r>
                      <a:endParaRPr lang="en-GB" sz="1300" dirty="0"/>
                    </a:p>
                  </a:txBody>
                  <a:tcPr marL="65314" marR="65314" marT="32657" marB="32657"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1280160" rtl="0" eaLnBrk="1" fontAlgn="auto" latinLnBrk="0" hangingPunct="1">
                        <a:lnSpc>
                          <a:spcPct val="100000"/>
                        </a:lnSpc>
                        <a:spcBef>
                          <a:spcPts val="0"/>
                        </a:spcBef>
                        <a:spcAft>
                          <a:spcPts val="0"/>
                        </a:spcAft>
                        <a:buClrTx/>
                        <a:buSzTx/>
                        <a:buFont typeface="Arial" charset="0"/>
                        <a:buNone/>
                        <a:tabLst/>
                        <a:defRPr/>
                      </a:pPr>
                      <a:r>
                        <a:rPr lang="en-GB" sz="900" b="0" i="0" dirty="0">
                          <a:solidFill>
                            <a:schemeClr val="tx1"/>
                          </a:solidFill>
                        </a:rPr>
                        <a:t>Cells in retina</a:t>
                      </a:r>
                    </a:p>
                  </a:txBody>
                  <a:tcPr marL="65314" marR="65314" marT="32657" marB="32657"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51296681"/>
                  </a:ext>
                </a:extLst>
              </a:tr>
              <a:tr h="478971">
                <a:tc>
                  <a:txBody>
                    <a:bodyPr/>
                    <a:lstStyle/>
                    <a:p>
                      <a:pPr algn="ctr"/>
                      <a:r>
                        <a:rPr lang="en-GB" sz="900" b="0" i="0" dirty="0">
                          <a:solidFill>
                            <a:schemeClr val="tx1"/>
                          </a:solidFill>
                        </a:rPr>
                        <a:t>Coordinator</a:t>
                      </a:r>
                      <a:endParaRPr lang="en-GB" sz="1300" dirty="0"/>
                    </a:p>
                  </a:txBody>
                  <a:tcPr marL="65314" marR="65314" marT="32657" marB="32657"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1280160" rtl="0" eaLnBrk="1" fontAlgn="auto" latinLnBrk="0" hangingPunct="1">
                        <a:lnSpc>
                          <a:spcPct val="100000"/>
                        </a:lnSpc>
                        <a:spcBef>
                          <a:spcPts val="0"/>
                        </a:spcBef>
                        <a:spcAft>
                          <a:spcPts val="0"/>
                        </a:spcAft>
                        <a:buClrTx/>
                        <a:buSzTx/>
                        <a:buFont typeface="Arial" charset="0"/>
                        <a:buNone/>
                        <a:tabLst/>
                        <a:defRPr/>
                      </a:pPr>
                      <a:r>
                        <a:rPr lang="en-GB" sz="900" b="0" i="0" dirty="0">
                          <a:solidFill>
                            <a:schemeClr val="tx1"/>
                          </a:solidFill>
                        </a:rPr>
                        <a:t>CNS</a:t>
                      </a:r>
                    </a:p>
                  </a:txBody>
                  <a:tcPr marL="65314" marR="65314" marT="32657" marB="32657"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20345888"/>
                  </a:ext>
                </a:extLst>
              </a:tr>
              <a:tr h="497633">
                <a:tc>
                  <a:txBody>
                    <a:bodyPr/>
                    <a:lstStyle/>
                    <a:p>
                      <a:pPr algn="ctr"/>
                      <a:r>
                        <a:rPr lang="en-GB" sz="900" b="0" i="0" dirty="0">
                          <a:solidFill>
                            <a:schemeClr val="tx1"/>
                          </a:solidFill>
                        </a:rPr>
                        <a:t>Effector</a:t>
                      </a:r>
                      <a:endParaRPr lang="en-GB" sz="1300" dirty="0"/>
                    </a:p>
                  </a:txBody>
                  <a:tcPr marL="65314" marR="65314" marT="32657" marB="32657"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1280160" rtl="0" eaLnBrk="1" fontAlgn="auto" latinLnBrk="0" hangingPunct="1">
                        <a:lnSpc>
                          <a:spcPct val="100000"/>
                        </a:lnSpc>
                        <a:spcBef>
                          <a:spcPts val="0"/>
                        </a:spcBef>
                        <a:spcAft>
                          <a:spcPts val="0"/>
                        </a:spcAft>
                        <a:buClrTx/>
                        <a:buSzTx/>
                        <a:buFont typeface="Arial" charset="0"/>
                        <a:buNone/>
                        <a:tabLst/>
                        <a:defRPr/>
                      </a:pPr>
                      <a:r>
                        <a:rPr lang="en-GB" sz="900" b="0" i="0" dirty="0">
                          <a:solidFill>
                            <a:schemeClr val="tx1"/>
                          </a:solidFill>
                        </a:rPr>
                        <a:t>Muscles connected to iris</a:t>
                      </a:r>
                    </a:p>
                  </a:txBody>
                  <a:tcPr marL="65314" marR="65314" marT="32657" marB="32657"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21838905"/>
                  </a:ext>
                </a:extLst>
              </a:tr>
              <a:tr h="509036">
                <a:tc>
                  <a:txBody>
                    <a:bodyPr/>
                    <a:lstStyle/>
                    <a:p>
                      <a:pPr algn="ctr"/>
                      <a:r>
                        <a:rPr lang="en-GB" sz="900" b="0" i="0" dirty="0">
                          <a:solidFill>
                            <a:schemeClr val="tx1"/>
                          </a:solidFill>
                        </a:rPr>
                        <a:t>Response</a:t>
                      </a:r>
                      <a:endParaRPr lang="en-GB" sz="1300" dirty="0"/>
                    </a:p>
                  </a:txBody>
                  <a:tcPr marL="65314" marR="65314" marT="32657" marB="32657" anchor="ctr">
                    <a:lnT w="12700" cap="flat" cmpd="sng" algn="ctr">
                      <a:noFill/>
                      <a:prstDash val="solid"/>
                      <a:round/>
                      <a:headEnd type="none" w="med" len="med"/>
                      <a:tailEnd type="none" w="med" len="med"/>
                    </a:lnT>
                    <a:noFill/>
                  </a:tcPr>
                </a:tc>
                <a:tc>
                  <a:txBody>
                    <a:bodyPr/>
                    <a:lstStyle/>
                    <a:p>
                      <a:pPr marL="0" marR="0" lvl="0" indent="0" algn="ctr" defTabSz="1280160" rtl="0" eaLnBrk="1" fontAlgn="auto" latinLnBrk="0" hangingPunct="1">
                        <a:lnSpc>
                          <a:spcPct val="100000"/>
                        </a:lnSpc>
                        <a:spcBef>
                          <a:spcPts val="0"/>
                        </a:spcBef>
                        <a:spcAft>
                          <a:spcPts val="0"/>
                        </a:spcAft>
                        <a:buClrTx/>
                        <a:buSzTx/>
                        <a:buFont typeface="Arial" charset="0"/>
                        <a:buNone/>
                        <a:tabLst/>
                        <a:defRPr/>
                      </a:pPr>
                      <a:r>
                        <a:rPr lang="en-GB" sz="900" b="0" i="0" dirty="0">
                          <a:solidFill>
                            <a:schemeClr val="tx1"/>
                          </a:solidFill>
                        </a:rPr>
                        <a:t>Pupils get smaller</a:t>
                      </a:r>
                    </a:p>
                  </a:txBody>
                  <a:tcPr marL="65314" marR="65314" marT="32657" marB="32657" anchor="ctr">
                    <a:lnT w="12700" cap="flat" cmpd="sng" algn="ctr">
                      <a:noFill/>
                      <a:prstDash val="solid"/>
                      <a:round/>
                      <a:headEnd type="none" w="med" len="med"/>
                      <a:tailEnd type="none" w="med" len="med"/>
                    </a:lnT>
                    <a:noFill/>
                  </a:tcPr>
                </a:tc>
                <a:extLst>
                  <a:ext uri="{0D108BD9-81ED-4DB2-BD59-A6C34878D82A}">
                    <a16:rowId xmlns:a16="http://schemas.microsoft.com/office/drawing/2014/main" val="1228660989"/>
                  </a:ext>
                </a:extLst>
              </a:tr>
            </a:tbl>
          </a:graphicData>
        </a:graphic>
      </p:graphicFrame>
      <p:cxnSp>
        <p:nvCxnSpPr>
          <p:cNvPr id="248" name="Straight Connector 247"/>
          <p:cNvCxnSpPr>
            <a:cxnSpLocks/>
            <a:stCxn id="79" idx="0"/>
            <a:endCxn id="80" idx="2"/>
          </p:cNvCxnSpPr>
          <p:nvPr/>
        </p:nvCxnSpPr>
        <p:spPr>
          <a:xfrm flipV="1">
            <a:off x="5483824" y="2262372"/>
            <a:ext cx="32991" cy="992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8" name="Table 17"/>
          <p:cNvGraphicFramePr>
            <a:graphicFrameLocks noGrp="1"/>
          </p:cNvGraphicFramePr>
          <p:nvPr>
            <p:extLst/>
          </p:nvPr>
        </p:nvGraphicFramePr>
        <p:xfrm>
          <a:off x="3714337" y="41945"/>
          <a:ext cx="3086125" cy="979714"/>
        </p:xfrm>
        <a:graphic>
          <a:graphicData uri="http://schemas.openxmlformats.org/drawingml/2006/table">
            <a:tbl>
              <a:tblPr firstRow="1" bandRow="1">
                <a:tableStyleId>{5940675A-B579-460E-94D1-54222C63F5DA}</a:tableStyleId>
              </a:tblPr>
              <a:tblGrid>
                <a:gridCol w="390026">
                  <a:extLst>
                    <a:ext uri="{9D8B030D-6E8A-4147-A177-3AD203B41FA5}">
                      <a16:colId xmlns:a16="http://schemas.microsoft.com/office/drawing/2014/main" val="20000"/>
                    </a:ext>
                  </a:extLst>
                </a:gridCol>
                <a:gridCol w="727788">
                  <a:extLst>
                    <a:ext uri="{9D8B030D-6E8A-4147-A177-3AD203B41FA5}">
                      <a16:colId xmlns:a16="http://schemas.microsoft.com/office/drawing/2014/main" val="20001"/>
                    </a:ext>
                  </a:extLst>
                </a:gridCol>
                <a:gridCol w="1968311">
                  <a:extLst>
                    <a:ext uri="{9D8B030D-6E8A-4147-A177-3AD203B41FA5}">
                      <a16:colId xmlns:a16="http://schemas.microsoft.com/office/drawing/2014/main" val="20002"/>
                    </a:ext>
                  </a:extLst>
                </a:gridCol>
              </a:tblGrid>
              <a:tr h="326571">
                <a:tc rowSpan="3">
                  <a:txBody>
                    <a:bodyPr/>
                    <a:lstStyle/>
                    <a:p>
                      <a:pPr algn="ctr"/>
                      <a:r>
                        <a:rPr lang="en-GB" sz="900" b="1" dirty="0"/>
                        <a:t>Human control</a:t>
                      </a:r>
                      <a:r>
                        <a:rPr lang="en-GB" sz="900" b="1" baseline="0" dirty="0"/>
                        <a:t> systems include</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dirty="0">
                          <a:solidFill>
                            <a:schemeClr val="accent2">
                              <a:lumMod val="75000"/>
                            </a:schemeClr>
                          </a:solidFill>
                        </a:rPr>
                        <a:t>Cells</a:t>
                      </a:r>
                      <a:r>
                        <a:rPr lang="en-GB" sz="900" b="1" i="1" baseline="0" dirty="0">
                          <a:solidFill>
                            <a:schemeClr val="accent2">
                              <a:lumMod val="75000"/>
                            </a:schemeClr>
                          </a:solidFill>
                        </a:rPr>
                        <a:t> called receptors</a:t>
                      </a:r>
                      <a:endParaRPr lang="en-GB" sz="900" b="1" i="1" dirty="0">
                        <a:solidFill>
                          <a:schemeClr val="accent2">
                            <a:lumMod val="75000"/>
                          </a:schemeClr>
                        </a:solidFill>
                      </a:endParaRPr>
                    </a:p>
                  </a:txBody>
                  <a:tcPr marL="65314" marR="65314" marT="32657" marB="32657" anchor="ctr"/>
                </a:tc>
                <a:tc>
                  <a:txBody>
                    <a:bodyPr/>
                    <a:lstStyle/>
                    <a:p>
                      <a:pPr algn="l"/>
                      <a:r>
                        <a:rPr lang="en-GB" sz="900" dirty="0"/>
                        <a:t>Detect stimuli (changes</a:t>
                      </a:r>
                      <a:r>
                        <a:rPr lang="en-GB" sz="900" baseline="0" dirty="0"/>
                        <a:t> in environment).</a:t>
                      </a:r>
                      <a:endParaRPr lang="en-GB" sz="900" dirty="0"/>
                    </a:p>
                  </a:txBody>
                  <a:tcPr marL="65314" marR="65314" marT="32657" marB="32657" anchor="ctr"/>
                </a:tc>
                <a:extLst>
                  <a:ext uri="{0D108BD9-81ED-4DB2-BD59-A6C34878D82A}">
                    <a16:rowId xmlns:a16="http://schemas.microsoft.com/office/drawing/2014/main" val="10000"/>
                  </a:ext>
                </a:extLst>
              </a:tr>
              <a:tr h="326571">
                <a:tc vMerge="1">
                  <a:txBody>
                    <a:bodyPr/>
                    <a:lstStyle/>
                    <a:p>
                      <a:endParaRPr lang="en-GB"/>
                    </a:p>
                  </a:txBody>
                  <a:tcPr/>
                </a:tc>
                <a:tc>
                  <a:txBody>
                    <a:bodyPr/>
                    <a:lstStyle/>
                    <a:p>
                      <a:pPr algn="ctr"/>
                      <a:r>
                        <a:rPr lang="en-GB" sz="900" b="1" i="1" dirty="0">
                          <a:solidFill>
                            <a:schemeClr val="accent2">
                              <a:lumMod val="75000"/>
                            </a:schemeClr>
                          </a:solidFill>
                        </a:rPr>
                        <a:t>Coordination</a:t>
                      </a:r>
                      <a:r>
                        <a:rPr lang="en-GB" sz="900" b="1" i="1" baseline="0" dirty="0">
                          <a:solidFill>
                            <a:schemeClr val="accent2">
                              <a:lumMod val="75000"/>
                            </a:schemeClr>
                          </a:solidFill>
                        </a:rPr>
                        <a:t> centres</a:t>
                      </a:r>
                      <a:endParaRPr lang="en-GB" sz="900" b="1" i="1" dirty="0">
                        <a:solidFill>
                          <a:schemeClr val="accent2">
                            <a:lumMod val="75000"/>
                          </a:schemeClr>
                        </a:solidFill>
                      </a:endParaRPr>
                    </a:p>
                  </a:txBody>
                  <a:tcPr marL="65314" marR="65314" marT="32657" marB="32657" anchor="ctr"/>
                </a:tc>
                <a:tc>
                  <a:txBody>
                    <a:bodyPr/>
                    <a:lstStyle/>
                    <a:p>
                      <a:r>
                        <a:rPr lang="en-GB" sz="900" dirty="0"/>
                        <a:t>e.g.</a:t>
                      </a:r>
                      <a:r>
                        <a:rPr lang="en-GB" sz="900" baseline="0" dirty="0"/>
                        <a:t> brain, spinal cord and pancreas that receive information from receptors.</a:t>
                      </a:r>
                      <a:endParaRPr lang="en-GB" sz="900" dirty="0"/>
                    </a:p>
                  </a:txBody>
                  <a:tcPr marL="65314" marR="65314" marT="32657" marB="32657" anchor="ctr"/>
                </a:tc>
                <a:extLst>
                  <a:ext uri="{0D108BD9-81ED-4DB2-BD59-A6C34878D82A}">
                    <a16:rowId xmlns:a16="http://schemas.microsoft.com/office/drawing/2014/main" val="10001"/>
                  </a:ext>
                </a:extLst>
              </a:tr>
              <a:tr h="326571">
                <a:tc vMerge="1">
                  <a:txBody>
                    <a:bodyPr/>
                    <a:lstStyle/>
                    <a:p>
                      <a:endParaRPr lang="en-GB"/>
                    </a:p>
                  </a:txBody>
                  <a:tcPr/>
                </a:tc>
                <a:tc>
                  <a:txBody>
                    <a:bodyPr/>
                    <a:lstStyle/>
                    <a:p>
                      <a:pPr algn="ctr"/>
                      <a:r>
                        <a:rPr lang="en-GB" sz="900" b="1" i="1" dirty="0">
                          <a:solidFill>
                            <a:schemeClr val="accent2">
                              <a:lumMod val="75000"/>
                            </a:schemeClr>
                          </a:solidFill>
                        </a:rPr>
                        <a:t>Effectors</a:t>
                      </a:r>
                    </a:p>
                  </a:txBody>
                  <a:tcPr marL="65314" marR="65314" marT="32657" marB="32657" anchor="ctr"/>
                </a:tc>
                <a:tc>
                  <a:txBody>
                    <a:bodyPr/>
                    <a:lstStyle/>
                    <a:p>
                      <a:r>
                        <a:rPr lang="en-GB" sz="900" dirty="0"/>
                        <a:t>Muscles or glands,</a:t>
                      </a:r>
                      <a:r>
                        <a:rPr lang="en-GB" sz="900" baseline="0" dirty="0"/>
                        <a:t> which bring about responses to restore optimum levels.</a:t>
                      </a:r>
                      <a:endParaRPr lang="en-GB" sz="900" dirty="0"/>
                    </a:p>
                  </a:txBody>
                  <a:tcPr marL="65314" marR="65314" marT="32657" marB="32657" anchor="ctr"/>
                </a:tc>
                <a:extLst>
                  <a:ext uri="{0D108BD9-81ED-4DB2-BD59-A6C34878D82A}">
                    <a16:rowId xmlns:a16="http://schemas.microsoft.com/office/drawing/2014/main" val="10002"/>
                  </a:ext>
                </a:extLst>
              </a:tr>
            </a:tbl>
          </a:graphicData>
        </a:graphic>
      </p:graphicFrame>
      <p:sp>
        <p:nvSpPr>
          <p:cNvPr id="28" name="Rectangle 27"/>
          <p:cNvSpPr/>
          <p:nvPr/>
        </p:nvSpPr>
        <p:spPr>
          <a:xfrm>
            <a:off x="5824111" y="1072011"/>
            <a:ext cx="936749" cy="883832"/>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The human nervous system</a:t>
            </a:r>
            <a:endParaRPr lang="en-GB" sz="1286" dirty="0">
              <a:solidFill>
                <a:schemeClr val="accent2"/>
              </a:solidFill>
              <a:ea typeface="Verdana" panose="020B0604030504040204" pitchFamily="34" charset="0"/>
              <a:cs typeface="Verdana" panose="020B0604030504040204" pitchFamily="34" charset="0"/>
            </a:endParaRPr>
          </a:p>
        </p:txBody>
      </p:sp>
      <p:sp>
        <p:nvSpPr>
          <p:cNvPr id="29" name="Rectangle 28"/>
          <p:cNvSpPr/>
          <p:nvPr/>
        </p:nvSpPr>
        <p:spPr>
          <a:xfrm>
            <a:off x="7070106" y="41944"/>
            <a:ext cx="1935382" cy="52558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Enables humans to react to their surroundings and to co-ordinate their behaviour</a:t>
            </a:r>
          </a:p>
        </p:txBody>
      </p:sp>
      <p:pic>
        <p:nvPicPr>
          <p:cNvPr id="1028" name="Picture 4" descr="Image result for nervous syste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1027" y="704864"/>
            <a:ext cx="867822" cy="1604062"/>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a:extLst>
              <a:ext uri="{FF2B5EF4-FFF2-40B4-BE49-F238E27FC236}">
                <a16:creationId xmlns:a16="http://schemas.microsoft.com/office/drawing/2014/main" id="{16A9A90F-E0AF-42DB-AAD8-51FB977AB0AF}"/>
              </a:ext>
            </a:extLst>
          </p:cNvPr>
          <p:cNvGrpSpPr/>
          <p:nvPr/>
        </p:nvGrpSpPr>
        <p:grpSpPr>
          <a:xfrm>
            <a:off x="8080096" y="2596021"/>
            <a:ext cx="1042606" cy="1674936"/>
            <a:chOff x="9813853" y="3683726"/>
            <a:chExt cx="1459648" cy="2344911"/>
          </a:xfrm>
        </p:grpSpPr>
        <p:sp>
          <p:nvSpPr>
            <p:cNvPr id="3" name="Arrow: Down 2">
              <a:extLst>
                <a:ext uri="{FF2B5EF4-FFF2-40B4-BE49-F238E27FC236}">
                  <a16:creationId xmlns:a16="http://schemas.microsoft.com/office/drawing/2014/main" id="{313F517A-BD6A-4BF5-BF5D-FBB65D1A3D95}"/>
                </a:ext>
              </a:extLst>
            </p:cNvPr>
            <p:cNvSpPr/>
            <p:nvPr/>
          </p:nvSpPr>
          <p:spPr>
            <a:xfrm>
              <a:off x="9814560" y="3683726"/>
              <a:ext cx="182880" cy="270142"/>
            </a:xfrm>
            <a:prstGeom prst="downArrow">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6"/>
            </a:p>
          </p:txBody>
        </p:sp>
        <p:sp>
          <p:nvSpPr>
            <p:cNvPr id="20" name="Arrow: Down 19">
              <a:extLst>
                <a:ext uri="{FF2B5EF4-FFF2-40B4-BE49-F238E27FC236}">
                  <a16:creationId xmlns:a16="http://schemas.microsoft.com/office/drawing/2014/main" id="{6AF6719E-AAB7-4CCC-96A8-E4F840DCA6CC}"/>
                </a:ext>
              </a:extLst>
            </p:cNvPr>
            <p:cNvSpPr/>
            <p:nvPr/>
          </p:nvSpPr>
          <p:spPr>
            <a:xfrm>
              <a:off x="9822915" y="4358640"/>
              <a:ext cx="182880" cy="270142"/>
            </a:xfrm>
            <a:prstGeom prst="downArrow">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6"/>
            </a:p>
          </p:txBody>
        </p:sp>
        <p:sp>
          <p:nvSpPr>
            <p:cNvPr id="21" name="Arrow: Down 20">
              <a:extLst>
                <a:ext uri="{FF2B5EF4-FFF2-40B4-BE49-F238E27FC236}">
                  <a16:creationId xmlns:a16="http://schemas.microsoft.com/office/drawing/2014/main" id="{210CDB6D-1625-4113-8F0C-0B4E8F9B73A2}"/>
                </a:ext>
              </a:extLst>
            </p:cNvPr>
            <p:cNvSpPr/>
            <p:nvPr/>
          </p:nvSpPr>
          <p:spPr>
            <a:xfrm>
              <a:off x="9822915" y="4976858"/>
              <a:ext cx="182880" cy="270142"/>
            </a:xfrm>
            <a:prstGeom prst="downArrow">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6"/>
            </a:p>
          </p:txBody>
        </p:sp>
        <p:sp>
          <p:nvSpPr>
            <p:cNvPr id="22" name="Arrow: Down 21">
              <a:extLst>
                <a:ext uri="{FF2B5EF4-FFF2-40B4-BE49-F238E27FC236}">
                  <a16:creationId xmlns:a16="http://schemas.microsoft.com/office/drawing/2014/main" id="{CC22DECA-5239-42CF-AD1A-892845D4E791}"/>
                </a:ext>
              </a:extLst>
            </p:cNvPr>
            <p:cNvSpPr/>
            <p:nvPr/>
          </p:nvSpPr>
          <p:spPr>
            <a:xfrm>
              <a:off x="9813853" y="5758495"/>
              <a:ext cx="182880" cy="270142"/>
            </a:xfrm>
            <a:prstGeom prst="downArrow">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6"/>
            </a:p>
          </p:txBody>
        </p:sp>
        <p:sp>
          <p:nvSpPr>
            <p:cNvPr id="23" name="Arrow: Down 22">
              <a:extLst>
                <a:ext uri="{FF2B5EF4-FFF2-40B4-BE49-F238E27FC236}">
                  <a16:creationId xmlns:a16="http://schemas.microsoft.com/office/drawing/2014/main" id="{82FC371E-27AD-4D2E-9180-26F13B513CD6}"/>
                </a:ext>
              </a:extLst>
            </p:cNvPr>
            <p:cNvSpPr/>
            <p:nvPr/>
          </p:nvSpPr>
          <p:spPr>
            <a:xfrm>
              <a:off x="11088571" y="3689458"/>
              <a:ext cx="182880" cy="270142"/>
            </a:xfrm>
            <a:prstGeom prst="downArrow">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6"/>
            </a:p>
          </p:txBody>
        </p:sp>
        <p:sp>
          <p:nvSpPr>
            <p:cNvPr id="24" name="Arrow: Down 23">
              <a:extLst>
                <a:ext uri="{FF2B5EF4-FFF2-40B4-BE49-F238E27FC236}">
                  <a16:creationId xmlns:a16="http://schemas.microsoft.com/office/drawing/2014/main" id="{0C898FD3-A293-46FA-93A8-69E9A9C55D5A}"/>
                </a:ext>
              </a:extLst>
            </p:cNvPr>
            <p:cNvSpPr/>
            <p:nvPr/>
          </p:nvSpPr>
          <p:spPr>
            <a:xfrm>
              <a:off x="11090621" y="4355353"/>
              <a:ext cx="182880" cy="270142"/>
            </a:xfrm>
            <a:prstGeom prst="downArrow">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6"/>
            </a:p>
          </p:txBody>
        </p:sp>
        <p:sp>
          <p:nvSpPr>
            <p:cNvPr id="25" name="Arrow: Down 24">
              <a:extLst>
                <a:ext uri="{FF2B5EF4-FFF2-40B4-BE49-F238E27FC236}">
                  <a16:creationId xmlns:a16="http://schemas.microsoft.com/office/drawing/2014/main" id="{C730847B-FB42-45AE-8000-C850CED6E8EA}"/>
                </a:ext>
              </a:extLst>
            </p:cNvPr>
            <p:cNvSpPr/>
            <p:nvPr/>
          </p:nvSpPr>
          <p:spPr>
            <a:xfrm>
              <a:off x="11090621" y="4976858"/>
              <a:ext cx="182880" cy="270142"/>
            </a:xfrm>
            <a:prstGeom prst="downArrow">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6"/>
            </a:p>
          </p:txBody>
        </p:sp>
        <p:sp>
          <p:nvSpPr>
            <p:cNvPr id="26" name="Arrow: Down 25">
              <a:extLst>
                <a:ext uri="{FF2B5EF4-FFF2-40B4-BE49-F238E27FC236}">
                  <a16:creationId xmlns:a16="http://schemas.microsoft.com/office/drawing/2014/main" id="{DFCE1271-0C11-47E4-BCAE-2174D94E3E85}"/>
                </a:ext>
              </a:extLst>
            </p:cNvPr>
            <p:cNvSpPr/>
            <p:nvPr/>
          </p:nvSpPr>
          <p:spPr>
            <a:xfrm>
              <a:off x="11090621" y="5755208"/>
              <a:ext cx="182880" cy="270142"/>
            </a:xfrm>
            <a:prstGeom prst="downArrow">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6"/>
            </a:p>
          </p:txBody>
        </p:sp>
      </p:grpSp>
      <p:grpSp>
        <p:nvGrpSpPr>
          <p:cNvPr id="12" name="Group 11">
            <a:extLst>
              <a:ext uri="{FF2B5EF4-FFF2-40B4-BE49-F238E27FC236}">
                <a16:creationId xmlns:a16="http://schemas.microsoft.com/office/drawing/2014/main" id="{AB635BF0-03E6-4ED4-9A70-E4224D6B8B51}"/>
              </a:ext>
            </a:extLst>
          </p:cNvPr>
          <p:cNvGrpSpPr/>
          <p:nvPr/>
        </p:nvGrpSpPr>
        <p:grpSpPr>
          <a:xfrm>
            <a:off x="5978829" y="3700855"/>
            <a:ext cx="1838670" cy="1134542"/>
            <a:chOff x="8006572" y="6054141"/>
            <a:chExt cx="2574138" cy="1588359"/>
          </a:xfrm>
        </p:grpSpPr>
        <p:pic>
          <p:nvPicPr>
            <p:cNvPr id="10" name="Picture 9">
              <a:extLst>
                <a:ext uri="{FF2B5EF4-FFF2-40B4-BE49-F238E27FC236}">
                  <a16:creationId xmlns:a16="http://schemas.microsoft.com/office/drawing/2014/main" id="{DEF1D03D-8E00-4B0D-99B9-6470C1DB9F71}"/>
                </a:ext>
              </a:extLst>
            </p:cNvPr>
            <p:cNvPicPr>
              <a:picLocks noChangeAspect="1"/>
            </p:cNvPicPr>
            <p:nvPr/>
          </p:nvPicPr>
          <p:blipFill>
            <a:blip r:embed="rId4"/>
            <a:stretch>
              <a:fillRect/>
            </a:stretch>
          </p:blipFill>
          <p:spPr>
            <a:xfrm>
              <a:off x="8700729" y="6077262"/>
              <a:ext cx="1400970" cy="1565238"/>
            </a:xfrm>
            <a:prstGeom prst="rect">
              <a:avLst/>
            </a:prstGeom>
          </p:spPr>
        </p:pic>
        <p:sp>
          <p:nvSpPr>
            <p:cNvPr id="37" name="TextBox 36">
              <a:extLst>
                <a:ext uri="{FF2B5EF4-FFF2-40B4-BE49-F238E27FC236}">
                  <a16:creationId xmlns:a16="http://schemas.microsoft.com/office/drawing/2014/main" id="{58B27E90-DE88-4EBD-88FA-30AAA7083A1B}"/>
                </a:ext>
              </a:extLst>
            </p:cNvPr>
            <p:cNvSpPr txBox="1"/>
            <p:nvPr/>
          </p:nvSpPr>
          <p:spPr>
            <a:xfrm>
              <a:off x="9678129" y="6956765"/>
              <a:ext cx="902581" cy="252249"/>
            </a:xfrm>
            <a:prstGeom prst="rect">
              <a:avLst/>
            </a:prstGeom>
            <a:noFill/>
          </p:spPr>
          <p:txBody>
            <a:bodyPr wrap="square" rtlCol="0">
              <a:spAutoFit/>
            </a:bodyPr>
            <a:lstStyle/>
            <a:p>
              <a:pPr algn="ctr"/>
              <a:r>
                <a:rPr lang="en-GB" sz="571" dirty="0"/>
                <a:t>Synaptic cleft</a:t>
              </a:r>
            </a:p>
          </p:txBody>
        </p:sp>
        <p:sp>
          <p:nvSpPr>
            <p:cNvPr id="38" name="TextBox 37">
              <a:extLst>
                <a:ext uri="{FF2B5EF4-FFF2-40B4-BE49-F238E27FC236}">
                  <a16:creationId xmlns:a16="http://schemas.microsoft.com/office/drawing/2014/main" id="{FA961AB4-252B-420F-8933-2889071AAB33}"/>
                </a:ext>
              </a:extLst>
            </p:cNvPr>
            <p:cNvSpPr txBox="1"/>
            <p:nvPr/>
          </p:nvSpPr>
          <p:spPr>
            <a:xfrm>
              <a:off x="9571150" y="6622409"/>
              <a:ext cx="902581" cy="252249"/>
            </a:xfrm>
            <a:prstGeom prst="rect">
              <a:avLst/>
            </a:prstGeom>
            <a:noFill/>
          </p:spPr>
          <p:txBody>
            <a:bodyPr wrap="square" rtlCol="0">
              <a:spAutoFit/>
            </a:bodyPr>
            <a:lstStyle/>
            <a:p>
              <a:pPr algn="ctr"/>
              <a:r>
                <a:rPr lang="en-GB" sz="571" dirty="0"/>
                <a:t>vesicles</a:t>
              </a:r>
            </a:p>
          </p:txBody>
        </p:sp>
        <p:sp>
          <p:nvSpPr>
            <p:cNvPr id="39" name="TextBox 38">
              <a:extLst>
                <a:ext uri="{FF2B5EF4-FFF2-40B4-BE49-F238E27FC236}">
                  <a16:creationId xmlns:a16="http://schemas.microsoft.com/office/drawing/2014/main" id="{36D9ED92-29E0-4A46-A82D-4671C49D989B}"/>
                </a:ext>
              </a:extLst>
            </p:cNvPr>
            <p:cNvSpPr txBox="1"/>
            <p:nvPr/>
          </p:nvSpPr>
          <p:spPr>
            <a:xfrm>
              <a:off x="9537452" y="6459616"/>
              <a:ext cx="902581" cy="252249"/>
            </a:xfrm>
            <a:prstGeom prst="rect">
              <a:avLst/>
            </a:prstGeom>
            <a:noFill/>
          </p:spPr>
          <p:txBody>
            <a:bodyPr wrap="square" rtlCol="0">
              <a:spAutoFit/>
            </a:bodyPr>
            <a:lstStyle/>
            <a:p>
              <a:pPr algn="ctr"/>
              <a:r>
                <a:rPr lang="en-GB" sz="571" dirty="0"/>
                <a:t>axon terminal</a:t>
              </a:r>
            </a:p>
          </p:txBody>
        </p:sp>
        <p:sp>
          <p:nvSpPr>
            <p:cNvPr id="40" name="TextBox 39">
              <a:extLst>
                <a:ext uri="{FF2B5EF4-FFF2-40B4-BE49-F238E27FC236}">
                  <a16:creationId xmlns:a16="http://schemas.microsoft.com/office/drawing/2014/main" id="{0944835D-7AFB-4B9B-8F19-AE5DBE44C9E8}"/>
                </a:ext>
              </a:extLst>
            </p:cNvPr>
            <p:cNvSpPr txBox="1"/>
            <p:nvPr/>
          </p:nvSpPr>
          <p:spPr>
            <a:xfrm>
              <a:off x="8803626" y="6054141"/>
              <a:ext cx="902581" cy="252249"/>
            </a:xfrm>
            <a:prstGeom prst="rect">
              <a:avLst/>
            </a:prstGeom>
            <a:noFill/>
          </p:spPr>
          <p:txBody>
            <a:bodyPr wrap="square" rtlCol="0">
              <a:spAutoFit/>
            </a:bodyPr>
            <a:lstStyle/>
            <a:p>
              <a:pPr algn="ctr"/>
              <a:r>
                <a:rPr lang="en-GB" sz="571" dirty="0"/>
                <a:t>axon</a:t>
              </a:r>
            </a:p>
          </p:txBody>
        </p:sp>
        <p:sp>
          <p:nvSpPr>
            <p:cNvPr id="41" name="TextBox 40">
              <a:extLst>
                <a:ext uri="{FF2B5EF4-FFF2-40B4-BE49-F238E27FC236}">
                  <a16:creationId xmlns:a16="http://schemas.microsoft.com/office/drawing/2014/main" id="{99098B06-549C-40AB-9343-0306F1E55DFA}"/>
                </a:ext>
              </a:extLst>
            </p:cNvPr>
            <p:cNvSpPr txBox="1"/>
            <p:nvPr/>
          </p:nvSpPr>
          <p:spPr>
            <a:xfrm>
              <a:off x="8142711" y="6675061"/>
              <a:ext cx="1089500" cy="252249"/>
            </a:xfrm>
            <a:prstGeom prst="rect">
              <a:avLst/>
            </a:prstGeom>
            <a:noFill/>
          </p:spPr>
          <p:txBody>
            <a:bodyPr wrap="square" rtlCol="0">
              <a:spAutoFit/>
            </a:bodyPr>
            <a:lstStyle/>
            <a:p>
              <a:pPr algn="ctr"/>
              <a:r>
                <a:rPr lang="en-GB" sz="571" dirty="0"/>
                <a:t>neurotransmitter</a:t>
              </a:r>
            </a:p>
          </p:txBody>
        </p:sp>
        <p:sp>
          <p:nvSpPr>
            <p:cNvPr id="42" name="TextBox 41">
              <a:extLst>
                <a:ext uri="{FF2B5EF4-FFF2-40B4-BE49-F238E27FC236}">
                  <a16:creationId xmlns:a16="http://schemas.microsoft.com/office/drawing/2014/main" id="{5929256D-BB6D-49B9-B151-6831C6090ABD}"/>
                </a:ext>
              </a:extLst>
            </p:cNvPr>
            <p:cNvSpPr txBox="1"/>
            <p:nvPr/>
          </p:nvSpPr>
          <p:spPr>
            <a:xfrm>
              <a:off x="8006572" y="7099880"/>
              <a:ext cx="1089500" cy="375231"/>
            </a:xfrm>
            <a:prstGeom prst="rect">
              <a:avLst/>
            </a:prstGeom>
            <a:noFill/>
          </p:spPr>
          <p:txBody>
            <a:bodyPr wrap="square" rtlCol="0">
              <a:spAutoFit/>
            </a:bodyPr>
            <a:lstStyle/>
            <a:p>
              <a:pPr algn="ctr"/>
              <a:r>
                <a:rPr lang="en-GB" sz="571" dirty="0"/>
                <a:t>neurotransmitter</a:t>
              </a:r>
            </a:p>
            <a:p>
              <a:pPr algn="ctr"/>
              <a:r>
                <a:rPr lang="en-GB" sz="571" dirty="0"/>
                <a:t>receptors</a:t>
              </a:r>
            </a:p>
          </p:txBody>
        </p:sp>
        <p:sp>
          <p:nvSpPr>
            <p:cNvPr id="43" name="Arrow: Down 42">
              <a:extLst>
                <a:ext uri="{FF2B5EF4-FFF2-40B4-BE49-F238E27FC236}">
                  <a16:creationId xmlns:a16="http://schemas.microsoft.com/office/drawing/2014/main" id="{472DA75B-8712-4CB6-B786-6A04E5334D89}"/>
                </a:ext>
              </a:extLst>
            </p:cNvPr>
            <p:cNvSpPr/>
            <p:nvPr/>
          </p:nvSpPr>
          <p:spPr>
            <a:xfrm>
              <a:off x="9450561" y="6540132"/>
              <a:ext cx="120589" cy="217397"/>
            </a:xfrm>
            <a:prstGeom prst="downArrow">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6"/>
            </a:p>
          </p:txBody>
        </p:sp>
        <p:cxnSp>
          <p:nvCxnSpPr>
            <p:cNvPr id="44" name="Straight Connector 43">
              <a:extLst>
                <a:ext uri="{FF2B5EF4-FFF2-40B4-BE49-F238E27FC236}">
                  <a16:creationId xmlns:a16="http://schemas.microsoft.com/office/drawing/2014/main" id="{A76C66DF-1E89-45E8-AF48-B69F46730566}"/>
                </a:ext>
              </a:extLst>
            </p:cNvPr>
            <p:cNvCxnSpPr>
              <a:cxnSpLocks/>
            </p:cNvCxnSpPr>
            <p:nvPr/>
          </p:nvCxnSpPr>
          <p:spPr>
            <a:xfrm>
              <a:off x="9202635" y="6532549"/>
              <a:ext cx="272491" cy="103978"/>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823A331A-D78B-4262-B1C7-931E91B0FCC4}"/>
                </a:ext>
              </a:extLst>
            </p:cNvPr>
            <p:cNvSpPr txBox="1"/>
            <p:nvPr/>
          </p:nvSpPr>
          <p:spPr>
            <a:xfrm>
              <a:off x="8156786" y="6363759"/>
              <a:ext cx="1301446" cy="252249"/>
            </a:xfrm>
            <a:prstGeom prst="rect">
              <a:avLst/>
            </a:prstGeom>
            <a:noFill/>
          </p:spPr>
          <p:txBody>
            <a:bodyPr wrap="square" rtlCol="0">
              <a:spAutoFit/>
            </a:bodyPr>
            <a:lstStyle/>
            <a:p>
              <a:pPr algn="ctr"/>
              <a:r>
                <a:rPr lang="en-GB" sz="571" dirty="0"/>
                <a:t>direction of impulse</a:t>
              </a:r>
            </a:p>
          </p:txBody>
        </p:sp>
      </p:grpSp>
      <p:grpSp>
        <p:nvGrpSpPr>
          <p:cNvPr id="2" name="Group 1"/>
          <p:cNvGrpSpPr/>
          <p:nvPr/>
        </p:nvGrpSpPr>
        <p:grpSpPr>
          <a:xfrm>
            <a:off x="6142017" y="2080671"/>
            <a:ext cx="1708459" cy="957082"/>
            <a:chOff x="7893973" y="4751263"/>
            <a:chExt cx="2391843" cy="1339914"/>
          </a:xfrm>
        </p:grpSpPr>
        <p:pic>
          <p:nvPicPr>
            <p:cNvPr id="13" name="Picture 2" descr="Image result for neurone">
              <a:extLst>
                <a:ext uri="{FF2B5EF4-FFF2-40B4-BE49-F238E27FC236}">
                  <a16:creationId xmlns:a16="http://schemas.microsoft.com/office/drawing/2014/main" id="{42BE527E-2416-4E39-99E1-67AB1442692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73336" y="4933986"/>
              <a:ext cx="1927628" cy="963814"/>
            </a:xfrm>
            <a:prstGeom prst="rect">
              <a:avLst/>
            </a:prstGeom>
            <a:noFill/>
            <a:extLst>
              <a:ext uri="{909E8E84-426E-40DD-AFC4-6F175D3DCCD1}">
                <a14:hiddenFill xmlns:a14="http://schemas.microsoft.com/office/drawing/2010/main">
                  <a:solidFill>
                    <a:srgbClr val="FFFFFF"/>
                  </a:solidFill>
                </a14:hiddenFill>
              </a:ext>
            </a:extLst>
          </p:spPr>
        </p:pic>
        <p:cxnSp>
          <p:nvCxnSpPr>
            <p:cNvPr id="49" name="Straight Connector 48">
              <a:extLst>
                <a:ext uri="{FF2B5EF4-FFF2-40B4-BE49-F238E27FC236}">
                  <a16:creationId xmlns:a16="http://schemas.microsoft.com/office/drawing/2014/main" id="{0EFB833F-C1C4-487F-B960-779436980DED}"/>
                </a:ext>
              </a:extLst>
            </p:cNvPr>
            <p:cNvCxnSpPr>
              <a:cxnSpLocks/>
              <a:endCxn id="67" idx="2"/>
            </p:cNvCxnSpPr>
            <p:nvPr/>
          </p:nvCxnSpPr>
          <p:spPr>
            <a:xfrm flipH="1" flipV="1">
              <a:off x="8345264" y="4966707"/>
              <a:ext cx="35720" cy="220147"/>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428935DD-0862-47D6-9372-B128502A60DF}"/>
                </a:ext>
              </a:extLst>
            </p:cNvPr>
            <p:cNvCxnSpPr>
              <a:cxnSpLocks/>
            </p:cNvCxnSpPr>
            <p:nvPr/>
          </p:nvCxnSpPr>
          <p:spPr>
            <a:xfrm flipH="1" flipV="1">
              <a:off x="9044445" y="5618253"/>
              <a:ext cx="71437" cy="261143"/>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6B8AD252-432F-4AAF-AC6E-2DD89B9E383D}"/>
                </a:ext>
              </a:extLst>
            </p:cNvPr>
            <p:cNvCxnSpPr>
              <a:cxnSpLocks/>
            </p:cNvCxnSpPr>
            <p:nvPr/>
          </p:nvCxnSpPr>
          <p:spPr>
            <a:xfrm flipV="1">
              <a:off x="8424863" y="5538789"/>
              <a:ext cx="36920" cy="359011"/>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E8C93047-E7E6-4184-9408-3175E9805791}"/>
                </a:ext>
              </a:extLst>
            </p:cNvPr>
            <p:cNvCxnSpPr>
              <a:cxnSpLocks/>
            </p:cNvCxnSpPr>
            <p:nvPr/>
          </p:nvCxnSpPr>
          <p:spPr>
            <a:xfrm flipH="1">
              <a:off x="8626645" y="5325491"/>
              <a:ext cx="182458" cy="180804"/>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D994CE55-EEB9-4244-B357-75F09BC50E38}"/>
                </a:ext>
              </a:extLst>
            </p:cNvPr>
            <p:cNvCxnSpPr>
              <a:cxnSpLocks/>
            </p:cNvCxnSpPr>
            <p:nvPr/>
          </p:nvCxnSpPr>
          <p:spPr>
            <a:xfrm flipV="1">
              <a:off x="9786938" y="5398248"/>
              <a:ext cx="102105" cy="156615"/>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
          <p:nvSpPr>
            <p:cNvPr id="67" name="TextBox 66">
              <a:extLst>
                <a:ext uri="{FF2B5EF4-FFF2-40B4-BE49-F238E27FC236}">
                  <a16:creationId xmlns:a16="http://schemas.microsoft.com/office/drawing/2014/main" id="{88E4C999-DE0B-405B-AF65-6AB6594CD415}"/>
                </a:ext>
              </a:extLst>
            </p:cNvPr>
            <p:cNvSpPr txBox="1"/>
            <p:nvPr/>
          </p:nvSpPr>
          <p:spPr>
            <a:xfrm>
              <a:off x="7893973" y="4751263"/>
              <a:ext cx="902582" cy="252249"/>
            </a:xfrm>
            <a:prstGeom prst="rect">
              <a:avLst/>
            </a:prstGeom>
            <a:noFill/>
          </p:spPr>
          <p:txBody>
            <a:bodyPr wrap="square" rtlCol="0">
              <a:spAutoFit/>
            </a:bodyPr>
            <a:lstStyle/>
            <a:p>
              <a:pPr algn="ctr"/>
              <a:r>
                <a:rPr lang="en-GB" sz="571" dirty="0"/>
                <a:t>dendrites</a:t>
              </a:r>
            </a:p>
          </p:txBody>
        </p:sp>
        <p:cxnSp>
          <p:nvCxnSpPr>
            <p:cNvPr id="68" name="Straight Connector 67">
              <a:extLst>
                <a:ext uri="{FF2B5EF4-FFF2-40B4-BE49-F238E27FC236}">
                  <a16:creationId xmlns:a16="http://schemas.microsoft.com/office/drawing/2014/main" id="{B54CCC27-E4D0-4ECF-AA6B-472B4C616200}"/>
                </a:ext>
              </a:extLst>
            </p:cNvPr>
            <p:cNvCxnSpPr>
              <a:cxnSpLocks/>
              <a:endCxn id="67" idx="2"/>
            </p:cNvCxnSpPr>
            <p:nvPr/>
          </p:nvCxnSpPr>
          <p:spPr>
            <a:xfrm flipH="1" flipV="1">
              <a:off x="8345264" y="4966707"/>
              <a:ext cx="284744" cy="101499"/>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TextBox 51">
              <a:extLst>
                <a:ext uri="{FF2B5EF4-FFF2-40B4-BE49-F238E27FC236}">
                  <a16:creationId xmlns:a16="http://schemas.microsoft.com/office/drawing/2014/main" id="{88E4C999-DE0B-405B-AF65-6AB6594CD415}"/>
                </a:ext>
              </a:extLst>
            </p:cNvPr>
            <p:cNvSpPr txBox="1"/>
            <p:nvPr/>
          </p:nvSpPr>
          <p:spPr>
            <a:xfrm>
              <a:off x="8443017" y="5142486"/>
              <a:ext cx="902582" cy="252249"/>
            </a:xfrm>
            <a:prstGeom prst="rect">
              <a:avLst/>
            </a:prstGeom>
            <a:noFill/>
          </p:spPr>
          <p:txBody>
            <a:bodyPr wrap="square" rtlCol="0">
              <a:spAutoFit/>
            </a:bodyPr>
            <a:lstStyle/>
            <a:p>
              <a:pPr algn="ctr"/>
              <a:r>
                <a:rPr lang="en-GB" sz="571" dirty="0"/>
                <a:t>cell body</a:t>
              </a:r>
            </a:p>
          </p:txBody>
        </p:sp>
        <p:sp>
          <p:nvSpPr>
            <p:cNvPr id="53" name="TextBox 52">
              <a:extLst>
                <a:ext uri="{FF2B5EF4-FFF2-40B4-BE49-F238E27FC236}">
                  <a16:creationId xmlns:a16="http://schemas.microsoft.com/office/drawing/2014/main" id="{88E4C999-DE0B-405B-AF65-6AB6594CD415}"/>
                </a:ext>
              </a:extLst>
            </p:cNvPr>
            <p:cNvSpPr txBox="1"/>
            <p:nvPr/>
          </p:nvSpPr>
          <p:spPr>
            <a:xfrm>
              <a:off x="7979535" y="5838928"/>
              <a:ext cx="902582" cy="252249"/>
            </a:xfrm>
            <a:prstGeom prst="rect">
              <a:avLst/>
            </a:prstGeom>
            <a:noFill/>
          </p:spPr>
          <p:txBody>
            <a:bodyPr wrap="square" rtlCol="0">
              <a:spAutoFit/>
            </a:bodyPr>
            <a:lstStyle/>
            <a:p>
              <a:pPr algn="ctr"/>
              <a:r>
                <a:rPr lang="en-GB" sz="571" dirty="0"/>
                <a:t>nucleus</a:t>
              </a:r>
            </a:p>
          </p:txBody>
        </p:sp>
        <p:sp>
          <p:nvSpPr>
            <p:cNvPr id="54" name="TextBox 53">
              <a:extLst>
                <a:ext uri="{FF2B5EF4-FFF2-40B4-BE49-F238E27FC236}">
                  <a16:creationId xmlns:a16="http://schemas.microsoft.com/office/drawing/2014/main" id="{88E4C999-DE0B-405B-AF65-6AB6594CD415}"/>
                </a:ext>
              </a:extLst>
            </p:cNvPr>
            <p:cNvSpPr txBox="1"/>
            <p:nvPr/>
          </p:nvSpPr>
          <p:spPr>
            <a:xfrm>
              <a:off x="8664467" y="5791889"/>
              <a:ext cx="1621349" cy="252249"/>
            </a:xfrm>
            <a:prstGeom prst="rect">
              <a:avLst/>
            </a:prstGeom>
            <a:noFill/>
          </p:spPr>
          <p:txBody>
            <a:bodyPr wrap="square" rtlCol="0">
              <a:spAutoFit/>
            </a:bodyPr>
            <a:lstStyle/>
            <a:p>
              <a:pPr algn="ctr"/>
              <a:r>
                <a:rPr lang="en-GB" sz="571" dirty="0"/>
                <a:t>axon with insulating sheath</a:t>
              </a:r>
            </a:p>
          </p:txBody>
        </p:sp>
        <p:sp>
          <p:nvSpPr>
            <p:cNvPr id="55" name="TextBox 54">
              <a:extLst>
                <a:ext uri="{FF2B5EF4-FFF2-40B4-BE49-F238E27FC236}">
                  <a16:creationId xmlns:a16="http://schemas.microsoft.com/office/drawing/2014/main" id="{88E4C999-DE0B-405B-AF65-6AB6594CD415}"/>
                </a:ext>
              </a:extLst>
            </p:cNvPr>
            <p:cNvSpPr txBox="1"/>
            <p:nvPr/>
          </p:nvSpPr>
          <p:spPr>
            <a:xfrm>
              <a:off x="9346447" y="5486970"/>
              <a:ext cx="902582" cy="252249"/>
            </a:xfrm>
            <a:prstGeom prst="rect">
              <a:avLst/>
            </a:prstGeom>
            <a:noFill/>
          </p:spPr>
          <p:txBody>
            <a:bodyPr wrap="square" rtlCol="0">
              <a:spAutoFit/>
            </a:bodyPr>
            <a:lstStyle/>
            <a:p>
              <a:pPr algn="ctr"/>
              <a:r>
                <a:rPr lang="en-GB" sz="571" dirty="0"/>
                <a:t>axon terminal</a:t>
              </a:r>
            </a:p>
          </p:txBody>
        </p:sp>
      </p:grpSp>
      <p:graphicFrame>
        <p:nvGraphicFramePr>
          <p:cNvPr id="58" name="Table 57"/>
          <p:cNvGraphicFramePr>
            <a:graphicFrameLocks noGrp="1"/>
          </p:cNvGraphicFramePr>
          <p:nvPr>
            <p:extLst/>
          </p:nvPr>
        </p:nvGraphicFramePr>
        <p:xfrm>
          <a:off x="4071319" y="4928950"/>
          <a:ext cx="3460661" cy="1698171"/>
        </p:xfrm>
        <a:graphic>
          <a:graphicData uri="http://schemas.openxmlformats.org/drawingml/2006/table">
            <a:tbl>
              <a:tblPr firstRow="1" bandRow="1">
                <a:tableStyleId>{5940675A-B579-460E-94D1-54222C63F5DA}</a:tableStyleId>
              </a:tblPr>
              <a:tblGrid>
                <a:gridCol w="261520">
                  <a:extLst>
                    <a:ext uri="{9D8B030D-6E8A-4147-A177-3AD203B41FA5}">
                      <a16:colId xmlns:a16="http://schemas.microsoft.com/office/drawing/2014/main" val="20000"/>
                    </a:ext>
                  </a:extLst>
                </a:gridCol>
                <a:gridCol w="1152197">
                  <a:extLst>
                    <a:ext uri="{9D8B030D-6E8A-4147-A177-3AD203B41FA5}">
                      <a16:colId xmlns:a16="http://schemas.microsoft.com/office/drawing/2014/main" val="20001"/>
                    </a:ext>
                  </a:extLst>
                </a:gridCol>
                <a:gridCol w="2046944">
                  <a:extLst>
                    <a:ext uri="{9D8B030D-6E8A-4147-A177-3AD203B41FA5}">
                      <a16:colId xmlns:a16="http://schemas.microsoft.com/office/drawing/2014/main" val="20002"/>
                    </a:ext>
                  </a:extLst>
                </a:gridCol>
              </a:tblGrid>
              <a:tr h="195943">
                <a:tc rowSpan="6">
                  <a:txBody>
                    <a:bodyPr/>
                    <a:lstStyle/>
                    <a:p>
                      <a:pPr algn="ctr"/>
                      <a:r>
                        <a:rPr lang="en-GB" sz="900" b="1" dirty="0"/>
                        <a:t>Reflex</a:t>
                      </a:r>
                      <a:r>
                        <a:rPr lang="en-GB" sz="900" b="1" baseline="0" dirty="0"/>
                        <a:t> arc</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dirty="0">
                          <a:solidFill>
                            <a:schemeClr val="accent2">
                              <a:lumMod val="75000"/>
                            </a:schemeClr>
                          </a:solidFill>
                        </a:rPr>
                        <a:t>Receptor</a:t>
                      </a:r>
                    </a:p>
                  </a:txBody>
                  <a:tcPr marL="65314" marR="65314" marT="32657" marB="32657" anchor="ctr"/>
                </a:tc>
                <a:tc>
                  <a:txBody>
                    <a:bodyPr/>
                    <a:lstStyle/>
                    <a:p>
                      <a:pPr algn="l"/>
                      <a:r>
                        <a:rPr lang="en-GB" sz="900" dirty="0"/>
                        <a:t>Detect stimuli.</a:t>
                      </a:r>
                    </a:p>
                  </a:txBody>
                  <a:tcPr marL="65314" marR="65314" marT="32657" marB="32657" anchor="ctr"/>
                </a:tc>
                <a:extLst>
                  <a:ext uri="{0D108BD9-81ED-4DB2-BD59-A6C34878D82A}">
                    <a16:rowId xmlns:a16="http://schemas.microsoft.com/office/drawing/2014/main" val="10000"/>
                  </a:ext>
                </a:extLst>
              </a:tr>
              <a:tr h="326571">
                <a:tc vMerge="1">
                  <a:txBody>
                    <a:bodyPr/>
                    <a:lstStyle/>
                    <a:p>
                      <a:endParaRPr lang="en-GB"/>
                    </a:p>
                  </a:txBody>
                  <a:tcPr/>
                </a:tc>
                <a:tc>
                  <a:txBody>
                    <a:bodyPr/>
                    <a:lstStyle/>
                    <a:p>
                      <a:pPr algn="ctr"/>
                      <a:r>
                        <a:rPr lang="en-GB" sz="900" b="1" i="1" dirty="0">
                          <a:solidFill>
                            <a:schemeClr val="accent2">
                              <a:lumMod val="75000"/>
                            </a:schemeClr>
                          </a:solidFill>
                        </a:rPr>
                        <a:t>Sensory</a:t>
                      </a:r>
                      <a:r>
                        <a:rPr lang="en-GB" sz="900" b="1" i="1" baseline="0" dirty="0">
                          <a:solidFill>
                            <a:schemeClr val="accent2">
                              <a:lumMod val="75000"/>
                            </a:schemeClr>
                          </a:solidFill>
                        </a:rPr>
                        <a:t> neurone</a:t>
                      </a:r>
                      <a:endParaRPr lang="en-GB" sz="900" b="1" i="1" dirty="0">
                        <a:solidFill>
                          <a:schemeClr val="accent2">
                            <a:lumMod val="75000"/>
                          </a:schemeClr>
                        </a:solidFill>
                      </a:endParaRPr>
                    </a:p>
                  </a:txBody>
                  <a:tcPr marL="65314" marR="65314" marT="32657" marB="32657" anchor="ctr"/>
                </a:tc>
                <a:tc>
                  <a:txBody>
                    <a:bodyPr/>
                    <a:lstStyle/>
                    <a:p>
                      <a:r>
                        <a:rPr lang="en-GB" sz="900" dirty="0"/>
                        <a:t>Long axon carries impulse from receptor to spinal cord.</a:t>
                      </a:r>
                    </a:p>
                  </a:txBody>
                  <a:tcPr marL="65314" marR="65314" marT="32657" marB="32657" anchor="ctr"/>
                </a:tc>
                <a:extLst>
                  <a:ext uri="{0D108BD9-81ED-4DB2-BD59-A6C34878D82A}">
                    <a16:rowId xmlns:a16="http://schemas.microsoft.com/office/drawing/2014/main" val="10001"/>
                  </a:ext>
                </a:extLst>
              </a:tr>
              <a:tr h="326571">
                <a:tc vMerge="1">
                  <a:txBody>
                    <a:bodyPr/>
                    <a:lstStyle/>
                    <a:p>
                      <a:endParaRPr lang="en-GB"/>
                    </a:p>
                  </a:txBody>
                  <a:tcPr/>
                </a:tc>
                <a:tc>
                  <a:txBody>
                    <a:bodyPr/>
                    <a:lstStyle/>
                    <a:p>
                      <a:pPr algn="ctr"/>
                      <a:r>
                        <a:rPr lang="en-GB" sz="900" b="1" i="1" dirty="0">
                          <a:solidFill>
                            <a:schemeClr val="accent2">
                              <a:lumMod val="75000"/>
                            </a:schemeClr>
                          </a:solidFill>
                        </a:rPr>
                        <a:t>Synapse</a:t>
                      </a:r>
                    </a:p>
                  </a:txBody>
                  <a:tcPr marL="65314" marR="65314" marT="32657" marB="32657" anchor="ctr"/>
                </a:tc>
                <a:tc>
                  <a:txBody>
                    <a:bodyPr/>
                    <a:lstStyle/>
                    <a:p>
                      <a:r>
                        <a:rPr lang="en-GB" sz="900" dirty="0"/>
                        <a:t>Gap</a:t>
                      </a:r>
                      <a:r>
                        <a:rPr lang="en-GB" sz="900" baseline="0" dirty="0"/>
                        <a:t> where neurones meet. Chemical message using neurotransmitter.</a:t>
                      </a:r>
                      <a:endParaRPr lang="en-GB" sz="900" dirty="0"/>
                    </a:p>
                  </a:txBody>
                  <a:tcPr marL="65314" marR="65314" marT="32657" marB="32657" anchor="ctr"/>
                </a:tc>
                <a:extLst>
                  <a:ext uri="{0D108BD9-81ED-4DB2-BD59-A6C34878D82A}">
                    <a16:rowId xmlns:a16="http://schemas.microsoft.com/office/drawing/2014/main" val="10002"/>
                  </a:ext>
                </a:extLst>
              </a:tr>
              <a:tr h="326571">
                <a:tc vMerge="1">
                  <a:txBody>
                    <a:bodyPr/>
                    <a:lstStyle/>
                    <a:p>
                      <a:pPr algn="ctr"/>
                      <a:endParaRPr lang="en-GB" sz="1200" b="1" dirty="0"/>
                    </a:p>
                  </a:txBody>
                  <a:tcPr vert="vert270" anchor="ctr">
                    <a:solidFill>
                      <a:schemeClr val="accent2">
                        <a:lumMod val="20000"/>
                        <a:lumOff val="80000"/>
                      </a:schemeClr>
                    </a:solidFill>
                  </a:tcPr>
                </a:tc>
                <a:tc>
                  <a:txBody>
                    <a:bodyPr/>
                    <a:lstStyle/>
                    <a:p>
                      <a:pPr algn="ctr"/>
                      <a:r>
                        <a:rPr lang="en-GB" sz="900" b="1" i="1" dirty="0">
                          <a:solidFill>
                            <a:schemeClr val="accent2">
                              <a:lumMod val="75000"/>
                            </a:schemeClr>
                          </a:solidFill>
                        </a:rPr>
                        <a:t>Relay neurone</a:t>
                      </a:r>
                    </a:p>
                  </a:txBody>
                  <a:tcPr marL="65314" marR="65314" marT="32657" marB="32657" anchor="ctr"/>
                </a:tc>
                <a:tc>
                  <a:txBody>
                    <a:bodyPr/>
                    <a:lstStyle/>
                    <a:p>
                      <a:r>
                        <a:rPr lang="en-GB" sz="900" dirty="0"/>
                        <a:t>Allows</a:t>
                      </a:r>
                      <a:r>
                        <a:rPr lang="en-GB" sz="900" baseline="0" dirty="0"/>
                        <a:t> impulses to travel between sensory and motor neurones in the spinal cord.</a:t>
                      </a:r>
                      <a:endParaRPr lang="en-GB" sz="900" dirty="0"/>
                    </a:p>
                  </a:txBody>
                  <a:tcPr marL="65314" marR="65314" marT="32657" marB="32657" anchor="ctr"/>
                </a:tc>
                <a:extLst>
                  <a:ext uri="{0D108BD9-81ED-4DB2-BD59-A6C34878D82A}">
                    <a16:rowId xmlns:a16="http://schemas.microsoft.com/office/drawing/2014/main" val="10003"/>
                  </a:ext>
                </a:extLst>
              </a:tr>
              <a:tr h="326571">
                <a:tc vMerge="1">
                  <a:txBody>
                    <a:bodyPr/>
                    <a:lstStyle/>
                    <a:p>
                      <a:pPr algn="ctr"/>
                      <a:endParaRPr lang="en-GB" sz="1200" b="1" dirty="0"/>
                    </a:p>
                  </a:txBody>
                  <a:tcPr vert="vert270" anchor="ctr">
                    <a:solidFill>
                      <a:schemeClr val="accent2">
                        <a:lumMod val="20000"/>
                        <a:lumOff val="80000"/>
                      </a:schemeClr>
                    </a:solidFill>
                  </a:tcPr>
                </a:tc>
                <a:tc>
                  <a:txBody>
                    <a:bodyPr/>
                    <a:lstStyle/>
                    <a:p>
                      <a:pPr algn="ctr"/>
                      <a:r>
                        <a:rPr lang="en-GB" sz="900" b="1" i="1" dirty="0">
                          <a:solidFill>
                            <a:schemeClr val="accent2">
                              <a:lumMod val="75000"/>
                            </a:schemeClr>
                          </a:solidFill>
                        </a:rPr>
                        <a:t>Motor</a:t>
                      </a:r>
                      <a:r>
                        <a:rPr lang="en-GB" sz="900" b="1" i="1" baseline="0" dirty="0">
                          <a:solidFill>
                            <a:schemeClr val="accent2">
                              <a:lumMod val="75000"/>
                            </a:schemeClr>
                          </a:solidFill>
                        </a:rPr>
                        <a:t> neurone</a:t>
                      </a:r>
                      <a:endParaRPr lang="en-GB" sz="900" b="1" i="1" dirty="0">
                        <a:solidFill>
                          <a:schemeClr val="accent2">
                            <a:lumMod val="75000"/>
                          </a:schemeClr>
                        </a:solidFill>
                      </a:endParaRPr>
                    </a:p>
                  </a:txBody>
                  <a:tcPr marL="65314" marR="65314" marT="32657" marB="32657" anchor="ctr"/>
                </a:tc>
                <a:tc>
                  <a:txBody>
                    <a:bodyPr/>
                    <a:lstStyle/>
                    <a:p>
                      <a:r>
                        <a:rPr lang="en-GB" sz="900" dirty="0"/>
                        <a:t>Long axon carries impulse from receptor</a:t>
                      </a:r>
                      <a:r>
                        <a:rPr lang="en-GB" sz="900" baseline="0" dirty="0"/>
                        <a:t> to effector.</a:t>
                      </a:r>
                      <a:endParaRPr lang="en-GB" sz="900" dirty="0"/>
                    </a:p>
                  </a:txBody>
                  <a:tcPr marL="65314" marR="65314" marT="32657" marB="32657" anchor="ctr"/>
                </a:tc>
                <a:extLst>
                  <a:ext uri="{0D108BD9-81ED-4DB2-BD59-A6C34878D82A}">
                    <a16:rowId xmlns:a16="http://schemas.microsoft.com/office/drawing/2014/main" val="10004"/>
                  </a:ext>
                </a:extLst>
              </a:tr>
              <a:tr h="195943">
                <a:tc vMerge="1">
                  <a:txBody>
                    <a:bodyPr/>
                    <a:lstStyle/>
                    <a:p>
                      <a:pPr algn="ctr"/>
                      <a:endParaRPr lang="en-GB" sz="1200" b="1" dirty="0"/>
                    </a:p>
                  </a:txBody>
                  <a:tcPr vert="vert270" anchor="ctr">
                    <a:solidFill>
                      <a:schemeClr val="accent2">
                        <a:lumMod val="20000"/>
                        <a:lumOff val="80000"/>
                      </a:schemeClr>
                    </a:solidFill>
                  </a:tcPr>
                </a:tc>
                <a:tc>
                  <a:txBody>
                    <a:bodyPr/>
                    <a:lstStyle/>
                    <a:p>
                      <a:pPr algn="ctr"/>
                      <a:r>
                        <a:rPr lang="en-GB" sz="900" b="1" i="1" dirty="0">
                          <a:solidFill>
                            <a:schemeClr val="accent2">
                              <a:lumMod val="75000"/>
                            </a:schemeClr>
                          </a:solidFill>
                        </a:rPr>
                        <a:t>Effector</a:t>
                      </a:r>
                    </a:p>
                  </a:txBody>
                  <a:tcPr marL="65314" marR="65314" marT="32657" marB="32657" anchor="ctr"/>
                </a:tc>
                <a:tc>
                  <a:txBody>
                    <a:bodyPr/>
                    <a:lstStyle/>
                    <a:p>
                      <a:r>
                        <a:rPr lang="en-GB" sz="900" dirty="0"/>
                        <a:t>Muscle or</a:t>
                      </a:r>
                      <a:r>
                        <a:rPr lang="en-GB" sz="900" baseline="0" dirty="0"/>
                        <a:t> gland that carries out response.</a:t>
                      </a:r>
                      <a:endParaRPr lang="en-GB" sz="900" dirty="0"/>
                    </a:p>
                  </a:txBody>
                  <a:tcPr marL="65314" marR="65314" marT="32657" marB="32657" anchor="ctr"/>
                </a:tc>
                <a:extLst>
                  <a:ext uri="{0D108BD9-81ED-4DB2-BD59-A6C34878D82A}">
                    <a16:rowId xmlns:a16="http://schemas.microsoft.com/office/drawing/2014/main" val="10005"/>
                  </a:ext>
                </a:extLst>
              </a:tr>
            </a:tbl>
          </a:graphicData>
        </a:graphic>
      </p:graphicFrame>
      <p:sp>
        <p:nvSpPr>
          <p:cNvPr id="59" name="Rectangle 58"/>
          <p:cNvSpPr/>
          <p:nvPr/>
        </p:nvSpPr>
        <p:spPr>
          <a:xfrm>
            <a:off x="7790285" y="6117667"/>
            <a:ext cx="1716746" cy="51451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Reflex actions are automatic and rapid; they do not involve the conscious part of the brain and can protect humans from harm.</a:t>
            </a:r>
            <a:endParaRPr lang="en-GB" sz="857" b="1" dirty="0">
              <a:solidFill>
                <a:schemeClr val="tx1"/>
              </a:solidFill>
            </a:endParaRPr>
          </a:p>
        </p:txBody>
      </p:sp>
      <p:cxnSp>
        <p:nvCxnSpPr>
          <p:cNvPr id="61" name="Straight Connector 60"/>
          <p:cNvCxnSpPr>
            <a:cxnSpLocks/>
          </p:cNvCxnSpPr>
          <p:nvPr/>
        </p:nvCxnSpPr>
        <p:spPr>
          <a:xfrm>
            <a:off x="7470117" y="1538334"/>
            <a:ext cx="2459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5" name="Rectangle 64"/>
          <p:cNvSpPr/>
          <p:nvPr/>
        </p:nvSpPr>
        <p:spPr>
          <a:xfrm>
            <a:off x="6377061" y="3066663"/>
            <a:ext cx="1175482" cy="17633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Typical motor neurone</a:t>
            </a:r>
            <a:endParaRPr lang="en-GB" sz="857" b="1" dirty="0">
              <a:solidFill>
                <a:schemeClr val="tx1"/>
              </a:solidFill>
            </a:endParaRPr>
          </a:p>
        </p:txBody>
      </p:sp>
      <p:sp>
        <p:nvSpPr>
          <p:cNvPr id="66" name="Rectangle 65"/>
          <p:cNvSpPr/>
          <p:nvPr/>
        </p:nvSpPr>
        <p:spPr>
          <a:xfrm>
            <a:off x="6286500" y="3335233"/>
            <a:ext cx="1409891" cy="26362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Synapse (gap where two neurones meet).</a:t>
            </a:r>
            <a:endParaRPr lang="en-GB" sz="857" b="1" dirty="0">
              <a:solidFill>
                <a:schemeClr val="tx1"/>
              </a:solidFill>
            </a:endParaRPr>
          </a:p>
        </p:txBody>
      </p:sp>
      <p:cxnSp>
        <p:nvCxnSpPr>
          <p:cNvPr id="70" name="Straight Connector 69"/>
          <p:cNvCxnSpPr>
            <a:endCxn id="65" idx="0"/>
          </p:cNvCxnSpPr>
          <p:nvPr/>
        </p:nvCxnSpPr>
        <p:spPr>
          <a:xfrm flipH="1">
            <a:off x="6964802" y="2994379"/>
            <a:ext cx="74907" cy="722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a:endCxn id="66" idx="2"/>
          </p:cNvCxnSpPr>
          <p:nvPr/>
        </p:nvCxnSpPr>
        <p:spPr>
          <a:xfrm flipH="1" flipV="1">
            <a:off x="6991446" y="3598857"/>
            <a:ext cx="3872" cy="10199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9" name="Rectangle 78"/>
          <p:cNvSpPr/>
          <p:nvPr/>
        </p:nvSpPr>
        <p:spPr>
          <a:xfrm>
            <a:off x="4706533" y="2361638"/>
            <a:ext cx="1554581" cy="6393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The brain controls complex behaviour. It is made of billions of interconnected neurones.</a:t>
            </a:r>
          </a:p>
        </p:txBody>
      </p:sp>
      <p:sp>
        <p:nvSpPr>
          <p:cNvPr id="80" name="Rectangle 79"/>
          <p:cNvSpPr/>
          <p:nvPr/>
        </p:nvSpPr>
        <p:spPr>
          <a:xfrm>
            <a:off x="4810125" y="1800706"/>
            <a:ext cx="1413379" cy="488082"/>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The Brain </a:t>
            </a:r>
          </a:p>
          <a:p>
            <a:pPr algn="ctr"/>
            <a:r>
              <a:rPr lang="en-GB" sz="1286" b="1" dirty="0">
                <a:solidFill>
                  <a:schemeClr val="tx1"/>
                </a:solidFill>
                <a:ea typeface="Verdana" panose="020B0604030504040204" pitchFamily="34" charset="0"/>
                <a:cs typeface="Verdana" panose="020B0604030504040204" pitchFamily="34" charset="0"/>
              </a:rPr>
              <a:t>(Bio only)</a:t>
            </a:r>
            <a:endParaRPr lang="en-GB" sz="1286" dirty="0">
              <a:solidFill>
                <a:schemeClr val="tx1"/>
              </a:solidFill>
              <a:ea typeface="Verdana" panose="020B0604030504040204" pitchFamily="34" charset="0"/>
              <a:cs typeface="Verdana" panose="020B0604030504040204" pitchFamily="34" charset="0"/>
            </a:endParaRPr>
          </a:p>
        </p:txBody>
      </p:sp>
      <p:cxnSp>
        <p:nvCxnSpPr>
          <p:cNvPr id="84" name="Straight Connector 83"/>
          <p:cNvCxnSpPr>
            <a:cxnSpLocks/>
            <a:stCxn id="80" idx="0"/>
            <a:endCxn id="4" idx="2"/>
          </p:cNvCxnSpPr>
          <p:nvPr/>
        </p:nvCxnSpPr>
        <p:spPr>
          <a:xfrm flipH="1" flipV="1">
            <a:off x="5022611" y="1725941"/>
            <a:ext cx="494203" cy="747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7" name="Table 86"/>
          <p:cNvGraphicFramePr>
            <a:graphicFrameLocks noGrp="1"/>
          </p:cNvGraphicFramePr>
          <p:nvPr>
            <p:extLst/>
          </p:nvPr>
        </p:nvGraphicFramePr>
        <p:xfrm>
          <a:off x="3875536" y="3096837"/>
          <a:ext cx="2221681" cy="1693119"/>
        </p:xfrm>
        <a:graphic>
          <a:graphicData uri="http://schemas.openxmlformats.org/drawingml/2006/table">
            <a:tbl>
              <a:tblPr firstRow="1" bandRow="1">
                <a:tableStyleId>{5940675A-B579-460E-94D1-54222C63F5DA}</a:tableStyleId>
              </a:tblPr>
              <a:tblGrid>
                <a:gridCol w="285052">
                  <a:extLst>
                    <a:ext uri="{9D8B030D-6E8A-4147-A177-3AD203B41FA5}">
                      <a16:colId xmlns:a16="http://schemas.microsoft.com/office/drawing/2014/main" val="20000"/>
                    </a:ext>
                  </a:extLst>
                </a:gridCol>
                <a:gridCol w="680339">
                  <a:extLst>
                    <a:ext uri="{9D8B030D-6E8A-4147-A177-3AD203B41FA5}">
                      <a16:colId xmlns:a16="http://schemas.microsoft.com/office/drawing/2014/main" val="20001"/>
                    </a:ext>
                  </a:extLst>
                </a:gridCol>
                <a:gridCol w="1256290">
                  <a:extLst>
                    <a:ext uri="{9D8B030D-6E8A-4147-A177-3AD203B41FA5}">
                      <a16:colId xmlns:a16="http://schemas.microsoft.com/office/drawing/2014/main" val="20002"/>
                    </a:ext>
                  </a:extLst>
                </a:gridCol>
              </a:tblGrid>
              <a:tr h="587829">
                <a:tc rowSpan="3">
                  <a:txBody>
                    <a:bodyPr/>
                    <a:lstStyle/>
                    <a:p>
                      <a:pPr algn="ctr"/>
                      <a:r>
                        <a:rPr lang="en-GB" sz="900" b="1" dirty="0">
                          <a:solidFill>
                            <a:schemeClr val="tx1"/>
                          </a:solidFill>
                        </a:rPr>
                        <a:t>The brain has different regions that carry out different functions.</a:t>
                      </a:r>
                    </a:p>
                  </a:txBody>
                  <a:tcPr marL="65314" marR="65314" marT="32657" marB="32657" vert="vert270" anchor="ctr">
                    <a:solidFill>
                      <a:schemeClr val="accent2">
                        <a:lumMod val="20000"/>
                        <a:lumOff val="80000"/>
                      </a:schemeClr>
                    </a:solidFill>
                  </a:tcPr>
                </a:tc>
                <a:tc>
                  <a:txBody>
                    <a:bodyPr/>
                    <a:lstStyle/>
                    <a:p>
                      <a:pPr algn="ctr"/>
                      <a:r>
                        <a:rPr lang="en-GB" sz="900" b="1" i="1" dirty="0">
                          <a:solidFill>
                            <a:schemeClr val="accent2">
                              <a:lumMod val="75000"/>
                            </a:schemeClr>
                          </a:solidFill>
                        </a:rPr>
                        <a:t>Cerebral cortex</a:t>
                      </a:r>
                    </a:p>
                  </a:txBody>
                  <a:tcPr marL="65314" marR="65314" marT="32657" marB="32657" anchor="ctr"/>
                </a:tc>
                <a:tc>
                  <a:txBody>
                    <a:bodyPr/>
                    <a:lstStyle/>
                    <a:p>
                      <a:pPr algn="l"/>
                      <a:r>
                        <a:rPr lang="en-GB" sz="900" dirty="0"/>
                        <a:t>Largest part of the</a:t>
                      </a:r>
                      <a:r>
                        <a:rPr lang="en-GB" sz="900" baseline="0" dirty="0"/>
                        <a:t> human brain. Higher thinking skills e.g. speech, decision making.</a:t>
                      </a:r>
                      <a:endParaRPr lang="en-GB" sz="900" dirty="0"/>
                    </a:p>
                  </a:txBody>
                  <a:tcPr marL="65314" marR="65314" marT="32657" marB="32657" anchor="ctr"/>
                </a:tc>
                <a:extLst>
                  <a:ext uri="{0D108BD9-81ED-4DB2-BD59-A6C34878D82A}">
                    <a16:rowId xmlns:a16="http://schemas.microsoft.com/office/drawing/2014/main" val="10000"/>
                  </a:ext>
                </a:extLst>
              </a:tr>
              <a:tr h="578694">
                <a:tc vMerge="1">
                  <a:txBody>
                    <a:bodyPr/>
                    <a:lstStyle/>
                    <a:p>
                      <a:endParaRPr lang="en-GB"/>
                    </a:p>
                  </a:txBody>
                  <a:tcPr/>
                </a:tc>
                <a:tc>
                  <a:txBody>
                    <a:bodyPr/>
                    <a:lstStyle/>
                    <a:p>
                      <a:pPr algn="ctr"/>
                      <a:r>
                        <a:rPr lang="en-GB" sz="900" b="1" i="1" dirty="0">
                          <a:solidFill>
                            <a:schemeClr val="accent2">
                              <a:lumMod val="75000"/>
                            </a:schemeClr>
                          </a:solidFill>
                        </a:rPr>
                        <a:t>Cerebellum</a:t>
                      </a:r>
                    </a:p>
                  </a:txBody>
                  <a:tcPr marL="65314" marR="65314" marT="32657" marB="32657" anchor="ctr"/>
                </a:tc>
                <a:tc>
                  <a:txBody>
                    <a:bodyPr/>
                    <a:lstStyle/>
                    <a:p>
                      <a:r>
                        <a:rPr lang="en-GB" sz="900" dirty="0"/>
                        <a:t>Balance and voluntary</a:t>
                      </a:r>
                      <a:r>
                        <a:rPr lang="en-GB" sz="900" baseline="0" dirty="0"/>
                        <a:t> muscle function e.g. walking, lifting.</a:t>
                      </a:r>
                      <a:endParaRPr lang="en-GB" sz="900" dirty="0"/>
                    </a:p>
                  </a:txBody>
                  <a:tcPr marL="65314" marR="65314" marT="32657" marB="32657" anchor="ctr"/>
                </a:tc>
                <a:extLst>
                  <a:ext uri="{0D108BD9-81ED-4DB2-BD59-A6C34878D82A}">
                    <a16:rowId xmlns:a16="http://schemas.microsoft.com/office/drawing/2014/main" val="10001"/>
                  </a:ext>
                </a:extLst>
              </a:tr>
              <a:tr h="526596">
                <a:tc vMerge="1">
                  <a:txBody>
                    <a:bodyPr/>
                    <a:lstStyle/>
                    <a:p>
                      <a:endParaRPr lang="en-GB"/>
                    </a:p>
                  </a:txBody>
                  <a:tcPr/>
                </a:tc>
                <a:tc>
                  <a:txBody>
                    <a:bodyPr/>
                    <a:lstStyle/>
                    <a:p>
                      <a:pPr algn="ctr"/>
                      <a:r>
                        <a:rPr lang="en-GB" sz="900" b="1" i="1" dirty="0">
                          <a:solidFill>
                            <a:schemeClr val="accent2">
                              <a:lumMod val="75000"/>
                            </a:schemeClr>
                          </a:solidFill>
                        </a:rPr>
                        <a:t>Medulla</a:t>
                      </a:r>
                    </a:p>
                  </a:txBody>
                  <a:tcPr marL="65314" marR="65314" marT="32657" marB="32657" anchor="ctr"/>
                </a:tc>
                <a:tc>
                  <a:txBody>
                    <a:bodyPr/>
                    <a:lstStyle/>
                    <a:p>
                      <a:r>
                        <a:rPr lang="en-GB" sz="900" dirty="0"/>
                        <a:t>Involuntary</a:t>
                      </a:r>
                      <a:r>
                        <a:rPr lang="en-GB" sz="900" baseline="0" dirty="0"/>
                        <a:t> (automatic) body functions e.g. breathing, heart rate.</a:t>
                      </a:r>
                      <a:endParaRPr lang="en-GB" sz="900" dirty="0"/>
                    </a:p>
                  </a:txBody>
                  <a:tcPr marL="65314" marR="65314" marT="32657" marB="32657" anchor="ctr"/>
                </a:tc>
                <a:extLst>
                  <a:ext uri="{0D108BD9-81ED-4DB2-BD59-A6C34878D82A}">
                    <a16:rowId xmlns:a16="http://schemas.microsoft.com/office/drawing/2014/main" val="10002"/>
                  </a:ext>
                </a:extLst>
              </a:tr>
            </a:tbl>
          </a:graphicData>
        </a:graphic>
      </p:graphicFrame>
      <p:grpSp>
        <p:nvGrpSpPr>
          <p:cNvPr id="247" name="Group 246"/>
          <p:cNvGrpSpPr/>
          <p:nvPr/>
        </p:nvGrpSpPr>
        <p:grpSpPr>
          <a:xfrm>
            <a:off x="3488574" y="1789966"/>
            <a:ext cx="1344594" cy="1234135"/>
            <a:chOff x="4074378" y="2505951"/>
            <a:chExt cx="1882431" cy="1727788"/>
          </a:xfrm>
        </p:grpSpPr>
        <p:pic>
          <p:nvPicPr>
            <p:cNvPr id="230" name="Picture 2" descr="Image result for brai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17925" y="2653152"/>
              <a:ext cx="1160268" cy="1421411"/>
            </a:xfrm>
            <a:prstGeom prst="rect">
              <a:avLst/>
            </a:prstGeom>
            <a:noFill/>
            <a:extLst>
              <a:ext uri="{909E8E84-426E-40DD-AFC4-6F175D3DCCD1}">
                <a14:hiddenFill xmlns:a14="http://schemas.microsoft.com/office/drawing/2010/main">
                  <a:solidFill>
                    <a:srgbClr val="FFFFFF"/>
                  </a:solidFill>
                </a14:hiddenFill>
              </a:ext>
            </a:extLst>
          </p:spPr>
        </p:pic>
        <p:cxnSp>
          <p:nvCxnSpPr>
            <p:cNvPr id="88" name="Straight Connector 87">
              <a:extLst>
                <a:ext uri="{FF2B5EF4-FFF2-40B4-BE49-F238E27FC236}">
                  <a16:creationId xmlns:a16="http://schemas.microsoft.com/office/drawing/2014/main" id="{E8C93047-E7E6-4184-9408-3175E9805791}"/>
                </a:ext>
              </a:extLst>
            </p:cNvPr>
            <p:cNvCxnSpPr>
              <a:cxnSpLocks/>
            </p:cNvCxnSpPr>
            <p:nvPr/>
          </p:nvCxnSpPr>
          <p:spPr>
            <a:xfrm>
              <a:off x="5031381" y="3314156"/>
              <a:ext cx="366737" cy="734073"/>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a:cxnSpLocks/>
            </p:cNvCxnSpPr>
            <p:nvPr/>
          </p:nvCxnSpPr>
          <p:spPr>
            <a:xfrm flipV="1">
              <a:off x="4629150" y="3279907"/>
              <a:ext cx="290310" cy="24469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a:cxnSpLocks/>
            </p:cNvCxnSpPr>
            <p:nvPr/>
          </p:nvCxnSpPr>
          <p:spPr>
            <a:xfrm flipV="1">
              <a:off x="5148339" y="2653152"/>
              <a:ext cx="248408" cy="27952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03" name="TextBox 102">
              <a:extLst>
                <a:ext uri="{FF2B5EF4-FFF2-40B4-BE49-F238E27FC236}">
                  <a16:creationId xmlns:a16="http://schemas.microsoft.com/office/drawing/2014/main" id="{88E4C999-DE0B-405B-AF65-6AB6594CD415}"/>
                </a:ext>
              </a:extLst>
            </p:cNvPr>
            <p:cNvSpPr txBox="1"/>
            <p:nvPr/>
          </p:nvSpPr>
          <p:spPr>
            <a:xfrm>
              <a:off x="5011153" y="3981490"/>
              <a:ext cx="902581" cy="252249"/>
            </a:xfrm>
            <a:prstGeom prst="rect">
              <a:avLst/>
            </a:prstGeom>
            <a:noFill/>
          </p:spPr>
          <p:txBody>
            <a:bodyPr wrap="square" rtlCol="0">
              <a:spAutoFit/>
            </a:bodyPr>
            <a:lstStyle/>
            <a:p>
              <a:pPr algn="ctr"/>
              <a:r>
                <a:rPr lang="en-GB" sz="571" dirty="0"/>
                <a:t>medulla</a:t>
              </a:r>
            </a:p>
          </p:txBody>
        </p:sp>
        <p:sp>
          <p:nvSpPr>
            <p:cNvPr id="104" name="TextBox 103">
              <a:extLst>
                <a:ext uri="{FF2B5EF4-FFF2-40B4-BE49-F238E27FC236}">
                  <a16:creationId xmlns:a16="http://schemas.microsoft.com/office/drawing/2014/main" id="{88E4C999-DE0B-405B-AF65-6AB6594CD415}"/>
                </a:ext>
              </a:extLst>
            </p:cNvPr>
            <p:cNvSpPr txBox="1"/>
            <p:nvPr/>
          </p:nvSpPr>
          <p:spPr>
            <a:xfrm>
              <a:off x="4074378" y="3478017"/>
              <a:ext cx="902581" cy="252249"/>
            </a:xfrm>
            <a:prstGeom prst="rect">
              <a:avLst/>
            </a:prstGeom>
            <a:noFill/>
          </p:spPr>
          <p:txBody>
            <a:bodyPr wrap="square" rtlCol="0">
              <a:spAutoFit/>
            </a:bodyPr>
            <a:lstStyle/>
            <a:p>
              <a:pPr algn="ctr"/>
              <a:r>
                <a:rPr lang="en-GB" sz="571" dirty="0"/>
                <a:t>cerebellum</a:t>
              </a:r>
            </a:p>
          </p:txBody>
        </p:sp>
        <p:sp>
          <p:nvSpPr>
            <p:cNvPr id="105" name="TextBox 104">
              <a:extLst>
                <a:ext uri="{FF2B5EF4-FFF2-40B4-BE49-F238E27FC236}">
                  <a16:creationId xmlns:a16="http://schemas.microsoft.com/office/drawing/2014/main" id="{88E4C999-DE0B-405B-AF65-6AB6594CD415}"/>
                </a:ext>
              </a:extLst>
            </p:cNvPr>
            <p:cNvSpPr txBox="1"/>
            <p:nvPr/>
          </p:nvSpPr>
          <p:spPr>
            <a:xfrm>
              <a:off x="4899746" y="2505951"/>
              <a:ext cx="1057063" cy="252249"/>
            </a:xfrm>
            <a:prstGeom prst="rect">
              <a:avLst/>
            </a:prstGeom>
            <a:noFill/>
          </p:spPr>
          <p:txBody>
            <a:bodyPr wrap="square" rtlCol="0">
              <a:spAutoFit/>
            </a:bodyPr>
            <a:lstStyle/>
            <a:p>
              <a:pPr algn="ctr"/>
              <a:r>
                <a:rPr lang="en-GB" sz="571" dirty="0"/>
                <a:t>cerebral cortex</a:t>
              </a:r>
            </a:p>
          </p:txBody>
        </p:sp>
      </p:grpSp>
      <p:sp>
        <p:nvSpPr>
          <p:cNvPr id="107" name="Rectangle 106"/>
          <p:cNvSpPr/>
          <p:nvPr/>
        </p:nvSpPr>
        <p:spPr>
          <a:xfrm rot="16200000" flipV="1">
            <a:off x="2535035" y="3552544"/>
            <a:ext cx="2075768" cy="458477"/>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bg1"/>
                </a:solidFill>
              </a:rPr>
              <a:t>(HT) The complexity and delicacy of the brain makes investigating and treating brain disorders very difficult</a:t>
            </a:r>
          </a:p>
        </p:txBody>
      </p:sp>
      <p:graphicFrame>
        <p:nvGraphicFramePr>
          <p:cNvPr id="108" name="Table 107"/>
          <p:cNvGraphicFramePr>
            <a:graphicFrameLocks noGrp="1"/>
          </p:cNvGraphicFramePr>
          <p:nvPr>
            <p:extLst/>
          </p:nvPr>
        </p:nvGraphicFramePr>
        <p:xfrm>
          <a:off x="2541338" y="4891344"/>
          <a:ext cx="1475794" cy="1712676"/>
        </p:xfrm>
        <a:graphic>
          <a:graphicData uri="http://schemas.openxmlformats.org/drawingml/2006/table">
            <a:tbl>
              <a:tblPr firstRow="1" bandRow="1">
                <a:tableStyleId>{5940675A-B579-460E-94D1-54222C63F5DA}</a:tableStyleId>
              </a:tblPr>
              <a:tblGrid>
                <a:gridCol w="164299">
                  <a:extLst>
                    <a:ext uri="{9D8B030D-6E8A-4147-A177-3AD203B41FA5}">
                      <a16:colId xmlns:a16="http://schemas.microsoft.com/office/drawing/2014/main" val="20000"/>
                    </a:ext>
                  </a:extLst>
                </a:gridCol>
                <a:gridCol w="309401">
                  <a:extLst>
                    <a:ext uri="{9D8B030D-6E8A-4147-A177-3AD203B41FA5}">
                      <a16:colId xmlns:a16="http://schemas.microsoft.com/office/drawing/2014/main" val="20001"/>
                    </a:ext>
                  </a:extLst>
                </a:gridCol>
                <a:gridCol w="1002095">
                  <a:extLst>
                    <a:ext uri="{9D8B030D-6E8A-4147-A177-3AD203B41FA5}">
                      <a16:colId xmlns:a16="http://schemas.microsoft.com/office/drawing/2014/main" val="20002"/>
                    </a:ext>
                  </a:extLst>
                </a:gridCol>
              </a:tblGrid>
              <a:tr h="664479">
                <a:tc rowSpan="2">
                  <a:txBody>
                    <a:bodyPr/>
                    <a:lstStyle/>
                    <a:p>
                      <a:pPr algn="ctr"/>
                      <a:r>
                        <a:rPr lang="en-GB" sz="900" b="1" baseline="0" dirty="0">
                          <a:solidFill>
                            <a:schemeClr val="tx1"/>
                          </a:solidFill>
                        </a:rPr>
                        <a:t>Treating brain damage and disease </a:t>
                      </a:r>
                      <a:endParaRPr lang="en-GB" sz="900" b="1" dirty="0">
                        <a:solidFill>
                          <a:schemeClr val="tx1"/>
                        </a:solidFill>
                      </a:endParaRPr>
                    </a:p>
                  </a:txBody>
                  <a:tcPr marL="65314" marR="65314" marT="32657" marB="32657" vert="vert270" anchor="ctr">
                    <a:solidFill>
                      <a:schemeClr val="accent2">
                        <a:lumMod val="20000"/>
                        <a:lumOff val="80000"/>
                      </a:schemeClr>
                    </a:solidFill>
                  </a:tcPr>
                </a:tc>
                <a:tc rowSpan="2">
                  <a:txBody>
                    <a:bodyPr/>
                    <a:lstStyle/>
                    <a:p>
                      <a:pPr algn="ctr"/>
                      <a:r>
                        <a:rPr lang="en-GB" sz="900" b="1" i="1" dirty="0">
                          <a:solidFill>
                            <a:schemeClr val="accent2">
                              <a:lumMod val="75000"/>
                            </a:schemeClr>
                          </a:solidFill>
                        </a:rPr>
                        <a:t>e.g. Lobotomy – cutting part of the</a:t>
                      </a:r>
                      <a:r>
                        <a:rPr lang="en-GB" sz="900" b="1" i="1" baseline="0" dirty="0">
                          <a:solidFill>
                            <a:schemeClr val="accent2">
                              <a:lumMod val="75000"/>
                            </a:schemeClr>
                          </a:solidFill>
                        </a:rPr>
                        <a:t> cerebral cortex</a:t>
                      </a:r>
                      <a:endParaRPr lang="en-GB" sz="900" b="1" i="1" dirty="0">
                        <a:solidFill>
                          <a:schemeClr val="accent2">
                            <a:lumMod val="75000"/>
                          </a:schemeClr>
                        </a:solidFill>
                      </a:endParaRPr>
                    </a:p>
                  </a:txBody>
                  <a:tcPr marL="65314" marR="65314" marT="32657" marB="32657" vert="vert270" anchor="ctr"/>
                </a:tc>
                <a:tc>
                  <a:txBody>
                    <a:bodyPr/>
                    <a:lstStyle/>
                    <a:p>
                      <a:pPr algn="l"/>
                      <a:r>
                        <a:rPr lang="en-GB" sz="900" b="1" dirty="0"/>
                        <a:t>Benefit:</a:t>
                      </a:r>
                      <a:r>
                        <a:rPr lang="en-GB" sz="900" b="1" baseline="0" dirty="0"/>
                        <a:t> </a:t>
                      </a:r>
                      <a:r>
                        <a:rPr lang="en-GB" sz="900" baseline="0" dirty="0"/>
                        <a:t>thought to alleviate the symptoms of some mental illnesses.</a:t>
                      </a:r>
                      <a:endParaRPr lang="en-GB" sz="900" dirty="0"/>
                    </a:p>
                  </a:txBody>
                  <a:tcPr marL="65314" marR="65314" marT="32657" marB="32657" anchor="ctr"/>
                </a:tc>
                <a:extLst>
                  <a:ext uri="{0D108BD9-81ED-4DB2-BD59-A6C34878D82A}">
                    <a16:rowId xmlns:a16="http://schemas.microsoft.com/office/drawing/2014/main" val="10000"/>
                  </a:ext>
                </a:extLst>
              </a:tr>
              <a:tr h="1048197">
                <a:tc vMerge="1">
                  <a:txBody>
                    <a:bodyPr/>
                    <a:lstStyle/>
                    <a:p>
                      <a:endParaRPr lang="en-GB"/>
                    </a:p>
                  </a:txBody>
                  <a:tcPr/>
                </a:tc>
                <a:tc vMerge="1">
                  <a:txBody>
                    <a:bodyPr/>
                    <a:lstStyle/>
                    <a:p>
                      <a:pPr algn="ctr"/>
                      <a:endParaRPr lang="en-GB" sz="1200" b="1" i="1" dirty="0">
                        <a:solidFill>
                          <a:schemeClr val="accent2">
                            <a:lumMod val="75000"/>
                          </a:schemeClr>
                        </a:solidFill>
                      </a:endParaRPr>
                    </a:p>
                  </a:txBody>
                  <a:tcPr anchor="ctr"/>
                </a:tc>
                <a:tc>
                  <a:txBody>
                    <a:bodyPr/>
                    <a:lstStyle/>
                    <a:p>
                      <a:r>
                        <a:rPr lang="en-GB" sz="900" b="1" dirty="0"/>
                        <a:t>Risks:</a:t>
                      </a:r>
                      <a:r>
                        <a:rPr lang="en-GB" sz="900" b="1" baseline="0" dirty="0"/>
                        <a:t> </a:t>
                      </a:r>
                      <a:r>
                        <a:rPr lang="en-GB" sz="900" baseline="0" dirty="0"/>
                        <a:t>bleeding in the brain, seizures, loss of brain function. Procedure was abandoned in the 1950s due to risk.</a:t>
                      </a:r>
                      <a:endParaRPr lang="en-GB" sz="900" dirty="0"/>
                    </a:p>
                  </a:txBody>
                  <a:tcPr marL="65314" marR="65314" marT="32657" marB="32657" anchor="ctr"/>
                </a:tc>
                <a:extLst>
                  <a:ext uri="{0D108BD9-81ED-4DB2-BD59-A6C34878D82A}">
                    <a16:rowId xmlns:a16="http://schemas.microsoft.com/office/drawing/2014/main" val="10001"/>
                  </a:ext>
                </a:extLst>
              </a:tr>
            </a:tbl>
          </a:graphicData>
        </a:graphic>
      </p:graphicFrame>
      <p:sp>
        <p:nvSpPr>
          <p:cNvPr id="110" name="Rectangle 109"/>
          <p:cNvSpPr/>
          <p:nvPr/>
        </p:nvSpPr>
        <p:spPr>
          <a:xfrm>
            <a:off x="2471783" y="2707631"/>
            <a:ext cx="825260" cy="143673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Neuroscientists have been able to map regions of the brain by studying patients with brain damage, electrical stimulation and MRI.</a:t>
            </a:r>
            <a:endParaRPr lang="en-GB" sz="857" b="1" dirty="0">
              <a:solidFill>
                <a:schemeClr val="tx1"/>
              </a:solidFill>
            </a:endParaRPr>
          </a:p>
        </p:txBody>
      </p:sp>
      <p:sp>
        <p:nvSpPr>
          <p:cNvPr id="111" name="Rectangle 110"/>
          <p:cNvSpPr/>
          <p:nvPr/>
        </p:nvSpPr>
        <p:spPr>
          <a:xfrm>
            <a:off x="2770702" y="1135740"/>
            <a:ext cx="1368571" cy="488082"/>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solidFill>
                  <a:schemeClr val="accent2"/>
                </a:solidFill>
                <a:ea typeface="Verdana" panose="020B0604030504040204" pitchFamily="34" charset="0"/>
                <a:cs typeface="Verdana" panose="020B0604030504040204" pitchFamily="34" charset="0"/>
              </a:rPr>
              <a:t>The Eye </a:t>
            </a:r>
            <a:r>
              <a:rPr lang="en-GB" sz="1286" b="1" dirty="0">
                <a:solidFill>
                  <a:schemeClr val="tx1"/>
                </a:solidFill>
                <a:ea typeface="Verdana" panose="020B0604030504040204" pitchFamily="34" charset="0"/>
                <a:cs typeface="Verdana" panose="020B0604030504040204" pitchFamily="34" charset="0"/>
              </a:rPr>
              <a:t>(Bio only)</a:t>
            </a:r>
            <a:endParaRPr lang="en-GB" sz="1286" dirty="0">
              <a:solidFill>
                <a:schemeClr val="tx1"/>
              </a:solidFill>
              <a:ea typeface="Verdana" panose="020B0604030504040204" pitchFamily="34" charset="0"/>
              <a:cs typeface="Verdana" panose="020B0604030504040204" pitchFamily="34" charset="0"/>
            </a:endParaRPr>
          </a:p>
        </p:txBody>
      </p:sp>
      <p:grpSp>
        <p:nvGrpSpPr>
          <p:cNvPr id="97" name="Group 96"/>
          <p:cNvGrpSpPr/>
          <p:nvPr/>
        </p:nvGrpSpPr>
        <p:grpSpPr>
          <a:xfrm>
            <a:off x="440403" y="5131155"/>
            <a:ext cx="1006745" cy="1010418"/>
            <a:chOff x="-86365" y="6996080"/>
            <a:chExt cx="1578972" cy="1578972"/>
          </a:xfrm>
        </p:grpSpPr>
        <p:sp>
          <p:nvSpPr>
            <p:cNvPr id="96" name="Rectangle 95"/>
            <p:cNvSpPr/>
            <p:nvPr/>
          </p:nvSpPr>
          <p:spPr>
            <a:xfrm>
              <a:off x="55197" y="7219950"/>
              <a:ext cx="1353730" cy="1171575"/>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6"/>
            </a:p>
          </p:txBody>
        </p:sp>
        <p:pic>
          <p:nvPicPr>
            <p:cNvPr id="1030" name="Picture 6" descr="Image result for long sightednes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365" y="6996080"/>
              <a:ext cx="1578972" cy="157897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8" name="Group 97"/>
          <p:cNvGrpSpPr/>
          <p:nvPr/>
        </p:nvGrpSpPr>
        <p:grpSpPr>
          <a:xfrm>
            <a:off x="1393793" y="5238206"/>
            <a:ext cx="1085244" cy="843678"/>
            <a:chOff x="1415984" y="7153814"/>
            <a:chExt cx="1675509" cy="1340407"/>
          </a:xfrm>
        </p:grpSpPr>
        <p:sp>
          <p:nvSpPr>
            <p:cNvPr id="170" name="Rectangle 169"/>
            <p:cNvSpPr/>
            <p:nvPr/>
          </p:nvSpPr>
          <p:spPr>
            <a:xfrm>
              <a:off x="1528606" y="7219949"/>
              <a:ext cx="1353730" cy="1171575"/>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6"/>
            </a:p>
          </p:txBody>
        </p:sp>
        <p:pic>
          <p:nvPicPr>
            <p:cNvPr id="1032" name="Picture 8" descr="Related imag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15984" y="7153814"/>
              <a:ext cx="1675509" cy="134040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3" name="Group 72"/>
          <p:cNvGrpSpPr/>
          <p:nvPr/>
        </p:nvGrpSpPr>
        <p:grpSpPr>
          <a:xfrm>
            <a:off x="2331782" y="1432463"/>
            <a:ext cx="1915580" cy="1151131"/>
            <a:chOff x="2240236" y="3108482"/>
            <a:chExt cx="2306203" cy="1409343"/>
          </a:xfrm>
        </p:grpSpPr>
        <p:pic>
          <p:nvPicPr>
            <p:cNvPr id="251" name="Picture 4" descr="Image result for eye diagram"/>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60996" y="3357410"/>
              <a:ext cx="1168801" cy="1061207"/>
            </a:xfrm>
            <a:prstGeom prst="rect">
              <a:avLst/>
            </a:prstGeom>
            <a:noFill/>
            <a:extLst>
              <a:ext uri="{909E8E84-426E-40DD-AFC4-6F175D3DCCD1}">
                <a14:hiddenFill xmlns:a14="http://schemas.microsoft.com/office/drawing/2010/main">
                  <a:solidFill>
                    <a:srgbClr val="FFFFFF"/>
                  </a:solidFill>
                </a14:hiddenFill>
              </a:ext>
            </a:extLst>
          </p:spPr>
        </p:pic>
        <p:cxnSp>
          <p:nvCxnSpPr>
            <p:cNvPr id="115" name="Straight Connector 114">
              <a:extLst>
                <a:ext uri="{FF2B5EF4-FFF2-40B4-BE49-F238E27FC236}">
                  <a16:creationId xmlns:a16="http://schemas.microsoft.com/office/drawing/2014/main" id="{6B8AD252-432F-4AAF-AC6E-2DD89B9E383D}"/>
                </a:ext>
              </a:extLst>
            </p:cNvPr>
            <p:cNvCxnSpPr>
              <a:cxnSpLocks/>
            </p:cNvCxnSpPr>
            <p:nvPr/>
          </p:nvCxnSpPr>
          <p:spPr>
            <a:xfrm flipV="1">
              <a:off x="3638771" y="3382281"/>
              <a:ext cx="123046" cy="185921"/>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
          <p:nvSpPr>
            <p:cNvPr id="117" name="TextBox 116">
              <a:extLst>
                <a:ext uri="{FF2B5EF4-FFF2-40B4-BE49-F238E27FC236}">
                  <a16:creationId xmlns:a16="http://schemas.microsoft.com/office/drawing/2014/main" id="{88E4C999-DE0B-405B-AF65-6AB6594CD415}"/>
                </a:ext>
              </a:extLst>
            </p:cNvPr>
            <p:cNvSpPr txBox="1"/>
            <p:nvPr/>
          </p:nvSpPr>
          <p:spPr>
            <a:xfrm>
              <a:off x="3359035" y="3250636"/>
              <a:ext cx="902580" cy="220594"/>
            </a:xfrm>
            <a:prstGeom prst="rect">
              <a:avLst/>
            </a:prstGeom>
            <a:noFill/>
          </p:spPr>
          <p:txBody>
            <a:bodyPr wrap="square" rtlCol="0">
              <a:spAutoFit/>
            </a:bodyPr>
            <a:lstStyle/>
            <a:p>
              <a:pPr algn="ctr"/>
              <a:r>
                <a:rPr lang="en-GB" sz="571" dirty="0"/>
                <a:t>retina</a:t>
              </a:r>
            </a:p>
          </p:txBody>
        </p:sp>
        <p:cxnSp>
          <p:nvCxnSpPr>
            <p:cNvPr id="122" name="Straight Connector 121">
              <a:extLst>
                <a:ext uri="{FF2B5EF4-FFF2-40B4-BE49-F238E27FC236}">
                  <a16:creationId xmlns:a16="http://schemas.microsoft.com/office/drawing/2014/main" id="{6B8AD252-432F-4AAF-AC6E-2DD89B9E383D}"/>
                </a:ext>
              </a:extLst>
            </p:cNvPr>
            <p:cNvCxnSpPr>
              <a:cxnSpLocks/>
            </p:cNvCxnSpPr>
            <p:nvPr/>
          </p:nvCxnSpPr>
          <p:spPr>
            <a:xfrm flipV="1">
              <a:off x="3896239" y="3716538"/>
              <a:ext cx="123046" cy="317663"/>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
          <p:nvSpPr>
            <p:cNvPr id="125" name="TextBox 124">
              <a:extLst>
                <a:ext uri="{FF2B5EF4-FFF2-40B4-BE49-F238E27FC236}">
                  <a16:creationId xmlns:a16="http://schemas.microsoft.com/office/drawing/2014/main" id="{88E4C999-DE0B-405B-AF65-6AB6594CD415}"/>
                </a:ext>
              </a:extLst>
            </p:cNvPr>
            <p:cNvSpPr txBox="1"/>
            <p:nvPr/>
          </p:nvSpPr>
          <p:spPr>
            <a:xfrm>
              <a:off x="3643859" y="3566024"/>
              <a:ext cx="902580" cy="220594"/>
            </a:xfrm>
            <a:prstGeom prst="rect">
              <a:avLst/>
            </a:prstGeom>
            <a:noFill/>
          </p:spPr>
          <p:txBody>
            <a:bodyPr wrap="square" rtlCol="0">
              <a:spAutoFit/>
            </a:bodyPr>
            <a:lstStyle/>
            <a:p>
              <a:pPr algn="ctr"/>
              <a:r>
                <a:rPr lang="en-GB" sz="571" dirty="0"/>
                <a:t>optic nerve</a:t>
              </a:r>
            </a:p>
          </p:txBody>
        </p:sp>
        <p:cxnSp>
          <p:nvCxnSpPr>
            <p:cNvPr id="126" name="Straight Connector 125">
              <a:extLst>
                <a:ext uri="{FF2B5EF4-FFF2-40B4-BE49-F238E27FC236}">
                  <a16:creationId xmlns:a16="http://schemas.microsoft.com/office/drawing/2014/main" id="{6B8AD252-432F-4AAF-AC6E-2DD89B9E383D}"/>
                </a:ext>
              </a:extLst>
            </p:cNvPr>
            <p:cNvCxnSpPr>
              <a:cxnSpLocks/>
            </p:cNvCxnSpPr>
            <p:nvPr/>
          </p:nvCxnSpPr>
          <p:spPr>
            <a:xfrm flipH="1" flipV="1">
              <a:off x="3492414" y="3247980"/>
              <a:ext cx="70530" cy="209463"/>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
          <p:nvSpPr>
            <p:cNvPr id="130" name="TextBox 129">
              <a:extLst>
                <a:ext uri="{FF2B5EF4-FFF2-40B4-BE49-F238E27FC236}">
                  <a16:creationId xmlns:a16="http://schemas.microsoft.com/office/drawing/2014/main" id="{88E4C999-DE0B-405B-AF65-6AB6594CD415}"/>
                </a:ext>
              </a:extLst>
            </p:cNvPr>
            <p:cNvSpPr txBox="1"/>
            <p:nvPr/>
          </p:nvSpPr>
          <p:spPr>
            <a:xfrm>
              <a:off x="3024141" y="3108482"/>
              <a:ext cx="902580" cy="220594"/>
            </a:xfrm>
            <a:prstGeom prst="rect">
              <a:avLst/>
            </a:prstGeom>
            <a:noFill/>
          </p:spPr>
          <p:txBody>
            <a:bodyPr wrap="square" rtlCol="0">
              <a:spAutoFit/>
            </a:bodyPr>
            <a:lstStyle/>
            <a:p>
              <a:pPr algn="ctr"/>
              <a:r>
                <a:rPr lang="en-GB" sz="571" dirty="0"/>
                <a:t>sclera</a:t>
              </a:r>
            </a:p>
          </p:txBody>
        </p:sp>
        <p:cxnSp>
          <p:nvCxnSpPr>
            <p:cNvPr id="131" name="Straight Connector 130">
              <a:extLst>
                <a:ext uri="{FF2B5EF4-FFF2-40B4-BE49-F238E27FC236}">
                  <a16:creationId xmlns:a16="http://schemas.microsoft.com/office/drawing/2014/main" id="{6B8AD252-432F-4AAF-AC6E-2DD89B9E383D}"/>
                </a:ext>
              </a:extLst>
            </p:cNvPr>
            <p:cNvCxnSpPr>
              <a:cxnSpLocks/>
            </p:cNvCxnSpPr>
            <p:nvPr/>
          </p:nvCxnSpPr>
          <p:spPr>
            <a:xfrm flipH="1" flipV="1">
              <a:off x="2816139" y="3562305"/>
              <a:ext cx="70530" cy="209463"/>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
          <p:nvSpPr>
            <p:cNvPr id="132" name="TextBox 131">
              <a:extLst>
                <a:ext uri="{FF2B5EF4-FFF2-40B4-BE49-F238E27FC236}">
                  <a16:creationId xmlns:a16="http://schemas.microsoft.com/office/drawing/2014/main" id="{88E4C999-DE0B-405B-AF65-6AB6594CD415}"/>
                </a:ext>
              </a:extLst>
            </p:cNvPr>
            <p:cNvSpPr txBox="1"/>
            <p:nvPr/>
          </p:nvSpPr>
          <p:spPr>
            <a:xfrm>
              <a:off x="2287861" y="3415671"/>
              <a:ext cx="902580" cy="220594"/>
            </a:xfrm>
            <a:prstGeom prst="rect">
              <a:avLst/>
            </a:prstGeom>
            <a:noFill/>
          </p:spPr>
          <p:txBody>
            <a:bodyPr wrap="square" rtlCol="0">
              <a:spAutoFit/>
            </a:bodyPr>
            <a:lstStyle/>
            <a:p>
              <a:pPr algn="ctr"/>
              <a:r>
                <a:rPr lang="en-GB" sz="571" dirty="0"/>
                <a:t>cornea</a:t>
              </a:r>
            </a:p>
          </p:txBody>
        </p:sp>
        <p:cxnSp>
          <p:nvCxnSpPr>
            <p:cNvPr id="133" name="Straight Connector 132">
              <a:extLst>
                <a:ext uri="{FF2B5EF4-FFF2-40B4-BE49-F238E27FC236}">
                  <a16:creationId xmlns:a16="http://schemas.microsoft.com/office/drawing/2014/main" id="{6B8AD252-432F-4AAF-AC6E-2DD89B9E383D}"/>
                </a:ext>
              </a:extLst>
            </p:cNvPr>
            <p:cNvCxnSpPr>
              <a:cxnSpLocks/>
            </p:cNvCxnSpPr>
            <p:nvPr/>
          </p:nvCxnSpPr>
          <p:spPr>
            <a:xfrm flipH="1">
              <a:off x="2755678" y="3952744"/>
              <a:ext cx="235766" cy="110032"/>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
          <p:nvSpPr>
            <p:cNvPr id="135" name="TextBox 134">
              <a:extLst>
                <a:ext uri="{FF2B5EF4-FFF2-40B4-BE49-F238E27FC236}">
                  <a16:creationId xmlns:a16="http://schemas.microsoft.com/office/drawing/2014/main" id="{88E4C999-DE0B-405B-AF65-6AB6594CD415}"/>
                </a:ext>
              </a:extLst>
            </p:cNvPr>
            <p:cNvSpPr txBox="1"/>
            <p:nvPr/>
          </p:nvSpPr>
          <p:spPr>
            <a:xfrm>
              <a:off x="2240236" y="3987173"/>
              <a:ext cx="902580" cy="220594"/>
            </a:xfrm>
            <a:prstGeom prst="rect">
              <a:avLst/>
            </a:prstGeom>
            <a:noFill/>
          </p:spPr>
          <p:txBody>
            <a:bodyPr wrap="square" rtlCol="0">
              <a:spAutoFit/>
            </a:bodyPr>
            <a:lstStyle/>
            <a:p>
              <a:pPr algn="ctr"/>
              <a:r>
                <a:rPr lang="en-GB" sz="571" dirty="0"/>
                <a:t>iris</a:t>
              </a:r>
            </a:p>
          </p:txBody>
        </p:sp>
        <p:cxnSp>
          <p:nvCxnSpPr>
            <p:cNvPr id="136" name="Straight Connector 135">
              <a:extLst>
                <a:ext uri="{FF2B5EF4-FFF2-40B4-BE49-F238E27FC236}">
                  <a16:creationId xmlns:a16="http://schemas.microsoft.com/office/drawing/2014/main" id="{6B8AD252-432F-4AAF-AC6E-2DD89B9E383D}"/>
                </a:ext>
              </a:extLst>
            </p:cNvPr>
            <p:cNvCxnSpPr>
              <a:cxnSpLocks/>
            </p:cNvCxnSpPr>
            <p:nvPr/>
          </p:nvCxnSpPr>
          <p:spPr>
            <a:xfrm flipV="1">
              <a:off x="2981411" y="4117851"/>
              <a:ext cx="62112" cy="23345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
          <p:nvSpPr>
            <p:cNvPr id="138" name="TextBox 137">
              <a:extLst>
                <a:ext uri="{FF2B5EF4-FFF2-40B4-BE49-F238E27FC236}">
                  <a16:creationId xmlns:a16="http://schemas.microsoft.com/office/drawing/2014/main" id="{88E4C999-DE0B-405B-AF65-6AB6594CD415}"/>
                </a:ext>
              </a:extLst>
            </p:cNvPr>
            <p:cNvSpPr txBox="1"/>
            <p:nvPr/>
          </p:nvSpPr>
          <p:spPr>
            <a:xfrm>
              <a:off x="2460944" y="4297231"/>
              <a:ext cx="902580" cy="220594"/>
            </a:xfrm>
            <a:prstGeom prst="rect">
              <a:avLst/>
            </a:prstGeom>
            <a:noFill/>
          </p:spPr>
          <p:txBody>
            <a:bodyPr wrap="square" rtlCol="0">
              <a:spAutoFit/>
            </a:bodyPr>
            <a:lstStyle/>
            <a:p>
              <a:pPr algn="ctr"/>
              <a:r>
                <a:rPr lang="en-GB" sz="571" dirty="0"/>
                <a:t>ciliary muscles</a:t>
              </a:r>
            </a:p>
          </p:txBody>
        </p:sp>
        <p:cxnSp>
          <p:nvCxnSpPr>
            <p:cNvPr id="139" name="Straight Connector 138">
              <a:extLst>
                <a:ext uri="{FF2B5EF4-FFF2-40B4-BE49-F238E27FC236}">
                  <a16:creationId xmlns:a16="http://schemas.microsoft.com/office/drawing/2014/main" id="{6B8AD252-432F-4AAF-AC6E-2DD89B9E383D}"/>
                </a:ext>
              </a:extLst>
            </p:cNvPr>
            <p:cNvCxnSpPr>
              <a:cxnSpLocks/>
            </p:cNvCxnSpPr>
            <p:nvPr/>
          </p:nvCxnSpPr>
          <p:spPr>
            <a:xfrm flipH="1" flipV="1">
              <a:off x="2991444" y="3399660"/>
              <a:ext cx="66168" cy="303943"/>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
          <p:nvSpPr>
            <p:cNvPr id="143" name="TextBox 142">
              <a:extLst>
                <a:ext uri="{FF2B5EF4-FFF2-40B4-BE49-F238E27FC236}">
                  <a16:creationId xmlns:a16="http://schemas.microsoft.com/office/drawing/2014/main" id="{88E4C999-DE0B-405B-AF65-6AB6594CD415}"/>
                </a:ext>
              </a:extLst>
            </p:cNvPr>
            <p:cNvSpPr txBox="1"/>
            <p:nvPr/>
          </p:nvSpPr>
          <p:spPr>
            <a:xfrm>
              <a:off x="2440261" y="3237485"/>
              <a:ext cx="902580" cy="328142"/>
            </a:xfrm>
            <a:prstGeom prst="rect">
              <a:avLst/>
            </a:prstGeom>
            <a:noFill/>
          </p:spPr>
          <p:txBody>
            <a:bodyPr wrap="square" rtlCol="0">
              <a:spAutoFit/>
            </a:bodyPr>
            <a:lstStyle/>
            <a:p>
              <a:pPr algn="ctr"/>
              <a:r>
                <a:rPr lang="en-GB" sz="571" dirty="0"/>
                <a:t>suspensory ligament</a:t>
              </a:r>
            </a:p>
          </p:txBody>
        </p:sp>
      </p:grpSp>
      <p:sp>
        <p:nvSpPr>
          <p:cNvPr id="145" name="Rectangle 144"/>
          <p:cNvSpPr/>
          <p:nvPr/>
        </p:nvSpPr>
        <p:spPr>
          <a:xfrm>
            <a:off x="2745372" y="46316"/>
            <a:ext cx="889668" cy="104242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Sense organ containing receptors sensitive to light intensity and colour</a:t>
            </a:r>
          </a:p>
        </p:txBody>
      </p:sp>
      <p:graphicFrame>
        <p:nvGraphicFramePr>
          <p:cNvPr id="159" name="Table 158"/>
          <p:cNvGraphicFramePr>
            <a:graphicFrameLocks noGrp="1"/>
          </p:cNvGraphicFramePr>
          <p:nvPr>
            <p:extLst/>
          </p:nvPr>
        </p:nvGraphicFramePr>
        <p:xfrm>
          <a:off x="416084" y="464320"/>
          <a:ext cx="2087631" cy="2148954"/>
        </p:xfrm>
        <a:graphic>
          <a:graphicData uri="http://schemas.openxmlformats.org/drawingml/2006/table">
            <a:tbl>
              <a:tblPr firstRow="1" bandRow="1">
                <a:tableStyleId>{5940675A-B579-460E-94D1-54222C63F5DA}</a:tableStyleId>
              </a:tblPr>
              <a:tblGrid>
                <a:gridCol w="161786">
                  <a:extLst>
                    <a:ext uri="{9D8B030D-6E8A-4147-A177-3AD203B41FA5}">
                      <a16:colId xmlns:a16="http://schemas.microsoft.com/office/drawing/2014/main" val="20000"/>
                    </a:ext>
                  </a:extLst>
                </a:gridCol>
                <a:gridCol w="660380">
                  <a:extLst>
                    <a:ext uri="{9D8B030D-6E8A-4147-A177-3AD203B41FA5}">
                      <a16:colId xmlns:a16="http://schemas.microsoft.com/office/drawing/2014/main" val="20001"/>
                    </a:ext>
                  </a:extLst>
                </a:gridCol>
                <a:gridCol w="1265464">
                  <a:extLst>
                    <a:ext uri="{9D8B030D-6E8A-4147-A177-3AD203B41FA5}">
                      <a16:colId xmlns:a16="http://schemas.microsoft.com/office/drawing/2014/main" val="20002"/>
                    </a:ext>
                  </a:extLst>
                </a:gridCol>
              </a:tblGrid>
              <a:tr h="301216">
                <a:tc rowSpan="7">
                  <a:txBody>
                    <a:bodyPr/>
                    <a:lstStyle/>
                    <a:p>
                      <a:pPr algn="ctr"/>
                      <a:r>
                        <a:rPr lang="en-GB" sz="900" b="1" dirty="0"/>
                        <a:t>Structures</a:t>
                      </a:r>
                      <a:r>
                        <a:rPr lang="en-GB" sz="900" b="1" baseline="0" dirty="0"/>
                        <a:t> of the eye</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dirty="0">
                          <a:solidFill>
                            <a:schemeClr val="accent2">
                              <a:lumMod val="75000"/>
                            </a:schemeClr>
                          </a:solidFill>
                        </a:rPr>
                        <a:t>Retina</a:t>
                      </a:r>
                    </a:p>
                  </a:txBody>
                  <a:tcPr marL="65314" marR="65314" marT="32657" marB="32657" anchor="ctr"/>
                </a:tc>
                <a:tc>
                  <a:txBody>
                    <a:bodyPr/>
                    <a:lstStyle/>
                    <a:p>
                      <a:pPr algn="l"/>
                      <a:r>
                        <a:rPr lang="en-GB" sz="900" dirty="0"/>
                        <a:t>Light sensitive cell layer.</a:t>
                      </a:r>
                    </a:p>
                  </a:txBody>
                  <a:tcPr marL="65314" marR="65314" marT="32657" marB="32657" anchor="ctr"/>
                </a:tc>
                <a:extLst>
                  <a:ext uri="{0D108BD9-81ED-4DB2-BD59-A6C34878D82A}">
                    <a16:rowId xmlns:a16="http://schemas.microsoft.com/office/drawing/2014/main" val="10000"/>
                  </a:ext>
                </a:extLst>
              </a:tr>
              <a:tr h="264628">
                <a:tc vMerge="1">
                  <a:txBody>
                    <a:bodyPr/>
                    <a:lstStyle/>
                    <a:p>
                      <a:endParaRPr lang="en-GB"/>
                    </a:p>
                  </a:txBody>
                  <a:tcPr/>
                </a:tc>
                <a:tc>
                  <a:txBody>
                    <a:bodyPr/>
                    <a:lstStyle/>
                    <a:p>
                      <a:pPr algn="ctr"/>
                      <a:r>
                        <a:rPr lang="en-GB" sz="900" b="1" i="1" dirty="0">
                          <a:solidFill>
                            <a:schemeClr val="accent2">
                              <a:lumMod val="75000"/>
                            </a:schemeClr>
                          </a:solidFill>
                        </a:rPr>
                        <a:t>Optic nerve</a:t>
                      </a:r>
                    </a:p>
                  </a:txBody>
                  <a:tcPr marL="65314" marR="65314" marT="32657" marB="32657" anchor="ctr"/>
                </a:tc>
                <a:tc>
                  <a:txBody>
                    <a:bodyPr/>
                    <a:lstStyle/>
                    <a:p>
                      <a:r>
                        <a:rPr lang="en-GB" sz="900" dirty="0"/>
                        <a:t>Carries</a:t>
                      </a:r>
                      <a:r>
                        <a:rPr lang="en-GB" sz="900" baseline="0" dirty="0"/>
                        <a:t> impulse to brain.</a:t>
                      </a:r>
                      <a:endParaRPr lang="en-GB" sz="900" dirty="0"/>
                    </a:p>
                  </a:txBody>
                  <a:tcPr marL="65314" marR="65314" marT="32657" marB="32657" anchor="ctr"/>
                </a:tc>
                <a:extLst>
                  <a:ext uri="{0D108BD9-81ED-4DB2-BD59-A6C34878D82A}">
                    <a16:rowId xmlns:a16="http://schemas.microsoft.com/office/drawing/2014/main" val="10001"/>
                  </a:ext>
                </a:extLst>
              </a:tr>
              <a:tr h="276824">
                <a:tc vMerge="1">
                  <a:txBody>
                    <a:bodyPr/>
                    <a:lstStyle/>
                    <a:p>
                      <a:endParaRPr lang="en-GB"/>
                    </a:p>
                  </a:txBody>
                  <a:tcPr/>
                </a:tc>
                <a:tc>
                  <a:txBody>
                    <a:bodyPr/>
                    <a:lstStyle/>
                    <a:p>
                      <a:pPr algn="ctr"/>
                      <a:r>
                        <a:rPr lang="en-GB" sz="900" b="1" i="1" dirty="0">
                          <a:solidFill>
                            <a:schemeClr val="accent2">
                              <a:lumMod val="75000"/>
                            </a:schemeClr>
                          </a:solidFill>
                        </a:rPr>
                        <a:t>Sclera</a:t>
                      </a:r>
                    </a:p>
                  </a:txBody>
                  <a:tcPr marL="65314" marR="65314" marT="32657" marB="32657" anchor="ctr"/>
                </a:tc>
                <a:tc>
                  <a:txBody>
                    <a:bodyPr/>
                    <a:lstStyle/>
                    <a:p>
                      <a:r>
                        <a:rPr lang="en-GB" sz="900" dirty="0"/>
                        <a:t>Protects</a:t>
                      </a:r>
                      <a:r>
                        <a:rPr lang="en-GB" sz="900" baseline="0" dirty="0"/>
                        <a:t> the eye.</a:t>
                      </a:r>
                      <a:endParaRPr lang="en-GB" sz="900" dirty="0"/>
                    </a:p>
                  </a:txBody>
                  <a:tcPr marL="65314" marR="65314" marT="32657" marB="32657" anchor="ctr"/>
                </a:tc>
                <a:extLst>
                  <a:ext uri="{0D108BD9-81ED-4DB2-BD59-A6C34878D82A}">
                    <a16:rowId xmlns:a16="http://schemas.microsoft.com/office/drawing/2014/main" val="10002"/>
                  </a:ext>
                </a:extLst>
              </a:tr>
              <a:tr h="326571">
                <a:tc vMerge="1">
                  <a:txBody>
                    <a:bodyPr/>
                    <a:lstStyle/>
                    <a:p>
                      <a:endParaRPr lang="en-GB"/>
                    </a:p>
                  </a:txBody>
                  <a:tcPr/>
                </a:tc>
                <a:tc>
                  <a:txBody>
                    <a:bodyPr/>
                    <a:lstStyle/>
                    <a:p>
                      <a:pPr algn="ctr"/>
                      <a:r>
                        <a:rPr lang="en-GB" sz="900" b="1" i="1" dirty="0">
                          <a:solidFill>
                            <a:schemeClr val="accent2">
                              <a:lumMod val="75000"/>
                            </a:schemeClr>
                          </a:solidFill>
                        </a:rPr>
                        <a:t>Cornea</a:t>
                      </a:r>
                    </a:p>
                  </a:txBody>
                  <a:tcPr marL="65314" marR="65314" marT="32657" marB="32657" anchor="ctr"/>
                </a:tc>
                <a:tc>
                  <a:txBody>
                    <a:bodyPr/>
                    <a:lstStyle/>
                    <a:p>
                      <a:r>
                        <a:rPr lang="en-GB" sz="900" dirty="0"/>
                        <a:t>Transparent</a:t>
                      </a:r>
                      <a:r>
                        <a:rPr lang="en-GB" sz="900" baseline="0" dirty="0"/>
                        <a:t> layer that covers the pupil and iris.</a:t>
                      </a:r>
                      <a:endParaRPr lang="en-GB" sz="900" dirty="0"/>
                    </a:p>
                  </a:txBody>
                  <a:tcPr marL="65314" marR="65314" marT="32657" marB="32657" anchor="ctr"/>
                </a:tc>
                <a:extLst>
                  <a:ext uri="{0D108BD9-81ED-4DB2-BD59-A6C34878D82A}">
                    <a16:rowId xmlns:a16="http://schemas.microsoft.com/office/drawing/2014/main" val="10003"/>
                  </a:ext>
                </a:extLst>
              </a:tr>
              <a:tr h="326571">
                <a:tc vMerge="1">
                  <a:txBody>
                    <a:bodyPr/>
                    <a:lstStyle/>
                    <a:p>
                      <a:endParaRPr lang="en-GB"/>
                    </a:p>
                  </a:txBody>
                  <a:tcPr/>
                </a:tc>
                <a:tc>
                  <a:txBody>
                    <a:bodyPr/>
                    <a:lstStyle/>
                    <a:p>
                      <a:pPr algn="ctr"/>
                      <a:r>
                        <a:rPr lang="en-GB" sz="900" b="1" i="1" dirty="0">
                          <a:solidFill>
                            <a:schemeClr val="accent2">
                              <a:lumMod val="75000"/>
                            </a:schemeClr>
                          </a:solidFill>
                        </a:rPr>
                        <a:t>Iris</a:t>
                      </a:r>
                    </a:p>
                  </a:txBody>
                  <a:tcPr marL="65314" marR="65314" marT="32657" marB="32657" anchor="ctr"/>
                </a:tc>
                <a:tc>
                  <a:txBody>
                    <a:bodyPr/>
                    <a:lstStyle/>
                    <a:p>
                      <a:r>
                        <a:rPr lang="en-GB" sz="900" dirty="0"/>
                        <a:t>Pigmented</a:t>
                      </a:r>
                      <a:r>
                        <a:rPr lang="en-GB" sz="900" baseline="0" dirty="0"/>
                        <a:t> layer, controls size of pupil.</a:t>
                      </a:r>
                      <a:endParaRPr lang="en-GB" sz="900" dirty="0"/>
                    </a:p>
                  </a:txBody>
                  <a:tcPr marL="65314" marR="65314" marT="32657" marB="32657" anchor="ctr"/>
                </a:tc>
                <a:extLst>
                  <a:ext uri="{0D108BD9-81ED-4DB2-BD59-A6C34878D82A}">
                    <a16:rowId xmlns:a16="http://schemas.microsoft.com/office/drawing/2014/main" val="10004"/>
                  </a:ext>
                </a:extLst>
              </a:tr>
              <a:tr h="326571">
                <a:tc vMerge="1">
                  <a:txBody>
                    <a:bodyPr/>
                    <a:lstStyle/>
                    <a:p>
                      <a:endParaRPr lang="en-GB"/>
                    </a:p>
                  </a:txBody>
                  <a:tcPr/>
                </a:tc>
                <a:tc>
                  <a:txBody>
                    <a:bodyPr/>
                    <a:lstStyle/>
                    <a:p>
                      <a:pPr algn="ctr"/>
                      <a:r>
                        <a:rPr lang="en-GB" sz="900" b="1" i="1" dirty="0">
                          <a:solidFill>
                            <a:schemeClr val="accent2">
                              <a:lumMod val="75000"/>
                            </a:schemeClr>
                          </a:solidFill>
                        </a:rPr>
                        <a:t>Ciliary muscles</a:t>
                      </a:r>
                    </a:p>
                  </a:txBody>
                  <a:tcPr marL="65314" marR="65314" marT="32657" marB="32657" anchor="ctr"/>
                </a:tc>
                <a:tc>
                  <a:txBody>
                    <a:bodyPr/>
                    <a:lstStyle/>
                    <a:p>
                      <a:r>
                        <a:rPr lang="en-GB" sz="900" dirty="0"/>
                        <a:t>Controls thickness of lens.</a:t>
                      </a:r>
                    </a:p>
                  </a:txBody>
                  <a:tcPr marL="65314" marR="65314" marT="32657" marB="32657" anchor="ctr"/>
                </a:tc>
                <a:extLst>
                  <a:ext uri="{0D108BD9-81ED-4DB2-BD59-A6C34878D82A}">
                    <a16:rowId xmlns:a16="http://schemas.microsoft.com/office/drawing/2014/main" val="10005"/>
                  </a:ext>
                </a:extLst>
              </a:tr>
              <a:tr h="326571">
                <a:tc vMerge="1">
                  <a:txBody>
                    <a:bodyPr/>
                    <a:lstStyle/>
                    <a:p>
                      <a:endParaRPr lang="en-GB"/>
                    </a:p>
                  </a:txBody>
                  <a:tcPr/>
                </a:tc>
                <a:tc>
                  <a:txBody>
                    <a:bodyPr/>
                    <a:lstStyle/>
                    <a:p>
                      <a:pPr algn="ctr"/>
                      <a:r>
                        <a:rPr lang="en-GB" sz="900" b="1" i="1" dirty="0">
                          <a:solidFill>
                            <a:schemeClr val="accent2">
                              <a:lumMod val="75000"/>
                            </a:schemeClr>
                          </a:solidFill>
                        </a:rPr>
                        <a:t>Suspensory ligaments</a:t>
                      </a:r>
                    </a:p>
                  </a:txBody>
                  <a:tcPr marL="65314" marR="65314" marT="32657" marB="32657" anchor="ctr"/>
                </a:tc>
                <a:tc>
                  <a:txBody>
                    <a:bodyPr/>
                    <a:lstStyle/>
                    <a:p>
                      <a:r>
                        <a:rPr lang="en-GB" sz="900" dirty="0"/>
                        <a:t>Connects</a:t>
                      </a:r>
                      <a:r>
                        <a:rPr lang="en-GB" sz="900" baseline="0" dirty="0"/>
                        <a:t> lens to </a:t>
                      </a:r>
                      <a:r>
                        <a:rPr lang="en-GB" sz="900" baseline="0"/>
                        <a:t>ciliary muscles.</a:t>
                      </a:r>
                      <a:endParaRPr lang="en-GB" sz="900" dirty="0"/>
                    </a:p>
                  </a:txBody>
                  <a:tcPr marL="65314" marR="65314" marT="32657" marB="32657" anchor="ctr"/>
                </a:tc>
                <a:extLst>
                  <a:ext uri="{0D108BD9-81ED-4DB2-BD59-A6C34878D82A}">
                    <a16:rowId xmlns:a16="http://schemas.microsoft.com/office/drawing/2014/main" val="10006"/>
                  </a:ext>
                </a:extLst>
              </a:tr>
            </a:tbl>
          </a:graphicData>
        </a:graphic>
      </p:graphicFrame>
      <p:sp>
        <p:nvSpPr>
          <p:cNvPr id="161" name="Rectangle 160"/>
          <p:cNvSpPr/>
          <p:nvPr/>
        </p:nvSpPr>
        <p:spPr>
          <a:xfrm>
            <a:off x="1284624" y="41945"/>
            <a:ext cx="1370162" cy="37651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The iris can dilate the pupil (aperture) to let in more light in dim conditions</a:t>
            </a:r>
            <a:endParaRPr lang="en-GB" sz="857" b="1" dirty="0">
              <a:solidFill>
                <a:schemeClr val="tx1"/>
              </a:solidFill>
            </a:endParaRPr>
          </a:p>
        </p:txBody>
      </p:sp>
      <p:graphicFrame>
        <p:nvGraphicFramePr>
          <p:cNvPr id="163" name="Table 162"/>
          <p:cNvGraphicFramePr>
            <a:graphicFrameLocks noGrp="1"/>
          </p:cNvGraphicFramePr>
          <p:nvPr>
            <p:extLst/>
          </p:nvPr>
        </p:nvGraphicFramePr>
        <p:xfrm>
          <a:off x="416082" y="2700089"/>
          <a:ext cx="1999114" cy="1502229"/>
        </p:xfrm>
        <a:graphic>
          <a:graphicData uri="http://schemas.openxmlformats.org/drawingml/2006/table">
            <a:tbl>
              <a:tblPr firstRow="1" bandRow="1">
                <a:tableStyleId>{5940675A-B579-460E-94D1-54222C63F5DA}</a:tableStyleId>
              </a:tblPr>
              <a:tblGrid>
                <a:gridCol w="999557">
                  <a:extLst>
                    <a:ext uri="{9D8B030D-6E8A-4147-A177-3AD203B41FA5}">
                      <a16:colId xmlns:a16="http://schemas.microsoft.com/office/drawing/2014/main" val="20000"/>
                    </a:ext>
                  </a:extLst>
                </a:gridCol>
                <a:gridCol w="999557">
                  <a:extLst>
                    <a:ext uri="{9D8B030D-6E8A-4147-A177-3AD203B41FA5}">
                      <a16:colId xmlns:a16="http://schemas.microsoft.com/office/drawing/2014/main" val="2966014908"/>
                    </a:ext>
                  </a:extLst>
                </a:gridCol>
              </a:tblGrid>
              <a:tr h="326571">
                <a:tc gridSpan="2">
                  <a:txBody>
                    <a:bodyPr/>
                    <a:lstStyle/>
                    <a:p>
                      <a:pPr algn="ctr"/>
                      <a:r>
                        <a:rPr lang="en-GB" sz="900" b="1" dirty="0">
                          <a:solidFill>
                            <a:schemeClr val="tx1"/>
                          </a:solidFill>
                        </a:rPr>
                        <a:t>Accommodation is the process of changing the shape of the lens to focus</a:t>
                      </a:r>
                    </a:p>
                  </a:txBody>
                  <a:tcPr marL="65314" marR="65314" marT="32657" marB="32657" anchor="ctr">
                    <a:solidFill>
                      <a:schemeClr val="accent2">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195943">
                <a:tc>
                  <a:txBody>
                    <a:bodyPr/>
                    <a:lstStyle/>
                    <a:p>
                      <a:pPr algn="ctr"/>
                      <a:r>
                        <a:rPr lang="en-GB" sz="900" b="1" i="1" dirty="0">
                          <a:solidFill>
                            <a:schemeClr val="accent2">
                              <a:lumMod val="75000"/>
                            </a:schemeClr>
                          </a:solidFill>
                        </a:rPr>
                        <a:t>Near object</a:t>
                      </a:r>
                    </a:p>
                  </a:txBody>
                  <a:tcPr marL="65314" marR="65314" marT="32657" marB="32657" anchor="ctr">
                    <a:noFill/>
                  </a:tcPr>
                </a:tc>
                <a:tc>
                  <a:txBody>
                    <a:bodyPr/>
                    <a:lstStyle/>
                    <a:p>
                      <a:pPr algn="ctr"/>
                      <a:r>
                        <a:rPr lang="en-GB" sz="900" b="1" i="1" dirty="0">
                          <a:solidFill>
                            <a:schemeClr val="accent2">
                              <a:lumMod val="75000"/>
                            </a:schemeClr>
                          </a:solidFill>
                        </a:rPr>
                        <a:t>Far object</a:t>
                      </a:r>
                    </a:p>
                  </a:txBody>
                  <a:tcPr marL="65314" marR="65314" marT="32657" marB="32657" anchor="ctr">
                    <a:noFill/>
                  </a:tcPr>
                </a:tc>
                <a:extLst>
                  <a:ext uri="{0D108BD9-81ED-4DB2-BD59-A6C34878D82A}">
                    <a16:rowId xmlns:a16="http://schemas.microsoft.com/office/drawing/2014/main" val="10001"/>
                  </a:ext>
                </a:extLst>
              </a:tr>
              <a:tr h="979714">
                <a:tc>
                  <a:txBody>
                    <a:bodyPr/>
                    <a:lstStyle/>
                    <a:p>
                      <a:pPr marL="0" indent="0" algn="ctr">
                        <a:buFont typeface="Arial" charset="0"/>
                        <a:buNone/>
                      </a:pPr>
                      <a:r>
                        <a:rPr lang="en-GB" sz="900" b="0" i="0" dirty="0">
                          <a:solidFill>
                            <a:schemeClr val="tx1"/>
                          </a:solidFill>
                        </a:rPr>
                        <a:t>Ciliary</a:t>
                      </a:r>
                      <a:r>
                        <a:rPr lang="en-GB" sz="900" b="0" i="0" baseline="0" dirty="0">
                          <a:solidFill>
                            <a:schemeClr val="tx1"/>
                          </a:solidFill>
                        </a:rPr>
                        <a:t> muscles contract, suspensory ligaments loosed, lens get thicker, light is more refracted.</a:t>
                      </a:r>
                      <a:endParaRPr lang="en-GB" sz="900" b="0" i="0" dirty="0">
                        <a:solidFill>
                          <a:schemeClr val="tx1"/>
                        </a:solidFill>
                      </a:endParaRPr>
                    </a:p>
                  </a:txBody>
                  <a:tcPr marL="65314" marR="65314" marT="32657" marB="3265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Font typeface="Arial" charset="0"/>
                        <a:buNone/>
                      </a:pPr>
                      <a:r>
                        <a:rPr lang="en-GB" sz="900" b="0" i="0" dirty="0">
                          <a:solidFill>
                            <a:schemeClr val="tx1"/>
                          </a:solidFill>
                        </a:rPr>
                        <a:t>Ciliary</a:t>
                      </a:r>
                      <a:r>
                        <a:rPr lang="en-GB" sz="900" b="0" i="0" baseline="0" dirty="0">
                          <a:solidFill>
                            <a:schemeClr val="tx1"/>
                          </a:solidFill>
                        </a:rPr>
                        <a:t> muscles relax, suspensory ligaments pulled tight, lens pulled thin, light is only slightly refracted.</a:t>
                      </a:r>
                      <a:endParaRPr lang="en-GB" sz="900" b="0" i="0" dirty="0">
                        <a:solidFill>
                          <a:schemeClr val="tx1"/>
                        </a:solidFill>
                      </a:endParaRPr>
                    </a:p>
                  </a:txBody>
                  <a:tcPr marL="65314" marR="65314" marT="32657" marB="3265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64368810"/>
                  </a:ext>
                </a:extLst>
              </a:tr>
            </a:tbl>
          </a:graphicData>
        </a:graphic>
      </p:graphicFrame>
      <p:pic>
        <p:nvPicPr>
          <p:cNvPr id="1034" name="Picture 10" descr="Image result for mri imag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01321" y="4175473"/>
            <a:ext cx="650058" cy="691029"/>
          </a:xfrm>
          <a:prstGeom prst="rect">
            <a:avLst/>
          </a:prstGeom>
          <a:noFill/>
          <a:extLst>
            <a:ext uri="{909E8E84-426E-40DD-AFC4-6F175D3DCCD1}">
              <a14:hiddenFill xmlns:a14="http://schemas.microsoft.com/office/drawing/2010/main">
                <a:solidFill>
                  <a:srgbClr val="FFFFFF"/>
                </a:solidFill>
              </a14:hiddenFill>
            </a:ext>
          </a:extLst>
        </p:spPr>
      </p:pic>
      <p:sp>
        <p:nvSpPr>
          <p:cNvPr id="167" name="Rectangle 166"/>
          <p:cNvSpPr/>
          <p:nvPr/>
        </p:nvSpPr>
        <p:spPr>
          <a:xfrm>
            <a:off x="440404" y="6101187"/>
            <a:ext cx="2031379" cy="53004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New technologies now include hard/soft contact lens, laser surgery to change the shape of the cornea and a replacement lens in the eye.</a:t>
            </a:r>
            <a:endParaRPr lang="en-GB" sz="857" b="1" dirty="0">
              <a:solidFill>
                <a:schemeClr val="tx1"/>
              </a:solidFill>
            </a:endParaRPr>
          </a:p>
        </p:txBody>
      </p:sp>
      <p:cxnSp>
        <p:nvCxnSpPr>
          <p:cNvPr id="173" name="Straight Connector 172"/>
          <p:cNvCxnSpPr>
            <a:stCxn id="145" idx="2"/>
            <a:endCxn id="111" idx="0"/>
          </p:cNvCxnSpPr>
          <p:nvPr/>
        </p:nvCxnSpPr>
        <p:spPr>
          <a:xfrm>
            <a:off x="3190207" y="1088740"/>
            <a:ext cx="264781" cy="4700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p:cNvCxnSpPr>
            <a:stCxn id="159" idx="3"/>
            <a:endCxn id="145" idx="1"/>
          </p:cNvCxnSpPr>
          <p:nvPr/>
        </p:nvCxnSpPr>
        <p:spPr>
          <a:xfrm flipV="1">
            <a:off x="2503715" y="567528"/>
            <a:ext cx="241658" cy="9712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a:stCxn id="159" idx="0"/>
            <a:endCxn id="161" idx="2"/>
          </p:cNvCxnSpPr>
          <p:nvPr/>
        </p:nvCxnSpPr>
        <p:spPr>
          <a:xfrm flipV="1">
            <a:off x="1459899" y="418456"/>
            <a:ext cx="509806" cy="458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a:endCxn id="163" idx="0"/>
          </p:cNvCxnSpPr>
          <p:nvPr/>
        </p:nvCxnSpPr>
        <p:spPr>
          <a:xfrm flipH="1">
            <a:off x="1415639" y="2619979"/>
            <a:ext cx="23797" cy="801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a:cxnSpLocks/>
          </p:cNvCxnSpPr>
          <p:nvPr/>
        </p:nvCxnSpPr>
        <p:spPr>
          <a:xfrm flipV="1">
            <a:off x="905387" y="4203275"/>
            <a:ext cx="0" cy="573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2" name="Straight Connector 191"/>
          <p:cNvCxnSpPr>
            <a:cxnSpLocks/>
          </p:cNvCxnSpPr>
          <p:nvPr/>
        </p:nvCxnSpPr>
        <p:spPr>
          <a:xfrm flipV="1">
            <a:off x="1909975" y="4199782"/>
            <a:ext cx="0" cy="6440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4" name="Straight Connector 193"/>
          <p:cNvCxnSpPr>
            <a:cxnSpLocks/>
          </p:cNvCxnSpPr>
          <p:nvPr/>
        </p:nvCxnSpPr>
        <p:spPr>
          <a:xfrm flipH="1" flipV="1">
            <a:off x="962227" y="5184680"/>
            <a:ext cx="1" cy="8973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p:cNvCxnSpPr>
            <a:cxnSpLocks/>
          </p:cNvCxnSpPr>
          <p:nvPr/>
        </p:nvCxnSpPr>
        <p:spPr>
          <a:xfrm flipV="1">
            <a:off x="1860261" y="5172350"/>
            <a:ext cx="18451" cy="10748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a:stCxn id="167" idx="0"/>
          </p:cNvCxnSpPr>
          <p:nvPr/>
        </p:nvCxnSpPr>
        <p:spPr>
          <a:xfrm flipH="1" flipV="1">
            <a:off x="1005989" y="6024129"/>
            <a:ext cx="450104" cy="770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a:stCxn id="167" idx="0"/>
          </p:cNvCxnSpPr>
          <p:nvPr/>
        </p:nvCxnSpPr>
        <p:spPr>
          <a:xfrm flipV="1">
            <a:off x="1456094" y="6017244"/>
            <a:ext cx="475328" cy="8394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p:cNvCxnSpPr>
            <a:cxnSpLocks/>
            <a:stCxn id="79" idx="2"/>
            <a:endCxn id="87" idx="0"/>
          </p:cNvCxnSpPr>
          <p:nvPr/>
        </p:nvCxnSpPr>
        <p:spPr>
          <a:xfrm flipH="1">
            <a:off x="4986377" y="3000958"/>
            <a:ext cx="497447" cy="9587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p:cNvCxnSpPr>
            <a:cxnSpLocks/>
            <a:stCxn id="107" idx="0"/>
            <a:endCxn id="87" idx="1"/>
          </p:cNvCxnSpPr>
          <p:nvPr/>
        </p:nvCxnSpPr>
        <p:spPr>
          <a:xfrm>
            <a:off x="3802157" y="3781783"/>
            <a:ext cx="73379" cy="1616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5" name="Straight Connector 214"/>
          <p:cNvCxnSpPr>
            <a:cxnSpLocks/>
            <a:stCxn id="107" idx="2"/>
            <a:endCxn id="110" idx="3"/>
          </p:cNvCxnSpPr>
          <p:nvPr/>
        </p:nvCxnSpPr>
        <p:spPr>
          <a:xfrm flipH="1" flipV="1">
            <a:off x="3297043" y="3426000"/>
            <a:ext cx="46637" cy="35578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a:cxnSpLocks/>
            <a:stCxn id="1034" idx="0"/>
            <a:endCxn id="110" idx="2"/>
          </p:cNvCxnSpPr>
          <p:nvPr/>
        </p:nvCxnSpPr>
        <p:spPr>
          <a:xfrm flipH="1" flipV="1">
            <a:off x="2884413" y="4144369"/>
            <a:ext cx="41937" cy="3110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a:cxnSpLocks/>
            <a:stCxn id="107" idx="1"/>
            <a:endCxn id="108" idx="0"/>
          </p:cNvCxnSpPr>
          <p:nvPr/>
        </p:nvCxnSpPr>
        <p:spPr>
          <a:xfrm flipH="1">
            <a:off x="3279235" y="4819668"/>
            <a:ext cx="293684" cy="716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6" name="Straight Connector 255"/>
          <p:cNvCxnSpPr>
            <a:cxnSpLocks/>
            <a:stCxn id="18" idx="2"/>
          </p:cNvCxnSpPr>
          <p:nvPr/>
        </p:nvCxnSpPr>
        <p:spPr>
          <a:xfrm flipH="1">
            <a:off x="4854463" y="1021659"/>
            <a:ext cx="402936" cy="447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a:cxnSpLocks/>
            <a:stCxn id="28" idx="1"/>
            <a:endCxn id="4" idx="3"/>
          </p:cNvCxnSpPr>
          <p:nvPr/>
        </p:nvCxnSpPr>
        <p:spPr>
          <a:xfrm flipH="1" flipV="1">
            <a:off x="5762477" y="1396180"/>
            <a:ext cx="61634" cy="55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8" name="Straight Connector 257"/>
          <p:cNvCxnSpPr>
            <a:cxnSpLocks/>
            <a:stCxn id="1028" idx="1"/>
            <a:endCxn id="28" idx="3"/>
          </p:cNvCxnSpPr>
          <p:nvPr/>
        </p:nvCxnSpPr>
        <p:spPr>
          <a:xfrm flipH="1" flipV="1">
            <a:off x="6760859" y="1401772"/>
            <a:ext cx="70167" cy="1051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a:cxnSpLocks/>
            <a:stCxn id="29" idx="2"/>
            <a:endCxn id="1028" idx="0"/>
          </p:cNvCxnSpPr>
          <p:nvPr/>
        </p:nvCxnSpPr>
        <p:spPr>
          <a:xfrm flipH="1">
            <a:off x="7264938" y="567528"/>
            <a:ext cx="772859" cy="1373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a:cxnSpLocks/>
            <a:stCxn id="114" idx="0"/>
            <a:endCxn id="29" idx="2"/>
          </p:cNvCxnSpPr>
          <p:nvPr/>
        </p:nvCxnSpPr>
        <p:spPr>
          <a:xfrm flipH="1" flipV="1">
            <a:off x="8037798" y="567528"/>
            <a:ext cx="566929" cy="1684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a:cxnSpLocks/>
            <a:stCxn id="114" idx="2"/>
          </p:cNvCxnSpPr>
          <p:nvPr/>
        </p:nvCxnSpPr>
        <p:spPr>
          <a:xfrm flipH="1">
            <a:off x="7531981" y="4659702"/>
            <a:ext cx="1072746" cy="26924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2" name="Straight Connector 261"/>
          <p:cNvCxnSpPr>
            <a:cxnSpLocks/>
            <a:stCxn id="59" idx="1"/>
          </p:cNvCxnSpPr>
          <p:nvPr/>
        </p:nvCxnSpPr>
        <p:spPr>
          <a:xfrm flipH="1">
            <a:off x="7531980" y="6374923"/>
            <a:ext cx="25830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4" name="Table 13"/>
          <p:cNvGraphicFramePr>
            <a:graphicFrameLocks noGrp="1"/>
          </p:cNvGraphicFramePr>
          <p:nvPr>
            <p:extLst/>
          </p:nvPr>
        </p:nvGraphicFramePr>
        <p:xfrm>
          <a:off x="445361" y="4264188"/>
          <a:ext cx="1979306" cy="914400"/>
        </p:xfrm>
        <a:graphic>
          <a:graphicData uri="http://schemas.openxmlformats.org/drawingml/2006/table">
            <a:tbl>
              <a:tblPr firstRow="1" bandRow="1">
                <a:tableStyleId>{5C22544A-7EE6-4342-B048-85BDC9FD1C3A}</a:tableStyleId>
              </a:tblPr>
              <a:tblGrid>
                <a:gridCol w="981722">
                  <a:extLst>
                    <a:ext uri="{9D8B030D-6E8A-4147-A177-3AD203B41FA5}">
                      <a16:colId xmlns:a16="http://schemas.microsoft.com/office/drawing/2014/main" val="20000"/>
                    </a:ext>
                  </a:extLst>
                </a:gridCol>
                <a:gridCol w="997584">
                  <a:extLst>
                    <a:ext uri="{9D8B030D-6E8A-4147-A177-3AD203B41FA5}">
                      <a16:colId xmlns:a16="http://schemas.microsoft.com/office/drawing/2014/main" val="20001"/>
                    </a:ext>
                  </a:extLst>
                </a:gridCol>
              </a:tblGrid>
              <a:tr h="326571">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i="1" dirty="0">
                          <a:solidFill>
                            <a:schemeClr val="accent2">
                              <a:lumMod val="75000"/>
                            </a:schemeClr>
                          </a:solidFill>
                          <a:latin typeface="+mn-lt"/>
                        </a:rPr>
                        <a:t>Hyperopia (long sightedness) </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i="1" dirty="0">
                          <a:solidFill>
                            <a:schemeClr val="accent2">
                              <a:lumMod val="75000"/>
                            </a:schemeClr>
                          </a:solidFill>
                          <a:latin typeface="+mn-lt"/>
                        </a:rPr>
                        <a:t>Myopia (short sightedness)</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58782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mn-lt"/>
                        </a:rPr>
                        <a:t>Treated using a convex lens so the light is focused on the retina.</a:t>
                      </a:r>
                      <a:endParaRPr lang="en-GB" sz="900" b="1" dirty="0">
                        <a:solidFill>
                          <a:schemeClr val="tx1"/>
                        </a:solidFill>
                        <a:latin typeface="+mn-lt"/>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dirty="0">
                          <a:solidFill>
                            <a:schemeClr val="tx1"/>
                          </a:solidFill>
                          <a:latin typeface="+mn-lt"/>
                        </a:rPr>
                        <a:t>Treated using a concave lens so light is focused on the retina. </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3659274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stretch>
            <a:fillRect/>
          </a:stretch>
        </p:blipFill>
        <p:spPr>
          <a:xfrm flipH="1">
            <a:off x="3352846" y="3210673"/>
            <a:ext cx="698566" cy="1495799"/>
          </a:xfrm>
          <a:prstGeom prst="rect">
            <a:avLst/>
          </a:prstGeom>
        </p:spPr>
      </p:pic>
      <p:pic>
        <p:nvPicPr>
          <p:cNvPr id="1034" name="Picture 10" descr="Image result for sweat carto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3268" y="353512"/>
            <a:ext cx="570754" cy="54900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528656" y="2148157"/>
            <a:ext cx="1309293" cy="8838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 GCSE HOMEOSTASIS AND RESPONSE PART 2</a:t>
            </a:r>
            <a:endParaRPr lang="en-GB" sz="1286" dirty="0">
              <a:ea typeface="Verdana" panose="020B0604030504040204" pitchFamily="34" charset="0"/>
              <a:cs typeface="Verdana" panose="020B0604030504040204" pitchFamily="34" charset="0"/>
            </a:endParaRPr>
          </a:p>
        </p:txBody>
      </p:sp>
      <p:sp>
        <p:nvSpPr>
          <p:cNvPr id="12" name="Rectangle 11"/>
          <p:cNvSpPr/>
          <p:nvPr/>
        </p:nvSpPr>
        <p:spPr>
          <a:xfrm>
            <a:off x="2112254" y="2377946"/>
            <a:ext cx="919281" cy="444096"/>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143" b="1" dirty="0">
                <a:solidFill>
                  <a:schemeClr val="accent2"/>
                </a:solidFill>
                <a:ea typeface="Verdana" panose="020B0604030504040204" pitchFamily="34" charset="0"/>
                <a:cs typeface="Verdana" panose="020B0604030504040204" pitchFamily="34" charset="0"/>
              </a:rPr>
              <a:t>Homeostasis</a:t>
            </a:r>
            <a:endParaRPr lang="en-GB" sz="1143" dirty="0">
              <a:solidFill>
                <a:schemeClr val="accent2"/>
              </a:solidFill>
              <a:ea typeface="Verdana" panose="020B0604030504040204" pitchFamily="34" charset="0"/>
              <a:cs typeface="Verdana" panose="020B0604030504040204" pitchFamily="34" charset="0"/>
            </a:endParaRPr>
          </a:p>
        </p:txBody>
      </p:sp>
      <p:graphicFrame>
        <p:nvGraphicFramePr>
          <p:cNvPr id="13" name="Table 12"/>
          <p:cNvGraphicFramePr>
            <a:graphicFrameLocks noGrp="1"/>
          </p:cNvGraphicFramePr>
          <p:nvPr>
            <p:extLst/>
          </p:nvPr>
        </p:nvGraphicFramePr>
        <p:xfrm>
          <a:off x="1112635" y="251649"/>
          <a:ext cx="2348196" cy="979714"/>
        </p:xfrm>
        <a:graphic>
          <a:graphicData uri="http://schemas.openxmlformats.org/drawingml/2006/table">
            <a:tbl>
              <a:tblPr firstRow="1" bandRow="1">
                <a:tableStyleId>{5940675A-B579-460E-94D1-54222C63F5DA}</a:tableStyleId>
              </a:tblPr>
              <a:tblGrid>
                <a:gridCol w="533829">
                  <a:extLst>
                    <a:ext uri="{9D8B030D-6E8A-4147-A177-3AD203B41FA5}">
                      <a16:colId xmlns:a16="http://schemas.microsoft.com/office/drawing/2014/main" val="20000"/>
                    </a:ext>
                  </a:extLst>
                </a:gridCol>
                <a:gridCol w="881775">
                  <a:extLst>
                    <a:ext uri="{9D8B030D-6E8A-4147-A177-3AD203B41FA5}">
                      <a16:colId xmlns:a16="http://schemas.microsoft.com/office/drawing/2014/main" val="20001"/>
                    </a:ext>
                  </a:extLst>
                </a:gridCol>
                <a:gridCol w="932591">
                  <a:extLst>
                    <a:ext uri="{9D8B030D-6E8A-4147-A177-3AD203B41FA5}">
                      <a16:colId xmlns:a16="http://schemas.microsoft.com/office/drawing/2014/main" val="20002"/>
                    </a:ext>
                  </a:extLst>
                </a:gridCol>
              </a:tblGrid>
              <a:tr h="326571">
                <a:tc rowSpan="3">
                  <a:txBody>
                    <a:bodyPr/>
                    <a:lstStyle/>
                    <a:p>
                      <a:pPr algn="ctr"/>
                      <a:r>
                        <a:rPr lang="en-GB" sz="900" b="1" dirty="0"/>
                        <a:t>Control</a:t>
                      </a:r>
                      <a:r>
                        <a:rPr lang="en-GB" sz="900" b="1" baseline="0" dirty="0"/>
                        <a:t>s in the human body</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Blood glucose concentration</a:t>
                      </a:r>
                    </a:p>
                  </a:txBody>
                  <a:tcPr marL="65314" marR="65314" marT="32657" marB="32657" anchor="ctr"/>
                </a:tc>
                <a:tc rowSpan="3">
                  <a:txBody>
                    <a:bodyPr/>
                    <a:lstStyle/>
                    <a:p>
                      <a:pPr algn="ctr"/>
                      <a:r>
                        <a:rPr lang="en-GB" sz="900" dirty="0"/>
                        <a:t>These automatic control</a:t>
                      </a:r>
                      <a:r>
                        <a:rPr lang="en-GB" sz="900" baseline="0" dirty="0"/>
                        <a:t> systems may involve nervous responses or chemical responses.</a:t>
                      </a:r>
                      <a:endParaRPr lang="en-GB" sz="900" dirty="0"/>
                    </a:p>
                  </a:txBody>
                  <a:tcPr marL="65314" marR="65314" marT="32657" marB="32657" anchor="ctr"/>
                </a:tc>
                <a:extLst>
                  <a:ext uri="{0D108BD9-81ED-4DB2-BD59-A6C34878D82A}">
                    <a16:rowId xmlns:a16="http://schemas.microsoft.com/office/drawing/2014/main" val="10000"/>
                  </a:ext>
                </a:extLst>
              </a:tr>
              <a:tr h="326571">
                <a:tc vMerge="1">
                  <a:txBody>
                    <a:bodyPr/>
                    <a:lstStyle/>
                    <a:p>
                      <a:endParaRPr lang="en-GB"/>
                    </a:p>
                  </a:txBody>
                  <a:tcPr/>
                </a:tc>
                <a:tc>
                  <a:txBody>
                    <a:bodyPr/>
                    <a:lstStyle/>
                    <a:p>
                      <a:pPr algn="ctr"/>
                      <a:r>
                        <a:rPr lang="en-GB" sz="900" b="1" i="1" dirty="0">
                          <a:solidFill>
                            <a:schemeClr val="accent2">
                              <a:lumMod val="75000"/>
                            </a:schemeClr>
                          </a:solidFill>
                        </a:rPr>
                        <a:t>Body temperature</a:t>
                      </a:r>
                    </a:p>
                  </a:txBody>
                  <a:tcPr marL="65314" marR="65314" marT="32657" marB="32657" anchor="ctr"/>
                </a:tc>
                <a:tc vMerge="1">
                  <a:txBody>
                    <a:bodyPr/>
                    <a:lstStyle/>
                    <a:p>
                      <a:endParaRPr lang="en-GB"/>
                    </a:p>
                  </a:txBody>
                  <a:tcPr/>
                </a:tc>
                <a:extLst>
                  <a:ext uri="{0D108BD9-81ED-4DB2-BD59-A6C34878D82A}">
                    <a16:rowId xmlns:a16="http://schemas.microsoft.com/office/drawing/2014/main" val="10001"/>
                  </a:ext>
                </a:extLst>
              </a:tr>
              <a:tr h="326571">
                <a:tc vMerge="1">
                  <a:txBody>
                    <a:bodyPr/>
                    <a:lstStyle/>
                    <a:p>
                      <a:endParaRPr lang="en-GB"/>
                    </a:p>
                  </a:txBody>
                  <a:tcPr/>
                </a:tc>
                <a:tc>
                  <a:txBody>
                    <a:bodyPr/>
                    <a:lstStyle/>
                    <a:p>
                      <a:pPr algn="ctr"/>
                      <a:r>
                        <a:rPr lang="en-GB" sz="900" b="1" i="1" dirty="0">
                          <a:solidFill>
                            <a:schemeClr val="accent2">
                              <a:lumMod val="75000"/>
                            </a:schemeClr>
                          </a:solidFill>
                        </a:rPr>
                        <a:t>Water levels</a:t>
                      </a:r>
                    </a:p>
                  </a:txBody>
                  <a:tcPr marL="65314" marR="65314" marT="32657" marB="32657" anchor="ctr"/>
                </a:tc>
                <a:tc vMerge="1">
                  <a:txBody>
                    <a:bodyPr/>
                    <a:lstStyle/>
                    <a:p>
                      <a:endParaRPr lang="en-GB"/>
                    </a:p>
                  </a:txBody>
                  <a:tcPr/>
                </a:tc>
                <a:extLst>
                  <a:ext uri="{0D108BD9-81ED-4DB2-BD59-A6C34878D82A}">
                    <a16:rowId xmlns:a16="http://schemas.microsoft.com/office/drawing/2014/main" val="10002"/>
                  </a:ext>
                </a:extLst>
              </a:tr>
            </a:tbl>
          </a:graphicData>
        </a:graphic>
      </p:graphicFrame>
      <p:sp>
        <p:nvSpPr>
          <p:cNvPr id="14" name="Rectangle 13"/>
          <p:cNvSpPr/>
          <p:nvPr/>
        </p:nvSpPr>
        <p:spPr>
          <a:xfrm>
            <a:off x="1049245" y="1907007"/>
            <a:ext cx="2458211" cy="35353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Homeostasis maintains optimal conditions for enzyme action and all cell functions.</a:t>
            </a:r>
            <a:endParaRPr lang="en-GB" sz="857" b="1" dirty="0">
              <a:solidFill>
                <a:schemeClr val="tx1"/>
              </a:solidFill>
            </a:endParaRPr>
          </a:p>
        </p:txBody>
      </p:sp>
      <p:sp>
        <p:nvSpPr>
          <p:cNvPr id="15" name="Rectangle 14"/>
          <p:cNvSpPr/>
          <p:nvPr/>
        </p:nvSpPr>
        <p:spPr>
          <a:xfrm>
            <a:off x="1082179" y="1321935"/>
            <a:ext cx="2358054" cy="50971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The regulation of internal conditions of a cell or organism to maintain optimum conditions for function.</a:t>
            </a:r>
          </a:p>
        </p:txBody>
      </p:sp>
      <p:sp>
        <p:nvSpPr>
          <p:cNvPr id="16" name="Rectangle 15"/>
          <p:cNvSpPr/>
          <p:nvPr/>
        </p:nvSpPr>
        <p:spPr>
          <a:xfrm rot="16200000">
            <a:off x="-261868" y="1399839"/>
            <a:ext cx="2056355" cy="20483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Response to internal and external change</a:t>
            </a:r>
            <a:endParaRPr lang="en-GB" sz="857" b="1" dirty="0">
              <a:solidFill>
                <a:schemeClr val="tx1"/>
              </a:solidFill>
            </a:endParaRPr>
          </a:p>
        </p:txBody>
      </p:sp>
      <p:pic>
        <p:nvPicPr>
          <p:cNvPr id="1026" name="Picture 2" descr="Image result for hypothalamu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79331" y="178326"/>
            <a:ext cx="1052666" cy="710550"/>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
        <p:nvSpPr>
          <p:cNvPr id="18" name="Rectangle 17"/>
          <p:cNvSpPr/>
          <p:nvPr/>
        </p:nvSpPr>
        <p:spPr>
          <a:xfrm>
            <a:off x="3612782" y="1020691"/>
            <a:ext cx="1231824" cy="3076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Thermoregulatory centre (hypothalamus)</a:t>
            </a:r>
          </a:p>
        </p:txBody>
      </p:sp>
      <p:cxnSp>
        <p:nvCxnSpPr>
          <p:cNvPr id="19" name="Straight Connector 18"/>
          <p:cNvCxnSpPr>
            <a:stCxn id="1026" idx="2"/>
            <a:endCxn id="18" idx="0"/>
          </p:cNvCxnSpPr>
          <p:nvPr/>
        </p:nvCxnSpPr>
        <p:spPr>
          <a:xfrm>
            <a:off x="4205664" y="888876"/>
            <a:ext cx="23030" cy="13181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6" name="Table 25"/>
          <p:cNvGraphicFramePr>
            <a:graphicFrameLocks noGrp="1"/>
          </p:cNvGraphicFramePr>
          <p:nvPr>
            <p:extLst/>
          </p:nvPr>
        </p:nvGraphicFramePr>
        <p:xfrm>
          <a:off x="4839207" y="33333"/>
          <a:ext cx="3922303" cy="653143"/>
        </p:xfrm>
        <a:graphic>
          <a:graphicData uri="http://schemas.openxmlformats.org/drawingml/2006/table">
            <a:tbl>
              <a:tblPr firstRow="1" bandRow="1">
                <a:tableStyleId>{5940675A-B579-460E-94D1-54222C63F5DA}</a:tableStyleId>
              </a:tblPr>
              <a:tblGrid>
                <a:gridCol w="712507">
                  <a:extLst>
                    <a:ext uri="{9D8B030D-6E8A-4147-A177-3AD203B41FA5}">
                      <a16:colId xmlns:a16="http://schemas.microsoft.com/office/drawing/2014/main" val="20000"/>
                    </a:ext>
                  </a:extLst>
                </a:gridCol>
                <a:gridCol w="957814">
                  <a:extLst>
                    <a:ext uri="{9D8B030D-6E8A-4147-A177-3AD203B41FA5}">
                      <a16:colId xmlns:a16="http://schemas.microsoft.com/office/drawing/2014/main" val="20001"/>
                    </a:ext>
                  </a:extLst>
                </a:gridCol>
                <a:gridCol w="2251982">
                  <a:extLst>
                    <a:ext uri="{9D8B030D-6E8A-4147-A177-3AD203B41FA5}">
                      <a16:colId xmlns:a16="http://schemas.microsoft.com/office/drawing/2014/main" val="20002"/>
                    </a:ext>
                  </a:extLst>
                </a:gridCol>
              </a:tblGrid>
              <a:tr h="326571">
                <a:tc rowSpan="2">
                  <a:txBody>
                    <a:bodyPr/>
                    <a:lstStyle/>
                    <a:p>
                      <a:pPr algn="ctr"/>
                      <a:r>
                        <a:rPr lang="en-GB" sz="900" b="1" dirty="0"/>
                        <a:t>Monitoring</a:t>
                      </a:r>
                      <a:r>
                        <a:rPr lang="en-GB" sz="900" b="1" baseline="0" dirty="0"/>
                        <a:t> body temperature</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Thermoregulatory centre</a:t>
                      </a:r>
                    </a:p>
                  </a:txBody>
                  <a:tcPr marL="65314" marR="65314" marT="32657" marB="32657" anchor="ctr"/>
                </a:tc>
                <a:tc>
                  <a:txBody>
                    <a:bodyPr/>
                    <a:lstStyle/>
                    <a:p>
                      <a:pPr algn="l"/>
                      <a:r>
                        <a:rPr lang="en-GB" sz="900" dirty="0"/>
                        <a:t>Contains receptors sensitive to the temperature of the blood.</a:t>
                      </a:r>
                    </a:p>
                  </a:txBody>
                  <a:tcPr marL="65314" marR="65314" marT="32657" marB="32657" anchor="ctr"/>
                </a:tc>
                <a:extLst>
                  <a:ext uri="{0D108BD9-81ED-4DB2-BD59-A6C34878D82A}">
                    <a16:rowId xmlns:a16="http://schemas.microsoft.com/office/drawing/2014/main" val="10000"/>
                  </a:ext>
                </a:extLst>
              </a:tr>
              <a:tr h="326571">
                <a:tc vMerge="1">
                  <a:txBody>
                    <a:bodyPr/>
                    <a:lstStyle/>
                    <a:p>
                      <a:endParaRPr lang="en-GB"/>
                    </a:p>
                  </a:txBody>
                  <a:tcPr/>
                </a:tc>
                <a:tc>
                  <a:txBody>
                    <a:bodyPr/>
                    <a:lstStyle/>
                    <a:p>
                      <a:pPr algn="ctr"/>
                      <a:r>
                        <a:rPr lang="en-GB" sz="900" b="1" i="1" dirty="0">
                          <a:solidFill>
                            <a:schemeClr val="accent2">
                              <a:lumMod val="75000"/>
                            </a:schemeClr>
                          </a:solidFill>
                        </a:rPr>
                        <a:t>Skin</a:t>
                      </a:r>
                    </a:p>
                  </a:txBody>
                  <a:tcPr marL="65314" marR="65314" marT="32657" marB="32657" anchor="ctr"/>
                </a:tc>
                <a:tc>
                  <a:txBody>
                    <a:bodyPr/>
                    <a:lstStyle/>
                    <a:p>
                      <a:pPr algn="l"/>
                      <a:r>
                        <a:rPr lang="en-GB" sz="900" dirty="0"/>
                        <a:t>Contains</a:t>
                      </a:r>
                      <a:r>
                        <a:rPr lang="en-GB" sz="900" baseline="0" dirty="0"/>
                        <a:t> t</a:t>
                      </a:r>
                      <a:r>
                        <a:rPr lang="en-GB" sz="900" dirty="0"/>
                        <a:t>emperature</a:t>
                      </a:r>
                      <a:r>
                        <a:rPr lang="en-GB" sz="900" baseline="0" dirty="0"/>
                        <a:t> receptors, sends nervous impulses to the thermoregulatory centre.</a:t>
                      </a:r>
                      <a:endParaRPr lang="en-GB" sz="900" dirty="0"/>
                    </a:p>
                  </a:txBody>
                  <a:tcPr marL="65314" marR="65314" marT="32657" marB="32657" anchor="ctr"/>
                </a:tc>
                <a:extLst>
                  <a:ext uri="{0D108BD9-81ED-4DB2-BD59-A6C34878D82A}">
                    <a16:rowId xmlns:a16="http://schemas.microsoft.com/office/drawing/2014/main" val="10001"/>
                  </a:ext>
                </a:extLst>
              </a:tr>
            </a:tbl>
          </a:graphicData>
        </a:graphic>
      </p:graphicFrame>
      <p:graphicFrame>
        <p:nvGraphicFramePr>
          <p:cNvPr id="27" name="Table 26"/>
          <p:cNvGraphicFramePr>
            <a:graphicFrameLocks noGrp="1"/>
          </p:cNvGraphicFramePr>
          <p:nvPr>
            <p:extLst/>
          </p:nvPr>
        </p:nvGraphicFramePr>
        <p:xfrm>
          <a:off x="5117241" y="810777"/>
          <a:ext cx="2284510" cy="914400"/>
        </p:xfrm>
        <a:graphic>
          <a:graphicData uri="http://schemas.openxmlformats.org/drawingml/2006/table">
            <a:tbl>
              <a:tblPr firstRow="1" bandRow="1">
                <a:tableStyleId>{5940675A-B579-460E-94D1-54222C63F5DA}</a:tableStyleId>
              </a:tblPr>
              <a:tblGrid>
                <a:gridCol w="251734">
                  <a:extLst>
                    <a:ext uri="{9D8B030D-6E8A-4147-A177-3AD203B41FA5}">
                      <a16:colId xmlns:a16="http://schemas.microsoft.com/office/drawing/2014/main" val="20000"/>
                    </a:ext>
                  </a:extLst>
                </a:gridCol>
                <a:gridCol w="346982">
                  <a:extLst>
                    <a:ext uri="{9D8B030D-6E8A-4147-A177-3AD203B41FA5}">
                      <a16:colId xmlns:a16="http://schemas.microsoft.com/office/drawing/2014/main" val="20001"/>
                    </a:ext>
                  </a:extLst>
                </a:gridCol>
                <a:gridCol w="1685794">
                  <a:extLst>
                    <a:ext uri="{9D8B030D-6E8A-4147-A177-3AD203B41FA5}">
                      <a16:colId xmlns:a16="http://schemas.microsoft.com/office/drawing/2014/main" val="20002"/>
                    </a:ext>
                  </a:extLst>
                </a:gridCol>
              </a:tblGrid>
              <a:tr h="457200">
                <a:tc rowSpan="2">
                  <a:txBody>
                    <a:bodyPr/>
                    <a:lstStyle/>
                    <a:p>
                      <a:pPr algn="ctr"/>
                      <a:r>
                        <a:rPr lang="en-GB" sz="900" b="1" dirty="0"/>
                        <a:t>Body temperature</a:t>
                      </a:r>
                    </a:p>
                  </a:txBody>
                  <a:tcPr marL="65314" marR="65314" marT="32657" marB="32657" vert="vert270" anchor="ctr">
                    <a:solidFill>
                      <a:schemeClr val="accent2">
                        <a:lumMod val="20000"/>
                        <a:lumOff val="80000"/>
                      </a:schemeClr>
                    </a:solidFill>
                  </a:tcPr>
                </a:tc>
                <a:tc>
                  <a:txBody>
                    <a:bodyPr/>
                    <a:lstStyle/>
                    <a:p>
                      <a:pPr algn="ctr"/>
                      <a:r>
                        <a:rPr lang="en-GB" sz="900" b="1" i="1" dirty="0">
                          <a:solidFill>
                            <a:schemeClr val="accent2">
                              <a:lumMod val="75000"/>
                            </a:schemeClr>
                          </a:solidFill>
                        </a:rPr>
                        <a:t>Too high</a:t>
                      </a:r>
                    </a:p>
                  </a:txBody>
                  <a:tcPr marL="65314" marR="65314" marT="32657" marB="32657" anchor="ctr"/>
                </a:tc>
                <a:tc>
                  <a:txBody>
                    <a:bodyPr/>
                    <a:lstStyle/>
                    <a:p>
                      <a:pPr algn="l"/>
                      <a:r>
                        <a:rPr lang="en-GB" sz="900" dirty="0"/>
                        <a:t>Blood vessels dilate (vasodilation), sweat produced from sweat</a:t>
                      </a:r>
                      <a:r>
                        <a:rPr lang="en-GB" sz="900" baseline="0" dirty="0"/>
                        <a:t> glands.</a:t>
                      </a:r>
                      <a:endParaRPr lang="en-GB" sz="900" dirty="0"/>
                    </a:p>
                  </a:txBody>
                  <a:tcPr marL="65314" marR="65314" marT="32657" marB="32657" anchor="ctr"/>
                </a:tc>
                <a:extLst>
                  <a:ext uri="{0D108BD9-81ED-4DB2-BD59-A6C34878D82A}">
                    <a16:rowId xmlns:a16="http://schemas.microsoft.com/office/drawing/2014/main" val="10000"/>
                  </a:ext>
                </a:extLst>
              </a:tr>
              <a:tr h="457200">
                <a:tc vMerge="1">
                  <a:txBody>
                    <a:bodyPr/>
                    <a:lstStyle/>
                    <a:p>
                      <a:endParaRPr lang="en-GB"/>
                    </a:p>
                  </a:txBody>
                  <a:tcPr/>
                </a:tc>
                <a:tc>
                  <a:txBody>
                    <a:bodyPr/>
                    <a:lstStyle/>
                    <a:p>
                      <a:pPr algn="ctr"/>
                      <a:r>
                        <a:rPr lang="en-GB" sz="900" b="1" i="1" dirty="0">
                          <a:solidFill>
                            <a:schemeClr val="accent2">
                              <a:lumMod val="75000"/>
                            </a:schemeClr>
                          </a:solidFill>
                        </a:rPr>
                        <a:t>Too</a:t>
                      </a:r>
                      <a:r>
                        <a:rPr lang="en-GB" sz="900" b="1" i="1" baseline="0" dirty="0">
                          <a:solidFill>
                            <a:schemeClr val="accent2">
                              <a:lumMod val="75000"/>
                            </a:schemeClr>
                          </a:solidFill>
                        </a:rPr>
                        <a:t> low</a:t>
                      </a:r>
                      <a:endParaRPr lang="en-GB" sz="900" b="1" i="1" dirty="0">
                        <a:solidFill>
                          <a:schemeClr val="accent2">
                            <a:lumMod val="75000"/>
                          </a:schemeClr>
                        </a:solidFill>
                      </a:endParaRPr>
                    </a:p>
                  </a:txBody>
                  <a:tcPr marL="65314" marR="65314" marT="32657" marB="32657"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900" dirty="0"/>
                        <a:t>Blood vessels</a:t>
                      </a:r>
                      <a:r>
                        <a:rPr lang="en-GB" sz="900" baseline="0" dirty="0"/>
                        <a:t> constrict (vasoconstriction), sweating stops, muscles contract (shivering).</a:t>
                      </a:r>
                      <a:endParaRPr lang="en-GB" sz="900" dirty="0"/>
                    </a:p>
                  </a:txBody>
                  <a:tcPr marL="65314" marR="65314" marT="32657" marB="32657" anchor="ctr"/>
                </a:tc>
                <a:extLst>
                  <a:ext uri="{0D108BD9-81ED-4DB2-BD59-A6C34878D82A}">
                    <a16:rowId xmlns:a16="http://schemas.microsoft.com/office/drawing/2014/main" val="10001"/>
                  </a:ext>
                </a:extLst>
              </a:tr>
            </a:tbl>
          </a:graphicData>
        </a:graphic>
      </p:graphicFrame>
      <p:sp>
        <p:nvSpPr>
          <p:cNvPr id="28" name="Rectangle 27"/>
          <p:cNvSpPr/>
          <p:nvPr/>
        </p:nvSpPr>
        <p:spPr>
          <a:xfrm>
            <a:off x="3693962" y="1452738"/>
            <a:ext cx="1336794" cy="619978"/>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143" b="1" dirty="0">
                <a:solidFill>
                  <a:schemeClr val="accent2"/>
                </a:solidFill>
                <a:ea typeface="Verdana" panose="020B0604030504040204" pitchFamily="34" charset="0"/>
                <a:cs typeface="Verdana" panose="020B0604030504040204" pitchFamily="34" charset="0"/>
              </a:rPr>
              <a:t>Control of body temperature </a:t>
            </a:r>
          </a:p>
          <a:p>
            <a:pPr algn="ctr"/>
            <a:r>
              <a:rPr lang="en-GB" sz="1143" b="1" dirty="0">
                <a:solidFill>
                  <a:schemeClr val="tx1"/>
                </a:solidFill>
                <a:ea typeface="Verdana" panose="020B0604030504040204" pitchFamily="34" charset="0"/>
                <a:cs typeface="Verdana" panose="020B0604030504040204" pitchFamily="34" charset="0"/>
              </a:rPr>
              <a:t>(Biology only)</a:t>
            </a:r>
            <a:endParaRPr lang="en-GB" sz="1143" dirty="0">
              <a:solidFill>
                <a:schemeClr val="tx1"/>
              </a:solidFill>
              <a:ea typeface="Verdana" panose="020B0604030504040204" pitchFamily="34" charset="0"/>
              <a:cs typeface="Verdana" panose="020B0604030504040204" pitchFamily="34" charset="0"/>
            </a:endParaRPr>
          </a:p>
        </p:txBody>
      </p:sp>
      <p:sp>
        <p:nvSpPr>
          <p:cNvPr id="29" name="Rectangle 28"/>
          <p:cNvSpPr/>
          <p:nvPr/>
        </p:nvSpPr>
        <p:spPr>
          <a:xfrm>
            <a:off x="7488376" y="951456"/>
            <a:ext cx="2010876" cy="42687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b="1" dirty="0">
                <a:solidFill>
                  <a:schemeClr val="tx1"/>
                </a:solidFill>
              </a:rPr>
              <a:t>(HT) </a:t>
            </a:r>
            <a:r>
              <a:rPr lang="en-GB" sz="857" dirty="0">
                <a:solidFill>
                  <a:schemeClr val="tx1"/>
                </a:solidFill>
              </a:rPr>
              <a:t>Thermal energy is lost from blood near the surface of the skin, sweat evaporates transferring thermal energy.</a:t>
            </a:r>
          </a:p>
        </p:txBody>
      </p:sp>
      <p:sp>
        <p:nvSpPr>
          <p:cNvPr id="30" name="Rectangle 29"/>
          <p:cNvSpPr/>
          <p:nvPr/>
        </p:nvSpPr>
        <p:spPr>
          <a:xfrm>
            <a:off x="7488375" y="1442633"/>
            <a:ext cx="1977883" cy="40692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b="1" dirty="0">
                <a:solidFill>
                  <a:schemeClr val="tx1"/>
                </a:solidFill>
              </a:rPr>
              <a:t>(HT) </a:t>
            </a:r>
            <a:r>
              <a:rPr lang="en-GB" sz="857" dirty="0">
                <a:solidFill>
                  <a:schemeClr val="tx1"/>
                </a:solidFill>
              </a:rPr>
              <a:t>Thermal energy loss at the surface of the skin is reduced, respiring muscles cells transfer chemical to thermal energy.</a:t>
            </a:r>
          </a:p>
        </p:txBody>
      </p:sp>
      <p:sp>
        <p:nvSpPr>
          <p:cNvPr id="31" name="Rectangle 30"/>
          <p:cNvSpPr/>
          <p:nvPr/>
        </p:nvSpPr>
        <p:spPr>
          <a:xfrm>
            <a:off x="5229430" y="1788051"/>
            <a:ext cx="1713971" cy="444096"/>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143" b="1" dirty="0">
                <a:solidFill>
                  <a:schemeClr val="accent2"/>
                </a:solidFill>
                <a:ea typeface="Verdana" panose="020B0604030504040204" pitchFamily="34" charset="0"/>
                <a:cs typeface="Verdana" panose="020B0604030504040204" pitchFamily="34" charset="0"/>
              </a:rPr>
              <a:t>Human endocrine system</a:t>
            </a:r>
            <a:endParaRPr lang="en-GB" sz="1143" dirty="0">
              <a:solidFill>
                <a:schemeClr val="accent2"/>
              </a:solidFill>
              <a:ea typeface="Verdana" panose="020B0604030504040204" pitchFamily="34" charset="0"/>
              <a:cs typeface="Verdana" panose="020B0604030504040204" pitchFamily="34" charset="0"/>
            </a:endParaRPr>
          </a:p>
        </p:txBody>
      </p:sp>
      <p:pic>
        <p:nvPicPr>
          <p:cNvPr id="1032" name="Picture 8" descr="Image result for snowma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86862" y="604006"/>
            <a:ext cx="285559" cy="327131"/>
          </a:xfrm>
          <a:prstGeom prst="rect">
            <a:avLst/>
          </a:prstGeom>
          <a:noFill/>
          <a:extLst>
            <a:ext uri="{909E8E84-426E-40DD-AFC4-6F175D3DCCD1}">
              <a14:hiddenFill xmlns:a14="http://schemas.microsoft.com/office/drawing/2010/main">
                <a:solidFill>
                  <a:srgbClr val="FFFFFF"/>
                </a:solidFill>
              </a14:hiddenFill>
            </a:ext>
          </a:extLst>
        </p:spPr>
      </p:pic>
      <p:grpSp>
        <p:nvGrpSpPr>
          <p:cNvPr id="10" name="Group 9"/>
          <p:cNvGrpSpPr/>
          <p:nvPr/>
        </p:nvGrpSpPr>
        <p:grpSpPr>
          <a:xfrm>
            <a:off x="5188050" y="2081077"/>
            <a:ext cx="1851158" cy="1802906"/>
            <a:chOff x="7636487" y="3668713"/>
            <a:chExt cx="2815750" cy="2795588"/>
          </a:xfrm>
        </p:grpSpPr>
        <p:pic>
          <p:nvPicPr>
            <p:cNvPr id="8" name="Picture 7"/>
            <p:cNvPicPr>
              <a:picLocks noChangeAspect="1"/>
            </p:cNvPicPr>
            <p:nvPr/>
          </p:nvPicPr>
          <p:blipFill>
            <a:blip r:embed="rId6"/>
            <a:stretch>
              <a:fillRect/>
            </a:stretch>
          </p:blipFill>
          <p:spPr>
            <a:xfrm>
              <a:off x="8279312" y="3668713"/>
              <a:ext cx="1355437" cy="2795588"/>
            </a:xfrm>
            <a:prstGeom prst="rect">
              <a:avLst/>
            </a:prstGeom>
          </p:spPr>
        </p:pic>
        <p:sp>
          <p:nvSpPr>
            <p:cNvPr id="9" name="TextBox 8"/>
            <p:cNvSpPr txBox="1"/>
            <p:nvPr/>
          </p:nvSpPr>
          <p:spPr>
            <a:xfrm>
              <a:off x="7799531" y="3855140"/>
              <a:ext cx="1091742" cy="415595"/>
            </a:xfrm>
            <a:prstGeom prst="rect">
              <a:avLst/>
            </a:prstGeom>
            <a:noFill/>
          </p:spPr>
          <p:txBody>
            <a:bodyPr wrap="square" rtlCol="0">
              <a:spAutoFit/>
            </a:bodyPr>
            <a:lstStyle/>
            <a:p>
              <a:pPr algn="ctr"/>
              <a:r>
                <a:rPr lang="en-GB" sz="571" dirty="0"/>
                <a:t>Pituitary </a:t>
              </a:r>
            </a:p>
            <a:p>
              <a:pPr algn="ctr"/>
              <a:r>
                <a:rPr lang="en-GB" sz="571" dirty="0"/>
                <a:t>gland</a:t>
              </a:r>
            </a:p>
          </p:txBody>
        </p:sp>
        <p:sp>
          <p:nvSpPr>
            <p:cNvPr id="38" name="TextBox 37"/>
            <p:cNvSpPr txBox="1"/>
            <p:nvPr/>
          </p:nvSpPr>
          <p:spPr>
            <a:xfrm>
              <a:off x="7708951" y="4332991"/>
              <a:ext cx="989166" cy="279384"/>
            </a:xfrm>
            <a:prstGeom prst="rect">
              <a:avLst/>
            </a:prstGeom>
            <a:noFill/>
          </p:spPr>
          <p:txBody>
            <a:bodyPr wrap="square" rtlCol="0">
              <a:spAutoFit/>
            </a:bodyPr>
            <a:lstStyle/>
            <a:p>
              <a:pPr algn="ctr"/>
              <a:r>
                <a:rPr lang="en-GB" sz="571" dirty="0"/>
                <a:t>Thyroid</a:t>
              </a:r>
            </a:p>
          </p:txBody>
        </p:sp>
        <p:sp>
          <p:nvSpPr>
            <p:cNvPr id="39" name="TextBox 38"/>
            <p:cNvSpPr txBox="1"/>
            <p:nvPr/>
          </p:nvSpPr>
          <p:spPr>
            <a:xfrm>
              <a:off x="7763301" y="5085519"/>
              <a:ext cx="1118976" cy="415595"/>
            </a:xfrm>
            <a:prstGeom prst="rect">
              <a:avLst/>
            </a:prstGeom>
            <a:noFill/>
          </p:spPr>
          <p:txBody>
            <a:bodyPr wrap="square" rtlCol="0">
              <a:spAutoFit/>
            </a:bodyPr>
            <a:lstStyle/>
            <a:p>
              <a:pPr algn="ctr"/>
              <a:r>
                <a:rPr lang="en-GB" sz="571" dirty="0"/>
                <a:t>Adrenal </a:t>
              </a:r>
            </a:p>
            <a:p>
              <a:pPr algn="ctr"/>
              <a:r>
                <a:rPr lang="en-GB" sz="571" dirty="0"/>
                <a:t>gland</a:t>
              </a:r>
            </a:p>
          </p:txBody>
        </p:sp>
        <p:sp>
          <p:nvSpPr>
            <p:cNvPr id="40" name="TextBox 39"/>
            <p:cNvSpPr txBox="1"/>
            <p:nvPr/>
          </p:nvSpPr>
          <p:spPr>
            <a:xfrm>
              <a:off x="7636487" y="6020389"/>
              <a:ext cx="895350" cy="279384"/>
            </a:xfrm>
            <a:prstGeom prst="rect">
              <a:avLst/>
            </a:prstGeom>
            <a:noFill/>
          </p:spPr>
          <p:txBody>
            <a:bodyPr wrap="square" rtlCol="0">
              <a:spAutoFit/>
            </a:bodyPr>
            <a:lstStyle/>
            <a:p>
              <a:pPr algn="ctr"/>
              <a:r>
                <a:rPr lang="en-GB" sz="571" dirty="0"/>
                <a:t>Testes</a:t>
              </a:r>
            </a:p>
          </p:txBody>
        </p:sp>
        <p:sp>
          <p:nvSpPr>
            <p:cNvPr id="41" name="TextBox 40"/>
            <p:cNvSpPr txBox="1"/>
            <p:nvPr/>
          </p:nvSpPr>
          <p:spPr>
            <a:xfrm>
              <a:off x="9117935" y="3824446"/>
              <a:ext cx="895350" cy="415595"/>
            </a:xfrm>
            <a:prstGeom prst="rect">
              <a:avLst/>
            </a:prstGeom>
            <a:noFill/>
          </p:spPr>
          <p:txBody>
            <a:bodyPr wrap="square" rtlCol="0">
              <a:spAutoFit/>
            </a:bodyPr>
            <a:lstStyle/>
            <a:p>
              <a:pPr algn="ctr"/>
              <a:r>
                <a:rPr lang="en-GB" sz="571" dirty="0"/>
                <a:t>Pineal </a:t>
              </a:r>
            </a:p>
            <a:p>
              <a:pPr algn="ctr"/>
              <a:r>
                <a:rPr lang="en-GB" sz="571" dirty="0"/>
                <a:t>gland</a:t>
              </a:r>
            </a:p>
          </p:txBody>
        </p:sp>
        <p:sp>
          <p:nvSpPr>
            <p:cNvPr id="42" name="TextBox 41"/>
            <p:cNvSpPr txBox="1"/>
            <p:nvPr/>
          </p:nvSpPr>
          <p:spPr>
            <a:xfrm>
              <a:off x="9296355" y="4650129"/>
              <a:ext cx="1107429" cy="279384"/>
            </a:xfrm>
            <a:prstGeom prst="rect">
              <a:avLst/>
            </a:prstGeom>
            <a:noFill/>
          </p:spPr>
          <p:txBody>
            <a:bodyPr wrap="square" rtlCol="0">
              <a:spAutoFit/>
            </a:bodyPr>
            <a:lstStyle/>
            <a:p>
              <a:pPr algn="ctr"/>
              <a:r>
                <a:rPr lang="en-GB" sz="571" dirty="0"/>
                <a:t>Thymus</a:t>
              </a:r>
            </a:p>
          </p:txBody>
        </p:sp>
        <p:sp>
          <p:nvSpPr>
            <p:cNvPr id="43" name="TextBox 42"/>
            <p:cNvSpPr txBox="1"/>
            <p:nvPr/>
          </p:nvSpPr>
          <p:spPr>
            <a:xfrm>
              <a:off x="9281593" y="5356187"/>
              <a:ext cx="1170644" cy="279384"/>
            </a:xfrm>
            <a:prstGeom prst="rect">
              <a:avLst/>
            </a:prstGeom>
            <a:noFill/>
          </p:spPr>
          <p:txBody>
            <a:bodyPr wrap="square" rtlCol="0">
              <a:spAutoFit/>
            </a:bodyPr>
            <a:lstStyle/>
            <a:p>
              <a:pPr algn="ctr"/>
              <a:r>
                <a:rPr lang="en-GB" sz="571" dirty="0"/>
                <a:t>Pancreas</a:t>
              </a:r>
            </a:p>
          </p:txBody>
        </p:sp>
        <p:sp>
          <p:nvSpPr>
            <p:cNvPr id="44" name="TextBox 43"/>
            <p:cNvSpPr txBox="1"/>
            <p:nvPr/>
          </p:nvSpPr>
          <p:spPr>
            <a:xfrm>
              <a:off x="9366409" y="5758243"/>
              <a:ext cx="967322" cy="279384"/>
            </a:xfrm>
            <a:prstGeom prst="rect">
              <a:avLst/>
            </a:prstGeom>
            <a:noFill/>
          </p:spPr>
          <p:txBody>
            <a:bodyPr wrap="square" rtlCol="0">
              <a:spAutoFit/>
            </a:bodyPr>
            <a:lstStyle/>
            <a:p>
              <a:pPr algn="ctr"/>
              <a:r>
                <a:rPr lang="en-GB" sz="571" dirty="0"/>
                <a:t>Ovaries</a:t>
              </a:r>
            </a:p>
          </p:txBody>
        </p:sp>
      </p:grpSp>
      <p:graphicFrame>
        <p:nvGraphicFramePr>
          <p:cNvPr id="46" name="Table 45"/>
          <p:cNvGraphicFramePr>
            <a:graphicFrameLocks noGrp="1"/>
          </p:cNvGraphicFramePr>
          <p:nvPr>
            <p:extLst/>
          </p:nvPr>
        </p:nvGraphicFramePr>
        <p:xfrm>
          <a:off x="7094813" y="1924389"/>
          <a:ext cx="2404439" cy="979714"/>
        </p:xfrm>
        <a:graphic>
          <a:graphicData uri="http://schemas.openxmlformats.org/drawingml/2006/table">
            <a:tbl>
              <a:tblPr firstRow="1" bandRow="1">
                <a:tableStyleId>{5940675A-B579-460E-94D1-54222C63F5DA}</a:tableStyleId>
              </a:tblPr>
              <a:tblGrid>
                <a:gridCol w="182873">
                  <a:extLst>
                    <a:ext uri="{9D8B030D-6E8A-4147-A177-3AD203B41FA5}">
                      <a16:colId xmlns:a16="http://schemas.microsoft.com/office/drawing/2014/main" val="20000"/>
                    </a:ext>
                  </a:extLst>
                </a:gridCol>
                <a:gridCol w="932089">
                  <a:extLst>
                    <a:ext uri="{9D8B030D-6E8A-4147-A177-3AD203B41FA5}">
                      <a16:colId xmlns:a16="http://schemas.microsoft.com/office/drawing/2014/main" val="20001"/>
                    </a:ext>
                  </a:extLst>
                </a:gridCol>
                <a:gridCol w="1289476">
                  <a:extLst>
                    <a:ext uri="{9D8B030D-6E8A-4147-A177-3AD203B41FA5}">
                      <a16:colId xmlns:a16="http://schemas.microsoft.com/office/drawing/2014/main" val="20002"/>
                    </a:ext>
                  </a:extLst>
                </a:gridCol>
              </a:tblGrid>
              <a:tr h="979714">
                <a:tc>
                  <a:txBody>
                    <a:bodyPr/>
                    <a:lstStyle/>
                    <a:p>
                      <a:pPr algn="ctr"/>
                      <a:r>
                        <a:rPr lang="en-GB" sz="900" b="1" dirty="0"/>
                        <a:t>Endocrine</a:t>
                      </a:r>
                      <a:r>
                        <a:rPr lang="en-GB" sz="900" b="1" baseline="0" dirty="0"/>
                        <a:t> system</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dirty="0">
                          <a:solidFill>
                            <a:schemeClr val="accent2">
                              <a:lumMod val="75000"/>
                            </a:schemeClr>
                          </a:solidFill>
                        </a:rPr>
                        <a:t>Composed of glands which secrete chemicals</a:t>
                      </a:r>
                      <a:r>
                        <a:rPr lang="en-GB" sz="900" b="1" i="1" baseline="0" dirty="0">
                          <a:solidFill>
                            <a:schemeClr val="accent2">
                              <a:lumMod val="75000"/>
                            </a:schemeClr>
                          </a:solidFill>
                        </a:rPr>
                        <a:t> called hormones directly into the bloodstream.</a:t>
                      </a:r>
                      <a:endParaRPr lang="en-GB" sz="900" b="1" i="1" dirty="0">
                        <a:solidFill>
                          <a:schemeClr val="accent2">
                            <a:lumMod val="75000"/>
                          </a:schemeClr>
                        </a:solidFill>
                      </a:endParaRPr>
                    </a:p>
                  </a:txBody>
                  <a:tcPr marL="65314" marR="65314" marT="32657" marB="32657" anchor="ctr"/>
                </a:tc>
                <a:tc>
                  <a:txBody>
                    <a:bodyPr/>
                    <a:lstStyle/>
                    <a:p>
                      <a:pPr algn="l"/>
                      <a:r>
                        <a:rPr lang="en-GB" sz="900" dirty="0"/>
                        <a:t>The</a:t>
                      </a:r>
                      <a:r>
                        <a:rPr lang="en-GB" sz="900" baseline="0" dirty="0"/>
                        <a:t> blood </a:t>
                      </a:r>
                      <a:r>
                        <a:rPr lang="en-GB" sz="900" dirty="0"/>
                        <a:t>carries the</a:t>
                      </a:r>
                      <a:r>
                        <a:rPr lang="en-GB" sz="900" baseline="0" dirty="0"/>
                        <a:t> hormone to a target organ where is produces an effect. Compared to the nervous system effects are slower but act for longer.</a:t>
                      </a:r>
                      <a:endParaRPr lang="en-GB" sz="900" dirty="0"/>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47" name="Table 46"/>
          <p:cNvGraphicFramePr>
            <a:graphicFrameLocks noGrp="1"/>
          </p:cNvGraphicFramePr>
          <p:nvPr>
            <p:extLst/>
          </p:nvPr>
        </p:nvGraphicFramePr>
        <p:xfrm>
          <a:off x="6896051" y="3002381"/>
          <a:ext cx="2420346" cy="587829"/>
        </p:xfrm>
        <a:graphic>
          <a:graphicData uri="http://schemas.openxmlformats.org/drawingml/2006/table">
            <a:tbl>
              <a:tblPr firstRow="1" bandRow="1">
                <a:tableStyleId>{5940675A-B579-460E-94D1-54222C63F5DA}</a:tableStyleId>
              </a:tblPr>
              <a:tblGrid>
                <a:gridCol w="270418">
                  <a:extLst>
                    <a:ext uri="{9D8B030D-6E8A-4147-A177-3AD203B41FA5}">
                      <a16:colId xmlns:a16="http://schemas.microsoft.com/office/drawing/2014/main" val="20000"/>
                    </a:ext>
                  </a:extLst>
                </a:gridCol>
                <a:gridCol w="962341">
                  <a:extLst>
                    <a:ext uri="{9D8B030D-6E8A-4147-A177-3AD203B41FA5}">
                      <a16:colId xmlns:a16="http://schemas.microsoft.com/office/drawing/2014/main" val="20001"/>
                    </a:ext>
                  </a:extLst>
                </a:gridCol>
                <a:gridCol w="1187587">
                  <a:extLst>
                    <a:ext uri="{9D8B030D-6E8A-4147-A177-3AD203B41FA5}">
                      <a16:colId xmlns:a16="http://schemas.microsoft.com/office/drawing/2014/main" val="20002"/>
                    </a:ext>
                  </a:extLst>
                </a:gridCol>
              </a:tblGrid>
              <a:tr h="587829">
                <a:tc>
                  <a:txBody>
                    <a:bodyPr/>
                    <a:lstStyle/>
                    <a:p>
                      <a:pPr algn="ctr"/>
                      <a:r>
                        <a:rPr lang="en-GB" sz="900" b="1" dirty="0"/>
                        <a:t>Pituitary</a:t>
                      </a:r>
                      <a:r>
                        <a:rPr lang="en-GB" sz="900" b="1" baseline="0" dirty="0"/>
                        <a:t> gland</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dirty="0">
                          <a:solidFill>
                            <a:schemeClr val="accent2">
                              <a:lumMod val="75000"/>
                            </a:schemeClr>
                          </a:solidFill>
                        </a:rPr>
                        <a:t>‘Master gland’; secretes several</a:t>
                      </a:r>
                      <a:r>
                        <a:rPr lang="en-GB" sz="900" b="1" i="1" baseline="0" dirty="0">
                          <a:solidFill>
                            <a:schemeClr val="accent2">
                              <a:lumMod val="75000"/>
                            </a:schemeClr>
                          </a:solidFill>
                        </a:rPr>
                        <a:t> hormones into the blood</a:t>
                      </a:r>
                      <a:endParaRPr lang="en-GB" sz="900" b="1" i="1" dirty="0">
                        <a:solidFill>
                          <a:schemeClr val="accent2">
                            <a:lumMod val="75000"/>
                          </a:schemeClr>
                        </a:solidFill>
                      </a:endParaRPr>
                    </a:p>
                  </a:txBody>
                  <a:tcPr marL="65314" marR="65314" marT="32657" marB="32657" anchor="ctr"/>
                </a:tc>
                <a:tc>
                  <a:txBody>
                    <a:bodyPr/>
                    <a:lstStyle/>
                    <a:p>
                      <a:pPr algn="l"/>
                      <a:r>
                        <a:rPr lang="en-GB" sz="900" dirty="0"/>
                        <a:t>Stimulates</a:t>
                      </a:r>
                      <a:r>
                        <a:rPr lang="en-GB" sz="900" baseline="0" dirty="0"/>
                        <a:t> other glands to produce hormones to bring about effects.</a:t>
                      </a:r>
                      <a:endParaRPr lang="en-GB" sz="900" dirty="0"/>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48" name="Table 47"/>
          <p:cNvGraphicFramePr>
            <a:graphicFrameLocks noGrp="1"/>
          </p:cNvGraphicFramePr>
          <p:nvPr>
            <p:extLst/>
          </p:nvPr>
        </p:nvGraphicFramePr>
        <p:xfrm>
          <a:off x="6864382" y="3692615"/>
          <a:ext cx="2105831" cy="1828800"/>
        </p:xfrm>
        <a:graphic>
          <a:graphicData uri="http://schemas.openxmlformats.org/drawingml/2006/table">
            <a:tbl>
              <a:tblPr firstRow="1" bandRow="1">
                <a:tableStyleId>{5940675A-B579-460E-94D1-54222C63F5DA}</a:tableStyleId>
              </a:tblPr>
              <a:tblGrid>
                <a:gridCol w="1118476">
                  <a:extLst>
                    <a:ext uri="{9D8B030D-6E8A-4147-A177-3AD203B41FA5}">
                      <a16:colId xmlns:a16="http://schemas.microsoft.com/office/drawing/2014/main" val="20000"/>
                    </a:ext>
                  </a:extLst>
                </a:gridCol>
                <a:gridCol w="987355">
                  <a:extLst>
                    <a:ext uri="{9D8B030D-6E8A-4147-A177-3AD203B41FA5}">
                      <a16:colId xmlns:a16="http://schemas.microsoft.com/office/drawing/2014/main" val="20001"/>
                    </a:ext>
                  </a:extLst>
                </a:gridCol>
              </a:tblGrid>
              <a:tr h="195943">
                <a:tc gridSpan="2">
                  <a:txBody>
                    <a:bodyPr/>
                    <a:lstStyle/>
                    <a:p>
                      <a:pPr algn="ctr"/>
                      <a:r>
                        <a:rPr lang="en-GB" sz="900" b="1" i="0" dirty="0">
                          <a:solidFill>
                            <a:schemeClr val="tx1"/>
                          </a:solidFill>
                        </a:rPr>
                        <a:t>Blood</a:t>
                      </a:r>
                      <a:r>
                        <a:rPr lang="en-GB" sz="900" b="1" i="0" baseline="0" dirty="0">
                          <a:solidFill>
                            <a:schemeClr val="tx1"/>
                          </a:solidFill>
                        </a:rPr>
                        <a:t> glucose concentration</a:t>
                      </a:r>
                      <a:endParaRPr lang="en-GB" sz="900" b="1" i="0" dirty="0">
                        <a:solidFill>
                          <a:schemeClr val="tx1"/>
                        </a:solidFill>
                      </a:endParaRPr>
                    </a:p>
                  </a:txBody>
                  <a:tcPr marL="65314" marR="65314" marT="32657" marB="32657" anchor="ctr">
                    <a:solidFill>
                      <a:schemeClr val="accent2">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195943">
                <a:tc gridSpan="2">
                  <a:txBody>
                    <a:bodyPr/>
                    <a:lstStyle/>
                    <a:p>
                      <a:pPr algn="ctr"/>
                      <a:r>
                        <a:rPr lang="en-GB" sz="900" b="1" i="1" dirty="0">
                          <a:solidFill>
                            <a:schemeClr val="accent2">
                              <a:lumMod val="75000"/>
                            </a:schemeClr>
                          </a:solidFill>
                        </a:rPr>
                        <a:t>Monitored</a:t>
                      </a:r>
                      <a:r>
                        <a:rPr lang="en-GB" sz="900" b="1" i="1" baseline="0" dirty="0">
                          <a:solidFill>
                            <a:schemeClr val="accent2">
                              <a:lumMod val="75000"/>
                            </a:schemeClr>
                          </a:solidFill>
                        </a:rPr>
                        <a:t> and controlled by the pancreas</a:t>
                      </a:r>
                      <a:endParaRPr lang="en-GB" sz="900" b="1" i="1" dirty="0">
                        <a:solidFill>
                          <a:schemeClr val="accent2">
                            <a:lumMod val="75000"/>
                          </a:schemeClr>
                        </a:solidFill>
                      </a:endParaRPr>
                    </a:p>
                  </a:txBody>
                  <a:tcPr marL="65314" marR="65314" marT="32657" marB="32657" anchor="ctr">
                    <a:noFill/>
                  </a:tcPr>
                </a:tc>
                <a:tc hMerge="1">
                  <a:txBody>
                    <a:bodyPr/>
                    <a:lstStyle/>
                    <a:p>
                      <a:endParaRPr lang="en-GB"/>
                    </a:p>
                  </a:txBody>
                  <a:tcPr/>
                </a:tc>
                <a:extLst>
                  <a:ext uri="{0D108BD9-81ED-4DB2-BD59-A6C34878D82A}">
                    <a16:rowId xmlns:a16="http://schemas.microsoft.com/office/drawing/2014/main" val="10001"/>
                  </a:ext>
                </a:extLst>
              </a:tr>
              <a:tr h="195943">
                <a:tc>
                  <a:txBody>
                    <a:bodyPr/>
                    <a:lstStyle/>
                    <a:p>
                      <a:pPr marL="0" indent="0" algn="ctr">
                        <a:buFont typeface="Arial" charset="0"/>
                        <a:buNone/>
                      </a:pPr>
                      <a:r>
                        <a:rPr lang="en-GB" sz="900" dirty="0"/>
                        <a:t>Too</a:t>
                      </a:r>
                      <a:r>
                        <a:rPr lang="en-GB" sz="900" baseline="0" dirty="0"/>
                        <a:t> high</a:t>
                      </a:r>
                      <a:endParaRPr lang="en-GB" sz="900" dirty="0"/>
                    </a:p>
                  </a:txBody>
                  <a:tcPr marL="65314" marR="65314" marT="32657" marB="32657" anchor="ctr">
                    <a:noFill/>
                  </a:tcPr>
                </a:tc>
                <a:tc>
                  <a:txBody>
                    <a:bodyPr/>
                    <a:lstStyle/>
                    <a:p>
                      <a:pPr marL="0" indent="0" algn="ctr">
                        <a:buFont typeface="Arial" charset="0"/>
                        <a:buNone/>
                      </a:pPr>
                      <a:r>
                        <a:rPr lang="en-GB" sz="900" b="1" dirty="0"/>
                        <a:t>(HT only) </a:t>
                      </a:r>
                      <a:r>
                        <a:rPr lang="en-GB" sz="900" dirty="0"/>
                        <a:t>Too low</a:t>
                      </a:r>
                    </a:p>
                  </a:txBody>
                  <a:tcPr marL="65314" marR="65314" marT="32657" marB="32657" anchor="ctr">
                    <a:noFill/>
                  </a:tcPr>
                </a:tc>
                <a:extLst>
                  <a:ext uri="{0D108BD9-81ED-4DB2-BD59-A6C34878D82A}">
                    <a16:rowId xmlns:a16="http://schemas.microsoft.com/office/drawing/2014/main" val="10002"/>
                  </a:ext>
                </a:extLst>
              </a:tr>
              <a:tr h="1240971">
                <a:tc>
                  <a:txBody>
                    <a:bodyPr/>
                    <a:lstStyle/>
                    <a:p>
                      <a:pPr marL="0" indent="0" algn="ctr">
                        <a:buFont typeface="Arial" charset="0"/>
                        <a:buNone/>
                      </a:pPr>
                      <a:r>
                        <a:rPr lang="en-GB" sz="900" dirty="0"/>
                        <a:t>Pancreas</a:t>
                      </a:r>
                      <a:r>
                        <a:rPr lang="en-GB" sz="900" baseline="0" dirty="0"/>
                        <a:t> produces the hormone insulin, glucose moves from the blood into the cells. In liver and muscle cells excess glucose is converted to glycogen for storage.</a:t>
                      </a:r>
                      <a:endParaRPr lang="en-GB" sz="900" dirty="0"/>
                    </a:p>
                  </a:txBody>
                  <a:tcPr marL="65314" marR="65314" marT="32657" marB="32657" anchor="ctr">
                    <a:noFill/>
                  </a:tcPr>
                </a:tc>
                <a:tc>
                  <a:txBody>
                    <a:bodyPr/>
                    <a:lstStyle/>
                    <a:p>
                      <a:pPr marL="0" indent="0" algn="ctr">
                        <a:buFont typeface="Arial" charset="0"/>
                        <a:buNone/>
                      </a:pPr>
                      <a:r>
                        <a:rPr lang="en-GB" sz="900" dirty="0"/>
                        <a:t>Pancreas</a:t>
                      </a:r>
                      <a:r>
                        <a:rPr lang="en-GB" sz="900" baseline="0" dirty="0"/>
                        <a:t> produces the hormone glucagon that causes glycogen to be converted into glucose and released into the blood. </a:t>
                      </a:r>
                      <a:endParaRPr lang="en-GB" sz="900" dirty="0"/>
                    </a:p>
                  </a:txBody>
                  <a:tcPr marL="65314" marR="65314" marT="32657" marB="32657" anchor="ctr">
                    <a:noFill/>
                  </a:tcPr>
                </a:tc>
                <a:extLst>
                  <a:ext uri="{0D108BD9-81ED-4DB2-BD59-A6C34878D82A}">
                    <a16:rowId xmlns:a16="http://schemas.microsoft.com/office/drawing/2014/main" val="10003"/>
                  </a:ext>
                </a:extLst>
              </a:tr>
            </a:tbl>
          </a:graphicData>
        </a:graphic>
      </p:graphicFrame>
      <p:sp>
        <p:nvSpPr>
          <p:cNvPr id="49" name="Rectangle 48"/>
          <p:cNvSpPr/>
          <p:nvPr/>
        </p:nvSpPr>
        <p:spPr>
          <a:xfrm rot="16200000">
            <a:off x="7799027" y="4919442"/>
            <a:ext cx="2935698" cy="42598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b="1" dirty="0">
                <a:solidFill>
                  <a:schemeClr val="tx1"/>
                </a:solidFill>
              </a:rPr>
              <a:t>(HT) </a:t>
            </a:r>
            <a:r>
              <a:rPr lang="en-GB" sz="857" dirty="0">
                <a:solidFill>
                  <a:schemeClr val="tx1"/>
                </a:solidFill>
              </a:rPr>
              <a:t>Rising glucose levels inhibit the release of glucagon in a </a:t>
            </a:r>
            <a:r>
              <a:rPr lang="en-GB" sz="857" u="sng" dirty="0">
                <a:solidFill>
                  <a:schemeClr val="tx1"/>
                </a:solidFill>
              </a:rPr>
              <a:t>negative feedback </a:t>
            </a:r>
            <a:r>
              <a:rPr lang="en-GB" sz="857" dirty="0">
                <a:solidFill>
                  <a:schemeClr val="tx1"/>
                </a:solidFill>
              </a:rPr>
              <a:t>system. Insulin is released to reduce glucose levels and which cause the pancreas to release glucagon</a:t>
            </a:r>
          </a:p>
        </p:txBody>
      </p:sp>
      <p:graphicFrame>
        <p:nvGraphicFramePr>
          <p:cNvPr id="50" name="Table 49"/>
          <p:cNvGraphicFramePr>
            <a:graphicFrameLocks noGrp="1"/>
          </p:cNvGraphicFramePr>
          <p:nvPr>
            <p:extLst/>
          </p:nvPr>
        </p:nvGraphicFramePr>
        <p:xfrm>
          <a:off x="5527418" y="5593862"/>
          <a:ext cx="3444804" cy="1027632"/>
        </p:xfrm>
        <a:graphic>
          <a:graphicData uri="http://schemas.openxmlformats.org/drawingml/2006/table">
            <a:tbl>
              <a:tblPr firstRow="1" bandRow="1">
                <a:tableStyleId>{5940675A-B579-460E-94D1-54222C63F5DA}</a:tableStyleId>
              </a:tblPr>
              <a:tblGrid>
                <a:gridCol w="1670268">
                  <a:extLst>
                    <a:ext uri="{9D8B030D-6E8A-4147-A177-3AD203B41FA5}">
                      <a16:colId xmlns:a16="http://schemas.microsoft.com/office/drawing/2014/main" val="20000"/>
                    </a:ext>
                  </a:extLst>
                </a:gridCol>
                <a:gridCol w="1774536">
                  <a:extLst>
                    <a:ext uri="{9D8B030D-6E8A-4147-A177-3AD203B41FA5}">
                      <a16:colId xmlns:a16="http://schemas.microsoft.com/office/drawing/2014/main" val="20001"/>
                    </a:ext>
                  </a:extLst>
                </a:gridCol>
              </a:tblGrid>
              <a:tr h="195943">
                <a:tc gridSpan="2">
                  <a:txBody>
                    <a:bodyPr/>
                    <a:lstStyle/>
                    <a:p>
                      <a:pPr algn="ctr"/>
                      <a:r>
                        <a:rPr lang="en-GB" sz="900" b="1" i="0" dirty="0">
                          <a:solidFill>
                            <a:schemeClr val="tx1"/>
                          </a:solidFill>
                        </a:rPr>
                        <a:t>Diabetes</a:t>
                      </a:r>
                    </a:p>
                  </a:txBody>
                  <a:tcPr marL="65314" marR="65314" marT="32657" marB="32657" anchor="ctr">
                    <a:solidFill>
                      <a:schemeClr val="accent2">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195943">
                <a:tc>
                  <a:txBody>
                    <a:bodyPr/>
                    <a:lstStyle/>
                    <a:p>
                      <a:pPr algn="ctr"/>
                      <a:r>
                        <a:rPr lang="en-GB" sz="900" b="1" i="1" dirty="0">
                          <a:solidFill>
                            <a:schemeClr val="accent2">
                              <a:lumMod val="75000"/>
                            </a:schemeClr>
                          </a:solidFill>
                        </a:rPr>
                        <a:t>Type 1</a:t>
                      </a:r>
                    </a:p>
                  </a:txBody>
                  <a:tcPr marL="65314" marR="65314" marT="32657" marB="32657" anchor="ctr">
                    <a:noFill/>
                  </a:tcPr>
                </a:tc>
                <a:tc>
                  <a:txBody>
                    <a:bodyPr/>
                    <a:lstStyle/>
                    <a:p>
                      <a:pPr algn="ctr"/>
                      <a:r>
                        <a:rPr lang="en-GB" sz="900" b="1" i="1" dirty="0">
                          <a:solidFill>
                            <a:schemeClr val="accent2">
                              <a:lumMod val="75000"/>
                            </a:schemeClr>
                          </a:solidFill>
                        </a:rPr>
                        <a:t>Type 2</a:t>
                      </a:r>
                    </a:p>
                  </a:txBody>
                  <a:tcPr marL="65314" marR="65314" marT="32657" marB="32657" anchor="ctr">
                    <a:noFill/>
                  </a:tcPr>
                </a:tc>
                <a:extLst>
                  <a:ext uri="{0D108BD9-81ED-4DB2-BD59-A6C34878D82A}">
                    <a16:rowId xmlns:a16="http://schemas.microsoft.com/office/drawing/2014/main" val="10001"/>
                  </a:ext>
                </a:extLst>
              </a:tr>
              <a:tr h="635746">
                <a:tc>
                  <a:txBody>
                    <a:bodyPr/>
                    <a:lstStyle/>
                    <a:p>
                      <a:pPr marL="0" indent="0" algn="ctr">
                        <a:buFont typeface="Arial" charset="0"/>
                        <a:buNone/>
                      </a:pPr>
                      <a:r>
                        <a:rPr lang="en-GB" sz="900" dirty="0"/>
                        <a:t>Pancreas</a:t>
                      </a:r>
                      <a:r>
                        <a:rPr lang="en-GB" sz="900" baseline="0" dirty="0"/>
                        <a:t> fails to produce sufficient insulin leading to uncontrolled blood glucose levels. Normally treated by insulin injection.</a:t>
                      </a:r>
                      <a:endParaRPr lang="en-GB" sz="900" dirty="0"/>
                    </a:p>
                  </a:txBody>
                  <a:tcPr marL="65314" marR="65314" marT="32657" marB="32657" anchor="ctr">
                    <a:noFill/>
                  </a:tcPr>
                </a:tc>
                <a:tc>
                  <a:txBody>
                    <a:bodyPr/>
                    <a:lstStyle/>
                    <a:p>
                      <a:pPr algn="ctr"/>
                      <a:r>
                        <a:rPr lang="en-GB" sz="900" dirty="0"/>
                        <a:t>Obesity</a:t>
                      </a:r>
                      <a:r>
                        <a:rPr lang="en-GB" sz="900" baseline="0" dirty="0"/>
                        <a:t> is a risk factor. </a:t>
                      </a:r>
                      <a:r>
                        <a:rPr lang="en-GB" sz="900" dirty="0"/>
                        <a:t>Body cells no longer respond</a:t>
                      </a:r>
                      <a:r>
                        <a:rPr lang="en-GB" sz="900" baseline="0" dirty="0"/>
                        <a:t> to insulin. Common treatments include changing by diet and increasing exercise.</a:t>
                      </a:r>
                      <a:endParaRPr lang="en-GB" sz="900" dirty="0"/>
                    </a:p>
                  </a:txBody>
                  <a:tcPr marL="65314" marR="65314" marT="32657" marB="32657" anchor="ctr">
                    <a:noFill/>
                  </a:tcPr>
                </a:tc>
                <a:extLst>
                  <a:ext uri="{0D108BD9-81ED-4DB2-BD59-A6C34878D82A}">
                    <a16:rowId xmlns:a16="http://schemas.microsoft.com/office/drawing/2014/main" val="10002"/>
                  </a:ext>
                </a:extLst>
              </a:tr>
            </a:tbl>
          </a:graphicData>
        </a:graphic>
      </p:graphicFrame>
      <p:sp>
        <p:nvSpPr>
          <p:cNvPr id="51" name="Rectangle 50"/>
          <p:cNvSpPr/>
          <p:nvPr/>
        </p:nvSpPr>
        <p:spPr>
          <a:xfrm>
            <a:off x="1189309" y="2716177"/>
            <a:ext cx="2005029" cy="444096"/>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143" b="1" dirty="0">
                <a:solidFill>
                  <a:schemeClr val="accent2"/>
                </a:solidFill>
                <a:ea typeface="Verdana" panose="020B0604030504040204" pitchFamily="34" charset="0"/>
                <a:cs typeface="Verdana" panose="020B0604030504040204" pitchFamily="34" charset="0"/>
              </a:rPr>
              <a:t>Water and nitrogen balance </a:t>
            </a:r>
          </a:p>
          <a:p>
            <a:pPr algn="ctr"/>
            <a:r>
              <a:rPr lang="en-GB" sz="1143" b="1" dirty="0">
                <a:solidFill>
                  <a:schemeClr val="tx1"/>
                </a:solidFill>
                <a:ea typeface="Verdana" panose="020B0604030504040204" pitchFamily="34" charset="0"/>
                <a:cs typeface="Verdana" panose="020B0604030504040204" pitchFamily="34" charset="0"/>
              </a:rPr>
              <a:t>(Biology only)</a:t>
            </a:r>
            <a:endParaRPr lang="en-GB" sz="1143" dirty="0">
              <a:solidFill>
                <a:schemeClr val="tx1"/>
              </a:solidFill>
              <a:ea typeface="Verdana" panose="020B0604030504040204" pitchFamily="34" charset="0"/>
              <a:cs typeface="Verdana" panose="020B0604030504040204" pitchFamily="34" charset="0"/>
            </a:endParaRPr>
          </a:p>
        </p:txBody>
      </p:sp>
      <p:graphicFrame>
        <p:nvGraphicFramePr>
          <p:cNvPr id="52" name="Table 51"/>
          <p:cNvGraphicFramePr>
            <a:graphicFrameLocks noGrp="1"/>
          </p:cNvGraphicFramePr>
          <p:nvPr>
            <p:extLst/>
          </p:nvPr>
        </p:nvGraphicFramePr>
        <p:xfrm>
          <a:off x="890602" y="3253764"/>
          <a:ext cx="2443303" cy="1110343"/>
        </p:xfrm>
        <a:graphic>
          <a:graphicData uri="http://schemas.openxmlformats.org/drawingml/2006/table">
            <a:tbl>
              <a:tblPr firstRow="1" bandRow="1">
                <a:tableStyleId>{5940675A-B579-460E-94D1-54222C63F5DA}</a:tableStyleId>
              </a:tblPr>
              <a:tblGrid>
                <a:gridCol w="747438">
                  <a:extLst>
                    <a:ext uri="{9D8B030D-6E8A-4147-A177-3AD203B41FA5}">
                      <a16:colId xmlns:a16="http://schemas.microsoft.com/office/drawing/2014/main" val="20000"/>
                    </a:ext>
                  </a:extLst>
                </a:gridCol>
                <a:gridCol w="850731">
                  <a:extLst>
                    <a:ext uri="{9D8B030D-6E8A-4147-A177-3AD203B41FA5}">
                      <a16:colId xmlns:a16="http://schemas.microsoft.com/office/drawing/2014/main" val="20001"/>
                    </a:ext>
                  </a:extLst>
                </a:gridCol>
                <a:gridCol w="845134">
                  <a:extLst>
                    <a:ext uri="{9D8B030D-6E8A-4147-A177-3AD203B41FA5}">
                      <a16:colId xmlns:a16="http://schemas.microsoft.com/office/drawing/2014/main" val="20002"/>
                    </a:ext>
                  </a:extLst>
                </a:gridCol>
              </a:tblGrid>
              <a:tr h="587829">
                <a:tc rowSpan="2">
                  <a:txBody>
                    <a:bodyPr/>
                    <a:lstStyle/>
                    <a:p>
                      <a:pPr algn="ctr"/>
                      <a:r>
                        <a:rPr lang="en-GB" sz="900" b="1" dirty="0"/>
                        <a:t>If</a:t>
                      </a:r>
                      <a:r>
                        <a:rPr lang="en-GB" sz="900" b="1" baseline="0" dirty="0"/>
                        <a:t> body cells lose or gain too much water by osmosis they do no function efficiently.</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Uncontrolled water/ion</a:t>
                      </a:r>
                      <a:r>
                        <a:rPr lang="en-GB" sz="900" b="1" i="1" baseline="0" dirty="0">
                          <a:solidFill>
                            <a:schemeClr val="accent2">
                              <a:lumMod val="75000"/>
                            </a:schemeClr>
                          </a:solidFill>
                        </a:rPr>
                        <a:t> urea loss</a:t>
                      </a:r>
                      <a:endParaRPr lang="en-GB" sz="900" b="1" i="1" dirty="0">
                        <a:solidFill>
                          <a:schemeClr val="accent2">
                            <a:lumMod val="75000"/>
                          </a:schemeClr>
                        </a:solidFill>
                      </a:endParaRPr>
                    </a:p>
                  </a:txBody>
                  <a:tcPr marL="65314" marR="65314" marT="32657" marB="32657" anchor="ctr"/>
                </a:tc>
                <a:tc>
                  <a:txBody>
                    <a:bodyPr/>
                    <a:lstStyle/>
                    <a:p>
                      <a:pPr algn="l"/>
                      <a:r>
                        <a:rPr lang="en-GB" sz="900" dirty="0"/>
                        <a:t>Water</a:t>
                      </a:r>
                      <a:r>
                        <a:rPr lang="en-GB" sz="900" baseline="0" dirty="0"/>
                        <a:t> exhaled in lungs, water, ions and urea in sweat.</a:t>
                      </a:r>
                      <a:endParaRPr lang="en-GB" sz="900" dirty="0"/>
                    </a:p>
                  </a:txBody>
                  <a:tcPr marL="65314" marR="65314" marT="32657" marB="32657" anchor="ctr"/>
                </a:tc>
                <a:extLst>
                  <a:ext uri="{0D108BD9-81ED-4DB2-BD59-A6C34878D82A}">
                    <a16:rowId xmlns:a16="http://schemas.microsoft.com/office/drawing/2014/main" val="10000"/>
                  </a:ext>
                </a:extLst>
              </a:tr>
              <a:tr h="522514">
                <a:tc vMerge="1">
                  <a:txBody>
                    <a:bodyPr/>
                    <a:lstStyle/>
                    <a:p>
                      <a:endParaRPr lang="en-GB"/>
                    </a:p>
                  </a:txBody>
                  <a:tcPr/>
                </a:tc>
                <a:tc>
                  <a:txBody>
                    <a:bodyPr/>
                    <a:lstStyle/>
                    <a:p>
                      <a:pPr algn="ctr"/>
                      <a:r>
                        <a:rPr lang="en-GB" sz="900" b="1" i="1" dirty="0">
                          <a:solidFill>
                            <a:schemeClr val="accent2">
                              <a:lumMod val="75000"/>
                            </a:schemeClr>
                          </a:solidFill>
                        </a:rPr>
                        <a:t>Controlled</a:t>
                      </a:r>
                      <a:r>
                        <a:rPr lang="en-GB" sz="900" b="1" i="1" baseline="0" dirty="0">
                          <a:solidFill>
                            <a:schemeClr val="accent2">
                              <a:lumMod val="75000"/>
                            </a:schemeClr>
                          </a:solidFill>
                        </a:rPr>
                        <a:t> water/ion/urea loss</a:t>
                      </a:r>
                      <a:endParaRPr lang="en-GB" sz="900" b="1" i="1" dirty="0">
                        <a:solidFill>
                          <a:schemeClr val="accent2">
                            <a:lumMod val="75000"/>
                          </a:schemeClr>
                        </a:solidFill>
                      </a:endParaRPr>
                    </a:p>
                  </a:txBody>
                  <a:tcPr marL="65314" marR="65314" marT="32657" marB="32657"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900" dirty="0"/>
                        <a:t>Via the kidneys</a:t>
                      </a:r>
                      <a:r>
                        <a:rPr lang="en-GB" sz="900" baseline="0" dirty="0"/>
                        <a:t> in urine.</a:t>
                      </a:r>
                      <a:endParaRPr lang="en-GB" sz="900" dirty="0"/>
                    </a:p>
                  </a:txBody>
                  <a:tcPr marL="65314" marR="65314" marT="32657" marB="32657" anchor="ctr"/>
                </a:tc>
                <a:extLst>
                  <a:ext uri="{0D108BD9-81ED-4DB2-BD59-A6C34878D82A}">
                    <a16:rowId xmlns:a16="http://schemas.microsoft.com/office/drawing/2014/main" val="10001"/>
                  </a:ext>
                </a:extLst>
              </a:tr>
            </a:tbl>
          </a:graphicData>
        </a:graphic>
      </p:graphicFrame>
      <p:graphicFrame>
        <p:nvGraphicFramePr>
          <p:cNvPr id="54" name="Table 53"/>
          <p:cNvGraphicFramePr>
            <a:graphicFrameLocks noGrp="1"/>
          </p:cNvGraphicFramePr>
          <p:nvPr>
            <p:extLst/>
          </p:nvPr>
        </p:nvGraphicFramePr>
        <p:xfrm>
          <a:off x="890602" y="4885061"/>
          <a:ext cx="2169180" cy="882913"/>
        </p:xfrm>
        <a:graphic>
          <a:graphicData uri="http://schemas.openxmlformats.org/drawingml/2006/table">
            <a:tbl>
              <a:tblPr firstRow="1" bandRow="1">
                <a:tableStyleId>{5940675A-B579-460E-94D1-54222C63F5DA}</a:tableStyleId>
              </a:tblPr>
              <a:tblGrid>
                <a:gridCol w="530318">
                  <a:extLst>
                    <a:ext uri="{9D8B030D-6E8A-4147-A177-3AD203B41FA5}">
                      <a16:colId xmlns:a16="http://schemas.microsoft.com/office/drawing/2014/main" val="20000"/>
                    </a:ext>
                  </a:extLst>
                </a:gridCol>
                <a:gridCol w="619411">
                  <a:extLst>
                    <a:ext uri="{9D8B030D-6E8A-4147-A177-3AD203B41FA5}">
                      <a16:colId xmlns:a16="http://schemas.microsoft.com/office/drawing/2014/main" val="20001"/>
                    </a:ext>
                  </a:extLst>
                </a:gridCol>
                <a:gridCol w="1019451">
                  <a:extLst>
                    <a:ext uri="{9D8B030D-6E8A-4147-A177-3AD203B41FA5}">
                      <a16:colId xmlns:a16="http://schemas.microsoft.com/office/drawing/2014/main" val="20002"/>
                    </a:ext>
                  </a:extLst>
                </a:gridCol>
              </a:tblGrid>
              <a:tr h="882913">
                <a:tc>
                  <a:txBody>
                    <a:bodyPr/>
                    <a:lstStyle/>
                    <a:p>
                      <a:pPr algn="ctr"/>
                      <a:r>
                        <a:rPr lang="en-GB" sz="900" b="1" dirty="0"/>
                        <a:t>Kidney</a:t>
                      </a:r>
                      <a:r>
                        <a:rPr lang="en-GB" sz="900" b="1" baseline="0" dirty="0"/>
                        <a:t> function</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Maintain water balance of</a:t>
                      </a:r>
                      <a:r>
                        <a:rPr lang="en-GB" sz="900" b="1" i="1" baseline="0" dirty="0">
                          <a:solidFill>
                            <a:schemeClr val="accent2">
                              <a:lumMod val="75000"/>
                            </a:schemeClr>
                          </a:solidFill>
                        </a:rPr>
                        <a:t> the body.</a:t>
                      </a:r>
                      <a:endParaRPr lang="en-GB" sz="900" b="1" i="1" dirty="0">
                        <a:solidFill>
                          <a:schemeClr val="accent2">
                            <a:lumMod val="75000"/>
                          </a:schemeClr>
                        </a:solidFill>
                      </a:endParaRPr>
                    </a:p>
                  </a:txBody>
                  <a:tcPr marL="65314" marR="65314" marT="32657" marB="32657" anchor="ctr"/>
                </a:tc>
                <a:tc>
                  <a:txBody>
                    <a:bodyPr/>
                    <a:lstStyle/>
                    <a:p>
                      <a:pPr algn="l"/>
                      <a:r>
                        <a:rPr lang="en-GB" sz="900" dirty="0"/>
                        <a:t>Produce urine by filtration of the blood and selective reabsorption of </a:t>
                      </a:r>
                      <a:r>
                        <a:rPr lang="en-GB" sz="900" baseline="0" dirty="0"/>
                        <a:t> </a:t>
                      </a:r>
                      <a:r>
                        <a:rPr lang="en-GB" sz="900" dirty="0"/>
                        <a:t>glucose, ions and water.</a:t>
                      </a:r>
                    </a:p>
                  </a:txBody>
                  <a:tcPr marL="65314" marR="65314" marT="32657" marB="32657" anchor="ctr"/>
                </a:tc>
                <a:extLst>
                  <a:ext uri="{0D108BD9-81ED-4DB2-BD59-A6C34878D82A}">
                    <a16:rowId xmlns:a16="http://schemas.microsoft.com/office/drawing/2014/main" val="10000"/>
                  </a:ext>
                </a:extLst>
              </a:tr>
            </a:tbl>
          </a:graphicData>
        </a:graphic>
      </p:graphicFrame>
      <p:sp>
        <p:nvSpPr>
          <p:cNvPr id="55" name="Rectangle 54"/>
          <p:cNvSpPr/>
          <p:nvPr/>
        </p:nvSpPr>
        <p:spPr>
          <a:xfrm rot="16200000">
            <a:off x="-1046584" y="4674308"/>
            <a:ext cx="3329931" cy="34166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b="1" dirty="0">
                <a:solidFill>
                  <a:schemeClr val="tx1"/>
                </a:solidFill>
              </a:rPr>
              <a:t>(HT only) </a:t>
            </a:r>
            <a:r>
              <a:rPr lang="en-GB" sz="857" dirty="0">
                <a:solidFill>
                  <a:schemeClr val="tx1"/>
                </a:solidFill>
              </a:rPr>
              <a:t>digestion of proteins results in excess amino acids. In the liver they are de-</a:t>
            </a:r>
            <a:r>
              <a:rPr lang="en-GB" sz="857" dirty="0" err="1">
                <a:solidFill>
                  <a:schemeClr val="tx1"/>
                </a:solidFill>
              </a:rPr>
              <a:t>aminated</a:t>
            </a:r>
            <a:r>
              <a:rPr lang="en-GB" sz="857" dirty="0">
                <a:solidFill>
                  <a:schemeClr val="tx1"/>
                </a:solidFill>
              </a:rPr>
              <a:t> to form toxic ammonia which is converted to urea</a:t>
            </a:r>
            <a:endParaRPr lang="en-GB" sz="857" b="1" dirty="0">
              <a:solidFill>
                <a:schemeClr val="tx1"/>
              </a:solidFill>
            </a:endParaRPr>
          </a:p>
        </p:txBody>
      </p:sp>
      <p:graphicFrame>
        <p:nvGraphicFramePr>
          <p:cNvPr id="56" name="Table 55"/>
          <p:cNvGraphicFramePr>
            <a:graphicFrameLocks noGrp="1"/>
          </p:cNvGraphicFramePr>
          <p:nvPr>
            <p:extLst/>
          </p:nvPr>
        </p:nvGraphicFramePr>
        <p:xfrm>
          <a:off x="1053252" y="5862111"/>
          <a:ext cx="2890336" cy="718457"/>
        </p:xfrm>
        <a:graphic>
          <a:graphicData uri="http://schemas.openxmlformats.org/drawingml/2006/table">
            <a:tbl>
              <a:tblPr firstRow="1" bandRow="1">
                <a:tableStyleId>{5940675A-B579-460E-94D1-54222C63F5DA}</a:tableStyleId>
              </a:tblPr>
              <a:tblGrid>
                <a:gridCol w="548426">
                  <a:extLst>
                    <a:ext uri="{9D8B030D-6E8A-4147-A177-3AD203B41FA5}">
                      <a16:colId xmlns:a16="http://schemas.microsoft.com/office/drawing/2014/main" val="20000"/>
                    </a:ext>
                  </a:extLst>
                </a:gridCol>
                <a:gridCol w="726056">
                  <a:extLst>
                    <a:ext uri="{9D8B030D-6E8A-4147-A177-3AD203B41FA5}">
                      <a16:colId xmlns:a16="http://schemas.microsoft.com/office/drawing/2014/main" val="20001"/>
                    </a:ext>
                  </a:extLst>
                </a:gridCol>
                <a:gridCol w="1615855">
                  <a:extLst>
                    <a:ext uri="{9D8B030D-6E8A-4147-A177-3AD203B41FA5}">
                      <a16:colId xmlns:a16="http://schemas.microsoft.com/office/drawing/2014/main" val="20002"/>
                    </a:ext>
                  </a:extLst>
                </a:gridCol>
              </a:tblGrid>
              <a:tr h="718457">
                <a:tc>
                  <a:txBody>
                    <a:bodyPr/>
                    <a:lstStyle/>
                    <a:p>
                      <a:pPr algn="ctr"/>
                      <a:r>
                        <a:rPr lang="en-GB" sz="900" b="1" dirty="0"/>
                        <a:t>(HT</a:t>
                      </a:r>
                      <a:r>
                        <a:rPr lang="en-GB" sz="900" b="1" baseline="0" dirty="0"/>
                        <a:t> only) ADH</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Acts</a:t>
                      </a:r>
                      <a:r>
                        <a:rPr lang="en-GB" sz="900" b="1" i="1" baseline="0" dirty="0">
                          <a:solidFill>
                            <a:schemeClr val="accent2">
                              <a:lumMod val="75000"/>
                            </a:schemeClr>
                          </a:solidFill>
                        </a:rPr>
                        <a:t> on kidney tubules to control water levels.</a:t>
                      </a:r>
                      <a:endParaRPr lang="en-GB" sz="900" b="1" i="1" dirty="0">
                        <a:solidFill>
                          <a:schemeClr val="accent2">
                            <a:lumMod val="75000"/>
                          </a:schemeClr>
                        </a:solidFill>
                      </a:endParaRPr>
                    </a:p>
                  </a:txBody>
                  <a:tcPr marL="65314" marR="65314" marT="32657" marB="32657" anchor="ctr"/>
                </a:tc>
                <a:tc>
                  <a:txBody>
                    <a:bodyPr/>
                    <a:lstStyle/>
                    <a:p>
                      <a:pPr algn="l"/>
                      <a:r>
                        <a:rPr lang="en-GB" sz="900" dirty="0"/>
                        <a:t>Released</a:t>
                      </a:r>
                      <a:r>
                        <a:rPr lang="en-GB" sz="900" baseline="0" dirty="0"/>
                        <a:t> by pituitary gland when blood is too concentrated. Water is reabsorbed back into the blood from the kidney tubules </a:t>
                      </a:r>
                      <a:r>
                        <a:rPr lang="en-GB" sz="900" b="1" baseline="0" dirty="0"/>
                        <a:t>(NEGATIVE FEEDBACK).</a:t>
                      </a:r>
                      <a:endParaRPr lang="en-GB" sz="900" b="1" dirty="0"/>
                    </a:p>
                  </a:txBody>
                  <a:tcPr marL="65314" marR="65314" marT="32657" marB="32657" anchor="ctr"/>
                </a:tc>
                <a:extLst>
                  <a:ext uri="{0D108BD9-81ED-4DB2-BD59-A6C34878D82A}">
                    <a16:rowId xmlns:a16="http://schemas.microsoft.com/office/drawing/2014/main" val="10000"/>
                  </a:ext>
                </a:extLst>
              </a:tr>
            </a:tbl>
          </a:graphicData>
        </a:graphic>
      </p:graphicFrame>
      <p:sp>
        <p:nvSpPr>
          <p:cNvPr id="57" name="Rectangle 56"/>
          <p:cNvSpPr/>
          <p:nvPr/>
        </p:nvSpPr>
        <p:spPr>
          <a:xfrm>
            <a:off x="1028984" y="4451870"/>
            <a:ext cx="1973810" cy="34542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Kidney failure is treated by organ transplant or dialysis.</a:t>
            </a:r>
          </a:p>
        </p:txBody>
      </p:sp>
      <p:sp>
        <p:nvSpPr>
          <p:cNvPr id="58" name="Rectangle 57"/>
          <p:cNvSpPr/>
          <p:nvPr/>
        </p:nvSpPr>
        <p:spPr>
          <a:xfrm>
            <a:off x="3146073" y="4830904"/>
            <a:ext cx="981836" cy="93707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A dialysis machine removes urea from the blood by diffusion while maintaining ion and glucose levels.</a:t>
            </a:r>
          </a:p>
        </p:txBody>
      </p:sp>
      <p:graphicFrame>
        <p:nvGraphicFramePr>
          <p:cNvPr id="63" name="Table 62"/>
          <p:cNvGraphicFramePr>
            <a:graphicFrameLocks noGrp="1"/>
          </p:cNvGraphicFramePr>
          <p:nvPr>
            <p:extLst/>
          </p:nvPr>
        </p:nvGraphicFramePr>
        <p:xfrm>
          <a:off x="4181070" y="4068536"/>
          <a:ext cx="2595141" cy="1460049"/>
        </p:xfrm>
        <a:graphic>
          <a:graphicData uri="http://schemas.openxmlformats.org/drawingml/2006/table">
            <a:tbl>
              <a:tblPr firstRow="1" bandRow="1">
                <a:tableStyleId>{5940675A-B579-460E-94D1-54222C63F5DA}</a:tableStyleId>
              </a:tblPr>
              <a:tblGrid>
                <a:gridCol w="321399">
                  <a:extLst>
                    <a:ext uri="{9D8B030D-6E8A-4147-A177-3AD203B41FA5}">
                      <a16:colId xmlns:a16="http://schemas.microsoft.com/office/drawing/2014/main" val="20000"/>
                    </a:ext>
                  </a:extLst>
                </a:gridCol>
                <a:gridCol w="713603">
                  <a:extLst>
                    <a:ext uri="{9D8B030D-6E8A-4147-A177-3AD203B41FA5}">
                      <a16:colId xmlns:a16="http://schemas.microsoft.com/office/drawing/2014/main" val="20001"/>
                    </a:ext>
                  </a:extLst>
                </a:gridCol>
                <a:gridCol w="1560139">
                  <a:extLst>
                    <a:ext uri="{9D8B030D-6E8A-4147-A177-3AD203B41FA5}">
                      <a16:colId xmlns:a16="http://schemas.microsoft.com/office/drawing/2014/main" val="20002"/>
                    </a:ext>
                  </a:extLst>
                </a:gridCol>
              </a:tblGrid>
              <a:tr h="872221">
                <a:tc rowSpan="2">
                  <a:txBody>
                    <a:bodyPr/>
                    <a:lstStyle/>
                    <a:p>
                      <a:pPr algn="ctr"/>
                      <a:r>
                        <a:rPr lang="en-GB" sz="900" b="1" dirty="0"/>
                        <a:t>Negative</a:t>
                      </a:r>
                      <a:r>
                        <a:rPr lang="en-GB" sz="900" b="1" baseline="0" dirty="0"/>
                        <a:t> feedback (HT only)</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dirty="0">
                          <a:solidFill>
                            <a:schemeClr val="accent2">
                              <a:lumMod val="75000"/>
                            </a:schemeClr>
                          </a:solidFill>
                        </a:rPr>
                        <a:t>Adrenaline</a:t>
                      </a:r>
                    </a:p>
                  </a:txBody>
                  <a:tcPr marL="65314" marR="65314" marT="32657" marB="32657" anchor="ctr"/>
                </a:tc>
                <a:tc>
                  <a:txBody>
                    <a:bodyPr/>
                    <a:lstStyle/>
                    <a:p>
                      <a:pPr algn="l"/>
                      <a:r>
                        <a:rPr lang="en-GB" sz="900" dirty="0"/>
                        <a:t>Produced</a:t>
                      </a:r>
                      <a:r>
                        <a:rPr lang="en-GB" sz="900" baseline="0" dirty="0"/>
                        <a:t> in adrenal glands, increases breathing/heart rate, blood flow to muscles, conversion glycogen to glucose. Prepares body for ‘fight or flight’.</a:t>
                      </a:r>
                      <a:endParaRPr lang="en-GB" sz="900" dirty="0"/>
                    </a:p>
                  </a:txBody>
                  <a:tcPr marL="65314" marR="65314" marT="32657" marB="32657" anchor="ctr"/>
                </a:tc>
                <a:extLst>
                  <a:ext uri="{0D108BD9-81ED-4DB2-BD59-A6C34878D82A}">
                    <a16:rowId xmlns:a16="http://schemas.microsoft.com/office/drawing/2014/main" val="10000"/>
                  </a:ext>
                </a:extLst>
              </a:tr>
              <a:tr h="587829">
                <a:tc vMerge="1">
                  <a:txBody>
                    <a:bodyPr/>
                    <a:lstStyle/>
                    <a:p>
                      <a:endParaRPr lang="en-GB"/>
                    </a:p>
                  </a:txBody>
                  <a:tcPr/>
                </a:tc>
                <a:tc>
                  <a:txBody>
                    <a:bodyPr/>
                    <a:lstStyle/>
                    <a:p>
                      <a:pPr algn="ctr"/>
                      <a:r>
                        <a:rPr lang="en-GB" sz="900" b="1" i="1" dirty="0">
                          <a:solidFill>
                            <a:schemeClr val="accent2">
                              <a:lumMod val="75000"/>
                            </a:schemeClr>
                          </a:solidFill>
                        </a:rPr>
                        <a:t>Thyroxine</a:t>
                      </a:r>
                    </a:p>
                  </a:txBody>
                  <a:tcPr marL="65314" marR="65314" marT="32657" marB="32657" anchor="ctr"/>
                </a:tc>
                <a:tc>
                  <a:txBody>
                    <a:bodyPr/>
                    <a:lstStyle/>
                    <a:p>
                      <a:pPr algn="l"/>
                      <a:r>
                        <a:rPr lang="en-GB" sz="900" dirty="0"/>
                        <a:t>Produced in the thyroid</a:t>
                      </a:r>
                      <a:r>
                        <a:rPr lang="en-GB" sz="900" baseline="0" dirty="0"/>
                        <a:t> gland, stimulates the basal metabolic rate. Important in growth and development.</a:t>
                      </a:r>
                      <a:endParaRPr lang="en-GB" sz="900" dirty="0"/>
                    </a:p>
                  </a:txBody>
                  <a:tcPr marL="65314" marR="65314" marT="32657" marB="32657" anchor="ctr"/>
                </a:tc>
                <a:extLst>
                  <a:ext uri="{0D108BD9-81ED-4DB2-BD59-A6C34878D82A}">
                    <a16:rowId xmlns:a16="http://schemas.microsoft.com/office/drawing/2014/main" val="10001"/>
                  </a:ext>
                </a:extLst>
              </a:tr>
            </a:tbl>
          </a:graphicData>
        </a:graphic>
      </p:graphicFrame>
      <p:sp>
        <p:nvSpPr>
          <p:cNvPr id="66" name="Rectangle 65"/>
          <p:cNvSpPr/>
          <p:nvPr/>
        </p:nvSpPr>
        <p:spPr>
          <a:xfrm>
            <a:off x="4282557" y="5672141"/>
            <a:ext cx="1036070" cy="93707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Increasing thyroxine levels prevent the release of thyroid stimulating hormone which stops the release of thyroxine.</a:t>
            </a:r>
          </a:p>
        </p:txBody>
      </p:sp>
      <p:cxnSp>
        <p:nvCxnSpPr>
          <p:cNvPr id="67" name="Straight Connector 66"/>
          <p:cNvCxnSpPr>
            <a:stCxn id="18" idx="2"/>
            <a:endCxn id="28" idx="0"/>
          </p:cNvCxnSpPr>
          <p:nvPr/>
        </p:nvCxnSpPr>
        <p:spPr>
          <a:xfrm>
            <a:off x="4228695" y="1328304"/>
            <a:ext cx="133665" cy="12443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a:stCxn id="28" idx="2"/>
            <a:endCxn id="4" idx="0"/>
          </p:cNvCxnSpPr>
          <p:nvPr/>
        </p:nvCxnSpPr>
        <p:spPr>
          <a:xfrm flipH="1">
            <a:off x="4183302" y="2046308"/>
            <a:ext cx="179057" cy="1018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stCxn id="1026" idx="3"/>
            <a:endCxn id="26" idx="1"/>
          </p:cNvCxnSpPr>
          <p:nvPr/>
        </p:nvCxnSpPr>
        <p:spPr>
          <a:xfrm flipV="1">
            <a:off x="4731997" y="359905"/>
            <a:ext cx="107210" cy="1736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a:stCxn id="27" idx="0"/>
            <a:endCxn id="26" idx="2"/>
          </p:cNvCxnSpPr>
          <p:nvPr/>
        </p:nvCxnSpPr>
        <p:spPr>
          <a:xfrm flipV="1">
            <a:off x="6259497" y="686476"/>
            <a:ext cx="540862" cy="12430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a:stCxn id="27" idx="3"/>
            <a:endCxn id="29" idx="1"/>
          </p:cNvCxnSpPr>
          <p:nvPr/>
        </p:nvCxnSpPr>
        <p:spPr>
          <a:xfrm flipV="1">
            <a:off x="7401752" y="1164894"/>
            <a:ext cx="86624" cy="1030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a:stCxn id="27" idx="3"/>
          </p:cNvCxnSpPr>
          <p:nvPr/>
        </p:nvCxnSpPr>
        <p:spPr>
          <a:xfrm>
            <a:off x="7401751" y="1267977"/>
            <a:ext cx="86486" cy="37225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a:stCxn id="31" idx="1"/>
            <a:endCxn id="4" idx="3"/>
          </p:cNvCxnSpPr>
          <p:nvPr/>
        </p:nvCxnSpPr>
        <p:spPr>
          <a:xfrm flipH="1">
            <a:off x="4837949" y="1908963"/>
            <a:ext cx="391481" cy="66788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a:stCxn id="31" idx="3"/>
            <a:endCxn id="46" idx="1"/>
          </p:cNvCxnSpPr>
          <p:nvPr/>
        </p:nvCxnSpPr>
        <p:spPr>
          <a:xfrm>
            <a:off x="6943400" y="1908963"/>
            <a:ext cx="151413" cy="5052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a:stCxn id="46" idx="2"/>
            <a:endCxn id="47" idx="0"/>
          </p:cNvCxnSpPr>
          <p:nvPr/>
        </p:nvCxnSpPr>
        <p:spPr>
          <a:xfrm flipH="1">
            <a:off x="8106223" y="2904104"/>
            <a:ext cx="190809" cy="982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3" name="Rectangle 92"/>
          <p:cNvSpPr/>
          <p:nvPr/>
        </p:nvSpPr>
        <p:spPr>
          <a:xfrm>
            <a:off x="4255889" y="3215367"/>
            <a:ext cx="1106043" cy="619978"/>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143" b="1" dirty="0">
                <a:solidFill>
                  <a:schemeClr val="accent2"/>
                </a:solidFill>
                <a:ea typeface="Verdana" panose="020B0604030504040204" pitchFamily="34" charset="0"/>
                <a:cs typeface="Verdana" panose="020B0604030504040204" pitchFamily="34" charset="0"/>
              </a:rPr>
              <a:t>Control of blood glucose concentration</a:t>
            </a:r>
            <a:endParaRPr lang="en-GB" sz="1143" dirty="0">
              <a:solidFill>
                <a:schemeClr val="tx1"/>
              </a:solidFill>
              <a:ea typeface="Verdana" panose="020B0604030504040204" pitchFamily="34" charset="0"/>
              <a:cs typeface="Verdana" panose="020B0604030504040204" pitchFamily="34" charset="0"/>
            </a:endParaRPr>
          </a:p>
        </p:txBody>
      </p:sp>
      <p:cxnSp>
        <p:nvCxnSpPr>
          <p:cNvPr id="94" name="Straight Connector 93"/>
          <p:cNvCxnSpPr>
            <a:stCxn id="93" idx="0"/>
            <a:endCxn id="4" idx="2"/>
          </p:cNvCxnSpPr>
          <p:nvPr/>
        </p:nvCxnSpPr>
        <p:spPr>
          <a:xfrm flipH="1" flipV="1">
            <a:off x="4183302" y="3005535"/>
            <a:ext cx="625609" cy="2098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93" idx="2"/>
          </p:cNvCxnSpPr>
          <p:nvPr/>
        </p:nvCxnSpPr>
        <p:spPr>
          <a:xfrm>
            <a:off x="4808911" y="3808936"/>
            <a:ext cx="2055471" cy="21860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a:stCxn id="48" idx="3"/>
            <a:endCxn id="49" idx="0"/>
          </p:cNvCxnSpPr>
          <p:nvPr/>
        </p:nvCxnSpPr>
        <p:spPr>
          <a:xfrm>
            <a:off x="8970212" y="4607015"/>
            <a:ext cx="83671" cy="52541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a:stCxn id="48" idx="2"/>
            <a:endCxn id="50" idx="0"/>
          </p:cNvCxnSpPr>
          <p:nvPr/>
        </p:nvCxnSpPr>
        <p:spPr>
          <a:xfrm flipH="1">
            <a:off x="7249821" y="5521416"/>
            <a:ext cx="667476" cy="724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a:endCxn id="4" idx="2"/>
          </p:cNvCxnSpPr>
          <p:nvPr/>
        </p:nvCxnSpPr>
        <p:spPr>
          <a:xfrm flipH="1" flipV="1">
            <a:off x="4183303" y="3005535"/>
            <a:ext cx="7166" cy="106300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p:cNvCxnSpPr>
            <a:stCxn id="12" idx="3"/>
            <a:endCxn id="4" idx="1"/>
          </p:cNvCxnSpPr>
          <p:nvPr/>
        </p:nvCxnSpPr>
        <p:spPr>
          <a:xfrm>
            <a:off x="3031535" y="2498858"/>
            <a:ext cx="497121" cy="779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a:stCxn id="14" idx="2"/>
            <a:endCxn id="12" idx="0"/>
          </p:cNvCxnSpPr>
          <p:nvPr/>
        </p:nvCxnSpPr>
        <p:spPr>
          <a:xfrm>
            <a:off x="2278350" y="2260542"/>
            <a:ext cx="293544" cy="11740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p:cNvCxnSpPr>
            <a:stCxn id="15" idx="2"/>
            <a:endCxn id="14" idx="0"/>
          </p:cNvCxnSpPr>
          <p:nvPr/>
        </p:nvCxnSpPr>
        <p:spPr>
          <a:xfrm>
            <a:off x="2261206" y="1831649"/>
            <a:ext cx="17144" cy="753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a:stCxn id="13" idx="2"/>
            <a:endCxn id="15" idx="0"/>
          </p:cNvCxnSpPr>
          <p:nvPr/>
        </p:nvCxnSpPr>
        <p:spPr>
          <a:xfrm flipH="1">
            <a:off x="2261206" y="1231364"/>
            <a:ext cx="25527" cy="905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p:cNvCxnSpPr>
            <a:stCxn id="16" idx="2"/>
            <a:endCxn id="15" idx="1"/>
          </p:cNvCxnSpPr>
          <p:nvPr/>
        </p:nvCxnSpPr>
        <p:spPr>
          <a:xfrm>
            <a:off x="868725" y="1502253"/>
            <a:ext cx="213454" cy="745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a:stCxn id="51" idx="3"/>
            <a:endCxn id="4" idx="1"/>
          </p:cNvCxnSpPr>
          <p:nvPr/>
        </p:nvCxnSpPr>
        <p:spPr>
          <a:xfrm flipV="1">
            <a:off x="3194338" y="2576846"/>
            <a:ext cx="334318" cy="34818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a:stCxn id="51" idx="2"/>
            <a:endCxn id="52" idx="0"/>
          </p:cNvCxnSpPr>
          <p:nvPr/>
        </p:nvCxnSpPr>
        <p:spPr>
          <a:xfrm flipH="1">
            <a:off x="2112254" y="3133874"/>
            <a:ext cx="79570" cy="1198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p:cNvCxnSpPr>
            <a:stCxn id="52" idx="2"/>
            <a:endCxn id="57" idx="0"/>
          </p:cNvCxnSpPr>
          <p:nvPr/>
        </p:nvCxnSpPr>
        <p:spPr>
          <a:xfrm flipH="1">
            <a:off x="2015889" y="4364107"/>
            <a:ext cx="96364" cy="877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p:cNvCxnSpPr>
            <a:stCxn id="57" idx="2"/>
            <a:endCxn id="54" idx="0"/>
          </p:cNvCxnSpPr>
          <p:nvPr/>
        </p:nvCxnSpPr>
        <p:spPr>
          <a:xfrm flipH="1">
            <a:off x="1975192" y="4797299"/>
            <a:ext cx="40697" cy="877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p:cNvCxnSpPr>
            <a:stCxn id="57" idx="3"/>
            <a:endCxn id="58" idx="0"/>
          </p:cNvCxnSpPr>
          <p:nvPr/>
        </p:nvCxnSpPr>
        <p:spPr>
          <a:xfrm>
            <a:off x="3002794" y="4624584"/>
            <a:ext cx="634197" cy="2063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p:cNvCxnSpPr>
            <a:stCxn id="54" idx="2"/>
            <a:endCxn id="56" idx="0"/>
          </p:cNvCxnSpPr>
          <p:nvPr/>
        </p:nvCxnSpPr>
        <p:spPr>
          <a:xfrm>
            <a:off x="1975192" y="5767975"/>
            <a:ext cx="523227" cy="941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p:cNvCxnSpPr>
            <a:stCxn id="54" idx="1"/>
            <a:endCxn id="55" idx="2"/>
          </p:cNvCxnSpPr>
          <p:nvPr/>
        </p:nvCxnSpPr>
        <p:spPr>
          <a:xfrm flipH="1" flipV="1">
            <a:off x="789216" y="4845142"/>
            <a:ext cx="101386" cy="4813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p:cNvCxnSpPr>
            <a:stCxn id="66" idx="0"/>
            <a:endCxn id="63" idx="2"/>
          </p:cNvCxnSpPr>
          <p:nvPr/>
        </p:nvCxnSpPr>
        <p:spPr>
          <a:xfrm flipV="1">
            <a:off x="4800592" y="5528586"/>
            <a:ext cx="678048" cy="1435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5103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61493" y="2939924"/>
            <a:ext cx="1533446" cy="685957"/>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 GCSE HOMEOSTASIS AND RESPONSE PART 3</a:t>
            </a:r>
            <a:endParaRPr lang="en-GB" sz="1286" dirty="0">
              <a:ea typeface="Verdana" panose="020B0604030504040204" pitchFamily="34" charset="0"/>
              <a:cs typeface="Verdana" panose="020B0604030504040204" pitchFamily="34" charset="0"/>
            </a:endParaRPr>
          </a:p>
        </p:txBody>
      </p:sp>
      <p:grpSp>
        <p:nvGrpSpPr>
          <p:cNvPr id="10" name="Group 9"/>
          <p:cNvGrpSpPr/>
          <p:nvPr/>
        </p:nvGrpSpPr>
        <p:grpSpPr>
          <a:xfrm>
            <a:off x="7758986" y="3294602"/>
            <a:ext cx="1956096" cy="2122144"/>
            <a:chOff x="7700254" y="3668713"/>
            <a:chExt cx="2709085" cy="2795588"/>
          </a:xfrm>
        </p:grpSpPr>
        <p:pic>
          <p:nvPicPr>
            <p:cNvPr id="8" name="Picture 7"/>
            <p:cNvPicPr>
              <a:picLocks noChangeAspect="1"/>
            </p:cNvPicPr>
            <p:nvPr/>
          </p:nvPicPr>
          <p:blipFill>
            <a:blip r:embed="rId2"/>
            <a:stretch>
              <a:fillRect/>
            </a:stretch>
          </p:blipFill>
          <p:spPr>
            <a:xfrm>
              <a:off x="8279312" y="3668713"/>
              <a:ext cx="1355437" cy="2795588"/>
            </a:xfrm>
            <a:prstGeom prst="rect">
              <a:avLst/>
            </a:prstGeom>
          </p:spPr>
        </p:pic>
        <p:sp>
          <p:nvSpPr>
            <p:cNvPr id="9" name="TextBox 8"/>
            <p:cNvSpPr txBox="1"/>
            <p:nvPr/>
          </p:nvSpPr>
          <p:spPr>
            <a:xfrm>
              <a:off x="7847422" y="3942144"/>
              <a:ext cx="1091742" cy="353076"/>
            </a:xfrm>
            <a:prstGeom prst="rect">
              <a:avLst/>
            </a:prstGeom>
            <a:noFill/>
          </p:spPr>
          <p:txBody>
            <a:bodyPr wrap="square" rtlCol="0">
              <a:spAutoFit/>
            </a:bodyPr>
            <a:lstStyle/>
            <a:p>
              <a:pPr algn="ctr"/>
              <a:r>
                <a:rPr lang="en-GB" sz="571" dirty="0"/>
                <a:t>Pituitary </a:t>
              </a:r>
            </a:p>
            <a:p>
              <a:pPr algn="ctr"/>
              <a:r>
                <a:rPr lang="en-GB" sz="571" dirty="0"/>
                <a:t>gland</a:t>
              </a:r>
            </a:p>
          </p:txBody>
        </p:sp>
        <p:sp>
          <p:nvSpPr>
            <p:cNvPr id="38" name="TextBox 37"/>
            <p:cNvSpPr txBox="1"/>
            <p:nvPr/>
          </p:nvSpPr>
          <p:spPr>
            <a:xfrm>
              <a:off x="7833836" y="4396535"/>
              <a:ext cx="989165" cy="237356"/>
            </a:xfrm>
            <a:prstGeom prst="rect">
              <a:avLst/>
            </a:prstGeom>
            <a:noFill/>
          </p:spPr>
          <p:txBody>
            <a:bodyPr wrap="square" rtlCol="0">
              <a:spAutoFit/>
            </a:bodyPr>
            <a:lstStyle/>
            <a:p>
              <a:pPr algn="ctr"/>
              <a:r>
                <a:rPr lang="en-GB" sz="571" dirty="0"/>
                <a:t>Thyroid</a:t>
              </a:r>
            </a:p>
          </p:txBody>
        </p:sp>
        <p:sp>
          <p:nvSpPr>
            <p:cNvPr id="39" name="TextBox 38"/>
            <p:cNvSpPr txBox="1"/>
            <p:nvPr/>
          </p:nvSpPr>
          <p:spPr>
            <a:xfrm>
              <a:off x="7785914" y="5224710"/>
              <a:ext cx="1118974" cy="353076"/>
            </a:xfrm>
            <a:prstGeom prst="rect">
              <a:avLst/>
            </a:prstGeom>
            <a:noFill/>
          </p:spPr>
          <p:txBody>
            <a:bodyPr wrap="square" rtlCol="0">
              <a:spAutoFit/>
            </a:bodyPr>
            <a:lstStyle/>
            <a:p>
              <a:pPr algn="ctr"/>
              <a:r>
                <a:rPr lang="en-GB" sz="571" dirty="0"/>
                <a:t>Adrenal </a:t>
              </a:r>
            </a:p>
            <a:p>
              <a:pPr algn="ctr"/>
              <a:r>
                <a:rPr lang="en-GB" sz="571" dirty="0"/>
                <a:t>gland</a:t>
              </a:r>
            </a:p>
          </p:txBody>
        </p:sp>
        <p:sp>
          <p:nvSpPr>
            <p:cNvPr id="40" name="TextBox 39"/>
            <p:cNvSpPr txBox="1"/>
            <p:nvPr/>
          </p:nvSpPr>
          <p:spPr>
            <a:xfrm>
              <a:off x="7700254" y="6057771"/>
              <a:ext cx="895350" cy="237356"/>
            </a:xfrm>
            <a:prstGeom prst="rect">
              <a:avLst/>
            </a:prstGeom>
            <a:noFill/>
          </p:spPr>
          <p:txBody>
            <a:bodyPr wrap="square" rtlCol="0">
              <a:spAutoFit/>
            </a:bodyPr>
            <a:lstStyle/>
            <a:p>
              <a:pPr algn="ctr"/>
              <a:r>
                <a:rPr lang="en-GB" sz="571" dirty="0"/>
                <a:t>Testes</a:t>
              </a:r>
            </a:p>
          </p:txBody>
        </p:sp>
        <p:sp>
          <p:nvSpPr>
            <p:cNvPr id="41" name="TextBox 40"/>
            <p:cNvSpPr txBox="1"/>
            <p:nvPr/>
          </p:nvSpPr>
          <p:spPr>
            <a:xfrm>
              <a:off x="9155071" y="3876745"/>
              <a:ext cx="895350" cy="353076"/>
            </a:xfrm>
            <a:prstGeom prst="rect">
              <a:avLst/>
            </a:prstGeom>
            <a:noFill/>
          </p:spPr>
          <p:txBody>
            <a:bodyPr wrap="square" rtlCol="0">
              <a:spAutoFit/>
            </a:bodyPr>
            <a:lstStyle/>
            <a:p>
              <a:pPr algn="ctr"/>
              <a:r>
                <a:rPr lang="en-GB" sz="571" dirty="0"/>
                <a:t>Pineal </a:t>
              </a:r>
            </a:p>
            <a:p>
              <a:pPr algn="ctr"/>
              <a:r>
                <a:rPr lang="en-GB" sz="571" dirty="0"/>
                <a:t>gland</a:t>
              </a:r>
            </a:p>
          </p:txBody>
        </p:sp>
        <p:sp>
          <p:nvSpPr>
            <p:cNvPr id="42" name="TextBox 41"/>
            <p:cNvSpPr txBox="1"/>
            <p:nvPr/>
          </p:nvSpPr>
          <p:spPr>
            <a:xfrm>
              <a:off x="9238695" y="4717750"/>
              <a:ext cx="1107430" cy="237356"/>
            </a:xfrm>
            <a:prstGeom prst="rect">
              <a:avLst/>
            </a:prstGeom>
            <a:noFill/>
          </p:spPr>
          <p:txBody>
            <a:bodyPr wrap="square" rtlCol="0">
              <a:spAutoFit/>
            </a:bodyPr>
            <a:lstStyle/>
            <a:p>
              <a:pPr algn="ctr"/>
              <a:r>
                <a:rPr lang="en-GB" sz="571" dirty="0"/>
                <a:t>Thymus</a:t>
              </a:r>
            </a:p>
          </p:txBody>
        </p:sp>
        <p:sp>
          <p:nvSpPr>
            <p:cNvPr id="43" name="TextBox 42"/>
            <p:cNvSpPr txBox="1"/>
            <p:nvPr/>
          </p:nvSpPr>
          <p:spPr>
            <a:xfrm>
              <a:off x="9238695" y="5383801"/>
              <a:ext cx="1170644" cy="237356"/>
            </a:xfrm>
            <a:prstGeom prst="rect">
              <a:avLst/>
            </a:prstGeom>
            <a:noFill/>
          </p:spPr>
          <p:txBody>
            <a:bodyPr wrap="square" rtlCol="0">
              <a:spAutoFit/>
            </a:bodyPr>
            <a:lstStyle/>
            <a:p>
              <a:pPr algn="ctr"/>
              <a:r>
                <a:rPr lang="en-GB" sz="571" dirty="0"/>
                <a:t>Pancreas</a:t>
              </a:r>
            </a:p>
          </p:txBody>
        </p:sp>
        <p:sp>
          <p:nvSpPr>
            <p:cNvPr id="44" name="TextBox 43"/>
            <p:cNvSpPr txBox="1"/>
            <p:nvPr/>
          </p:nvSpPr>
          <p:spPr>
            <a:xfrm>
              <a:off x="9310252" y="5799632"/>
              <a:ext cx="967322" cy="237356"/>
            </a:xfrm>
            <a:prstGeom prst="rect">
              <a:avLst/>
            </a:prstGeom>
            <a:noFill/>
          </p:spPr>
          <p:txBody>
            <a:bodyPr wrap="square" rtlCol="0">
              <a:spAutoFit/>
            </a:bodyPr>
            <a:lstStyle/>
            <a:p>
              <a:pPr algn="ctr"/>
              <a:r>
                <a:rPr lang="en-GB" sz="571" dirty="0"/>
                <a:t>Ovaries</a:t>
              </a:r>
            </a:p>
          </p:txBody>
        </p:sp>
      </p:grpSp>
      <p:sp>
        <p:nvSpPr>
          <p:cNvPr id="59" name="Rectangle 58"/>
          <p:cNvSpPr/>
          <p:nvPr/>
        </p:nvSpPr>
        <p:spPr>
          <a:xfrm>
            <a:off x="5836635" y="3192328"/>
            <a:ext cx="1859297" cy="444096"/>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143" b="1" dirty="0">
                <a:solidFill>
                  <a:schemeClr val="accent2"/>
                </a:solidFill>
                <a:ea typeface="Verdana" panose="020B0604030504040204" pitchFamily="34" charset="0"/>
                <a:cs typeface="Verdana" panose="020B0604030504040204" pitchFamily="34" charset="0"/>
              </a:rPr>
              <a:t>Hormones in human reproduction</a:t>
            </a:r>
            <a:endParaRPr lang="en-GB" sz="1143" dirty="0">
              <a:solidFill>
                <a:schemeClr val="accent2"/>
              </a:solidFill>
              <a:ea typeface="Verdana" panose="020B0604030504040204" pitchFamily="34" charset="0"/>
              <a:cs typeface="Verdana" panose="020B0604030504040204" pitchFamily="34" charset="0"/>
            </a:endParaRPr>
          </a:p>
        </p:txBody>
      </p:sp>
      <p:graphicFrame>
        <p:nvGraphicFramePr>
          <p:cNvPr id="61" name="Table 60"/>
          <p:cNvGraphicFramePr>
            <a:graphicFrameLocks noGrp="1"/>
          </p:cNvGraphicFramePr>
          <p:nvPr>
            <p:extLst/>
          </p:nvPr>
        </p:nvGraphicFramePr>
        <p:xfrm>
          <a:off x="4427158" y="3780224"/>
          <a:ext cx="3047316" cy="1293222"/>
        </p:xfrm>
        <a:graphic>
          <a:graphicData uri="http://schemas.openxmlformats.org/drawingml/2006/table">
            <a:tbl>
              <a:tblPr firstRow="1" bandRow="1">
                <a:tableStyleId>{5940675A-B579-460E-94D1-54222C63F5DA}</a:tableStyleId>
              </a:tblPr>
              <a:tblGrid>
                <a:gridCol w="1477541">
                  <a:extLst>
                    <a:ext uri="{9D8B030D-6E8A-4147-A177-3AD203B41FA5}">
                      <a16:colId xmlns:a16="http://schemas.microsoft.com/office/drawing/2014/main" val="20000"/>
                    </a:ext>
                  </a:extLst>
                </a:gridCol>
                <a:gridCol w="1569775">
                  <a:extLst>
                    <a:ext uri="{9D8B030D-6E8A-4147-A177-3AD203B41FA5}">
                      <a16:colId xmlns:a16="http://schemas.microsoft.com/office/drawing/2014/main" val="20001"/>
                    </a:ext>
                  </a:extLst>
                </a:gridCol>
              </a:tblGrid>
              <a:tr h="326571">
                <a:tc gridSpan="2">
                  <a:txBody>
                    <a:bodyPr/>
                    <a:lstStyle/>
                    <a:p>
                      <a:pPr algn="ctr"/>
                      <a:r>
                        <a:rPr lang="en-GB" sz="900" b="1" i="0" dirty="0">
                          <a:solidFill>
                            <a:schemeClr val="tx1"/>
                          </a:solidFill>
                        </a:rPr>
                        <a:t>During puberty reproductive hormones</a:t>
                      </a:r>
                      <a:r>
                        <a:rPr lang="en-GB" sz="900" b="1" i="0" baseline="0" dirty="0">
                          <a:solidFill>
                            <a:schemeClr val="tx1"/>
                          </a:solidFill>
                        </a:rPr>
                        <a:t>  cause secondary sexual characteristics to develop</a:t>
                      </a:r>
                      <a:endParaRPr lang="en-GB" sz="900" b="1" i="0" dirty="0">
                        <a:solidFill>
                          <a:schemeClr val="tx1"/>
                        </a:solidFill>
                      </a:endParaRPr>
                    </a:p>
                  </a:txBody>
                  <a:tcPr marL="65314" marR="65314" marT="32657" marB="32657" anchor="ctr">
                    <a:solidFill>
                      <a:schemeClr val="accent2">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326571">
                <a:tc>
                  <a:txBody>
                    <a:bodyPr/>
                    <a:lstStyle/>
                    <a:p>
                      <a:pPr algn="ctr"/>
                      <a:r>
                        <a:rPr lang="en-GB" sz="900" b="1" i="1" dirty="0">
                          <a:solidFill>
                            <a:schemeClr val="accent2">
                              <a:lumMod val="75000"/>
                            </a:schemeClr>
                          </a:solidFill>
                        </a:rPr>
                        <a:t>Oestrogen</a:t>
                      </a:r>
                      <a:r>
                        <a:rPr lang="en-GB" sz="900" b="1" i="1" baseline="0" dirty="0">
                          <a:solidFill>
                            <a:schemeClr val="accent2">
                              <a:lumMod val="75000"/>
                            </a:schemeClr>
                          </a:solidFill>
                        </a:rPr>
                        <a:t> (main female reproductive hormone)</a:t>
                      </a:r>
                      <a:endParaRPr lang="en-GB" sz="900" b="1" i="1" dirty="0">
                        <a:solidFill>
                          <a:schemeClr val="accent2">
                            <a:lumMod val="75000"/>
                          </a:schemeClr>
                        </a:solidFill>
                      </a:endParaRPr>
                    </a:p>
                  </a:txBody>
                  <a:tcPr marL="65314" marR="65314" marT="32657" marB="32657" anchor="ctr">
                    <a:noFill/>
                  </a:tcPr>
                </a:tc>
                <a:tc>
                  <a:txBody>
                    <a:bodyPr/>
                    <a:lstStyle/>
                    <a:p>
                      <a:pPr algn="ctr"/>
                      <a:r>
                        <a:rPr lang="en-GB" sz="900" b="1" i="1" dirty="0">
                          <a:solidFill>
                            <a:schemeClr val="accent2">
                              <a:lumMod val="75000"/>
                            </a:schemeClr>
                          </a:solidFill>
                        </a:rPr>
                        <a:t>Testosterone (main male reproductive hormone)</a:t>
                      </a:r>
                    </a:p>
                  </a:txBody>
                  <a:tcPr marL="65314" marR="65314" marT="32657" marB="32657" anchor="ctr">
                    <a:noFill/>
                  </a:tcPr>
                </a:tc>
                <a:extLst>
                  <a:ext uri="{0D108BD9-81ED-4DB2-BD59-A6C34878D82A}">
                    <a16:rowId xmlns:a16="http://schemas.microsoft.com/office/drawing/2014/main" val="10001"/>
                  </a:ext>
                </a:extLst>
              </a:tr>
              <a:tr h="587829">
                <a:tc>
                  <a:txBody>
                    <a:bodyPr/>
                    <a:lstStyle/>
                    <a:p>
                      <a:pPr marL="0" indent="0" algn="ctr">
                        <a:buFont typeface="Arial" charset="0"/>
                        <a:buNone/>
                      </a:pPr>
                      <a:r>
                        <a:rPr lang="en-GB" sz="900" dirty="0"/>
                        <a:t>Produced in the ovaries.</a:t>
                      </a:r>
                      <a:r>
                        <a:rPr lang="en-GB" sz="900" baseline="0" dirty="0"/>
                        <a:t> At puberty eggs being to mature releasing one every 28 days – </a:t>
                      </a:r>
                      <a:r>
                        <a:rPr lang="en-GB" sz="900" b="1" baseline="0" dirty="0"/>
                        <a:t>ovulation</a:t>
                      </a:r>
                      <a:r>
                        <a:rPr lang="en-GB" sz="900" baseline="0" dirty="0"/>
                        <a:t>.</a:t>
                      </a:r>
                      <a:endParaRPr lang="en-GB" sz="900" dirty="0"/>
                    </a:p>
                  </a:txBody>
                  <a:tcPr marL="65314" marR="65314" marT="32657" marB="32657" anchor="ctr">
                    <a:noFill/>
                  </a:tcPr>
                </a:tc>
                <a:tc>
                  <a:txBody>
                    <a:bodyPr/>
                    <a:lstStyle/>
                    <a:p>
                      <a:pPr marL="0" indent="0" algn="ctr">
                        <a:buFont typeface="Arial" charset="0"/>
                        <a:buNone/>
                      </a:pPr>
                      <a:r>
                        <a:rPr lang="en-GB" sz="900" dirty="0"/>
                        <a:t>Produced</a:t>
                      </a:r>
                      <a:r>
                        <a:rPr lang="en-GB" sz="900" baseline="0" dirty="0"/>
                        <a:t> in the testes stimulation sperm production.</a:t>
                      </a:r>
                      <a:endParaRPr lang="en-GB" sz="900" dirty="0"/>
                    </a:p>
                  </a:txBody>
                  <a:tcPr marL="65314" marR="65314" marT="32657" marB="32657" anchor="ctr">
                    <a:noFill/>
                  </a:tcPr>
                </a:tc>
                <a:extLst>
                  <a:ext uri="{0D108BD9-81ED-4DB2-BD59-A6C34878D82A}">
                    <a16:rowId xmlns:a16="http://schemas.microsoft.com/office/drawing/2014/main" val="10002"/>
                  </a:ext>
                </a:extLst>
              </a:tr>
            </a:tbl>
          </a:graphicData>
        </a:graphic>
      </p:graphicFrame>
      <p:graphicFrame>
        <p:nvGraphicFramePr>
          <p:cNvPr id="62" name="Table 61"/>
          <p:cNvGraphicFramePr>
            <a:graphicFrameLocks noGrp="1"/>
          </p:cNvGraphicFramePr>
          <p:nvPr>
            <p:extLst/>
          </p:nvPr>
        </p:nvGraphicFramePr>
        <p:xfrm>
          <a:off x="6191698" y="5419990"/>
          <a:ext cx="3245229" cy="1365068"/>
        </p:xfrm>
        <a:graphic>
          <a:graphicData uri="http://schemas.openxmlformats.org/drawingml/2006/table">
            <a:tbl>
              <a:tblPr firstRow="1" bandRow="1">
                <a:tableStyleId>{5940675A-B579-460E-94D1-54222C63F5DA}</a:tableStyleId>
              </a:tblPr>
              <a:tblGrid>
                <a:gridCol w="207426">
                  <a:extLst>
                    <a:ext uri="{9D8B030D-6E8A-4147-A177-3AD203B41FA5}">
                      <a16:colId xmlns:a16="http://schemas.microsoft.com/office/drawing/2014/main" val="20000"/>
                    </a:ext>
                  </a:extLst>
                </a:gridCol>
                <a:gridCol w="984898">
                  <a:extLst>
                    <a:ext uri="{9D8B030D-6E8A-4147-A177-3AD203B41FA5}">
                      <a16:colId xmlns:a16="http://schemas.microsoft.com/office/drawing/2014/main" val="20001"/>
                    </a:ext>
                  </a:extLst>
                </a:gridCol>
                <a:gridCol w="971137">
                  <a:extLst>
                    <a:ext uri="{9D8B030D-6E8A-4147-A177-3AD203B41FA5}">
                      <a16:colId xmlns:a16="http://schemas.microsoft.com/office/drawing/2014/main" val="20002"/>
                    </a:ext>
                  </a:extLst>
                </a:gridCol>
                <a:gridCol w="1081768">
                  <a:extLst>
                    <a:ext uri="{9D8B030D-6E8A-4147-A177-3AD203B41FA5}">
                      <a16:colId xmlns:a16="http://schemas.microsoft.com/office/drawing/2014/main" val="20003"/>
                    </a:ext>
                  </a:extLst>
                </a:gridCol>
              </a:tblGrid>
              <a:tr h="472158">
                <a:tc rowSpan="3">
                  <a:txBody>
                    <a:bodyPr/>
                    <a:lstStyle/>
                    <a:p>
                      <a:pPr algn="ctr"/>
                      <a:r>
                        <a:rPr lang="en-GB" sz="900" b="1" dirty="0"/>
                        <a:t>Menstrual</a:t>
                      </a:r>
                      <a:r>
                        <a:rPr lang="en-GB" sz="900" b="1" baseline="0" dirty="0"/>
                        <a:t> cycle</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dirty="0">
                          <a:solidFill>
                            <a:schemeClr val="accent2">
                              <a:lumMod val="75000"/>
                            </a:schemeClr>
                          </a:solidFill>
                        </a:rPr>
                        <a:t>Follicle</a:t>
                      </a:r>
                      <a:r>
                        <a:rPr lang="en-GB" sz="900" b="1" i="1" baseline="0" dirty="0">
                          <a:solidFill>
                            <a:schemeClr val="accent2">
                              <a:lumMod val="75000"/>
                            </a:schemeClr>
                          </a:solidFill>
                        </a:rPr>
                        <a:t> stimulating hormone (FSH)</a:t>
                      </a:r>
                      <a:endParaRPr lang="en-GB" sz="900" b="1" i="1" dirty="0">
                        <a:solidFill>
                          <a:schemeClr val="accent2">
                            <a:lumMod val="75000"/>
                          </a:schemeClr>
                        </a:solidFill>
                      </a:endParaRPr>
                    </a:p>
                  </a:txBody>
                  <a:tcPr marL="65314" marR="65314" marT="32657" marB="32657" anchor="ctr"/>
                </a:tc>
                <a:tc>
                  <a:txBody>
                    <a:bodyPr/>
                    <a:lstStyle/>
                    <a:p>
                      <a:pPr algn="l"/>
                      <a:r>
                        <a:rPr lang="en-GB" sz="900" dirty="0"/>
                        <a:t>Causes maturation of an egg in the ovary. </a:t>
                      </a:r>
                    </a:p>
                  </a:txBody>
                  <a:tcPr marL="65314" marR="65314" marT="32657" marB="32657" anchor="ctr"/>
                </a:tc>
                <a:tc>
                  <a:txBody>
                    <a:bodyPr/>
                    <a:lstStyle/>
                    <a:p>
                      <a:pPr algn="l"/>
                      <a:r>
                        <a:rPr lang="en-GB" sz="900" b="1" dirty="0"/>
                        <a:t>(HT)</a:t>
                      </a:r>
                      <a:r>
                        <a:rPr lang="en-GB" sz="900" b="1" baseline="0" dirty="0"/>
                        <a:t> </a:t>
                      </a:r>
                      <a:r>
                        <a:rPr lang="en-GB" sz="900" baseline="0" dirty="0"/>
                        <a:t>FSH stimulates ovaries to produce oestrogen.</a:t>
                      </a:r>
                      <a:endParaRPr lang="en-GB" sz="900" dirty="0"/>
                    </a:p>
                  </a:txBody>
                  <a:tcPr marL="65314" marR="65314" marT="32657" marB="32657" anchor="ctr"/>
                </a:tc>
                <a:extLst>
                  <a:ext uri="{0D108BD9-81ED-4DB2-BD59-A6C34878D82A}">
                    <a16:rowId xmlns:a16="http://schemas.microsoft.com/office/drawing/2014/main" val="10000"/>
                  </a:ext>
                </a:extLst>
              </a:tr>
              <a:tr h="326571">
                <a:tc vMerge="1">
                  <a:txBody>
                    <a:bodyPr/>
                    <a:lstStyle/>
                    <a:p>
                      <a:endParaRPr lang="en-GB"/>
                    </a:p>
                  </a:txBody>
                  <a:tcPr/>
                </a:tc>
                <a:tc>
                  <a:txBody>
                    <a:bodyPr/>
                    <a:lstStyle/>
                    <a:p>
                      <a:pPr algn="ctr"/>
                      <a:r>
                        <a:rPr lang="en-GB" sz="900" b="1" i="1" dirty="0">
                          <a:solidFill>
                            <a:schemeClr val="accent2">
                              <a:lumMod val="75000"/>
                            </a:schemeClr>
                          </a:solidFill>
                        </a:rPr>
                        <a:t>Luteinising</a:t>
                      </a:r>
                      <a:r>
                        <a:rPr lang="en-GB" sz="900" b="1" i="1" baseline="0" dirty="0">
                          <a:solidFill>
                            <a:schemeClr val="accent2">
                              <a:lumMod val="75000"/>
                            </a:schemeClr>
                          </a:solidFill>
                        </a:rPr>
                        <a:t> hormone (LH)</a:t>
                      </a:r>
                      <a:endParaRPr lang="en-GB" sz="900" b="1" i="1" dirty="0">
                        <a:solidFill>
                          <a:schemeClr val="accent2">
                            <a:lumMod val="75000"/>
                          </a:schemeClr>
                        </a:solidFill>
                      </a:endParaRPr>
                    </a:p>
                  </a:txBody>
                  <a:tcPr marL="65314" marR="65314" marT="32657" marB="32657" anchor="ctr"/>
                </a:tc>
                <a:tc>
                  <a:txBody>
                    <a:bodyPr/>
                    <a:lstStyle/>
                    <a:p>
                      <a:pPr algn="l"/>
                      <a:r>
                        <a:rPr lang="en-GB" sz="900" dirty="0"/>
                        <a:t>Stimulates release of an egg.</a:t>
                      </a:r>
                    </a:p>
                  </a:txBody>
                  <a:tcPr marL="65314" marR="65314" marT="32657" marB="32657" anchor="ctr"/>
                </a:tc>
                <a:tc rowSpan="2">
                  <a:txBody>
                    <a:bodyPr/>
                    <a:lstStyle/>
                    <a:p>
                      <a:pPr algn="l"/>
                      <a:r>
                        <a:rPr lang="en-GB" sz="900" b="1" dirty="0"/>
                        <a:t>(HT)</a:t>
                      </a:r>
                      <a:r>
                        <a:rPr lang="en-GB" sz="900" b="1" baseline="0" dirty="0"/>
                        <a:t> </a:t>
                      </a:r>
                      <a:r>
                        <a:rPr lang="en-GB" sz="900" baseline="0" dirty="0"/>
                        <a:t>Oestrogen stops FSH production and stimulates LH production in pituitary gland.</a:t>
                      </a:r>
                      <a:endParaRPr lang="en-GB" sz="900" dirty="0"/>
                    </a:p>
                  </a:txBody>
                  <a:tcPr marL="65314" marR="65314" marT="32657" marB="32657" anchor="ctr"/>
                </a:tc>
                <a:extLst>
                  <a:ext uri="{0D108BD9-81ED-4DB2-BD59-A6C34878D82A}">
                    <a16:rowId xmlns:a16="http://schemas.microsoft.com/office/drawing/2014/main" val="10001"/>
                  </a:ext>
                </a:extLst>
              </a:tr>
              <a:tr h="391886">
                <a:tc vMerge="1">
                  <a:txBody>
                    <a:bodyPr/>
                    <a:lstStyle/>
                    <a:p>
                      <a:endParaRPr lang="en-GB"/>
                    </a:p>
                  </a:txBody>
                  <a:tcPr/>
                </a:tc>
                <a:tc>
                  <a:txBody>
                    <a:bodyPr/>
                    <a:lstStyle/>
                    <a:p>
                      <a:pPr algn="ctr"/>
                      <a:r>
                        <a:rPr lang="en-GB" sz="900" b="1" i="1" dirty="0">
                          <a:solidFill>
                            <a:schemeClr val="accent2">
                              <a:lumMod val="75000"/>
                            </a:schemeClr>
                          </a:solidFill>
                        </a:rPr>
                        <a:t>Oestrogen and progesterone</a:t>
                      </a:r>
                    </a:p>
                  </a:txBody>
                  <a:tcPr marL="65314" marR="65314" marT="32657" marB="32657" anchor="ctr"/>
                </a:tc>
                <a:tc>
                  <a:txBody>
                    <a:bodyPr/>
                    <a:lstStyle/>
                    <a:p>
                      <a:pPr algn="l"/>
                      <a:r>
                        <a:rPr lang="en-GB" sz="900" dirty="0"/>
                        <a:t>Maintain</a:t>
                      </a:r>
                      <a:r>
                        <a:rPr lang="en-GB" sz="900" baseline="0" dirty="0"/>
                        <a:t> uterus lining.</a:t>
                      </a:r>
                      <a:endParaRPr lang="en-GB" sz="900" dirty="0"/>
                    </a:p>
                  </a:txBody>
                  <a:tcPr marL="65314" marR="65314" marT="32657" marB="32657" anchor="ctr"/>
                </a:tc>
                <a:tc vMerge="1">
                  <a:txBody>
                    <a:bodyPr/>
                    <a:lstStyle/>
                    <a:p>
                      <a:pPr algn="l"/>
                      <a:endParaRPr lang="en-GB" sz="1200" dirty="0"/>
                    </a:p>
                  </a:txBody>
                  <a:tcPr anchor="ctr"/>
                </a:tc>
                <a:extLst>
                  <a:ext uri="{0D108BD9-81ED-4DB2-BD59-A6C34878D82A}">
                    <a16:rowId xmlns:a16="http://schemas.microsoft.com/office/drawing/2014/main" val="10002"/>
                  </a:ext>
                </a:extLst>
              </a:tr>
            </a:tbl>
          </a:graphicData>
        </a:graphic>
      </p:graphicFrame>
      <p:grpSp>
        <p:nvGrpSpPr>
          <p:cNvPr id="233" name="Group 232"/>
          <p:cNvGrpSpPr/>
          <p:nvPr/>
        </p:nvGrpSpPr>
        <p:grpSpPr>
          <a:xfrm>
            <a:off x="4002764" y="5114517"/>
            <a:ext cx="2121753" cy="1354704"/>
            <a:chOff x="6906483" y="7737034"/>
            <a:chExt cx="2062738" cy="1342642"/>
          </a:xfrm>
        </p:grpSpPr>
        <p:grpSp>
          <p:nvGrpSpPr>
            <p:cNvPr id="232" name="Group 231"/>
            <p:cNvGrpSpPr/>
            <p:nvPr/>
          </p:nvGrpSpPr>
          <p:grpSpPr>
            <a:xfrm>
              <a:off x="6906483" y="8010931"/>
              <a:ext cx="2062738" cy="1068745"/>
              <a:chOff x="6906483" y="7849004"/>
              <a:chExt cx="2062738" cy="1068745"/>
            </a:xfrm>
          </p:grpSpPr>
          <p:pic>
            <p:nvPicPr>
              <p:cNvPr id="17" name="Picture 16"/>
              <p:cNvPicPr>
                <a:picLocks noChangeAspect="1"/>
              </p:cNvPicPr>
              <p:nvPr/>
            </p:nvPicPr>
            <p:blipFill>
              <a:blip r:embed="rId3"/>
              <a:stretch>
                <a:fillRect/>
              </a:stretch>
            </p:blipFill>
            <p:spPr>
              <a:xfrm>
                <a:off x="7134298" y="7995312"/>
                <a:ext cx="1752630" cy="922437"/>
              </a:xfrm>
              <a:prstGeom prst="rect">
                <a:avLst/>
              </a:prstGeom>
            </p:spPr>
          </p:pic>
          <p:sp>
            <p:nvSpPr>
              <p:cNvPr id="64" name="TextBox 63"/>
              <p:cNvSpPr txBox="1"/>
              <p:nvPr/>
            </p:nvSpPr>
            <p:spPr>
              <a:xfrm>
                <a:off x="6906483" y="8077669"/>
                <a:ext cx="547982" cy="178574"/>
              </a:xfrm>
              <a:prstGeom prst="rect">
                <a:avLst/>
              </a:prstGeom>
              <a:noFill/>
            </p:spPr>
            <p:txBody>
              <a:bodyPr wrap="square" rtlCol="0">
                <a:spAutoFit/>
              </a:bodyPr>
              <a:lstStyle/>
              <a:p>
                <a:pPr algn="ctr"/>
                <a:r>
                  <a:rPr lang="en-GB" sz="571" dirty="0"/>
                  <a:t>FSH</a:t>
                </a:r>
              </a:p>
            </p:txBody>
          </p:sp>
          <p:cxnSp>
            <p:nvCxnSpPr>
              <p:cNvPr id="65" name="Straight Connector 64"/>
              <p:cNvCxnSpPr/>
              <p:nvPr/>
            </p:nvCxnSpPr>
            <p:spPr>
              <a:xfrm>
                <a:off x="7191481" y="8180687"/>
                <a:ext cx="44351" cy="132747"/>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7313668" y="8030007"/>
                <a:ext cx="547982" cy="178574"/>
              </a:xfrm>
              <a:prstGeom prst="rect">
                <a:avLst/>
              </a:prstGeom>
              <a:noFill/>
            </p:spPr>
            <p:txBody>
              <a:bodyPr wrap="square" rtlCol="0">
                <a:spAutoFit/>
              </a:bodyPr>
              <a:lstStyle/>
              <a:p>
                <a:pPr algn="ctr"/>
                <a:r>
                  <a:rPr lang="en-GB" sz="571" dirty="0"/>
                  <a:t>LH</a:t>
                </a:r>
              </a:p>
            </p:txBody>
          </p:sp>
          <p:cxnSp>
            <p:nvCxnSpPr>
              <p:cNvPr id="70" name="Straight Connector 69"/>
              <p:cNvCxnSpPr/>
              <p:nvPr/>
            </p:nvCxnSpPr>
            <p:spPr>
              <a:xfrm>
                <a:off x="7646574" y="8137674"/>
                <a:ext cx="175927" cy="214277"/>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75" name="TextBox 74"/>
              <p:cNvSpPr txBox="1"/>
              <p:nvPr/>
            </p:nvSpPr>
            <p:spPr>
              <a:xfrm>
                <a:off x="7475839" y="7864705"/>
                <a:ext cx="681176" cy="178574"/>
              </a:xfrm>
              <a:prstGeom prst="rect">
                <a:avLst/>
              </a:prstGeom>
              <a:noFill/>
            </p:spPr>
            <p:txBody>
              <a:bodyPr wrap="square" rtlCol="0">
                <a:spAutoFit/>
              </a:bodyPr>
              <a:lstStyle/>
              <a:p>
                <a:pPr algn="ctr"/>
                <a:r>
                  <a:rPr lang="en-GB" sz="571" dirty="0"/>
                  <a:t>oestrogen</a:t>
                </a:r>
              </a:p>
            </p:txBody>
          </p:sp>
          <p:cxnSp>
            <p:nvCxnSpPr>
              <p:cNvPr id="76" name="Straight Connector 75"/>
              <p:cNvCxnSpPr/>
              <p:nvPr/>
            </p:nvCxnSpPr>
            <p:spPr>
              <a:xfrm flipH="1">
                <a:off x="7781925" y="7972428"/>
                <a:ext cx="1" cy="189061"/>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79" name="TextBox 78"/>
              <p:cNvSpPr txBox="1"/>
              <p:nvPr/>
            </p:nvSpPr>
            <p:spPr>
              <a:xfrm>
                <a:off x="8207982" y="7849004"/>
                <a:ext cx="761239" cy="178574"/>
              </a:xfrm>
              <a:prstGeom prst="rect">
                <a:avLst/>
              </a:prstGeom>
              <a:noFill/>
            </p:spPr>
            <p:txBody>
              <a:bodyPr wrap="square" rtlCol="0">
                <a:spAutoFit/>
              </a:bodyPr>
              <a:lstStyle/>
              <a:p>
                <a:pPr algn="ctr"/>
                <a:r>
                  <a:rPr lang="en-GB" sz="571" dirty="0"/>
                  <a:t>progesterone</a:t>
                </a:r>
              </a:p>
            </p:txBody>
          </p:sp>
          <p:cxnSp>
            <p:nvCxnSpPr>
              <p:cNvPr id="80" name="Straight Connector 79"/>
              <p:cNvCxnSpPr/>
              <p:nvPr/>
            </p:nvCxnSpPr>
            <p:spPr>
              <a:xfrm flipH="1">
                <a:off x="8560081" y="7959748"/>
                <a:ext cx="53406" cy="14972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86" name="Rectangle 85"/>
            <p:cNvSpPr/>
            <p:nvPr/>
          </p:nvSpPr>
          <p:spPr>
            <a:xfrm>
              <a:off x="7392471" y="7737034"/>
              <a:ext cx="1236283" cy="29953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b="1" dirty="0">
                  <a:solidFill>
                    <a:schemeClr val="tx1"/>
                  </a:solidFill>
                </a:rPr>
                <a:t>(HT only) </a:t>
              </a:r>
              <a:r>
                <a:rPr lang="en-GB" sz="857" dirty="0">
                  <a:solidFill>
                    <a:schemeClr val="tx1"/>
                  </a:solidFill>
                </a:rPr>
                <a:t>a graph of hormone levels over time</a:t>
              </a:r>
              <a:endParaRPr lang="en-GB" sz="857" b="1" dirty="0">
                <a:solidFill>
                  <a:schemeClr val="tx1"/>
                </a:solidFill>
              </a:endParaRPr>
            </a:p>
          </p:txBody>
        </p:sp>
      </p:grpSp>
      <p:sp>
        <p:nvSpPr>
          <p:cNvPr id="90" name="Rectangle 89"/>
          <p:cNvSpPr/>
          <p:nvPr/>
        </p:nvSpPr>
        <p:spPr>
          <a:xfrm>
            <a:off x="3163408" y="3752129"/>
            <a:ext cx="1093285" cy="268215"/>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143" b="1" dirty="0">
                <a:solidFill>
                  <a:schemeClr val="accent2"/>
                </a:solidFill>
                <a:ea typeface="Verdana" panose="020B0604030504040204" pitchFamily="34" charset="0"/>
                <a:cs typeface="Verdana" panose="020B0604030504040204" pitchFamily="34" charset="0"/>
              </a:rPr>
              <a:t>Contraception</a:t>
            </a:r>
            <a:endParaRPr lang="en-GB" sz="1143" dirty="0">
              <a:solidFill>
                <a:schemeClr val="accent2"/>
              </a:solidFill>
              <a:ea typeface="Verdana" panose="020B0604030504040204" pitchFamily="34" charset="0"/>
              <a:cs typeface="Verdana" panose="020B0604030504040204" pitchFamily="34" charset="0"/>
            </a:endParaRPr>
          </a:p>
        </p:txBody>
      </p:sp>
      <p:graphicFrame>
        <p:nvGraphicFramePr>
          <p:cNvPr id="91" name="Table 90"/>
          <p:cNvGraphicFramePr>
            <a:graphicFrameLocks noGrp="1"/>
          </p:cNvGraphicFramePr>
          <p:nvPr>
            <p:extLst/>
          </p:nvPr>
        </p:nvGraphicFramePr>
        <p:xfrm>
          <a:off x="487967" y="4163088"/>
          <a:ext cx="3618637" cy="2514598"/>
        </p:xfrm>
        <a:graphic>
          <a:graphicData uri="http://schemas.openxmlformats.org/drawingml/2006/table">
            <a:tbl>
              <a:tblPr firstRow="1" bandRow="1">
                <a:tableStyleId>{5940675A-B579-460E-94D1-54222C63F5DA}</a:tableStyleId>
              </a:tblPr>
              <a:tblGrid>
                <a:gridCol w="889621">
                  <a:extLst>
                    <a:ext uri="{9D8B030D-6E8A-4147-A177-3AD203B41FA5}">
                      <a16:colId xmlns:a16="http://schemas.microsoft.com/office/drawing/2014/main" val="20000"/>
                    </a:ext>
                  </a:extLst>
                </a:gridCol>
                <a:gridCol w="1046257">
                  <a:extLst>
                    <a:ext uri="{9D8B030D-6E8A-4147-A177-3AD203B41FA5}">
                      <a16:colId xmlns:a16="http://schemas.microsoft.com/office/drawing/2014/main" val="20001"/>
                    </a:ext>
                  </a:extLst>
                </a:gridCol>
                <a:gridCol w="1682759">
                  <a:extLst>
                    <a:ext uri="{9D8B030D-6E8A-4147-A177-3AD203B41FA5}">
                      <a16:colId xmlns:a16="http://schemas.microsoft.com/office/drawing/2014/main" val="20002"/>
                    </a:ext>
                  </a:extLst>
                </a:gridCol>
              </a:tblGrid>
              <a:tr h="457200">
                <a:tc rowSpan="7">
                  <a:txBody>
                    <a:bodyPr/>
                    <a:lstStyle/>
                    <a:p>
                      <a:pPr algn="ctr"/>
                      <a:r>
                        <a:rPr lang="en-GB" sz="900" b="1" baseline="0" dirty="0"/>
                        <a:t> Fertility can be controlled by hormonal and non hormonal methods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Oral</a:t>
                      </a:r>
                      <a:r>
                        <a:rPr lang="en-GB" sz="900" b="1" i="1" baseline="0" dirty="0">
                          <a:solidFill>
                            <a:schemeClr val="accent2">
                              <a:lumMod val="75000"/>
                            </a:schemeClr>
                          </a:solidFill>
                        </a:rPr>
                        <a:t> contraceptives</a:t>
                      </a:r>
                      <a:endParaRPr lang="en-GB" sz="900" b="1" i="1" dirty="0">
                        <a:solidFill>
                          <a:schemeClr val="accent2">
                            <a:lumMod val="75000"/>
                          </a:schemeClr>
                        </a:solidFill>
                      </a:endParaRPr>
                    </a:p>
                  </a:txBody>
                  <a:tcPr marL="65314" marR="65314" marT="32657" marB="32657" anchor="ctr"/>
                </a:tc>
                <a:tc>
                  <a:txBody>
                    <a:bodyPr/>
                    <a:lstStyle/>
                    <a:p>
                      <a:pPr algn="l"/>
                      <a:r>
                        <a:rPr lang="en-GB" sz="900" dirty="0"/>
                        <a:t>Contain hormones to inhibit FSH</a:t>
                      </a:r>
                      <a:r>
                        <a:rPr lang="en-GB" sz="900" baseline="0" dirty="0"/>
                        <a:t> production so that no eggs mature.</a:t>
                      </a:r>
                      <a:endParaRPr lang="en-GB" sz="900" dirty="0"/>
                    </a:p>
                  </a:txBody>
                  <a:tcPr marL="65314" marR="65314" marT="32657" marB="32657" anchor="ctr"/>
                </a:tc>
                <a:extLst>
                  <a:ext uri="{0D108BD9-81ED-4DB2-BD59-A6C34878D82A}">
                    <a16:rowId xmlns:a16="http://schemas.microsoft.com/office/drawing/2014/main" val="10000"/>
                  </a:ext>
                </a:extLst>
              </a:tr>
              <a:tr h="587829">
                <a:tc vMerge="1">
                  <a:txBody>
                    <a:bodyPr/>
                    <a:lstStyle/>
                    <a:p>
                      <a:endParaRPr lang="en-GB"/>
                    </a:p>
                  </a:txBody>
                  <a:tcPr/>
                </a:tc>
                <a:tc>
                  <a:txBody>
                    <a:bodyPr/>
                    <a:lstStyle/>
                    <a:p>
                      <a:pPr algn="ctr"/>
                      <a:r>
                        <a:rPr lang="en-GB" sz="900" b="1" i="1" dirty="0">
                          <a:solidFill>
                            <a:schemeClr val="accent2">
                              <a:lumMod val="75000"/>
                            </a:schemeClr>
                          </a:solidFill>
                        </a:rPr>
                        <a:t>Injection, implant,</a:t>
                      </a:r>
                      <a:r>
                        <a:rPr lang="en-GB" sz="900" b="1" i="1" baseline="0" dirty="0">
                          <a:solidFill>
                            <a:schemeClr val="accent2">
                              <a:lumMod val="75000"/>
                            </a:schemeClr>
                          </a:solidFill>
                        </a:rPr>
                        <a:t> skin patch</a:t>
                      </a:r>
                      <a:endParaRPr lang="en-GB" sz="900" b="1" i="1" dirty="0">
                        <a:solidFill>
                          <a:schemeClr val="accent2">
                            <a:lumMod val="75000"/>
                          </a:schemeClr>
                        </a:solidFill>
                      </a:endParaRPr>
                    </a:p>
                  </a:txBody>
                  <a:tcPr marL="65314" marR="65314" marT="32657" marB="32657" anchor="ctr"/>
                </a:tc>
                <a:tc>
                  <a:txBody>
                    <a:bodyPr/>
                    <a:lstStyle/>
                    <a:p>
                      <a:pPr algn="l"/>
                      <a:r>
                        <a:rPr lang="en-GB" sz="900" dirty="0"/>
                        <a:t>For</a:t>
                      </a:r>
                      <a:r>
                        <a:rPr lang="en-GB" sz="900" baseline="0" dirty="0"/>
                        <a:t> slow release of progesterone to inhibit the maturation and release of eggs for months or years.</a:t>
                      </a:r>
                      <a:endParaRPr lang="en-GB" sz="900" dirty="0"/>
                    </a:p>
                  </a:txBody>
                  <a:tcPr marL="65314" marR="65314" marT="32657" marB="32657" anchor="ctr"/>
                </a:tc>
                <a:extLst>
                  <a:ext uri="{0D108BD9-81ED-4DB2-BD59-A6C34878D82A}">
                    <a16:rowId xmlns:a16="http://schemas.microsoft.com/office/drawing/2014/main" val="10001"/>
                  </a:ext>
                </a:extLst>
              </a:tr>
              <a:tr h="326571">
                <a:tc vMerge="1">
                  <a:txBody>
                    <a:bodyPr/>
                    <a:lstStyle/>
                    <a:p>
                      <a:endParaRPr lang="en-GB"/>
                    </a:p>
                  </a:txBody>
                  <a:tcPr/>
                </a:tc>
                <a:tc>
                  <a:txBody>
                    <a:bodyPr/>
                    <a:lstStyle/>
                    <a:p>
                      <a:pPr algn="ctr"/>
                      <a:r>
                        <a:rPr lang="en-GB" sz="900" b="1" i="1" dirty="0">
                          <a:solidFill>
                            <a:schemeClr val="accent2">
                              <a:lumMod val="75000"/>
                            </a:schemeClr>
                          </a:solidFill>
                        </a:rPr>
                        <a:t>Barrier methods</a:t>
                      </a:r>
                    </a:p>
                  </a:txBody>
                  <a:tcPr marL="65314" marR="65314" marT="32657" marB="32657" anchor="ctr"/>
                </a:tc>
                <a:tc>
                  <a:txBody>
                    <a:bodyPr/>
                    <a:lstStyle/>
                    <a:p>
                      <a:pPr algn="l"/>
                      <a:r>
                        <a:rPr lang="en-GB" sz="900" dirty="0"/>
                        <a:t>Condoms</a:t>
                      </a:r>
                      <a:r>
                        <a:rPr lang="en-GB" sz="900" baseline="0" dirty="0"/>
                        <a:t> or diaphragms which prevent sperm reaching the egg.</a:t>
                      </a:r>
                      <a:endParaRPr lang="en-GB" sz="900" dirty="0"/>
                    </a:p>
                  </a:txBody>
                  <a:tcPr marL="65314" marR="65314" marT="32657" marB="32657" anchor="ctr"/>
                </a:tc>
                <a:extLst>
                  <a:ext uri="{0D108BD9-81ED-4DB2-BD59-A6C34878D82A}">
                    <a16:rowId xmlns:a16="http://schemas.microsoft.com/office/drawing/2014/main" val="10002"/>
                  </a:ext>
                </a:extLst>
              </a:tr>
              <a:tr h="326571">
                <a:tc vMerge="1">
                  <a:txBody>
                    <a:bodyPr/>
                    <a:lstStyle/>
                    <a:p>
                      <a:endParaRPr lang="en-GB"/>
                    </a:p>
                  </a:txBody>
                  <a:tcPr/>
                </a:tc>
                <a:tc>
                  <a:txBody>
                    <a:bodyPr/>
                    <a:lstStyle/>
                    <a:p>
                      <a:pPr algn="ctr"/>
                      <a:r>
                        <a:rPr lang="en-GB" sz="900" b="1" i="1" dirty="0">
                          <a:solidFill>
                            <a:schemeClr val="accent2">
                              <a:lumMod val="75000"/>
                            </a:schemeClr>
                          </a:solidFill>
                        </a:rPr>
                        <a:t>Intrauterine devices</a:t>
                      </a:r>
                    </a:p>
                  </a:txBody>
                  <a:tcPr marL="65314" marR="65314" marT="32657" marB="32657" anchor="ctr"/>
                </a:tc>
                <a:tc>
                  <a:txBody>
                    <a:bodyPr/>
                    <a:lstStyle/>
                    <a:p>
                      <a:pPr algn="l"/>
                      <a:r>
                        <a:rPr lang="en-GB" sz="900" dirty="0"/>
                        <a:t>Prevent implantation of an embryo or release a hormone.</a:t>
                      </a:r>
                    </a:p>
                  </a:txBody>
                  <a:tcPr marL="65314" marR="65314" marT="32657" marB="32657" anchor="ctr"/>
                </a:tc>
                <a:extLst>
                  <a:ext uri="{0D108BD9-81ED-4DB2-BD59-A6C34878D82A}">
                    <a16:rowId xmlns:a16="http://schemas.microsoft.com/office/drawing/2014/main" val="10003"/>
                  </a:ext>
                </a:extLst>
              </a:tr>
              <a:tr h="195943">
                <a:tc vMerge="1">
                  <a:txBody>
                    <a:bodyPr/>
                    <a:lstStyle/>
                    <a:p>
                      <a:endParaRPr lang="en-GB"/>
                    </a:p>
                  </a:txBody>
                  <a:tcPr/>
                </a:tc>
                <a:tc>
                  <a:txBody>
                    <a:bodyPr/>
                    <a:lstStyle/>
                    <a:p>
                      <a:pPr algn="ctr"/>
                      <a:r>
                        <a:rPr lang="en-GB" sz="900" b="1" i="1" dirty="0">
                          <a:solidFill>
                            <a:schemeClr val="accent2">
                              <a:lumMod val="75000"/>
                            </a:schemeClr>
                          </a:solidFill>
                        </a:rPr>
                        <a:t>Spermicidal agents</a:t>
                      </a:r>
                    </a:p>
                  </a:txBody>
                  <a:tcPr marL="65314" marR="65314" marT="32657" marB="32657" anchor="ctr"/>
                </a:tc>
                <a:tc>
                  <a:txBody>
                    <a:bodyPr/>
                    <a:lstStyle/>
                    <a:p>
                      <a:pPr algn="l"/>
                      <a:r>
                        <a:rPr lang="en-GB" sz="900" dirty="0"/>
                        <a:t>Kill or disable</a:t>
                      </a:r>
                      <a:r>
                        <a:rPr lang="en-GB" sz="900" baseline="0" dirty="0"/>
                        <a:t> sperm.</a:t>
                      </a:r>
                      <a:endParaRPr lang="en-GB" sz="900" dirty="0"/>
                    </a:p>
                  </a:txBody>
                  <a:tcPr marL="65314" marR="65314" marT="32657" marB="32657" anchor="ctr"/>
                </a:tc>
                <a:extLst>
                  <a:ext uri="{0D108BD9-81ED-4DB2-BD59-A6C34878D82A}">
                    <a16:rowId xmlns:a16="http://schemas.microsoft.com/office/drawing/2014/main" val="10004"/>
                  </a:ext>
                </a:extLst>
              </a:tr>
              <a:tr h="326571">
                <a:tc vMerge="1">
                  <a:txBody>
                    <a:bodyPr/>
                    <a:lstStyle/>
                    <a:p>
                      <a:endParaRPr lang="en-GB"/>
                    </a:p>
                  </a:txBody>
                  <a:tcPr/>
                </a:tc>
                <a:tc>
                  <a:txBody>
                    <a:bodyPr/>
                    <a:lstStyle/>
                    <a:p>
                      <a:pPr algn="ctr"/>
                      <a:r>
                        <a:rPr lang="en-GB" sz="900" b="1" i="1" dirty="0">
                          <a:solidFill>
                            <a:schemeClr val="accent2">
                              <a:lumMod val="75000"/>
                            </a:schemeClr>
                          </a:solidFill>
                        </a:rPr>
                        <a:t>Abstaining</a:t>
                      </a:r>
                    </a:p>
                  </a:txBody>
                  <a:tcPr marL="65314" marR="65314" marT="32657" marB="32657" anchor="ctr"/>
                </a:tc>
                <a:tc>
                  <a:txBody>
                    <a:bodyPr/>
                    <a:lstStyle/>
                    <a:p>
                      <a:pPr algn="l"/>
                      <a:r>
                        <a:rPr lang="en-GB" sz="900" dirty="0"/>
                        <a:t>Avoiding intercourse when an egg may be in the oviduct.</a:t>
                      </a:r>
                    </a:p>
                  </a:txBody>
                  <a:tcPr marL="65314" marR="65314" marT="32657" marB="32657" anchor="ctr"/>
                </a:tc>
                <a:extLst>
                  <a:ext uri="{0D108BD9-81ED-4DB2-BD59-A6C34878D82A}">
                    <a16:rowId xmlns:a16="http://schemas.microsoft.com/office/drawing/2014/main" val="10005"/>
                  </a:ext>
                </a:extLst>
              </a:tr>
              <a:tr h="195943">
                <a:tc vMerge="1">
                  <a:txBody>
                    <a:bodyPr/>
                    <a:lstStyle/>
                    <a:p>
                      <a:endParaRPr lang="en-GB"/>
                    </a:p>
                  </a:txBody>
                  <a:tcPr/>
                </a:tc>
                <a:tc>
                  <a:txBody>
                    <a:bodyPr/>
                    <a:lstStyle/>
                    <a:p>
                      <a:pPr algn="ctr"/>
                      <a:r>
                        <a:rPr lang="en-GB" sz="900" b="1" i="1" dirty="0">
                          <a:solidFill>
                            <a:schemeClr val="accent2">
                              <a:lumMod val="75000"/>
                            </a:schemeClr>
                          </a:solidFill>
                        </a:rPr>
                        <a:t>Surgery</a:t>
                      </a:r>
                    </a:p>
                  </a:txBody>
                  <a:tcPr marL="65314" marR="65314" marT="32657" marB="32657" anchor="ctr"/>
                </a:tc>
                <a:tc>
                  <a:txBody>
                    <a:bodyPr/>
                    <a:lstStyle/>
                    <a:p>
                      <a:pPr algn="l"/>
                      <a:r>
                        <a:rPr lang="en-GB" sz="900" dirty="0"/>
                        <a:t>Male</a:t>
                      </a:r>
                      <a:r>
                        <a:rPr lang="en-GB" sz="900" baseline="0" dirty="0"/>
                        <a:t> or female sterilisation.</a:t>
                      </a:r>
                      <a:endParaRPr lang="en-GB" sz="900" dirty="0"/>
                    </a:p>
                  </a:txBody>
                  <a:tcPr marL="65314" marR="65314" marT="32657" marB="32657" anchor="ctr"/>
                </a:tc>
                <a:extLst>
                  <a:ext uri="{0D108BD9-81ED-4DB2-BD59-A6C34878D82A}">
                    <a16:rowId xmlns:a16="http://schemas.microsoft.com/office/drawing/2014/main" val="10006"/>
                  </a:ext>
                </a:extLst>
              </a:tr>
            </a:tbl>
          </a:graphicData>
        </a:graphic>
      </p:graphicFrame>
      <p:sp>
        <p:nvSpPr>
          <p:cNvPr id="92" name="Rectangle 91"/>
          <p:cNvSpPr/>
          <p:nvPr/>
        </p:nvSpPr>
        <p:spPr>
          <a:xfrm>
            <a:off x="2977973" y="1943010"/>
            <a:ext cx="1057389" cy="971741"/>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143" b="1" dirty="0">
                <a:solidFill>
                  <a:schemeClr val="accent2"/>
                </a:solidFill>
                <a:ea typeface="Verdana" panose="020B0604030504040204" pitchFamily="34" charset="0"/>
                <a:cs typeface="Verdana" panose="020B0604030504040204" pitchFamily="34" charset="0"/>
              </a:rPr>
              <a:t>The use of hormone to treat infertility </a:t>
            </a:r>
            <a:r>
              <a:rPr lang="en-GB" sz="1143" b="1" dirty="0">
                <a:solidFill>
                  <a:schemeClr val="tx1"/>
                </a:solidFill>
                <a:ea typeface="Verdana" panose="020B0604030504040204" pitchFamily="34" charset="0"/>
                <a:cs typeface="Verdana" panose="020B0604030504040204" pitchFamily="34" charset="0"/>
              </a:rPr>
              <a:t>(HT only)</a:t>
            </a:r>
            <a:endParaRPr lang="en-GB" sz="1143" dirty="0">
              <a:solidFill>
                <a:schemeClr val="tx1"/>
              </a:solidFill>
              <a:ea typeface="Verdana" panose="020B0604030504040204" pitchFamily="34" charset="0"/>
              <a:cs typeface="Verdana" panose="020B0604030504040204" pitchFamily="34" charset="0"/>
            </a:endParaRPr>
          </a:p>
        </p:txBody>
      </p:sp>
      <p:graphicFrame>
        <p:nvGraphicFramePr>
          <p:cNvPr id="93" name="Table 92"/>
          <p:cNvGraphicFramePr>
            <a:graphicFrameLocks noGrp="1"/>
          </p:cNvGraphicFramePr>
          <p:nvPr>
            <p:extLst/>
          </p:nvPr>
        </p:nvGraphicFramePr>
        <p:xfrm>
          <a:off x="424406" y="523462"/>
          <a:ext cx="2497315" cy="2334440"/>
        </p:xfrm>
        <a:graphic>
          <a:graphicData uri="http://schemas.openxmlformats.org/drawingml/2006/table">
            <a:tbl>
              <a:tblPr firstRow="1" bandRow="1">
                <a:tableStyleId>{5940675A-B579-460E-94D1-54222C63F5DA}</a:tableStyleId>
              </a:tblPr>
              <a:tblGrid>
                <a:gridCol w="2497315">
                  <a:extLst>
                    <a:ext uri="{9D8B030D-6E8A-4147-A177-3AD203B41FA5}">
                      <a16:colId xmlns:a16="http://schemas.microsoft.com/office/drawing/2014/main" val="20000"/>
                    </a:ext>
                  </a:extLst>
                </a:gridCol>
              </a:tblGrid>
              <a:tr h="230378">
                <a:tc>
                  <a:txBody>
                    <a:bodyPr/>
                    <a:lstStyle/>
                    <a:p>
                      <a:pPr algn="ctr"/>
                      <a:r>
                        <a:rPr lang="en-GB" sz="900" b="1" i="0" dirty="0">
                          <a:solidFill>
                            <a:schemeClr val="tx1"/>
                          </a:solidFill>
                        </a:rPr>
                        <a:t>In Vitro</a:t>
                      </a:r>
                      <a:r>
                        <a:rPr lang="en-GB" sz="900" b="1" i="0" baseline="0" dirty="0">
                          <a:solidFill>
                            <a:schemeClr val="tx1"/>
                          </a:solidFill>
                        </a:rPr>
                        <a:t> Fertilisation (IVF) treatment.</a:t>
                      </a:r>
                      <a:endParaRPr lang="en-GB" sz="900" b="1" i="0" dirty="0">
                        <a:solidFill>
                          <a:schemeClr val="tx1"/>
                        </a:solidFill>
                      </a:endParaRPr>
                    </a:p>
                  </a:txBody>
                  <a:tcPr marL="65314" marR="65314" marT="32657" marB="32657" anchor="ctr">
                    <a:solidFill>
                      <a:schemeClr val="accent2">
                        <a:lumMod val="20000"/>
                        <a:lumOff val="80000"/>
                      </a:schemeClr>
                    </a:solidFill>
                  </a:tcPr>
                </a:tc>
                <a:extLst>
                  <a:ext uri="{0D108BD9-81ED-4DB2-BD59-A6C34878D82A}">
                    <a16:rowId xmlns:a16="http://schemas.microsoft.com/office/drawing/2014/main" val="10000"/>
                  </a:ext>
                </a:extLst>
              </a:tr>
              <a:tr h="332753">
                <a:tc>
                  <a:txBody>
                    <a:bodyPr/>
                    <a:lstStyle/>
                    <a:p>
                      <a:pPr algn="ctr"/>
                      <a:r>
                        <a:rPr lang="en-GB" sz="900" b="1" i="1" dirty="0">
                          <a:solidFill>
                            <a:schemeClr val="accent2">
                              <a:lumMod val="75000"/>
                            </a:schemeClr>
                          </a:solidFill>
                        </a:rPr>
                        <a:t>Involves</a:t>
                      </a:r>
                      <a:r>
                        <a:rPr lang="en-GB" sz="900" b="1" i="1" baseline="0" dirty="0">
                          <a:solidFill>
                            <a:schemeClr val="accent2">
                              <a:lumMod val="75000"/>
                            </a:schemeClr>
                          </a:solidFill>
                        </a:rPr>
                        <a:t> giving a mother FSH and LH to stimulate the maturation of several eggs</a:t>
                      </a:r>
                      <a:endParaRPr lang="en-GB" sz="900" b="1" i="1" dirty="0">
                        <a:solidFill>
                          <a:schemeClr val="accent2">
                            <a:lumMod val="75000"/>
                          </a:schemeClr>
                        </a:solidFill>
                      </a:endParaRPr>
                    </a:p>
                  </a:txBody>
                  <a:tcPr marL="65314" marR="65314" marT="32657" marB="32657" anchor="ctr">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07359">
                <a:tc>
                  <a:txBody>
                    <a:bodyPr/>
                    <a:lstStyle/>
                    <a:p>
                      <a:pPr marL="0" indent="0" algn="ctr">
                        <a:buFont typeface="Arial" charset="0"/>
                        <a:buNone/>
                      </a:pPr>
                      <a:r>
                        <a:rPr lang="en-GB" sz="900" dirty="0"/>
                        <a:t>The eggs are collected from the mother</a:t>
                      </a:r>
                      <a:r>
                        <a:rPr lang="en-GB" sz="900" baseline="0" dirty="0"/>
                        <a:t> and fertilised by sperm from the father in a laboratory.</a:t>
                      </a:r>
                      <a:endParaRPr lang="en-GB" sz="900" dirty="0"/>
                    </a:p>
                  </a:txBody>
                  <a:tcPr marL="65314" marR="65314" marT="32657" marB="3265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628535">
                <a:tc>
                  <a:txBody>
                    <a:bodyPr/>
                    <a:lstStyle/>
                    <a:p>
                      <a:pPr marL="0" indent="0" algn="ctr">
                        <a:buFont typeface="Arial" charset="0"/>
                        <a:buNone/>
                      </a:pPr>
                      <a:r>
                        <a:rPr lang="en-GB" sz="900" dirty="0"/>
                        <a:t>The fertilised</a:t>
                      </a:r>
                      <a:r>
                        <a:rPr lang="en-GB" sz="900" baseline="0" dirty="0"/>
                        <a:t> eggs develop into embryos.</a:t>
                      </a:r>
                      <a:endParaRPr lang="en-GB" sz="900" dirty="0"/>
                    </a:p>
                  </a:txBody>
                  <a:tcPr marL="65314" marR="65314" marT="32657" marB="3265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628534">
                <a:tc>
                  <a:txBody>
                    <a:bodyPr/>
                    <a:lstStyle/>
                    <a:p>
                      <a:pPr marL="0" indent="0" algn="ctr">
                        <a:buFont typeface="Arial" charset="0"/>
                        <a:buNone/>
                      </a:pPr>
                      <a:r>
                        <a:rPr lang="en-GB" sz="900" dirty="0"/>
                        <a:t>At the stage when they are tiny balls of cells, one or two embryos</a:t>
                      </a:r>
                      <a:r>
                        <a:rPr lang="en-GB" sz="900" baseline="0" dirty="0"/>
                        <a:t> are inserted into the mother’s uterus (womb).</a:t>
                      </a:r>
                      <a:endParaRPr lang="en-GB" sz="900" dirty="0"/>
                    </a:p>
                  </a:txBody>
                  <a:tcPr marL="65314" marR="65314" marT="32657" marB="3265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
        <p:nvSpPr>
          <p:cNvPr id="94" name="Rectangle 93"/>
          <p:cNvSpPr/>
          <p:nvPr/>
        </p:nvSpPr>
        <p:spPr>
          <a:xfrm rot="5400000">
            <a:off x="2374473" y="703024"/>
            <a:ext cx="1814861" cy="50971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Hormones are used in modern reproductive technologies to treat infertility</a:t>
            </a:r>
          </a:p>
        </p:txBody>
      </p:sp>
      <p:sp>
        <p:nvSpPr>
          <p:cNvPr id="96" name="Rectangle 95"/>
          <p:cNvSpPr/>
          <p:nvPr/>
        </p:nvSpPr>
        <p:spPr>
          <a:xfrm>
            <a:off x="1272918" y="36992"/>
            <a:ext cx="1609082" cy="4178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FSH and LH are used as ‘fertility drugs’ to help someone become pregnant in the normal way</a:t>
            </a:r>
          </a:p>
        </p:txBody>
      </p:sp>
      <p:grpSp>
        <p:nvGrpSpPr>
          <p:cNvPr id="236" name="Group 235"/>
          <p:cNvGrpSpPr/>
          <p:nvPr/>
        </p:nvGrpSpPr>
        <p:grpSpPr>
          <a:xfrm>
            <a:off x="1588908" y="1520286"/>
            <a:ext cx="260979" cy="834282"/>
            <a:chOff x="1771342" y="2788384"/>
            <a:chExt cx="365371" cy="1330320"/>
          </a:xfrm>
        </p:grpSpPr>
        <p:sp>
          <p:nvSpPr>
            <p:cNvPr id="235" name="Down Arrow 234"/>
            <p:cNvSpPr/>
            <p:nvPr/>
          </p:nvSpPr>
          <p:spPr>
            <a:xfrm>
              <a:off x="1771342" y="2788384"/>
              <a:ext cx="365371" cy="464457"/>
            </a:xfrm>
            <a:prstGeom prst="downArrow">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6"/>
            </a:p>
          </p:txBody>
        </p:sp>
        <p:sp>
          <p:nvSpPr>
            <p:cNvPr id="98" name="Down Arrow 97"/>
            <p:cNvSpPr/>
            <p:nvPr/>
          </p:nvSpPr>
          <p:spPr>
            <a:xfrm>
              <a:off x="1771342" y="3654247"/>
              <a:ext cx="365371" cy="464457"/>
            </a:xfrm>
            <a:prstGeom prst="downArrow">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6"/>
            </a:p>
          </p:txBody>
        </p:sp>
      </p:grpSp>
      <p:graphicFrame>
        <p:nvGraphicFramePr>
          <p:cNvPr id="100" name="Table 99"/>
          <p:cNvGraphicFramePr>
            <a:graphicFrameLocks noGrp="1"/>
          </p:cNvGraphicFramePr>
          <p:nvPr>
            <p:extLst/>
          </p:nvPr>
        </p:nvGraphicFramePr>
        <p:xfrm>
          <a:off x="470620" y="3044511"/>
          <a:ext cx="2630539" cy="964663"/>
        </p:xfrm>
        <a:graphic>
          <a:graphicData uri="http://schemas.openxmlformats.org/drawingml/2006/table">
            <a:tbl>
              <a:tblPr firstRow="1" bandRow="1">
                <a:tableStyleId>{5940675A-B579-460E-94D1-54222C63F5DA}</a:tableStyleId>
              </a:tblPr>
              <a:tblGrid>
                <a:gridCol w="822708">
                  <a:extLst>
                    <a:ext uri="{9D8B030D-6E8A-4147-A177-3AD203B41FA5}">
                      <a16:colId xmlns:a16="http://schemas.microsoft.com/office/drawing/2014/main" val="20001"/>
                    </a:ext>
                  </a:extLst>
                </a:gridCol>
                <a:gridCol w="1807831">
                  <a:extLst>
                    <a:ext uri="{9D8B030D-6E8A-4147-A177-3AD203B41FA5}">
                      <a16:colId xmlns:a16="http://schemas.microsoft.com/office/drawing/2014/main" val="20002"/>
                    </a:ext>
                  </a:extLst>
                </a:gridCol>
              </a:tblGrid>
              <a:tr h="299924">
                <a:tc rowSpan="3">
                  <a:txBody>
                    <a:bodyPr/>
                    <a:lstStyle/>
                    <a:p>
                      <a:pPr algn="ctr"/>
                      <a:r>
                        <a:rPr lang="en-GB" sz="900" b="1" i="1" dirty="0">
                          <a:solidFill>
                            <a:schemeClr val="accent2">
                              <a:lumMod val="75000"/>
                            </a:schemeClr>
                          </a:solidFill>
                        </a:rPr>
                        <a:t>Potential disadvantages</a:t>
                      </a:r>
                      <a:r>
                        <a:rPr lang="en-GB" sz="900" b="1" i="1" baseline="0" dirty="0">
                          <a:solidFill>
                            <a:schemeClr val="accent2">
                              <a:lumMod val="75000"/>
                            </a:schemeClr>
                          </a:solidFill>
                        </a:rPr>
                        <a:t> of IVF</a:t>
                      </a:r>
                      <a:endParaRPr lang="en-GB" sz="900" b="1" i="1" dirty="0">
                        <a:solidFill>
                          <a:schemeClr val="accent2">
                            <a:lumMod val="75000"/>
                          </a:schemeClr>
                        </a:solidFill>
                      </a:endParaRPr>
                    </a:p>
                  </a:txBody>
                  <a:tcPr marL="65314" marR="65314" marT="32657" marB="32657" anchor="ctr"/>
                </a:tc>
                <a:tc>
                  <a:txBody>
                    <a:bodyPr/>
                    <a:lstStyle/>
                    <a:p>
                      <a:pPr algn="l"/>
                      <a:r>
                        <a:rPr lang="en-GB" sz="900" baseline="0" dirty="0"/>
                        <a:t>Emotional and physical stress.</a:t>
                      </a:r>
                      <a:endParaRPr lang="en-GB" sz="900" dirty="0"/>
                    </a:p>
                  </a:txBody>
                  <a:tcPr marL="65314" marR="65314" marT="32657" marB="32657" anchor="ctr"/>
                </a:tc>
                <a:extLst>
                  <a:ext uri="{0D108BD9-81ED-4DB2-BD59-A6C34878D82A}">
                    <a16:rowId xmlns:a16="http://schemas.microsoft.com/office/drawing/2014/main" val="10000"/>
                  </a:ext>
                </a:extLst>
              </a:tr>
              <a:tr h="299924">
                <a:tc vMerge="1">
                  <a:txBody>
                    <a:bodyPr/>
                    <a:lstStyle/>
                    <a:p>
                      <a:endParaRPr lang="en-GB"/>
                    </a:p>
                  </a:txBody>
                  <a:tcPr/>
                </a:tc>
                <a:tc>
                  <a:txBody>
                    <a:bodyPr/>
                    <a:lstStyle/>
                    <a:p>
                      <a:pPr algn="l"/>
                      <a:r>
                        <a:rPr lang="en-GB" sz="900" dirty="0"/>
                        <a:t>Success rates are not high.</a:t>
                      </a:r>
                    </a:p>
                  </a:txBody>
                  <a:tcPr marL="65314" marR="65314" marT="32657" marB="32657" anchor="ctr"/>
                </a:tc>
                <a:extLst>
                  <a:ext uri="{0D108BD9-81ED-4DB2-BD59-A6C34878D82A}">
                    <a16:rowId xmlns:a16="http://schemas.microsoft.com/office/drawing/2014/main" val="10001"/>
                  </a:ext>
                </a:extLst>
              </a:tr>
              <a:tr h="364815">
                <a:tc vMerge="1">
                  <a:txBody>
                    <a:bodyPr/>
                    <a:lstStyle/>
                    <a:p>
                      <a:endParaRPr lang="en-GB"/>
                    </a:p>
                  </a:txBody>
                  <a:tcPr/>
                </a:tc>
                <a:tc>
                  <a:txBody>
                    <a:bodyPr/>
                    <a:lstStyle/>
                    <a:p>
                      <a:pPr algn="l"/>
                      <a:r>
                        <a:rPr lang="en-GB" sz="900" dirty="0"/>
                        <a:t>Multiple births</a:t>
                      </a:r>
                      <a:r>
                        <a:rPr lang="en-GB" sz="900" baseline="0" dirty="0"/>
                        <a:t> risk to mother and babies.</a:t>
                      </a:r>
                      <a:endParaRPr lang="en-GB" sz="900" dirty="0"/>
                    </a:p>
                  </a:txBody>
                  <a:tcPr marL="65314" marR="65314" marT="32657" marB="32657" anchor="ctr"/>
                </a:tc>
                <a:extLst>
                  <a:ext uri="{0D108BD9-81ED-4DB2-BD59-A6C34878D82A}">
                    <a16:rowId xmlns:a16="http://schemas.microsoft.com/office/drawing/2014/main" val="10002"/>
                  </a:ext>
                </a:extLst>
              </a:tr>
            </a:tbl>
          </a:graphicData>
        </a:graphic>
      </p:graphicFrame>
      <p:grpSp>
        <p:nvGrpSpPr>
          <p:cNvPr id="244" name="Group 243"/>
          <p:cNvGrpSpPr/>
          <p:nvPr/>
        </p:nvGrpSpPr>
        <p:grpSpPr>
          <a:xfrm>
            <a:off x="8427990" y="529108"/>
            <a:ext cx="1101796" cy="1273609"/>
            <a:chOff x="9131877" y="558557"/>
            <a:chExt cx="1542515" cy="1783053"/>
          </a:xfrm>
        </p:grpSpPr>
        <p:grpSp>
          <p:nvGrpSpPr>
            <p:cNvPr id="241" name="Group 240"/>
            <p:cNvGrpSpPr/>
            <p:nvPr/>
          </p:nvGrpSpPr>
          <p:grpSpPr>
            <a:xfrm>
              <a:off x="9131877" y="1692493"/>
              <a:ext cx="1007625" cy="578419"/>
              <a:chOff x="9131877" y="1692493"/>
              <a:chExt cx="1007625" cy="578419"/>
            </a:xfrm>
          </p:grpSpPr>
          <p:pic>
            <p:nvPicPr>
              <p:cNvPr id="239" name="Picture 238"/>
              <p:cNvPicPr>
                <a:picLocks noChangeAspect="1"/>
              </p:cNvPicPr>
              <p:nvPr/>
            </p:nvPicPr>
            <p:blipFill>
              <a:blip r:embed="rId4"/>
              <a:stretch>
                <a:fillRect/>
              </a:stretch>
            </p:blipFill>
            <p:spPr>
              <a:xfrm rot="16200000">
                <a:off x="9288195" y="1536175"/>
                <a:ext cx="203893" cy="516529"/>
              </a:xfrm>
              <a:prstGeom prst="rect">
                <a:avLst/>
              </a:prstGeom>
            </p:spPr>
          </p:pic>
          <p:pic>
            <p:nvPicPr>
              <p:cNvPr id="238" name="Picture 237"/>
              <p:cNvPicPr>
                <a:picLocks noChangeAspect="1"/>
              </p:cNvPicPr>
              <p:nvPr/>
            </p:nvPicPr>
            <p:blipFill>
              <a:blip r:embed="rId5"/>
              <a:stretch>
                <a:fillRect/>
              </a:stretch>
            </p:blipFill>
            <p:spPr>
              <a:xfrm>
                <a:off x="9274130" y="1855534"/>
                <a:ext cx="865372" cy="415378"/>
              </a:xfrm>
              <a:prstGeom prst="rect">
                <a:avLst/>
              </a:prstGeom>
            </p:spPr>
          </p:pic>
        </p:grpSp>
        <p:pic>
          <p:nvPicPr>
            <p:cNvPr id="240" name="Picture 239"/>
            <p:cNvPicPr>
              <a:picLocks noChangeAspect="1"/>
            </p:cNvPicPr>
            <p:nvPr/>
          </p:nvPicPr>
          <p:blipFill>
            <a:blip r:embed="rId6"/>
            <a:stretch>
              <a:fillRect/>
            </a:stretch>
          </p:blipFill>
          <p:spPr>
            <a:xfrm>
              <a:off x="10010538" y="558557"/>
              <a:ext cx="663854" cy="1200942"/>
            </a:xfrm>
            <a:prstGeom prst="rect">
              <a:avLst/>
            </a:prstGeom>
          </p:spPr>
        </p:pic>
        <p:sp>
          <p:nvSpPr>
            <p:cNvPr id="242" name="Down Arrow 241"/>
            <p:cNvSpPr/>
            <p:nvPr/>
          </p:nvSpPr>
          <p:spPr>
            <a:xfrm>
              <a:off x="10143521" y="1663464"/>
              <a:ext cx="393947" cy="678146"/>
            </a:xfrm>
            <a:prstGeom prst="downArrow">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571" dirty="0">
                  <a:solidFill>
                    <a:schemeClr val="tx1"/>
                  </a:solidFill>
                </a:rPr>
                <a:t>gravity</a:t>
              </a:r>
            </a:p>
          </p:txBody>
        </p:sp>
        <p:sp>
          <p:nvSpPr>
            <p:cNvPr id="243" name="Right Arrow 242"/>
            <p:cNvSpPr/>
            <p:nvPr/>
          </p:nvSpPr>
          <p:spPr>
            <a:xfrm>
              <a:off x="9314079" y="981527"/>
              <a:ext cx="684442" cy="363461"/>
            </a:xfrm>
            <a:prstGeom prst="rightArrow">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71" dirty="0">
                  <a:solidFill>
                    <a:schemeClr val="tx1"/>
                  </a:solidFill>
                </a:rPr>
                <a:t>Light</a:t>
              </a:r>
            </a:p>
          </p:txBody>
        </p:sp>
      </p:grpSp>
      <p:sp>
        <p:nvSpPr>
          <p:cNvPr id="110" name="Rectangle 109"/>
          <p:cNvSpPr/>
          <p:nvPr/>
        </p:nvSpPr>
        <p:spPr>
          <a:xfrm rot="16200000">
            <a:off x="3992241" y="2017741"/>
            <a:ext cx="777805" cy="619978"/>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143" b="1" dirty="0">
                <a:solidFill>
                  <a:schemeClr val="accent2"/>
                </a:solidFill>
                <a:ea typeface="Verdana" panose="020B0604030504040204" pitchFamily="34" charset="0"/>
                <a:cs typeface="Verdana" panose="020B0604030504040204" pitchFamily="34" charset="0"/>
              </a:rPr>
              <a:t>Plant hormones</a:t>
            </a:r>
            <a:endParaRPr lang="en-GB" sz="1143" dirty="0">
              <a:solidFill>
                <a:schemeClr val="accent2"/>
              </a:solidFill>
              <a:ea typeface="Verdana" panose="020B0604030504040204" pitchFamily="34" charset="0"/>
              <a:cs typeface="Verdana" panose="020B0604030504040204" pitchFamily="34" charset="0"/>
            </a:endParaRPr>
          </a:p>
        </p:txBody>
      </p:sp>
      <p:sp>
        <p:nvSpPr>
          <p:cNvPr id="111" name="Rectangle 110"/>
          <p:cNvSpPr/>
          <p:nvPr/>
        </p:nvSpPr>
        <p:spPr>
          <a:xfrm rot="16200000">
            <a:off x="3126268" y="552024"/>
            <a:ext cx="1467266" cy="47426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Plants produce hormones to coordinate and control growth </a:t>
            </a:r>
          </a:p>
        </p:txBody>
      </p:sp>
      <p:graphicFrame>
        <p:nvGraphicFramePr>
          <p:cNvPr id="112" name="Table 111"/>
          <p:cNvGraphicFramePr>
            <a:graphicFrameLocks noGrp="1"/>
          </p:cNvGraphicFramePr>
          <p:nvPr>
            <p:extLst/>
          </p:nvPr>
        </p:nvGraphicFramePr>
        <p:xfrm>
          <a:off x="4202201" y="92873"/>
          <a:ext cx="4225789" cy="1637651"/>
        </p:xfrm>
        <a:graphic>
          <a:graphicData uri="http://schemas.openxmlformats.org/drawingml/2006/table">
            <a:tbl>
              <a:tblPr firstRow="1" bandRow="1">
                <a:tableStyleId>{5940675A-B579-460E-94D1-54222C63F5DA}</a:tableStyleId>
              </a:tblPr>
              <a:tblGrid>
                <a:gridCol w="683324">
                  <a:extLst>
                    <a:ext uri="{9D8B030D-6E8A-4147-A177-3AD203B41FA5}">
                      <a16:colId xmlns:a16="http://schemas.microsoft.com/office/drawing/2014/main" val="20000"/>
                    </a:ext>
                  </a:extLst>
                </a:gridCol>
                <a:gridCol w="855394">
                  <a:extLst>
                    <a:ext uri="{9D8B030D-6E8A-4147-A177-3AD203B41FA5}">
                      <a16:colId xmlns:a16="http://schemas.microsoft.com/office/drawing/2014/main" val="20001"/>
                    </a:ext>
                  </a:extLst>
                </a:gridCol>
                <a:gridCol w="2687071">
                  <a:extLst>
                    <a:ext uri="{9D8B030D-6E8A-4147-A177-3AD203B41FA5}">
                      <a16:colId xmlns:a16="http://schemas.microsoft.com/office/drawing/2014/main" val="20002"/>
                    </a:ext>
                  </a:extLst>
                </a:gridCol>
              </a:tblGrid>
              <a:tr h="587829">
                <a:tc rowSpan="3">
                  <a:txBody>
                    <a:bodyPr/>
                    <a:lstStyle/>
                    <a:p>
                      <a:pPr algn="ctr"/>
                      <a:r>
                        <a:rPr lang="en-GB" sz="900" b="1" dirty="0"/>
                        <a:t>Plant</a:t>
                      </a:r>
                      <a:r>
                        <a:rPr lang="en-GB" sz="900" b="1" baseline="0" dirty="0"/>
                        <a:t>  responses using hormones (auxins)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a:solidFill>
                            <a:schemeClr val="accent2">
                              <a:lumMod val="75000"/>
                            </a:schemeClr>
                          </a:solidFill>
                        </a:rPr>
                        <a:t>Light</a:t>
                      </a:r>
                      <a:r>
                        <a:rPr lang="en-GB" sz="900" b="1" i="1" baseline="0" dirty="0">
                          <a:solidFill>
                            <a:schemeClr val="accent2">
                              <a:lumMod val="75000"/>
                            </a:schemeClr>
                          </a:solidFill>
                        </a:rPr>
                        <a:t> (phototropism)</a:t>
                      </a:r>
                      <a:endParaRPr lang="en-GB" sz="900" b="1" i="1" dirty="0">
                        <a:solidFill>
                          <a:schemeClr val="accent2">
                            <a:lumMod val="75000"/>
                          </a:schemeClr>
                        </a:solidFill>
                      </a:endParaRPr>
                    </a:p>
                  </a:txBody>
                  <a:tcPr marL="65314" marR="65314" marT="32657" marB="32657" anchor="ctr"/>
                </a:tc>
                <a:tc>
                  <a:txBody>
                    <a:bodyPr/>
                    <a:lstStyle/>
                    <a:p>
                      <a:pPr algn="l"/>
                      <a:r>
                        <a:rPr lang="en-GB" sz="900" dirty="0"/>
                        <a:t>Light</a:t>
                      </a:r>
                      <a:r>
                        <a:rPr lang="en-GB" sz="900" baseline="0" dirty="0"/>
                        <a:t> breaks down auxins and they become unequally distributed in the shoot. The side with the highest concentration of auxins has the highest growth rate and the shoot grows toward the light.</a:t>
                      </a:r>
                      <a:endParaRPr lang="en-GB" sz="900" dirty="0"/>
                    </a:p>
                  </a:txBody>
                  <a:tcPr marL="65314" marR="65314" marT="32657" marB="32657" anchor="ctr"/>
                </a:tc>
                <a:extLst>
                  <a:ext uri="{0D108BD9-81ED-4DB2-BD59-A6C34878D82A}">
                    <a16:rowId xmlns:a16="http://schemas.microsoft.com/office/drawing/2014/main" val="10000"/>
                  </a:ext>
                </a:extLst>
              </a:tr>
              <a:tr h="457200">
                <a:tc vMerge="1">
                  <a:txBody>
                    <a:bodyPr/>
                    <a:lstStyle/>
                    <a:p>
                      <a:endParaRPr lang="en-GB"/>
                    </a:p>
                  </a:txBody>
                  <a:tcPr/>
                </a:tc>
                <a:tc rowSpan="2">
                  <a:txBody>
                    <a:bodyPr/>
                    <a:lstStyle/>
                    <a:p>
                      <a:pPr algn="ctr"/>
                      <a:r>
                        <a:rPr lang="en-GB" sz="900" b="1" i="1" dirty="0">
                          <a:solidFill>
                            <a:schemeClr val="accent2">
                              <a:lumMod val="75000"/>
                            </a:schemeClr>
                          </a:solidFill>
                        </a:rPr>
                        <a:t>Gravity (geotropism or gravitropism)</a:t>
                      </a:r>
                    </a:p>
                  </a:txBody>
                  <a:tcPr marL="65314" marR="65314" marT="32657" marB="32657" anchor="ctr"/>
                </a:tc>
                <a:tc>
                  <a:txBody>
                    <a:bodyPr/>
                    <a:lstStyle/>
                    <a:p>
                      <a:pPr algn="l"/>
                      <a:r>
                        <a:rPr lang="en-GB" sz="900" dirty="0"/>
                        <a:t>Gravity</a:t>
                      </a:r>
                      <a:r>
                        <a:rPr lang="en-GB" sz="900" baseline="0" dirty="0"/>
                        <a:t> causes an unequal distribution of auxins. In roots the side with the lowest concentration has the highest growth rate and the root grows in the direction of gravity. </a:t>
                      </a:r>
                      <a:endParaRPr lang="en-GB" sz="900" dirty="0"/>
                    </a:p>
                  </a:txBody>
                  <a:tcPr marL="65314" marR="65314" marT="32657" marB="32657" anchor="ctr"/>
                </a:tc>
                <a:extLst>
                  <a:ext uri="{0D108BD9-81ED-4DB2-BD59-A6C34878D82A}">
                    <a16:rowId xmlns:a16="http://schemas.microsoft.com/office/drawing/2014/main" val="10001"/>
                  </a:ext>
                </a:extLst>
              </a:tr>
              <a:tr h="409743">
                <a:tc vMerge="1">
                  <a:txBody>
                    <a:bodyPr/>
                    <a:lstStyle/>
                    <a:p>
                      <a:endParaRPr lang="en-GB"/>
                    </a:p>
                  </a:txBody>
                  <a:tcPr/>
                </a:tc>
                <a:tc vMerge="1">
                  <a:txBody>
                    <a:bodyPr/>
                    <a:lstStyle/>
                    <a:p>
                      <a:endParaRPr lang="en-GB"/>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900" baseline="0" dirty="0"/>
                        <a:t>In new shoots from a seedling the unequal distribution of auxins causes the shoot to grow away from gravity.</a:t>
                      </a:r>
                      <a:endParaRPr lang="en-GB" sz="900" dirty="0"/>
                    </a:p>
                  </a:txBody>
                  <a:tcPr marL="65314" marR="65314" marT="32657" marB="32657" anchor="ctr"/>
                </a:tc>
                <a:extLst>
                  <a:ext uri="{0D108BD9-81ED-4DB2-BD59-A6C34878D82A}">
                    <a16:rowId xmlns:a16="http://schemas.microsoft.com/office/drawing/2014/main" val="10002"/>
                  </a:ext>
                </a:extLst>
              </a:tr>
            </a:tbl>
          </a:graphicData>
        </a:graphic>
      </p:graphicFrame>
      <p:sp>
        <p:nvSpPr>
          <p:cNvPr id="115" name="Rectangle 114"/>
          <p:cNvSpPr/>
          <p:nvPr/>
        </p:nvSpPr>
        <p:spPr>
          <a:xfrm>
            <a:off x="4751952" y="1647782"/>
            <a:ext cx="1786358" cy="28112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b="1" dirty="0">
                <a:solidFill>
                  <a:schemeClr val="tx1"/>
                </a:solidFill>
              </a:rPr>
              <a:t>(HT only) </a:t>
            </a:r>
            <a:r>
              <a:rPr lang="en-GB" sz="857" dirty="0">
                <a:solidFill>
                  <a:schemeClr val="tx1"/>
                </a:solidFill>
              </a:rPr>
              <a:t>Gibberellins are important in initiating seed germination.</a:t>
            </a:r>
          </a:p>
        </p:txBody>
      </p:sp>
      <p:sp>
        <p:nvSpPr>
          <p:cNvPr id="117" name="Rectangle 116"/>
          <p:cNvSpPr/>
          <p:nvPr/>
        </p:nvSpPr>
        <p:spPr>
          <a:xfrm>
            <a:off x="6660179" y="1662155"/>
            <a:ext cx="1566006" cy="28112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b="1" dirty="0">
                <a:solidFill>
                  <a:schemeClr val="tx1"/>
                </a:solidFill>
              </a:rPr>
              <a:t>(HT only) </a:t>
            </a:r>
            <a:r>
              <a:rPr lang="en-GB" sz="857" dirty="0" err="1">
                <a:solidFill>
                  <a:schemeClr val="tx1"/>
                </a:solidFill>
              </a:rPr>
              <a:t>Ethene</a:t>
            </a:r>
            <a:r>
              <a:rPr lang="en-GB" sz="857" dirty="0">
                <a:solidFill>
                  <a:schemeClr val="tx1"/>
                </a:solidFill>
              </a:rPr>
              <a:t> controls cell division and ripening </a:t>
            </a:r>
            <a:r>
              <a:rPr lang="en-GB" sz="857">
                <a:solidFill>
                  <a:schemeClr val="tx1"/>
                </a:solidFill>
              </a:rPr>
              <a:t>of fruits.</a:t>
            </a:r>
            <a:endParaRPr lang="en-GB" sz="857" dirty="0">
              <a:solidFill>
                <a:schemeClr val="tx1"/>
              </a:solidFill>
            </a:endParaRPr>
          </a:p>
        </p:txBody>
      </p:sp>
      <p:sp>
        <p:nvSpPr>
          <p:cNvPr id="118" name="Rectangle 117"/>
          <p:cNvSpPr/>
          <p:nvPr/>
        </p:nvSpPr>
        <p:spPr>
          <a:xfrm rot="16200000">
            <a:off x="4410758" y="2485113"/>
            <a:ext cx="1380846" cy="444096"/>
          </a:xfrm>
          <a:prstGeom prst="rect">
            <a:avLst/>
          </a:prstGeom>
          <a:no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143" b="1" dirty="0">
                <a:solidFill>
                  <a:schemeClr val="accent2"/>
                </a:solidFill>
                <a:ea typeface="Verdana" panose="020B0604030504040204" pitchFamily="34" charset="0"/>
                <a:cs typeface="Verdana" panose="020B0604030504040204" pitchFamily="34" charset="0"/>
              </a:rPr>
              <a:t>Use of plant hormones </a:t>
            </a:r>
            <a:r>
              <a:rPr lang="en-GB" sz="1143" b="1" dirty="0">
                <a:solidFill>
                  <a:schemeClr val="tx1"/>
                </a:solidFill>
                <a:ea typeface="Verdana" panose="020B0604030504040204" pitchFamily="34" charset="0"/>
                <a:cs typeface="Verdana" panose="020B0604030504040204" pitchFamily="34" charset="0"/>
              </a:rPr>
              <a:t>(HT only)</a:t>
            </a:r>
            <a:endParaRPr lang="en-GB" sz="1143" dirty="0">
              <a:solidFill>
                <a:schemeClr val="tx1"/>
              </a:solidFill>
              <a:ea typeface="Verdana" panose="020B0604030504040204" pitchFamily="34" charset="0"/>
              <a:cs typeface="Verdana" panose="020B0604030504040204" pitchFamily="34" charset="0"/>
            </a:endParaRPr>
          </a:p>
        </p:txBody>
      </p:sp>
      <p:graphicFrame>
        <p:nvGraphicFramePr>
          <p:cNvPr id="119" name="Table 118"/>
          <p:cNvGraphicFramePr>
            <a:graphicFrameLocks noGrp="1"/>
          </p:cNvGraphicFramePr>
          <p:nvPr>
            <p:extLst/>
          </p:nvPr>
        </p:nvGraphicFramePr>
        <p:xfrm>
          <a:off x="5480892" y="2061429"/>
          <a:ext cx="3867861" cy="1156062"/>
        </p:xfrm>
        <a:graphic>
          <a:graphicData uri="http://schemas.openxmlformats.org/drawingml/2006/table">
            <a:tbl>
              <a:tblPr firstRow="1" bandRow="1">
                <a:tableStyleId>{5940675A-B579-460E-94D1-54222C63F5DA}</a:tableStyleId>
              </a:tblPr>
              <a:tblGrid>
                <a:gridCol w="825654">
                  <a:extLst>
                    <a:ext uri="{9D8B030D-6E8A-4147-A177-3AD203B41FA5}">
                      <a16:colId xmlns:a16="http://schemas.microsoft.com/office/drawing/2014/main" val="20000"/>
                    </a:ext>
                  </a:extLst>
                </a:gridCol>
                <a:gridCol w="1305996">
                  <a:extLst>
                    <a:ext uri="{9D8B030D-6E8A-4147-A177-3AD203B41FA5}">
                      <a16:colId xmlns:a16="http://schemas.microsoft.com/office/drawing/2014/main" val="20001"/>
                    </a:ext>
                  </a:extLst>
                </a:gridCol>
                <a:gridCol w="1736211">
                  <a:extLst>
                    <a:ext uri="{9D8B030D-6E8A-4147-A177-3AD203B41FA5}">
                      <a16:colId xmlns:a16="http://schemas.microsoft.com/office/drawing/2014/main" val="20002"/>
                    </a:ext>
                  </a:extLst>
                </a:gridCol>
              </a:tblGrid>
              <a:tr h="354161">
                <a:tc rowSpan="3">
                  <a:txBody>
                    <a:bodyPr/>
                    <a:lstStyle/>
                    <a:p>
                      <a:pPr algn="ctr"/>
                      <a:r>
                        <a:rPr lang="en-GB" sz="900" b="1" dirty="0"/>
                        <a:t>Plant</a:t>
                      </a:r>
                      <a:r>
                        <a:rPr lang="en-GB" sz="900" b="1" baseline="0" dirty="0"/>
                        <a:t> growth hormones are used in agriculture and horticulture</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dirty="0">
                          <a:solidFill>
                            <a:schemeClr val="accent2">
                              <a:lumMod val="75000"/>
                            </a:schemeClr>
                          </a:solidFill>
                        </a:rPr>
                        <a:t>Auxins</a:t>
                      </a:r>
                    </a:p>
                  </a:txBody>
                  <a:tcPr marL="65314" marR="65314" marT="32657" marB="32657" anchor="ctr"/>
                </a:tc>
                <a:tc>
                  <a:txBody>
                    <a:bodyPr/>
                    <a:lstStyle/>
                    <a:p>
                      <a:pPr algn="l"/>
                      <a:r>
                        <a:rPr lang="en-GB" sz="900" dirty="0"/>
                        <a:t>Weed</a:t>
                      </a:r>
                      <a:r>
                        <a:rPr lang="en-GB" sz="900" baseline="0" dirty="0"/>
                        <a:t> killers, rooting powders, promoting growth in tissue culture.</a:t>
                      </a:r>
                      <a:endParaRPr lang="en-GB" sz="900" dirty="0"/>
                    </a:p>
                  </a:txBody>
                  <a:tcPr marL="65314" marR="65314" marT="32657" marB="32657" anchor="ctr"/>
                </a:tc>
                <a:extLst>
                  <a:ext uri="{0D108BD9-81ED-4DB2-BD59-A6C34878D82A}">
                    <a16:rowId xmlns:a16="http://schemas.microsoft.com/office/drawing/2014/main" val="10000"/>
                  </a:ext>
                </a:extLst>
              </a:tr>
              <a:tr h="326571">
                <a:tc vMerge="1">
                  <a:txBody>
                    <a:bodyPr/>
                    <a:lstStyle/>
                    <a:p>
                      <a:endParaRPr lang="en-GB"/>
                    </a:p>
                  </a:txBody>
                  <a:tcPr/>
                </a:tc>
                <a:tc>
                  <a:txBody>
                    <a:bodyPr/>
                    <a:lstStyle/>
                    <a:p>
                      <a:pPr algn="ctr"/>
                      <a:r>
                        <a:rPr lang="en-GB" sz="900" b="1" i="1" dirty="0" err="1">
                          <a:solidFill>
                            <a:schemeClr val="accent2">
                              <a:lumMod val="75000"/>
                            </a:schemeClr>
                          </a:solidFill>
                        </a:rPr>
                        <a:t>Ethene</a:t>
                      </a:r>
                      <a:endParaRPr lang="en-GB" sz="900" b="1" i="1" dirty="0">
                        <a:solidFill>
                          <a:schemeClr val="accent2">
                            <a:lumMod val="75000"/>
                          </a:schemeClr>
                        </a:solidFill>
                      </a:endParaRPr>
                    </a:p>
                  </a:txBody>
                  <a:tcPr marL="65314" marR="65314" marT="32657" marB="32657" anchor="ctr"/>
                </a:tc>
                <a:tc>
                  <a:txBody>
                    <a:bodyPr/>
                    <a:lstStyle/>
                    <a:p>
                      <a:pPr algn="l"/>
                      <a:r>
                        <a:rPr lang="en-GB" sz="900" dirty="0"/>
                        <a:t>Control</a:t>
                      </a:r>
                      <a:r>
                        <a:rPr lang="en-GB" sz="900" baseline="0" dirty="0"/>
                        <a:t> ripening of fruit during storage and transport.</a:t>
                      </a:r>
                      <a:endParaRPr lang="en-GB" sz="900" dirty="0"/>
                    </a:p>
                  </a:txBody>
                  <a:tcPr marL="65314" marR="65314" marT="32657" marB="32657" anchor="ctr"/>
                </a:tc>
                <a:extLst>
                  <a:ext uri="{0D108BD9-81ED-4DB2-BD59-A6C34878D82A}">
                    <a16:rowId xmlns:a16="http://schemas.microsoft.com/office/drawing/2014/main" val="10001"/>
                  </a:ext>
                </a:extLst>
              </a:tr>
              <a:tr h="326571">
                <a:tc vMerge="1">
                  <a:txBody>
                    <a:bodyPr/>
                    <a:lstStyle/>
                    <a:p>
                      <a:endParaRPr lang="en-GB"/>
                    </a:p>
                  </a:txBody>
                  <a:tcPr/>
                </a:tc>
                <a:tc>
                  <a:txBody>
                    <a:bodyPr/>
                    <a:lstStyle/>
                    <a:p>
                      <a:pPr algn="ctr"/>
                      <a:r>
                        <a:rPr lang="en-GB" sz="900" b="1" i="1" dirty="0">
                          <a:solidFill>
                            <a:schemeClr val="accent2">
                              <a:lumMod val="75000"/>
                            </a:schemeClr>
                          </a:solidFill>
                        </a:rPr>
                        <a:t>Gibberellins</a:t>
                      </a:r>
                    </a:p>
                  </a:txBody>
                  <a:tcPr marL="65314" marR="65314" marT="32657" marB="32657" anchor="ctr"/>
                </a:tc>
                <a:tc>
                  <a:txBody>
                    <a:bodyPr/>
                    <a:lstStyle/>
                    <a:p>
                      <a:pPr algn="l"/>
                      <a:r>
                        <a:rPr lang="en-GB" sz="900" dirty="0"/>
                        <a:t>End seed</a:t>
                      </a:r>
                      <a:r>
                        <a:rPr lang="en-GB" sz="900" baseline="0" dirty="0"/>
                        <a:t> dormancy, promote flowering, increase fruit size.</a:t>
                      </a:r>
                      <a:endParaRPr lang="en-GB" sz="900" dirty="0"/>
                    </a:p>
                  </a:txBody>
                  <a:tcPr marL="65314" marR="65314" marT="32657" marB="32657" anchor="ctr"/>
                </a:tc>
                <a:extLst>
                  <a:ext uri="{0D108BD9-81ED-4DB2-BD59-A6C34878D82A}">
                    <a16:rowId xmlns:a16="http://schemas.microsoft.com/office/drawing/2014/main" val="10002"/>
                  </a:ext>
                </a:extLst>
              </a:tr>
            </a:tbl>
          </a:graphicData>
        </a:graphic>
      </p:graphicFrame>
      <p:cxnSp>
        <p:nvCxnSpPr>
          <p:cNvPr id="120" name="Straight Connector 119"/>
          <p:cNvCxnSpPr>
            <a:stCxn id="4" idx="0"/>
            <a:endCxn id="92" idx="2"/>
          </p:cNvCxnSpPr>
          <p:nvPr/>
        </p:nvCxnSpPr>
        <p:spPr>
          <a:xfrm flipH="1" flipV="1">
            <a:off x="3506668" y="2712451"/>
            <a:ext cx="521549" cy="2274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p:cNvCxnSpPr>
            <a:stCxn id="94" idx="3"/>
            <a:endCxn id="92" idx="0"/>
          </p:cNvCxnSpPr>
          <p:nvPr/>
        </p:nvCxnSpPr>
        <p:spPr>
          <a:xfrm>
            <a:off x="3281904" y="1865312"/>
            <a:ext cx="224764" cy="776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p:cNvCxnSpPr>
            <a:stCxn id="94" idx="2"/>
            <a:endCxn id="96" idx="3"/>
          </p:cNvCxnSpPr>
          <p:nvPr/>
        </p:nvCxnSpPr>
        <p:spPr>
          <a:xfrm flipH="1" flipV="1">
            <a:off x="2882001" y="245903"/>
            <a:ext cx="145046" cy="71197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a:stCxn id="93" idx="0"/>
            <a:endCxn id="96" idx="2"/>
          </p:cNvCxnSpPr>
          <p:nvPr/>
        </p:nvCxnSpPr>
        <p:spPr>
          <a:xfrm flipV="1">
            <a:off x="1673063" y="454813"/>
            <a:ext cx="404396" cy="686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a:stCxn id="100" idx="0"/>
            <a:endCxn id="93" idx="2"/>
          </p:cNvCxnSpPr>
          <p:nvPr/>
        </p:nvCxnSpPr>
        <p:spPr>
          <a:xfrm flipH="1" flipV="1">
            <a:off x="1673063" y="2851021"/>
            <a:ext cx="112826" cy="1934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p:cNvCxnSpPr>
            <a:stCxn id="90" idx="0"/>
            <a:endCxn id="4" idx="2"/>
          </p:cNvCxnSpPr>
          <p:nvPr/>
        </p:nvCxnSpPr>
        <p:spPr>
          <a:xfrm flipV="1">
            <a:off x="3710051" y="3599445"/>
            <a:ext cx="318166" cy="1526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p:cNvCxnSpPr>
            <a:stCxn id="91" idx="0"/>
            <a:endCxn id="100" idx="2"/>
          </p:cNvCxnSpPr>
          <p:nvPr/>
        </p:nvCxnSpPr>
        <p:spPr>
          <a:xfrm flipH="1" flipV="1">
            <a:off x="1785889" y="4009174"/>
            <a:ext cx="511397" cy="15391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p:cNvCxnSpPr>
            <a:stCxn id="59" idx="1"/>
          </p:cNvCxnSpPr>
          <p:nvPr/>
        </p:nvCxnSpPr>
        <p:spPr>
          <a:xfrm flipH="1">
            <a:off x="4779485" y="3401177"/>
            <a:ext cx="1057151" cy="1145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p:cNvCxnSpPr>
            <a:cxnSpLocks/>
            <a:stCxn id="59" idx="2"/>
            <a:endCxn id="61" idx="0"/>
          </p:cNvCxnSpPr>
          <p:nvPr/>
        </p:nvCxnSpPr>
        <p:spPr>
          <a:xfrm flipH="1">
            <a:off x="5950817" y="3610025"/>
            <a:ext cx="815467" cy="17019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p:cNvCxnSpPr>
            <a:stCxn id="86" idx="0"/>
            <a:endCxn id="61" idx="2"/>
          </p:cNvCxnSpPr>
          <p:nvPr/>
        </p:nvCxnSpPr>
        <p:spPr>
          <a:xfrm flipV="1">
            <a:off x="5138483" y="5021195"/>
            <a:ext cx="812334" cy="933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a:stCxn id="4" idx="3"/>
            <a:endCxn id="118" idx="0"/>
          </p:cNvCxnSpPr>
          <p:nvPr/>
        </p:nvCxnSpPr>
        <p:spPr>
          <a:xfrm flipV="1">
            <a:off x="4794939" y="2707161"/>
            <a:ext cx="97394" cy="56252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p:cNvCxnSpPr>
            <a:stCxn id="119" idx="1"/>
            <a:endCxn id="118" idx="2"/>
          </p:cNvCxnSpPr>
          <p:nvPr/>
        </p:nvCxnSpPr>
        <p:spPr>
          <a:xfrm flipH="1">
            <a:off x="5310030" y="2565080"/>
            <a:ext cx="170862" cy="1420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p:cNvCxnSpPr>
            <a:stCxn id="4" idx="0"/>
            <a:endCxn id="110" idx="1"/>
          </p:cNvCxnSpPr>
          <p:nvPr/>
        </p:nvCxnSpPr>
        <p:spPr>
          <a:xfrm flipV="1">
            <a:off x="4028217" y="2716632"/>
            <a:ext cx="352927" cy="2232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a:stCxn id="111" idx="1"/>
            <a:endCxn id="110" idx="3"/>
          </p:cNvCxnSpPr>
          <p:nvPr/>
        </p:nvCxnSpPr>
        <p:spPr>
          <a:xfrm>
            <a:off x="3859902" y="1522790"/>
            <a:ext cx="521242" cy="41603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a:stCxn id="111" idx="2"/>
            <a:endCxn id="112" idx="1"/>
          </p:cNvCxnSpPr>
          <p:nvPr/>
        </p:nvCxnSpPr>
        <p:spPr>
          <a:xfrm>
            <a:off x="4097035" y="789157"/>
            <a:ext cx="105166" cy="3110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p:cNvCxnSpPr>
            <a:stCxn id="115" idx="0"/>
            <a:endCxn id="112" idx="2"/>
          </p:cNvCxnSpPr>
          <p:nvPr/>
        </p:nvCxnSpPr>
        <p:spPr>
          <a:xfrm flipV="1">
            <a:off x="5645131" y="1547645"/>
            <a:ext cx="669964" cy="1001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p:cNvCxnSpPr>
            <a:stCxn id="117" idx="0"/>
            <a:endCxn id="112" idx="2"/>
          </p:cNvCxnSpPr>
          <p:nvPr/>
        </p:nvCxnSpPr>
        <p:spPr>
          <a:xfrm flipH="1" flipV="1">
            <a:off x="6315095" y="1547645"/>
            <a:ext cx="1128087" cy="1145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a:stCxn id="59" idx="3"/>
            <a:endCxn id="62" idx="0"/>
          </p:cNvCxnSpPr>
          <p:nvPr/>
        </p:nvCxnSpPr>
        <p:spPr>
          <a:xfrm>
            <a:off x="7695932" y="3401176"/>
            <a:ext cx="118380" cy="201881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71604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601" y="2277356"/>
            <a:ext cx="2092334" cy="685957"/>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 GCSE</a:t>
            </a:r>
          </a:p>
          <a:p>
            <a:pPr algn="ctr"/>
            <a:r>
              <a:rPr lang="en-GB" sz="1286" b="1" dirty="0">
                <a:ea typeface="Verdana" panose="020B0604030504040204" pitchFamily="34" charset="0"/>
                <a:cs typeface="Verdana" panose="020B0604030504040204" pitchFamily="34" charset="0"/>
              </a:rPr>
              <a:t>QUANTITATIVE CHEMISTRY 1</a:t>
            </a:r>
            <a:endParaRPr lang="en-GB" sz="1286" dirty="0">
              <a:ea typeface="Verdana" panose="020B0604030504040204" pitchFamily="34" charset="0"/>
              <a:cs typeface="Verdana" panose="020B0604030504040204" pitchFamily="34" charset="0"/>
            </a:endParaRPr>
          </a:p>
        </p:txBody>
      </p:sp>
      <p:sp>
        <p:nvSpPr>
          <p:cNvPr id="148" name="Rectangle 147"/>
          <p:cNvSpPr/>
          <p:nvPr/>
        </p:nvSpPr>
        <p:spPr>
          <a:xfrm rot="5400000">
            <a:off x="3546988" y="3238943"/>
            <a:ext cx="1373657" cy="567509"/>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Conservation of mass and balanced symbol equations</a:t>
            </a:r>
            <a:endParaRPr lang="en-GB" sz="1000" b="1" dirty="0">
              <a:solidFill>
                <a:schemeClr val="tx1"/>
              </a:solidFill>
            </a:endParaRPr>
          </a:p>
        </p:txBody>
      </p:sp>
      <p:graphicFrame>
        <p:nvGraphicFramePr>
          <p:cNvPr id="372" name="Table 371"/>
          <p:cNvGraphicFramePr>
            <a:graphicFrameLocks noGrp="1"/>
          </p:cNvGraphicFramePr>
          <p:nvPr>
            <p:extLst/>
          </p:nvPr>
        </p:nvGraphicFramePr>
        <p:xfrm>
          <a:off x="439805" y="2280221"/>
          <a:ext cx="3370195" cy="590132"/>
        </p:xfrm>
        <a:graphic>
          <a:graphicData uri="http://schemas.openxmlformats.org/drawingml/2006/table">
            <a:tbl>
              <a:tblPr firstRow="1" bandRow="1">
                <a:tableStyleId>{5940675A-B579-460E-94D1-54222C63F5DA}</a:tableStyleId>
              </a:tblPr>
              <a:tblGrid>
                <a:gridCol w="760801">
                  <a:extLst>
                    <a:ext uri="{9D8B030D-6E8A-4147-A177-3AD203B41FA5}">
                      <a16:colId xmlns:a16="http://schemas.microsoft.com/office/drawing/2014/main" val="20000"/>
                    </a:ext>
                  </a:extLst>
                </a:gridCol>
                <a:gridCol w="1147762">
                  <a:extLst>
                    <a:ext uri="{9D8B030D-6E8A-4147-A177-3AD203B41FA5}">
                      <a16:colId xmlns:a16="http://schemas.microsoft.com/office/drawing/2014/main" val="20001"/>
                    </a:ext>
                  </a:extLst>
                </a:gridCol>
                <a:gridCol w="1461632">
                  <a:extLst>
                    <a:ext uri="{9D8B030D-6E8A-4147-A177-3AD203B41FA5}">
                      <a16:colId xmlns:a16="http://schemas.microsoft.com/office/drawing/2014/main" val="20002"/>
                    </a:ext>
                  </a:extLst>
                </a:gridCol>
              </a:tblGrid>
              <a:tr h="590132">
                <a:tc>
                  <a:txBody>
                    <a:bodyPr/>
                    <a:lstStyle/>
                    <a:p>
                      <a:pPr algn="ctr"/>
                      <a:r>
                        <a:rPr lang="en-GB" sz="900" b="1" dirty="0" smtClean="0"/>
                        <a:t>Conservation of mass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No atoms are lost or made during a chemical reaction </a:t>
                      </a:r>
                      <a:endParaRPr lang="en-GB" sz="900" b="1" i="1" dirty="0">
                        <a:solidFill>
                          <a:schemeClr val="accent2">
                            <a:lumMod val="75000"/>
                          </a:schemeClr>
                        </a:solidFill>
                      </a:endParaRPr>
                    </a:p>
                  </a:txBody>
                  <a:tcPr marL="65314" marR="65314" marT="32657" marB="32657" anchor="ctr"/>
                </a:tc>
                <a:tc>
                  <a:txBody>
                    <a:bodyPr/>
                    <a:lstStyle/>
                    <a:p>
                      <a:pPr algn="ctr"/>
                      <a:r>
                        <a:rPr lang="en-GB" sz="900" b="1" dirty="0" smtClean="0"/>
                        <a:t>Mass of the products</a:t>
                      </a:r>
                      <a:r>
                        <a:rPr lang="en-GB" sz="900" b="1" baseline="0" dirty="0" smtClean="0"/>
                        <a:t> equals the mass of the reactants.</a:t>
                      </a:r>
                      <a:endParaRPr lang="en-GB" sz="900" b="1" dirty="0"/>
                    </a:p>
                  </a:txBody>
                  <a:tcPr marL="65314" marR="65314" marT="32657" marB="32657" anchor="ctr"/>
                </a:tc>
                <a:extLst>
                  <a:ext uri="{0D108BD9-81ED-4DB2-BD59-A6C34878D82A}">
                    <a16:rowId xmlns:a16="http://schemas.microsoft.com/office/drawing/2014/main" val="10000"/>
                  </a:ext>
                </a:extLst>
              </a:tr>
            </a:tbl>
          </a:graphicData>
        </a:graphic>
      </p:graphicFrame>
      <p:sp>
        <p:nvSpPr>
          <p:cNvPr id="9" name="Rectangle 8"/>
          <p:cNvSpPr/>
          <p:nvPr/>
        </p:nvSpPr>
        <p:spPr>
          <a:xfrm rot="5400000">
            <a:off x="4740004" y="1310579"/>
            <a:ext cx="1106903" cy="3270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Relative formula mass (M</a:t>
            </a:r>
            <a:r>
              <a:rPr lang="en-GB" sz="1000" b="1" baseline="-25000" dirty="0">
                <a:solidFill>
                  <a:schemeClr val="tx1"/>
                </a:solidFill>
              </a:rPr>
              <a:t>r</a:t>
            </a:r>
            <a:r>
              <a:rPr lang="en-GB" sz="1000" b="1" dirty="0">
                <a:solidFill>
                  <a:schemeClr val="tx1"/>
                </a:solidFill>
              </a:rPr>
              <a:t>)</a:t>
            </a:r>
            <a:endParaRPr lang="en-GB" sz="1000" b="1" baseline="-25000" dirty="0">
              <a:solidFill>
                <a:schemeClr val="tx1"/>
              </a:solidFill>
            </a:endParaRPr>
          </a:p>
        </p:txBody>
      </p:sp>
      <p:sp>
        <p:nvSpPr>
          <p:cNvPr id="10" name="Rectangle 9"/>
          <p:cNvSpPr/>
          <p:nvPr/>
        </p:nvSpPr>
        <p:spPr>
          <a:xfrm>
            <a:off x="2140528" y="1938870"/>
            <a:ext cx="2891399" cy="23179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Mass changes when a reactant or product is a gas</a:t>
            </a:r>
            <a:endParaRPr lang="en-GB" sz="1000" b="1" dirty="0">
              <a:solidFill>
                <a:schemeClr val="tx1"/>
              </a:solidFill>
            </a:endParaRPr>
          </a:p>
        </p:txBody>
      </p:sp>
      <p:sp>
        <p:nvSpPr>
          <p:cNvPr id="12" name="Rectangle 11"/>
          <p:cNvSpPr/>
          <p:nvPr/>
        </p:nvSpPr>
        <p:spPr>
          <a:xfrm rot="5400000">
            <a:off x="4198026" y="3370745"/>
            <a:ext cx="1246261" cy="3270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Moles (HT only)</a:t>
            </a:r>
            <a:endParaRPr lang="en-GB" sz="1000" b="1" dirty="0">
              <a:solidFill>
                <a:schemeClr val="tx1"/>
              </a:solidFill>
            </a:endParaRPr>
          </a:p>
        </p:txBody>
      </p:sp>
      <p:sp>
        <p:nvSpPr>
          <p:cNvPr id="13" name="Rectangle 12"/>
          <p:cNvSpPr/>
          <p:nvPr/>
        </p:nvSpPr>
        <p:spPr>
          <a:xfrm rot="5400000">
            <a:off x="4767761" y="3141357"/>
            <a:ext cx="1180961" cy="569989"/>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Amounts of substances in equations (HT only)</a:t>
            </a:r>
            <a:endParaRPr lang="en-GB" sz="1000" b="1" dirty="0">
              <a:solidFill>
                <a:schemeClr val="tx1"/>
              </a:solidFill>
            </a:endParaRPr>
          </a:p>
        </p:txBody>
      </p:sp>
      <p:sp>
        <p:nvSpPr>
          <p:cNvPr id="14" name="Rectangle 13"/>
          <p:cNvSpPr/>
          <p:nvPr/>
        </p:nvSpPr>
        <p:spPr>
          <a:xfrm rot="16200000">
            <a:off x="5339987" y="3192414"/>
            <a:ext cx="1222549" cy="49979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Using moles to balance equations (HT only)</a:t>
            </a:r>
            <a:endParaRPr lang="en-GB" sz="1000" b="1" dirty="0">
              <a:solidFill>
                <a:schemeClr val="tx1"/>
              </a:solidFill>
            </a:endParaRPr>
          </a:p>
        </p:txBody>
      </p:sp>
      <p:sp>
        <p:nvSpPr>
          <p:cNvPr id="15" name="Rectangle 14"/>
          <p:cNvSpPr/>
          <p:nvPr/>
        </p:nvSpPr>
        <p:spPr>
          <a:xfrm rot="5400000">
            <a:off x="4999771" y="1290235"/>
            <a:ext cx="1387438" cy="336639"/>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Limiting reactants</a:t>
            </a:r>
          </a:p>
          <a:p>
            <a:pPr algn="ctr"/>
            <a:r>
              <a:rPr lang="en-GB" sz="1000" b="1" dirty="0">
                <a:solidFill>
                  <a:schemeClr val="tx1"/>
                </a:solidFill>
              </a:rPr>
              <a:t> (HT only)</a:t>
            </a:r>
            <a:endParaRPr lang="en-GB" sz="1000" b="1" dirty="0">
              <a:solidFill>
                <a:schemeClr val="tx1"/>
              </a:solidFill>
            </a:endParaRPr>
          </a:p>
        </p:txBody>
      </p:sp>
      <p:graphicFrame>
        <p:nvGraphicFramePr>
          <p:cNvPr id="22" name="Table 21"/>
          <p:cNvGraphicFramePr>
            <a:graphicFrameLocks noGrp="1"/>
          </p:cNvGraphicFramePr>
          <p:nvPr>
            <p:extLst/>
          </p:nvPr>
        </p:nvGraphicFramePr>
        <p:xfrm>
          <a:off x="439805" y="2968554"/>
          <a:ext cx="3370195" cy="1299754"/>
        </p:xfrm>
        <a:graphic>
          <a:graphicData uri="http://schemas.openxmlformats.org/drawingml/2006/table">
            <a:tbl>
              <a:tblPr firstRow="1" bandRow="1">
                <a:tableStyleId>{5940675A-B579-460E-94D1-54222C63F5DA}</a:tableStyleId>
              </a:tblPr>
              <a:tblGrid>
                <a:gridCol w="311356">
                  <a:extLst>
                    <a:ext uri="{9D8B030D-6E8A-4147-A177-3AD203B41FA5}">
                      <a16:colId xmlns:a16="http://schemas.microsoft.com/office/drawing/2014/main" val="20000"/>
                    </a:ext>
                  </a:extLst>
                </a:gridCol>
                <a:gridCol w="883945">
                  <a:extLst>
                    <a:ext uri="{9D8B030D-6E8A-4147-A177-3AD203B41FA5}">
                      <a16:colId xmlns:a16="http://schemas.microsoft.com/office/drawing/2014/main" val="20001"/>
                    </a:ext>
                  </a:extLst>
                </a:gridCol>
                <a:gridCol w="2174894">
                  <a:extLst>
                    <a:ext uri="{9D8B030D-6E8A-4147-A177-3AD203B41FA5}">
                      <a16:colId xmlns:a16="http://schemas.microsoft.com/office/drawing/2014/main" val="20002"/>
                    </a:ext>
                  </a:extLst>
                </a:gridCol>
              </a:tblGrid>
              <a:tr h="1240971">
                <a:tc>
                  <a:txBody>
                    <a:bodyPr/>
                    <a:lstStyle/>
                    <a:p>
                      <a:pPr algn="ctr"/>
                      <a:r>
                        <a:rPr lang="en-GB" sz="900" b="1" dirty="0" smtClean="0"/>
                        <a:t>Balanced symbol equations</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Represent chemical reactions</a:t>
                      </a:r>
                      <a:r>
                        <a:rPr lang="en-GB" sz="900" b="1" i="1" baseline="0" dirty="0" smtClean="0">
                          <a:solidFill>
                            <a:schemeClr val="accent2">
                              <a:lumMod val="75000"/>
                            </a:schemeClr>
                          </a:solidFill>
                        </a:rPr>
                        <a:t> and have the same number of atoms of each element on both sides of the equation</a:t>
                      </a:r>
                      <a:endParaRPr lang="en-GB" sz="900" b="1" i="1" dirty="0">
                        <a:solidFill>
                          <a:schemeClr val="accent2">
                            <a:lumMod val="75000"/>
                          </a:schemeClr>
                        </a:solidFill>
                      </a:endParaRPr>
                    </a:p>
                  </a:txBody>
                  <a:tcPr marL="65314" marR="65314" marT="32657" marB="32657"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dirty="0" smtClean="0"/>
                        <a:t>H</a:t>
                      </a:r>
                      <a:r>
                        <a:rPr lang="en-GB" sz="900" b="1" baseline="-25000" dirty="0" smtClean="0"/>
                        <a:t>2</a:t>
                      </a:r>
                      <a:r>
                        <a:rPr lang="en-GB" sz="900" b="1" dirty="0" smtClean="0"/>
                        <a:t> + Cl</a:t>
                      </a:r>
                      <a:r>
                        <a:rPr lang="en-GB" sz="900" b="1" baseline="-25000" dirty="0" smtClean="0"/>
                        <a:t>2</a:t>
                      </a:r>
                      <a:r>
                        <a:rPr lang="en-GB" sz="900" b="1" dirty="0" smtClean="0"/>
                        <a:t> </a:t>
                      </a:r>
                      <a:r>
                        <a:rPr lang="en-GB" sz="900" b="1" dirty="0" smtClean="0">
                          <a:sym typeface="Wingdings" panose="05000000000000000000" pitchFamily="2" charset="2"/>
                        </a:rPr>
                        <a:t> </a:t>
                      </a:r>
                      <a:r>
                        <a:rPr lang="en-GB" sz="900" b="1" dirty="0" smtClean="0">
                          <a:solidFill>
                            <a:schemeClr val="tx1"/>
                          </a:solidFill>
                          <a:sym typeface="Wingdings" panose="05000000000000000000" pitchFamily="2" charset="2"/>
                        </a:rPr>
                        <a:t>2</a:t>
                      </a:r>
                      <a:r>
                        <a:rPr lang="en-GB" sz="900" b="1" dirty="0" smtClean="0">
                          <a:sym typeface="Wingdings" panose="05000000000000000000" pitchFamily="2" charset="2"/>
                        </a:rPr>
                        <a:t>HCl</a:t>
                      </a:r>
                    </a:p>
                    <a:p>
                      <a:pPr algn="ctr"/>
                      <a:endParaRPr lang="en-GB" sz="900" b="1" dirty="0" smtClean="0"/>
                    </a:p>
                    <a:p>
                      <a:pPr algn="ctr"/>
                      <a:endParaRPr lang="en-GB" sz="900" b="1" dirty="0" smtClean="0"/>
                    </a:p>
                    <a:p>
                      <a:pPr algn="ctr"/>
                      <a:endParaRPr lang="en-GB" sz="900" b="1" dirty="0" smtClean="0"/>
                    </a:p>
                    <a:p>
                      <a:pPr algn="ctr"/>
                      <a:r>
                        <a:rPr lang="en-GB" sz="900" b="1" dirty="0" smtClean="0"/>
                        <a:t>Subscript numbers</a:t>
                      </a:r>
                      <a:r>
                        <a:rPr lang="en-GB" sz="900" b="1" baseline="0" dirty="0" smtClean="0"/>
                        <a:t> show the number of atoms of the element to its left.</a:t>
                      </a:r>
                    </a:p>
                    <a:p>
                      <a:pPr algn="ctr"/>
                      <a:endParaRPr lang="en-GB" sz="900" b="1" baseline="0" dirty="0" smtClean="0"/>
                    </a:p>
                    <a:p>
                      <a:pPr algn="ctr"/>
                      <a:r>
                        <a:rPr lang="en-GB" sz="900" b="1" baseline="0" dirty="0" smtClean="0"/>
                        <a:t>Normal script numbers show the number of molecules.</a:t>
                      </a:r>
                      <a:endParaRPr lang="en-GB" sz="900" b="1" dirty="0"/>
                    </a:p>
                  </a:txBody>
                  <a:tcPr marL="65314" marR="65314" marT="32657" marB="32657" anchor="ctr"/>
                </a:tc>
                <a:extLst>
                  <a:ext uri="{0D108BD9-81ED-4DB2-BD59-A6C34878D82A}">
                    <a16:rowId xmlns:a16="http://schemas.microsoft.com/office/drawing/2014/main" val="10000"/>
                  </a:ext>
                </a:extLst>
              </a:tr>
            </a:tbl>
          </a:graphicData>
        </a:graphic>
      </p:graphicFrame>
      <p:sp>
        <p:nvSpPr>
          <p:cNvPr id="3" name="TextBox 2"/>
          <p:cNvSpPr txBox="1"/>
          <p:nvPr/>
        </p:nvSpPr>
        <p:spPr>
          <a:xfrm>
            <a:off x="1772934" y="3247254"/>
            <a:ext cx="1813294" cy="356123"/>
          </a:xfrm>
          <a:prstGeom prst="rect">
            <a:avLst/>
          </a:prstGeom>
          <a:noFill/>
        </p:spPr>
        <p:txBody>
          <a:bodyPr wrap="square" rtlCol="0">
            <a:spAutoFit/>
          </a:bodyPr>
          <a:lstStyle/>
          <a:p>
            <a:r>
              <a:rPr lang="en-GB" sz="857" b="1" dirty="0"/>
              <a:t>S</a:t>
            </a:r>
            <a:r>
              <a:rPr lang="en-GB" sz="857" b="1" dirty="0"/>
              <a:t>ubscript                          Normal script</a:t>
            </a:r>
            <a:endParaRPr lang="en-GB" sz="857" b="1" dirty="0"/>
          </a:p>
        </p:txBody>
      </p:sp>
      <p:graphicFrame>
        <p:nvGraphicFramePr>
          <p:cNvPr id="24" name="Table 23"/>
          <p:cNvGraphicFramePr>
            <a:graphicFrameLocks noGrp="1"/>
          </p:cNvGraphicFramePr>
          <p:nvPr>
            <p:extLst/>
          </p:nvPr>
        </p:nvGraphicFramePr>
        <p:xfrm>
          <a:off x="1045322" y="74613"/>
          <a:ext cx="4293828" cy="888274"/>
        </p:xfrm>
        <a:graphic>
          <a:graphicData uri="http://schemas.openxmlformats.org/drawingml/2006/table">
            <a:tbl>
              <a:tblPr firstRow="1" bandRow="1">
                <a:tableStyleId>{5940675A-B579-460E-94D1-54222C63F5DA}</a:tableStyleId>
              </a:tblPr>
              <a:tblGrid>
                <a:gridCol w="351181">
                  <a:extLst>
                    <a:ext uri="{9D8B030D-6E8A-4147-A177-3AD203B41FA5}">
                      <a16:colId xmlns:a16="http://schemas.microsoft.com/office/drawing/2014/main" val="20000"/>
                    </a:ext>
                  </a:extLst>
                </a:gridCol>
                <a:gridCol w="1237535">
                  <a:extLst>
                    <a:ext uri="{9D8B030D-6E8A-4147-A177-3AD203B41FA5}">
                      <a16:colId xmlns:a16="http://schemas.microsoft.com/office/drawing/2014/main" val="20001"/>
                    </a:ext>
                  </a:extLst>
                </a:gridCol>
                <a:gridCol w="1352556">
                  <a:extLst>
                    <a:ext uri="{9D8B030D-6E8A-4147-A177-3AD203B41FA5}">
                      <a16:colId xmlns:a16="http://schemas.microsoft.com/office/drawing/2014/main" val="20002"/>
                    </a:ext>
                  </a:extLst>
                </a:gridCol>
                <a:gridCol w="1352556">
                  <a:extLst>
                    <a:ext uri="{9D8B030D-6E8A-4147-A177-3AD203B41FA5}">
                      <a16:colId xmlns:a16="http://schemas.microsoft.com/office/drawing/2014/main" val="20003"/>
                    </a:ext>
                  </a:extLst>
                </a:gridCol>
              </a:tblGrid>
              <a:tr h="718457">
                <a:tc>
                  <a:txBody>
                    <a:bodyPr/>
                    <a:lstStyle/>
                    <a:p>
                      <a:pPr algn="ctr"/>
                      <a:r>
                        <a:rPr lang="en-GB" sz="900" b="1" dirty="0" smtClean="0"/>
                        <a:t>M</a:t>
                      </a:r>
                      <a:r>
                        <a:rPr lang="en-GB" sz="900" b="1" baseline="-25000" dirty="0" smtClean="0"/>
                        <a:t>r</a:t>
                      </a:r>
                      <a:endParaRPr lang="en-GB" sz="900" b="1" baseline="-250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The sum</a:t>
                      </a:r>
                      <a:r>
                        <a:rPr lang="en-GB" sz="900" b="1" i="1" baseline="0" dirty="0" smtClean="0">
                          <a:solidFill>
                            <a:schemeClr val="accent2">
                              <a:lumMod val="75000"/>
                            </a:schemeClr>
                          </a:solidFill>
                        </a:rPr>
                        <a:t> of the relative atomic masses of the atoms in the numbers shown in the formula</a:t>
                      </a:r>
                      <a:endParaRPr lang="en-GB" sz="900" b="1" i="1" dirty="0">
                        <a:solidFill>
                          <a:schemeClr val="accent2">
                            <a:lumMod val="75000"/>
                          </a:schemeClr>
                        </a:solidFill>
                      </a:endParaRPr>
                    </a:p>
                  </a:txBody>
                  <a:tcPr marL="65314" marR="65314" marT="32657" marB="32657" anchor="ctr"/>
                </a:tc>
                <a:tc>
                  <a:txBody>
                    <a:bodyPr/>
                    <a:lstStyle/>
                    <a:p>
                      <a:pPr algn="ctr"/>
                      <a:r>
                        <a:rPr lang="en-GB" sz="900" b="1" dirty="0" smtClean="0"/>
                        <a:t>The sum of the M</a:t>
                      </a:r>
                      <a:r>
                        <a:rPr lang="en-GB" sz="900" b="1" baseline="-25000" dirty="0" smtClean="0"/>
                        <a:t>r </a:t>
                      </a:r>
                      <a:r>
                        <a:rPr lang="en-GB" sz="900" b="1" baseline="0" dirty="0" smtClean="0"/>
                        <a:t>of the reactants in the quantities shown equals the sum of the M</a:t>
                      </a:r>
                      <a:r>
                        <a:rPr lang="en-GB" sz="900" b="1" baseline="-25000" dirty="0" smtClean="0"/>
                        <a:t>r</a:t>
                      </a:r>
                      <a:r>
                        <a:rPr lang="en-GB" sz="900" b="1" baseline="0" dirty="0" smtClean="0"/>
                        <a:t> of the products in the quantities shown.</a:t>
                      </a:r>
                      <a:endParaRPr lang="en-GB" sz="900" b="1" baseline="0" dirty="0"/>
                    </a:p>
                  </a:txBody>
                  <a:tcPr marL="65314" marR="65314" marT="32657" marB="32657"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dirty="0" smtClean="0">
                          <a:solidFill>
                            <a:schemeClr val="tx1"/>
                          </a:solidFill>
                        </a:rPr>
                        <a:t>2Mg + O</a:t>
                      </a:r>
                      <a:r>
                        <a:rPr lang="en-GB" sz="900" b="1" baseline="-25000" dirty="0" smtClean="0">
                          <a:solidFill>
                            <a:schemeClr val="tx1"/>
                          </a:solidFill>
                        </a:rPr>
                        <a:t>2</a:t>
                      </a:r>
                      <a:r>
                        <a:rPr lang="en-GB" sz="900" b="1" dirty="0" smtClean="0">
                          <a:solidFill>
                            <a:schemeClr val="tx1"/>
                          </a:solidFill>
                        </a:rPr>
                        <a:t> </a:t>
                      </a:r>
                      <a:r>
                        <a:rPr lang="en-GB" sz="900" b="1" dirty="0" smtClean="0">
                          <a:solidFill>
                            <a:schemeClr val="tx1"/>
                          </a:solidFill>
                          <a:sym typeface="Wingdings" panose="05000000000000000000" pitchFamily="2" charset="2"/>
                        </a:rPr>
                        <a:t> 2MgO</a:t>
                      </a:r>
                    </a:p>
                    <a:p>
                      <a:pPr algn="ctr"/>
                      <a:r>
                        <a:rPr lang="en-GB" sz="900" b="1" baseline="0" dirty="0" smtClean="0"/>
                        <a:t> </a:t>
                      </a:r>
                    </a:p>
                    <a:p>
                      <a:pPr algn="ctr"/>
                      <a:r>
                        <a:rPr lang="en-GB" sz="900" b="1" baseline="0" dirty="0" smtClean="0"/>
                        <a:t>48g + 32g = 80g  </a:t>
                      </a:r>
                    </a:p>
                    <a:p>
                      <a:pPr algn="ctr"/>
                      <a:endParaRPr lang="en-GB" sz="900" b="1" baseline="0" dirty="0" smtClean="0"/>
                    </a:p>
                    <a:p>
                      <a:pPr algn="ctr"/>
                      <a:r>
                        <a:rPr lang="en-GB" sz="900" b="1" baseline="0" dirty="0" smtClean="0"/>
                        <a:t>          80g = 80g</a:t>
                      </a:r>
                      <a:endParaRPr lang="en-GB" sz="900" b="1" baseline="0" dirty="0"/>
                    </a:p>
                  </a:txBody>
                  <a:tcPr marL="65314" marR="65314" marT="32657" marB="32657"/>
                </a:tc>
                <a:extLst>
                  <a:ext uri="{0D108BD9-81ED-4DB2-BD59-A6C34878D82A}">
                    <a16:rowId xmlns:a16="http://schemas.microsoft.com/office/drawing/2014/main" val="10000"/>
                  </a:ext>
                </a:extLst>
              </a:tr>
            </a:tbl>
          </a:graphicData>
        </a:graphic>
      </p:graphicFrame>
      <p:graphicFrame>
        <p:nvGraphicFramePr>
          <p:cNvPr id="25" name="Table 24"/>
          <p:cNvGraphicFramePr>
            <a:graphicFrameLocks noGrp="1"/>
          </p:cNvGraphicFramePr>
          <p:nvPr>
            <p:extLst/>
          </p:nvPr>
        </p:nvGraphicFramePr>
        <p:xfrm>
          <a:off x="439804" y="932589"/>
          <a:ext cx="4592123" cy="953588"/>
        </p:xfrm>
        <a:graphic>
          <a:graphicData uri="http://schemas.openxmlformats.org/drawingml/2006/table">
            <a:tbl>
              <a:tblPr firstRow="1" bandRow="1">
                <a:tableStyleId>{5940675A-B579-460E-94D1-54222C63F5DA}</a:tableStyleId>
              </a:tblPr>
              <a:tblGrid>
                <a:gridCol w="988756">
                  <a:extLst>
                    <a:ext uri="{9D8B030D-6E8A-4147-A177-3AD203B41FA5}">
                      <a16:colId xmlns:a16="http://schemas.microsoft.com/office/drawing/2014/main" val="20000"/>
                    </a:ext>
                  </a:extLst>
                </a:gridCol>
                <a:gridCol w="1075671">
                  <a:extLst>
                    <a:ext uri="{9D8B030D-6E8A-4147-A177-3AD203B41FA5}">
                      <a16:colId xmlns:a16="http://schemas.microsoft.com/office/drawing/2014/main" val="20001"/>
                    </a:ext>
                  </a:extLst>
                </a:gridCol>
                <a:gridCol w="2527696">
                  <a:extLst>
                    <a:ext uri="{9D8B030D-6E8A-4147-A177-3AD203B41FA5}">
                      <a16:colId xmlns:a16="http://schemas.microsoft.com/office/drawing/2014/main" val="20002"/>
                    </a:ext>
                  </a:extLst>
                </a:gridCol>
              </a:tblGrid>
              <a:tr h="457200">
                <a:tc>
                  <a:txBody>
                    <a:bodyPr/>
                    <a:lstStyle/>
                    <a:p>
                      <a:pPr algn="ctr"/>
                      <a:r>
                        <a:rPr lang="en-GB" sz="900" b="1" dirty="0" smtClean="0"/>
                        <a:t>Mass appears</a:t>
                      </a:r>
                      <a:r>
                        <a:rPr lang="en-GB" sz="900" b="1" baseline="0" dirty="0" smtClean="0"/>
                        <a:t> to increase during a reaction</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One of the reactants is a gas</a:t>
                      </a:r>
                      <a:endParaRPr lang="en-GB" sz="900" b="1" i="1" dirty="0">
                        <a:solidFill>
                          <a:schemeClr val="accent2">
                            <a:lumMod val="75000"/>
                          </a:schemeClr>
                        </a:solidFill>
                      </a:endParaRPr>
                    </a:p>
                  </a:txBody>
                  <a:tcPr marL="65314" marR="65314" marT="32657" marB="32657" anchor="ctr"/>
                </a:tc>
                <a:tc>
                  <a:txBody>
                    <a:bodyPr/>
                    <a:lstStyle/>
                    <a:p>
                      <a:pPr algn="ctr"/>
                      <a:r>
                        <a:rPr lang="en-GB" sz="900" b="1" dirty="0" smtClean="0"/>
                        <a:t>Magnesium +</a:t>
                      </a:r>
                      <a:r>
                        <a:rPr lang="en-GB" sz="900" b="1" baseline="0" dirty="0" smtClean="0"/>
                        <a:t> oxygen </a:t>
                      </a:r>
                      <a:r>
                        <a:rPr lang="en-GB" sz="900" b="1" baseline="0" dirty="0" smtClean="0">
                          <a:sym typeface="Wingdings" panose="05000000000000000000" pitchFamily="2" charset="2"/>
                        </a:rPr>
                        <a:t> magnesium oxide</a:t>
                      </a:r>
                      <a:endParaRPr lang="en-GB" sz="900" b="1" dirty="0"/>
                    </a:p>
                  </a:txBody>
                  <a:tcPr marL="65314" marR="65314" marT="32657" marB="32657" anchor="ctr"/>
                </a:tc>
                <a:extLst>
                  <a:ext uri="{0D108BD9-81ED-4DB2-BD59-A6C34878D82A}">
                    <a16:rowId xmlns:a16="http://schemas.microsoft.com/office/drawing/2014/main" val="10000"/>
                  </a:ext>
                </a:extLst>
              </a:tr>
              <a:tr h="457200">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dirty="0" smtClean="0"/>
                        <a:t>Mass appears</a:t>
                      </a:r>
                      <a:r>
                        <a:rPr lang="en-GB" sz="900" b="1" baseline="0" dirty="0" smtClean="0"/>
                        <a:t> to decrease during a reaction</a:t>
                      </a:r>
                      <a:endParaRPr lang="en-GB" sz="900" b="1" dirty="0" smtClean="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One of the products is a gas and has escaped</a:t>
                      </a:r>
                      <a:endParaRPr lang="en-GB" sz="900" b="1" i="1" dirty="0">
                        <a:solidFill>
                          <a:schemeClr val="accent2">
                            <a:lumMod val="75000"/>
                          </a:schemeClr>
                        </a:solidFill>
                      </a:endParaRPr>
                    </a:p>
                  </a:txBody>
                  <a:tcPr marL="65314" marR="65314" marT="32657" marB="32657" anchor="ctr"/>
                </a:tc>
                <a:tc>
                  <a:txBody>
                    <a:bodyPr/>
                    <a:lstStyle/>
                    <a:p>
                      <a:pPr algn="ctr"/>
                      <a:r>
                        <a:rPr lang="en-GB" sz="900" b="1" dirty="0" smtClean="0"/>
                        <a:t>Calcium carbonate </a:t>
                      </a:r>
                      <a:r>
                        <a:rPr lang="en-GB" sz="900" b="1" dirty="0" smtClean="0">
                          <a:sym typeface="Wingdings" panose="05000000000000000000" pitchFamily="2" charset="2"/>
                        </a:rPr>
                        <a:t> carbon dioxide +</a:t>
                      </a:r>
                      <a:r>
                        <a:rPr lang="en-GB" sz="900" b="1" baseline="0" dirty="0" smtClean="0">
                          <a:sym typeface="Wingdings" panose="05000000000000000000" pitchFamily="2" charset="2"/>
                        </a:rPr>
                        <a:t> calcium oxide</a:t>
                      </a:r>
                      <a:endParaRPr lang="en-GB" sz="900" b="1" dirty="0"/>
                    </a:p>
                  </a:txBody>
                  <a:tcPr marL="65314" marR="65314" marT="32657" marB="32657" anchor="ctr"/>
                </a:tc>
                <a:extLst>
                  <a:ext uri="{0D108BD9-81ED-4DB2-BD59-A6C34878D82A}">
                    <a16:rowId xmlns:a16="http://schemas.microsoft.com/office/drawing/2014/main" val="10001"/>
                  </a:ext>
                </a:extLst>
              </a:tr>
            </a:tbl>
          </a:graphicData>
        </a:graphic>
      </p:graphicFrame>
      <p:cxnSp>
        <p:nvCxnSpPr>
          <p:cNvPr id="6" name="Straight Arrow Connector 5"/>
          <p:cNvCxnSpPr/>
          <p:nvPr/>
        </p:nvCxnSpPr>
        <p:spPr>
          <a:xfrm flipV="1">
            <a:off x="2071041" y="3155500"/>
            <a:ext cx="335529" cy="12108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H="1" flipV="1">
            <a:off x="2884714" y="3155500"/>
            <a:ext cx="66667" cy="12108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8" name="Table 17"/>
          <p:cNvGraphicFramePr>
            <a:graphicFrameLocks noGrp="1"/>
          </p:cNvGraphicFramePr>
          <p:nvPr>
            <p:extLst/>
          </p:nvPr>
        </p:nvGraphicFramePr>
        <p:xfrm>
          <a:off x="439803" y="4288729"/>
          <a:ext cx="5062869" cy="486724"/>
        </p:xfrm>
        <a:graphic>
          <a:graphicData uri="http://schemas.openxmlformats.org/drawingml/2006/table">
            <a:tbl>
              <a:tblPr firstRow="1" bandRow="1">
                <a:tableStyleId>{5940675A-B579-460E-94D1-54222C63F5DA}</a:tableStyleId>
              </a:tblPr>
              <a:tblGrid>
                <a:gridCol w="1237673">
                  <a:extLst>
                    <a:ext uri="{9D8B030D-6E8A-4147-A177-3AD203B41FA5}">
                      <a16:colId xmlns:a16="http://schemas.microsoft.com/office/drawing/2014/main" val="20000"/>
                    </a:ext>
                  </a:extLst>
                </a:gridCol>
                <a:gridCol w="2077477">
                  <a:extLst>
                    <a:ext uri="{9D8B030D-6E8A-4147-A177-3AD203B41FA5}">
                      <a16:colId xmlns:a16="http://schemas.microsoft.com/office/drawing/2014/main" val="20001"/>
                    </a:ext>
                  </a:extLst>
                </a:gridCol>
                <a:gridCol w="1747719">
                  <a:extLst>
                    <a:ext uri="{9D8B030D-6E8A-4147-A177-3AD203B41FA5}">
                      <a16:colId xmlns:a16="http://schemas.microsoft.com/office/drawing/2014/main" val="20002"/>
                    </a:ext>
                  </a:extLst>
                </a:gridCol>
              </a:tblGrid>
              <a:tr h="486724">
                <a:tc>
                  <a:txBody>
                    <a:bodyPr/>
                    <a:lstStyle/>
                    <a:p>
                      <a:pPr algn="ctr"/>
                      <a:r>
                        <a:rPr lang="en-GB" sz="900" b="1" dirty="0" smtClean="0"/>
                        <a:t>Chemical amounts are measured in moles (</a:t>
                      </a:r>
                      <a:r>
                        <a:rPr lang="en-GB" sz="900" b="1" dirty="0" err="1" smtClean="0"/>
                        <a:t>mol</a:t>
                      </a:r>
                      <a:r>
                        <a:rPr lang="en-GB" sz="900" b="1" dirty="0" smtClean="0"/>
                        <a:t>)</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Mass of one mole of a substance in grams = relative formula mass</a:t>
                      </a:r>
                      <a:endParaRPr lang="en-GB" sz="900" b="1" i="1" dirty="0">
                        <a:solidFill>
                          <a:schemeClr val="accent2">
                            <a:lumMod val="75000"/>
                          </a:schemeClr>
                        </a:solidFill>
                      </a:endParaRPr>
                    </a:p>
                  </a:txBody>
                  <a:tcPr marL="65314" marR="65314" marT="32657" marB="32657" anchor="ctr"/>
                </a:tc>
                <a:tc>
                  <a:txBody>
                    <a:bodyPr/>
                    <a:lstStyle/>
                    <a:p>
                      <a:pPr algn="ctr"/>
                      <a:r>
                        <a:rPr lang="en-GB" sz="900" b="1" dirty="0" smtClean="0"/>
                        <a:t>One mole of H</a:t>
                      </a:r>
                      <a:r>
                        <a:rPr lang="en-GB" sz="900" b="1" baseline="-25000" dirty="0" smtClean="0"/>
                        <a:t>2</a:t>
                      </a:r>
                      <a:r>
                        <a:rPr lang="en-GB" sz="900" b="1" dirty="0" smtClean="0"/>
                        <a:t>O = 18g (1 + 1</a:t>
                      </a:r>
                      <a:r>
                        <a:rPr lang="en-GB" sz="900" b="1" baseline="0" dirty="0" smtClean="0"/>
                        <a:t> + 16)</a:t>
                      </a:r>
                    </a:p>
                    <a:p>
                      <a:pPr algn="ctr"/>
                      <a:endParaRPr lang="en-GB" sz="900" b="1" baseline="0" dirty="0" smtClean="0"/>
                    </a:p>
                    <a:p>
                      <a:pPr algn="ctr"/>
                      <a:r>
                        <a:rPr lang="en-GB" sz="900" b="1" baseline="0" dirty="0" smtClean="0"/>
                        <a:t>One mole of Mg = 24g</a:t>
                      </a:r>
                      <a:endParaRPr lang="en-GB" sz="900" b="1" dirty="0"/>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19" name="Table 18"/>
          <p:cNvGraphicFramePr>
            <a:graphicFrameLocks noGrp="1"/>
          </p:cNvGraphicFramePr>
          <p:nvPr>
            <p:extLst/>
          </p:nvPr>
        </p:nvGraphicFramePr>
        <p:xfrm>
          <a:off x="449528" y="4906784"/>
          <a:ext cx="5053145" cy="718566"/>
        </p:xfrm>
        <a:graphic>
          <a:graphicData uri="http://schemas.openxmlformats.org/drawingml/2006/table">
            <a:tbl>
              <a:tblPr firstRow="1" bandRow="1">
                <a:tableStyleId>{5940675A-B579-460E-94D1-54222C63F5DA}</a:tableStyleId>
              </a:tblPr>
              <a:tblGrid>
                <a:gridCol w="354508">
                  <a:extLst>
                    <a:ext uri="{9D8B030D-6E8A-4147-A177-3AD203B41FA5}">
                      <a16:colId xmlns:a16="http://schemas.microsoft.com/office/drawing/2014/main" val="20000"/>
                    </a:ext>
                  </a:extLst>
                </a:gridCol>
                <a:gridCol w="1859628">
                  <a:extLst>
                    <a:ext uri="{9D8B030D-6E8A-4147-A177-3AD203B41FA5}">
                      <a16:colId xmlns:a16="http://schemas.microsoft.com/office/drawing/2014/main" val="20001"/>
                    </a:ext>
                  </a:extLst>
                </a:gridCol>
                <a:gridCol w="2839009">
                  <a:extLst>
                    <a:ext uri="{9D8B030D-6E8A-4147-A177-3AD203B41FA5}">
                      <a16:colId xmlns:a16="http://schemas.microsoft.com/office/drawing/2014/main" val="20002"/>
                    </a:ext>
                  </a:extLst>
                </a:gridCol>
              </a:tblGrid>
              <a:tr h="718566">
                <a:tc>
                  <a:txBody>
                    <a:bodyPr/>
                    <a:lstStyle/>
                    <a:p>
                      <a:pPr algn="ctr"/>
                      <a:r>
                        <a:rPr lang="en-GB" sz="900" b="1" dirty="0" smtClean="0"/>
                        <a:t>Avogadro</a:t>
                      </a:r>
                      <a:r>
                        <a:rPr lang="en-GB" sz="900" b="1" baseline="0" dirty="0" smtClean="0"/>
                        <a:t> constant</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One mole of any substance will contain the same number of particles, atoms, molecules or ions.</a:t>
                      </a:r>
                      <a:endParaRPr lang="en-GB" sz="900" b="1" i="1" dirty="0">
                        <a:solidFill>
                          <a:schemeClr val="accent2">
                            <a:lumMod val="75000"/>
                          </a:schemeClr>
                        </a:solidFill>
                      </a:endParaRPr>
                    </a:p>
                  </a:txBody>
                  <a:tcPr marL="65314" marR="65314" marT="32657" marB="32657" anchor="ctr"/>
                </a:tc>
                <a:tc>
                  <a:txBody>
                    <a:bodyPr/>
                    <a:lstStyle/>
                    <a:p>
                      <a:pPr algn="ctr"/>
                      <a:r>
                        <a:rPr lang="en-GB" sz="900" b="1" dirty="0" smtClean="0"/>
                        <a:t>6.02 x 10</a:t>
                      </a:r>
                      <a:r>
                        <a:rPr lang="en-GB" sz="900" b="1" baseline="30000" dirty="0" smtClean="0"/>
                        <a:t>23</a:t>
                      </a:r>
                      <a:r>
                        <a:rPr lang="en-GB" sz="900" b="1" baseline="0" dirty="0" smtClean="0"/>
                        <a:t> per mole</a:t>
                      </a:r>
                    </a:p>
                    <a:p>
                      <a:pPr algn="ctr"/>
                      <a:r>
                        <a:rPr lang="en-GB" sz="900" b="1" baseline="0" dirty="0" smtClean="0"/>
                        <a:t> </a:t>
                      </a:r>
                    </a:p>
                    <a:p>
                      <a:pPr algn="ctr"/>
                      <a:r>
                        <a:rPr lang="en-GB" sz="900" b="1" baseline="0" dirty="0" smtClean="0"/>
                        <a:t>One mole of H</a:t>
                      </a:r>
                      <a:r>
                        <a:rPr lang="en-GB" sz="900" b="1" baseline="-25000" dirty="0" smtClean="0"/>
                        <a:t>2</a:t>
                      </a:r>
                      <a:r>
                        <a:rPr lang="en-GB" sz="900" b="1" baseline="0" dirty="0" smtClean="0"/>
                        <a:t>O will contain </a:t>
                      </a:r>
                      <a:r>
                        <a:rPr lang="en-GB" sz="900" b="1" dirty="0" smtClean="0"/>
                        <a:t>6.02 x 10</a:t>
                      </a:r>
                      <a:r>
                        <a:rPr lang="en-GB" sz="900" b="1" baseline="30000" dirty="0" smtClean="0"/>
                        <a:t>23</a:t>
                      </a:r>
                      <a:r>
                        <a:rPr lang="en-GB" sz="900" b="1" baseline="0" dirty="0" smtClean="0"/>
                        <a:t> molecules </a:t>
                      </a:r>
                    </a:p>
                    <a:p>
                      <a:pPr algn="ctr"/>
                      <a:r>
                        <a:rPr lang="en-GB" sz="900" b="1" baseline="0" dirty="0" smtClean="0"/>
                        <a:t>One mole of </a:t>
                      </a:r>
                      <a:r>
                        <a:rPr lang="en-GB" sz="900" b="1" baseline="0" dirty="0" err="1" smtClean="0"/>
                        <a:t>NaCl</a:t>
                      </a:r>
                      <a:r>
                        <a:rPr lang="en-GB" sz="900" b="1" baseline="0" dirty="0" smtClean="0"/>
                        <a:t> will contain </a:t>
                      </a:r>
                      <a:r>
                        <a:rPr lang="en-GB" sz="900" b="1" dirty="0" smtClean="0"/>
                        <a:t>6.02 x 10</a:t>
                      </a:r>
                      <a:r>
                        <a:rPr lang="en-GB" sz="900" b="1" baseline="30000" dirty="0" smtClean="0"/>
                        <a:t>23</a:t>
                      </a:r>
                      <a:r>
                        <a:rPr lang="en-GB" sz="900" b="1" baseline="0" dirty="0" smtClean="0"/>
                        <a:t> Na</a:t>
                      </a:r>
                      <a:r>
                        <a:rPr lang="en-GB" sz="900" b="1" baseline="30000" dirty="0" smtClean="0"/>
                        <a:t>+</a:t>
                      </a:r>
                      <a:r>
                        <a:rPr lang="en-GB" sz="900" b="1" baseline="0" dirty="0" smtClean="0"/>
                        <a:t> ions </a:t>
                      </a:r>
                      <a:endParaRPr lang="en-GB" sz="900" b="1" dirty="0"/>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20" name="Table 19"/>
          <p:cNvGraphicFramePr>
            <a:graphicFrameLocks noGrp="1"/>
          </p:cNvGraphicFramePr>
          <p:nvPr>
            <p:extLst/>
          </p:nvPr>
        </p:nvGraphicFramePr>
        <p:xfrm>
          <a:off x="439803" y="5770083"/>
          <a:ext cx="4984912" cy="888274"/>
        </p:xfrm>
        <a:graphic>
          <a:graphicData uri="http://schemas.openxmlformats.org/drawingml/2006/table">
            <a:tbl>
              <a:tblPr firstRow="1" bandRow="1">
                <a:tableStyleId>{5940675A-B579-460E-94D1-54222C63F5DA}</a:tableStyleId>
              </a:tblPr>
              <a:tblGrid>
                <a:gridCol w="2216126">
                  <a:extLst>
                    <a:ext uri="{9D8B030D-6E8A-4147-A177-3AD203B41FA5}">
                      <a16:colId xmlns:a16="http://schemas.microsoft.com/office/drawing/2014/main" val="20000"/>
                    </a:ext>
                  </a:extLst>
                </a:gridCol>
                <a:gridCol w="2768786">
                  <a:extLst>
                    <a:ext uri="{9D8B030D-6E8A-4147-A177-3AD203B41FA5}">
                      <a16:colId xmlns:a16="http://schemas.microsoft.com/office/drawing/2014/main" val="20001"/>
                    </a:ext>
                  </a:extLst>
                </a:gridCol>
              </a:tblGrid>
              <a:tr h="849086">
                <a:tc>
                  <a:txBody>
                    <a:bodyPr/>
                    <a:lstStyle/>
                    <a:p>
                      <a:r>
                        <a:rPr lang="en-GB" sz="900" b="1" i="1" dirty="0" smtClean="0">
                          <a:solidFill>
                            <a:schemeClr val="accent2">
                              <a:lumMod val="75000"/>
                            </a:schemeClr>
                          </a:solidFill>
                        </a:rPr>
                        <a:t>Number of moles = </a:t>
                      </a:r>
                      <a:r>
                        <a:rPr lang="en-GB" sz="900" b="1" i="1" u="sng" dirty="0" smtClean="0">
                          <a:solidFill>
                            <a:schemeClr val="accent2">
                              <a:lumMod val="75000"/>
                            </a:schemeClr>
                          </a:solidFill>
                        </a:rPr>
                        <a:t>mass (g)</a:t>
                      </a:r>
                      <a:r>
                        <a:rPr lang="en-GB" sz="900" b="1" i="1" dirty="0" smtClean="0">
                          <a:solidFill>
                            <a:schemeClr val="accent2">
                              <a:lumMod val="75000"/>
                            </a:schemeClr>
                          </a:solidFill>
                        </a:rPr>
                        <a:t>  or  </a:t>
                      </a:r>
                      <a:r>
                        <a:rPr lang="en-GB" sz="900" b="1" i="1" u="sng" dirty="0" smtClean="0">
                          <a:solidFill>
                            <a:schemeClr val="accent2">
                              <a:lumMod val="75000"/>
                            </a:schemeClr>
                          </a:solidFill>
                        </a:rPr>
                        <a:t>mass (g)</a:t>
                      </a:r>
                    </a:p>
                    <a:p>
                      <a:r>
                        <a:rPr lang="en-GB" sz="900" b="1" i="1" dirty="0" smtClean="0">
                          <a:solidFill>
                            <a:schemeClr val="accent2">
                              <a:lumMod val="75000"/>
                            </a:schemeClr>
                          </a:solidFill>
                        </a:rPr>
                        <a:t>                                        </a:t>
                      </a:r>
                      <a:r>
                        <a:rPr lang="en-GB" sz="900" b="1" i="1" dirty="0" err="1" smtClean="0">
                          <a:solidFill>
                            <a:schemeClr val="accent2">
                              <a:lumMod val="75000"/>
                            </a:schemeClr>
                          </a:solidFill>
                        </a:rPr>
                        <a:t>A</a:t>
                      </a:r>
                      <a:r>
                        <a:rPr lang="en-GB" sz="900" b="1" i="1" baseline="-25000" dirty="0" err="1" smtClean="0">
                          <a:solidFill>
                            <a:schemeClr val="accent2">
                              <a:lumMod val="75000"/>
                            </a:schemeClr>
                          </a:solidFill>
                        </a:rPr>
                        <a:t>r</a:t>
                      </a:r>
                      <a:r>
                        <a:rPr lang="en-GB" sz="900" b="1" i="1" baseline="-25000" dirty="0" smtClean="0">
                          <a:solidFill>
                            <a:schemeClr val="accent2">
                              <a:lumMod val="75000"/>
                            </a:schemeClr>
                          </a:solidFill>
                        </a:rPr>
                        <a:t>  </a:t>
                      </a:r>
                      <a:r>
                        <a:rPr lang="en-GB" sz="900" b="1" i="1" dirty="0" smtClean="0">
                          <a:solidFill>
                            <a:schemeClr val="accent2">
                              <a:lumMod val="75000"/>
                            </a:schemeClr>
                          </a:solidFill>
                        </a:rPr>
                        <a:t>                 M</a:t>
                      </a:r>
                      <a:r>
                        <a:rPr lang="en-GB" sz="900" b="1" i="1" baseline="-25000" dirty="0" smtClean="0">
                          <a:solidFill>
                            <a:schemeClr val="accent2">
                              <a:lumMod val="75000"/>
                            </a:schemeClr>
                          </a:solidFill>
                        </a:rPr>
                        <a:t>r</a:t>
                      </a:r>
                    </a:p>
                    <a:p>
                      <a:pPr algn="ctr"/>
                      <a:endParaRPr lang="en-GB" sz="900" b="1" i="1" dirty="0">
                        <a:solidFill>
                          <a:schemeClr val="accent2">
                            <a:lumMod val="75000"/>
                          </a:schemeClr>
                        </a:solidFill>
                      </a:endParaRPr>
                    </a:p>
                  </a:txBody>
                  <a:tcPr marL="65314" marR="65314" marT="32657" marB="32657" anchor="ctr"/>
                </a:tc>
                <a:tc>
                  <a:txBody>
                    <a:bodyPr/>
                    <a:lstStyle/>
                    <a:p>
                      <a:pPr algn="ctr"/>
                      <a:r>
                        <a:rPr lang="en-GB" sz="900" b="1" i="0" dirty="0" smtClean="0"/>
                        <a:t>How many moles of </a:t>
                      </a:r>
                      <a:r>
                        <a:rPr lang="en-GB" sz="900" b="1" i="0" dirty="0" err="1" smtClean="0"/>
                        <a:t>sulfuric</a:t>
                      </a:r>
                      <a:r>
                        <a:rPr lang="en-GB" sz="900" b="1" i="0" dirty="0" smtClean="0"/>
                        <a:t> acid molecules are there in 4.7g of </a:t>
                      </a:r>
                      <a:r>
                        <a:rPr lang="en-GB" sz="900" b="1" i="0" dirty="0" err="1" smtClean="0"/>
                        <a:t>sulfuric</a:t>
                      </a:r>
                      <a:r>
                        <a:rPr lang="en-GB" sz="900" b="1" i="0" dirty="0" smtClean="0"/>
                        <a:t> acid (H</a:t>
                      </a:r>
                      <a:r>
                        <a:rPr lang="en-GB" sz="900" b="1" i="0" baseline="-25000" dirty="0" smtClean="0"/>
                        <a:t>2</a:t>
                      </a:r>
                      <a:r>
                        <a:rPr lang="en-GB" sz="900" b="1" i="0" dirty="0" smtClean="0"/>
                        <a:t>SO</a:t>
                      </a:r>
                      <a:r>
                        <a:rPr lang="en-GB" sz="900" b="1" i="0" baseline="-25000" dirty="0" smtClean="0"/>
                        <a:t>4</a:t>
                      </a:r>
                      <a:r>
                        <a:rPr lang="en-GB" sz="900" b="1" i="0" dirty="0" smtClean="0"/>
                        <a:t>)?  </a:t>
                      </a:r>
                    </a:p>
                    <a:p>
                      <a:pPr algn="ctr"/>
                      <a:r>
                        <a:rPr lang="en-GB" sz="900" b="1" i="0" dirty="0" smtClean="0"/>
                        <a:t>Give your answer to 1 significant figure.</a:t>
                      </a:r>
                    </a:p>
                    <a:p>
                      <a:endParaRPr lang="en-GB" sz="900" b="1" i="0" dirty="0" smtClean="0"/>
                    </a:p>
                    <a:p>
                      <a:r>
                        <a:rPr lang="en-GB" sz="900" b="1" i="0" dirty="0" smtClean="0">
                          <a:solidFill>
                            <a:schemeClr val="tx1"/>
                          </a:solidFill>
                        </a:rPr>
                        <a:t>                       </a:t>
                      </a:r>
                      <a:r>
                        <a:rPr lang="en-GB" sz="900" b="1" i="0" u="sng" dirty="0" smtClean="0">
                          <a:solidFill>
                            <a:schemeClr val="tx1"/>
                          </a:solidFill>
                        </a:rPr>
                        <a:t> 4.7</a:t>
                      </a:r>
                      <a:r>
                        <a:rPr lang="en-GB" sz="900" b="1" i="0" dirty="0" smtClean="0">
                          <a:solidFill>
                            <a:schemeClr val="tx1"/>
                          </a:solidFill>
                        </a:rPr>
                        <a:t> = 0.05 </a:t>
                      </a:r>
                      <a:r>
                        <a:rPr lang="en-GB" sz="900" b="1" i="0" dirty="0" err="1" smtClean="0">
                          <a:solidFill>
                            <a:schemeClr val="tx1"/>
                          </a:solidFill>
                        </a:rPr>
                        <a:t>mol</a:t>
                      </a:r>
                      <a:endParaRPr lang="en-GB" sz="900" b="1" i="0" dirty="0" smtClean="0">
                        <a:solidFill>
                          <a:schemeClr val="tx1"/>
                        </a:solidFill>
                      </a:endParaRPr>
                    </a:p>
                    <a:p>
                      <a:r>
                        <a:rPr lang="en-GB" sz="900" b="1" i="0" dirty="0" smtClean="0">
                          <a:solidFill>
                            <a:schemeClr val="tx1"/>
                          </a:solidFill>
                        </a:rPr>
                        <a:t>                        98                                    (M</a:t>
                      </a:r>
                      <a:r>
                        <a:rPr lang="en-GB" sz="900" b="1" i="0" baseline="-25000" dirty="0" smtClean="0">
                          <a:solidFill>
                            <a:schemeClr val="tx1"/>
                          </a:solidFill>
                        </a:rPr>
                        <a:t>r </a:t>
                      </a:r>
                      <a:r>
                        <a:rPr lang="en-GB" sz="900" b="1" i="0" dirty="0" smtClean="0">
                          <a:solidFill>
                            <a:schemeClr val="tx1"/>
                          </a:solidFill>
                        </a:rPr>
                        <a:t>of  H</a:t>
                      </a:r>
                      <a:r>
                        <a:rPr lang="en-GB" sz="900" b="1" i="0" baseline="-25000" dirty="0" smtClean="0">
                          <a:solidFill>
                            <a:schemeClr val="tx1"/>
                          </a:solidFill>
                        </a:rPr>
                        <a:t>2</a:t>
                      </a:r>
                      <a:r>
                        <a:rPr lang="en-GB" sz="900" b="1" i="0" dirty="0" smtClean="0">
                          <a:solidFill>
                            <a:schemeClr val="tx1"/>
                          </a:solidFill>
                        </a:rPr>
                        <a:t>SO</a:t>
                      </a:r>
                      <a:r>
                        <a:rPr lang="en-GB" sz="900" b="1" i="0" baseline="-25000" dirty="0" smtClean="0">
                          <a:solidFill>
                            <a:schemeClr val="tx1"/>
                          </a:solidFill>
                        </a:rPr>
                        <a:t>4</a:t>
                      </a:r>
                      <a:r>
                        <a:rPr lang="en-GB" sz="900" b="1" i="0" baseline="0" dirty="0" smtClean="0">
                          <a:solidFill>
                            <a:schemeClr val="tx1"/>
                          </a:solidFill>
                        </a:rPr>
                        <a:t>)</a:t>
                      </a:r>
                      <a:endParaRPr lang="en-GB" sz="900" b="1" i="0" baseline="-25000" dirty="0" smtClean="0">
                        <a:solidFill>
                          <a:schemeClr val="tx1"/>
                        </a:solidFill>
                      </a:endParaRPr>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21" name="Table 20"/>
          <p:cNvGraphicFramePr>
            <a:graphicFrameLocks noGrp="1"/>
          </p:cNvGraphicFramePr>
          <p:nvPr>
            <p:extLst/>
          </p:nvPr>
        </p:nvGraphicFramePr>
        <p:xfrm>
          <a:off x="5424715" y="95872"/>
          <a:ext cx="3590388" cy="540632"/>
        </p:xfrm>
        <a:graphic>
          <a:graphicData uri="http://schemas.openxmlformats.org/drawingml/2006/table">
            <a:tbl>
              <a:tblPr firstRow="1" bandRow="1">
                <a:tableStyleId>{5940675A-B579-460E-94D1-54222C63F5DA}</a:tableStyleId>
              </a:tblPr>
              <a:tblGrid>
                <a:gridCol w="1165276">
                  <a:extLst>
                    <a:ext uri="{9D8B030D-6E8A-4147-A177-3AD203B41FA5}">
                      <a16:colId xmlns:a16="http://schemas.microsoft.com/office/drawing/2014/main" val="20000"/>
                    </a:ext>
                  </a:extLst>
                </a:gridCol>
                <a:gridCol w="1264948">
                  <a:extLst>
                    <a:ext uri="{9D8B030D-6E8A-4147-A177-3AD203B41FA5}">
                      <a16:colId xmlns:a16="http://schemas.microsoft.com/office/drawing/2014/main" val="20001"/>
                    </a:ext>
                  </a:extLst>
                </a:gridCol>
                <a:gridCol w="1160164">
                  <a:extLst>
                    <a:ext uri="{9D8B030D-6E8A-4147-A177-3AD203B41FA5}">
                      <a16:colId xmlns:a16="http://schemas.microsoft.com/office/drawing/2014/main" val="20002"/>
                    </a:ext>
                  </a:extLst>
                </a:gridCol>
              </a:tblGrid>
              <a:tr h="540632">
                <a:tc>
                  <a:txBody>
                    <a:bodyPr/>
                    <a:lstStyle/>
                    <a:p>
                      <a:pPr algn="ctr"/>
                      <a:r>
                        <a:rPr lang="en-GB" sz="900" b="1" dirty="0" smtClean="0"/>
                        <a:t>The reactant that</a:t>
                      </a:r>
                      <a:r>
                        <a:rPr lang="en-GB" sz="900" b="1" baseline="0" dirty="0" smtClean="0"/>
                        <a:t> is completely used up </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Limits the amount of product that is made</a:t>
                      </a:r>
                      <a:endParaRPr lang="en-GB" sz="900" b="1" i="1" dirty="0">
                        <a:solidFill>
                          <a:schemeClr val="accent2">
                            <a:lumMod val="75000"/>
                          </a:schemeClr>
                        </a:solidFill>
                      </a:endParaRPr>
                    </a:p>
                  </a:txBody>
                  <a:tcPr marL="65314" marR="65314" marT="32657" marB="32657" anchor="ctr"/>
                </a:tc>
                <a:tc>
                  <a:txBody>
                    <a:bodyPr/>
                    <a:lstStyle/>
                    <a:p>
                      <a:pPr algn="ctr"/>
                      <a:r>
                        <a:rPr lang="en-GB" sz="900" b="1" dirty="0" smtClean="0"/>
                        <a:t>Less moles of product are made.</a:t>
                      </a:r>
                      <a:endParaRPr lang="en-GB" sz="900" b="1" dirty="0"/>
                    </a:p>
                  </a:txBody>
                  <a:tcPr marL="65314" marR="65314" marT="32657" marB="32657" anchor="ctr"/>
                </a:tc>
                <a:extLst>
                  <a:ext uri="{0D108BD9-81ED-4DB2-BD59-A6C34878D82A}">
                    <a16:rowId xmlns:a16="http://schemas.microsoft.com/office/drawing/2014/main" val="10000"/>
                  </a:ext>
                </a:extLst>
              </a:tr>
            </a:tbl>
          </a:graphicData>
        </a:graphic>
      </p:graphicFrame>
      <p:sp>
        <p:nvSpPr>
          <p:cNvPr id="23" name="Rectangle 22"/>
          <p:cNvSpPr/>
          <p:nvPr/>
        </p:nvSpPr>
        <p:spPr>
          <a:xfrm>
            <a:off x="6201157" y="1927032"/>
            <a:ext cx="1054008" cy="33866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Concentration of solutions</a:t>
            </a:r>
            <a:endParaRPr lang="en-GB" sz="1000" b="1" dirty="0">
              <a:solidFill>
                <a:schemeClr val="tx1"/>
              </a:solidFill>
            </a:endParaRPr>
          </a:p>
        </p:txBody>
      </p:sp>
      <p:graphicFrame>
        <p:nvGraphicFramePr>
          <p:cNvPr id="26" name="Table 25"/>
          <p:cNvGraphicFramePr>
            <a:graphicFrameLocks noGrp="1"/>
          </p:cNvGraphicFramePr>
          <p:nvPr>
            <p:extLst/>
          </p:nvPr>
        </p:nvGraphicFramePr>
        <p:xfrm>
          <a:off x="6259286" y="3225782"/>
          <a:ext cx="3172405" cy="821553"/>
        </p:xfrm>
        <a:graphic>
          <a:graphicData uri="http://schemas.openxmlformats.org/drawingml/2006/table">
            <a:tbl>
              <a:tblPr firstRow="1" bandRow="1">
                <a:tableStyleId>{5940675A-B579-460E-94D1-54222C63F5DA}</a:tableStyleId>
              </a:tblPr>
              <a:tblGrid>
                <a:gridCol w="1557102">
                  <a:extLst>
                    <a:ext uri="{9D8B030D-6E8A-4147-A177-3AD203B41FA5}">
                      <a16:colId xmlns:a16="http://schemas.microsoft.com/office/drawing/2014/main" val="20000"/>
                    </a:ext>
                  </a:extLst>
                </a:gridCol>
                <a:gridCol w="1615303">
                  <a:extLst>
                    <a:ext uri="{9D8B030D-6E8A-4147-A177-3AD203B41FA5}">
                      <a16:colId xmlns:a16="http://schemas.microsoft.com/office/drawing/2014/main" val="20001"/>
                    </a:ext>
                  </a:extLst>
                </a:gridCol>
              </a:tblGrid>
              <a:tr h="821553">
                <a:tc>
                  <a:txBody>
                    <a:bodyPr/>
                    <a:lstStyle/>
                    <a:p>
                      <a:pPr algn="ctr"/>
                      <a:r>
                        <a:rPr lang="en-GB" sz="900" b="1" dirty="0" smtClean="0"/>
                        <a:t>The</a:t>
                      </a:r>
                      <a:r>
                        <a:rPr lang="en-GB" sz="900" b="1" baseline="0" dirty="0" smtClean="0"/>
                        <a:t> b</a:t>
                      </a:r>
                      <a:r>
                        <a:rPr lang="en-GB" sz="900" b="1" dirty="0" smtClean="0"/>
                        <a:t>alancing numbers in a symbol equation can be calculated from the masses of reactants and products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Convert the masses in grams to amounts in moles and convert the number of moles to simple whole number ratios.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28" name="Table 27"/>
          <p:cNvGraphicFramePr>
            <a:graphicFrameLocks noGrp="1"/>
          </p:cNvGraphicFramePr>
          <p:nvPr>
            <p:extLst/>
          </p:nvPr>
        </p:nvGraphicFramePr>
        <p:xfrm>
          <a:off x="5570376" y="4157398"/>
          <a:ext cx="3882267" cy="2808514"/>
        </p:xfrm>
        <a:graphic>
          <a:graphicData uri="http://schemas.openxmlformats.org/drawingml/2006/table">
            <a:tbl>
              <a:tblPr firstRow="1" bandRow="1">
                <a:tableStyleId>{5940675A-B579-460E-94D1-54222C63F5DA}</a:tableStyleId>
              </a:tblPr>
              <a:tblGrid>
                <a:gridCol w="392790">
                  <a:extLst>
                    <a:ext uri="{9D8B030D-6E8A-4147-A177-3AD203B41FA5}">
                      <a16:colId xmlns:a16="http://schemas.microsoft.com/office/drawing/2014/main" val="20000"/>
                    </a:ext>
                  </a:extLst>
                </a:gridCol>
                <a:gridCol w="1554239">
                  <a:extLst>
                    <a:ext uri="{9D8B030D-6E8A-4147-A177-3AD203B41FA5}">
                      <a16:colId xmlns:a16="http://schemas.microsoft.com/office/drawing/2014/main" val="20001"/>
                    </a:ext>
                  </a:extLst>
                </a:gridCol>
                <a:gridCol w="1935238">
                  <a:extLst>
                    <a:ext uri="{9D8B030D-6E8A-4147-A177-3AD203B41FA5}">
                      <a16:colId xmlns:a16="http://schemas.microsoft.com/office/drawing/2014/main" val="20002"/>
                    </a:ext>
                  </a:extLst>
                </a:gridCol>
              </a:tblGrid>
              <a:tr h="2416629">
                <a:tc>
                  <a:txBody>
                    <a:bodyPr/>
                    <a:lstStyle/>
                    <a:p>
                      <a:pPr algn="ctr"/>
                      <a:r>
                        <a:rPr lang="en-GB" sz="900" b="1" dirty="0" smtClean="0"/>
                        <a:t>Chemical equations show the number of moles reacting and the number of moles made</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Mg + 2HCl </a:t>
                      </a:r>
                      <a:r>
                        <a:rPr lang="en-GB" sz="900" b="1" i="1" dirty="0" smtClean="0">
                          <a:solidFill>
                            <a:schemeClr val="accent2">
                              <a:lumMod val="75000"/>
                            </a:schemeClr>
                          </a:solidFill>
                          <a:sym typeface="Wingdings" panose="05000000000000000000" pitchFamily="2" charset="2"/>
                        </a:rPr>
                        <a:t> MgCl</a:t>
                      </a:r>
                      <a:r>
                        <a:rPr lang="en-GB" sz="900" b="1" i="1" baseline="-25000" dirty="0" smtClean="0">
                          <a:solidFill>
                            <a:schemeClr val="accent2">
                              <a:lumMod val="75000"/>
                            </a:schemeClr>
                          </a:solidFill>
                          <a:sym typeface="Wingdings" panose="05000000000000000000" pitchFamily="2" charset="2"/>
                        </a:rPr>
                        <a:t>2</a:t>
                      </a:r>
                      <a:r>
                        <a:rPr lang="en-GB" sz="900" b="1" i="1" dirty="0" smtClean="0">
                          <a:solidFill>
                            <a:schemeClr val="accent2">
                              <a:lumMod val="75000"/>
                            </a:schemeClr>
                          </a:solidFill>
                          <a:sym typeface="Wingdings" panose="05000000000000000000" pitchFamily="2" charset="2"/>
                        </a:rPr>
                        <a:t> + H</a:t>
                      </a:r>
                      <a:r>
                        <a:rPr lang="en-GB" sz="900" b="1" i="1" baseline="-25000" dirty="0" smtClean="0">
                          <a:solidFill>
                            <a:schemeClr val="accent2">
                              <a:lumMod val="75000"/>
                            </a:schemeClr>
                          </a:solidFill>
                          <a:sym typeface="Wingdings" panose="05000000000000000000" pitchFamily="2" charset="2"/>
                        </a:rPr>
                        <a:t>2</a:t>
                      </a:r>
                    </a:p>
                    <a:p>
                      <a:pPr algn="ctr"/>
                      <a:endParaRPr lang="en-GB" sz="900" b="1" i="1" baseline="-25000" dirty="0" smtClean="0">
                        <a:solidFill>
                          <a:schemeClr val="accent2">
                            <a:lumMod val="75000"/>
                          </a:schemeClr>
                        </a:solidFill>
                        <a:sym typeface="Wingdings" panose="05000000000000000000" pitchFamily="2" charset="2"/>
                      </a:endParaRPr>
                    </a:p>
                    <a:p>
                      <a:pPr algn="ctr"/>
                      <a:r>
                        <a:rPr lang="en-GB" sz="900" b="1" i="1" baseline="0" dirty="0" smtClean="0">
                          <a:solidFill>
                            <a:schemeClr val="accent2">
                              <a:lumMod val="75000"/>
                            </a:schemeClr>
                          </a:solidFill>
                          <a:sym typeface="Wingdings" panose="05000000000000000000" pitchFamily="2" charset="2"/>
                        </a:rPr>
                        <a:t>One mole of magnesium reacts with two moles of hydrochloric acid to make one mole of magnesium chloride and one mole of hydrogen</a:t>
                      </a:r>
                      <a:endParaRPr lang="en-GB" sz="900" b="1" i="1" baseline="0" dirty="0">
                        <a:solidFill>
                          <a:schemeClr val="accent2">
                            <a:lumMod val="75000"/>
                          </a:schemeClr>
                        </a:solidFill>
                      </a:endParaRPr>
                    </a:p>
                  </a:txBody>
                  <a:tcPr marL="65314" marR="65314" marT="32657" marB="32657" anchor="ctr"/>
                </a:tc>
                <a:tc>
                  <a:txBody>
                    <a:bodyPr/>
                    <a:lstStyle/>
                    <a:p>
                      <a:r>
                        <a:rPr lang="en-GB" sz="900" b="1" dirty="0" smtClean="0">
                          <a:sym typeface="Wingdings" panose="05000000000000000000" pitchFamily="2" charset="2"/>
                        </a:rPr>
                        <a:t>If you have a 60g of</a:t>
                      </a:r>
                      <a:r>
                        <a:rPr lang="en-GB" sz="900" b="1" baseline="0" dirty="0" smtClean="0">
                          <a:sym typeface="Wingdings" panose="05000000000000000000" pitchFamily="2" charset="2"/>
                        </a:rPr>
                        <a:t> Mg</a:t>
                      </a:r>
                      <a:r>
                        <a:rPr lang="en-GB" sz="900" b="1" dirty="0" smtClean="0">
                          <a:sym typeface="Wingdings" panose="05000000000000000000" pitchFamily="2" charset="2"/>
                        </a:rPr>
                        <a:t>, what mass of </a:t>
                      </a:r>
                      <a:r>
                        <a:rPr lang="en-GB" sz="900" b="1" dirty="0" err="1" smtClean="0">
                          <a:sym typeface="Wingdings" panose="05000000000000000000" pitchFamily="2" charset="2"/>
                        </a:rPr>
                        <a:t>HCl</a:t>
                      </a:r>
                      <a:r>
                        <a:rPr lang="en-GB" sz="900" b="1" dirty="0" smtClean="0">
                          <a:sym typeface="Wingdings" panose="05000000000000000000" pitchFamily="2" charset="2"/>
                        </a:rPr>
                        <a:t> do you need to convert it to MgCl</a:t>
                      </a:r>
                      <a:r>
                        <a:rPr lang="en-GB" sz="900" b="1" baseline="-25000" dirty="0" smtClean="0">
                          <a:sym typeface="Wingdings" panose="05000000000000000000" pitchFamily="2" charset="2"/>
                        </a:rPr>
                        <a:t>2</a:t>
                      </a:r>
                      <a:r>
                        <a:rPr lang="en-GB" sz="900" b="1" dirty="0" smtClean="0">
                          <a:sym typeface="Wingdings" panose="05000000000000000000" pitchFamily="2" charset="2"/>
                        </a:rPr>
                        <a:t>?</a:t>
                      </a:r>
                    </a:p>
                    <a:p>
                      <a:endParaRPr lang="en-GB" sz="900" b="1" dirty="0" smtClean="0">
                        <a:sym typeface="Wingdings" panose="05000000000000000000" pitchFamily="2" charset="2"/>
                      </a:endParaRPr>
                    </a:p>
                    <a:p>
                      <a:r>
                        <a:rPr lang="en-GB" sz="900" b="1" dirty="0" err="1" smtClean="0"/>
                        <a:t>A</a:t>
                      </a:r>
                      <a:r>
                        <a:rPr lang="en-GB" sz="900" b="1" baseline="-25000" dirty="0" err="1" smtClean="0"/>
                        <a:t>r</a:t>
                      </a:r>
                      <a:r>
                        <a:rPr lang="en-GB" sz="900" b="1" dirty="0" smtClean="0"/>
                        <a:t> : Mg =24 so mass of 1 mole of Mg = 24g</a:t>
                      </a:r>
                    </a:p>
                    <a:p>
                      <a:r>
                        <a:rPr lang="en-GB" sz="900" b="1" dirty="0" smtClean="0"/>
                        <a:t>M</a:t>
                      </a:r>
                      <a:r>
                        <a:rPr lang="en-GB" sz="900" b="1" baseline="-25000" dirty="0" smtClean="0"/>
                        <a:t>r</a:t>
                      </a:r>
                      <a:r>
                        <a:rPr lang="en-GB" sz="900" b="1" dirty="0" smtClean="0"/>
                        <a:t> : </a:t>
                      </a:r>
                      <a:r>
                        <a:rPr lang="en-GB" sz="900" b="1" dirty="0" err="1" smtClean="0"/>
                        <a:t>HCl</a:t>
                      </a:r>
                      <a:r>
                        <a:rPr lang="en-GB" sz="900" b="1" baseline="-25000" dirty="0" smtClean="0"/>
                        <a:t> </a:t>
                      </a:r>
                      <a:r>
                        <a:rPr lang="en-GB" sz="900" b="1" dirty="0" smtClean="0"/>
                        <a:t>(1 + 35.5) so mass of 1 mole of </a:t>
                      </a:r>
                      <a:r>
                        <a:rPr lang="en-GB" sz="900" b="1" dirty="0" err="1" smtClean="0"/>
                        <a:t>HCl</a:t>
                      </a:r>
                      <a:r>
                        <a:rPr lang="en-GB" sz="900" b="1" dirty="0" smtClean="0"/>
                        <a:t> = 36.5g</a:t>
                      </a:r>
                    </a:p>
                    <a:p>
                      <a:endParaRPr lang="en-GB" sz="900" b="1" dirty="0" smtClean="0"/>
                    </a:p>
                    <a:p>
                      <a:r>
                        <a:rPr lang="en-GB" sz="900" b="1" dirty="0" smtClean="0"/>
                        <a:t>So 60g of Mg is 60/24 = 2.5 moles</a:t>
                      </a:r>
                    </a:p>
                    <a:p>
                      <a:endParaRPr lang="en-GB" sz="900" b="1" dirty="0" smtClean="0"/>
                    </a:p>
                    <a:p>
                      <a:r>
                        <a:rPr lang="en-GB" sz="900" b="1" dirty="0" smtClean="0"/>
                        <a:t>Balanced symbol equation tells us that for every one mole of Mg, you need two moles of </a:t>
                      </a:r>
                      <a:r>
                        <a:rPr lang="en-GB" sz="900" b="1" dirty="0" err="1" smtClean="0"/>
                        <a:t>HCl</a:t>
                      </a:r>
                      <a:r>
                        <a:rPr lang="en-GB" sz="900" b="1" dirty="0" smtClean="0"/>
                        <a:t> to react with it.</a:t>
                      </a:r>
                    </a:p>
                    <a:p>
                      <a:endParaRPr lang="en-GB" sz="900" b="1" dirty="0" smtClean="0"/>
                    </a:p>
                    <a:p>
                      <a:r>
                        <a:rPr lang="en-GB" sz="900" b="1" dirty="0" smtClean="0"/>
                        <a:t>So you need 2.5x2 = 5 moles of </a:t>
                      </a:r>
                      <a:r>
                        <a:rPr lang="en-GB" sz="900" b="1" dirty="0" err="1" smtClean="0"/>
                        <a:t>HCl</a:t>
                      </a:r>
                      <a:endParaRPr lang="en-GB" sz="900" b="1" dirty="0" smtClean="0"/>
                    </a:p>
                    <a:p>
                      <a:endParaRPr lang="en-GB" sz="900" b="1" dirty="0" smtClean="0"/>
                    </a:p>
                    <a:p>
                      <a:r>
                        <a:rPr lang="en-GB" sz="900" b="1" dirty="0" smtClean="0"/>
                        <a:t>You will need 5 x 36.5g of </a:t>
                      </a:r>
                      <a:r>
                        <a:rPr lang="en-GB" sz="900" b="1" dirty="0" err="1" smtClean="0"/>
                        <a:t>HCl</a:t>
                      </a:r>
                      <a:r>
                        <a:rPr lang="en-GB" sz="900" b="1" dirty="0" smtClean="0"/>
                        <a:t>= 182.5g </a:t>
                      </a:r>
                    </a:p>
                    <a:p>
                      <a:pPr algn="ctr"/>
                      <a:endParaRPr lang="en-GB" sz="900" b="1" dirty="0"/>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32" name="Table 31"/>
          <p:cNvGraphicFramePr>
            <a:graphicFrameLocks noGrp="1"/>
          </p:cNvGraphicFramePr>
          <p:nvPr>
            <p:extLst/>
          </p:nvPr>
        </p:nvGraphicFramePr>
        <p:xfrm>
          <a:off x="6269537" y="2437042"/>
          <a:ext cx="3170796" cy="751114"/>
        </p:xfrm>
        <a:graphic>
          <a:graphicData uri="http://schemas.openxmlformats.org/drawingml/2006/table">
            <a:tbl>
              <a:tblPr firstRow="1" bandRow="1">
                <a:tableStyleId>{5940675A-B579-460E-94D1-54222C63F5DA}</a:tableStyleId>
              </a:tblPr>
              <a:tblGrid>
                <a:gridCol w="882776">
                  <a:extLst>
                    <a:ext uri="{9D8B030D-6E8A-4147-A177-3AD203B41FA5}">
                      <a16:colId xmlns:a16="http://schemas.microsoft.com/office/drawing/2014/main" val="20000"/>
                    </a:ext>
                  </a:extLst>
                </a:gridCol>
                <a:gridCol w="1004784">
                  <a:extLst>
                    <a:ext uri="{9D8B030D-6E8A-4147-A177-3AD203B41FA5}">
                      <a16:colId xmlns:a16="http://schemas.microsoft.com/office/drawing/2014/main" val="20001"/>
                    </a:ext>
                  </a:extLst>
                </a:gridCol>
                <a:gridCol w="1283236">
                  <a:extLst>
                    <a:ext uri="{9D8B030D-6E8A-4147-A177-3AD203B41FA5}">
                      <a16:colId xmlns:a16="http://schemas.microsoft.com/office/drawing/2014/main" val="20002"/>
                    </a:ext>
                  </a:extLst>
                </a:gridCol>
              </a:tblGrid>
              <a:tr h="718457">
                <a:tc>
                  <a:txBody>
                    <a:bodyPr/>
                    <a:lstStyle/>
                    <a:p>
                      <a:pPr algn="ctr"/>
                      <a:r>
                        <a:rPr lang="en-GB" sz="900" b="1" dirty="0" smtClean="0"/>
                        <a:t>Measured in mass per given volume of solution (g/dm</a:t>
                      </a:r>
                      <a:r>
                        <a:rPr lang="en-GB" sz="900" b="1" baseline="30000" dirty="0" smtClean="0"/>
                        <a:t>3</a:t>
                      </a:r>
                      <a:r>
                        <a:rPr lang="en-GB" sz="900" b="1" dirty="0" smtClean="0"/>
                        <a:t>)</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Conc. = </a:t>
                      </a:r>
                      <a:r>
                        <a:rPr lang="en-GB" sz="900" b="1" i="1" u="sng" dirty="0" smtClean="0">
                          <a:solidFill>
                            <a:schemeClr val="accent2">
                              <a:lumMod val="75000"/>
                            </a:schemeClr>
                          </a:solidFill>
                        </a:rPr>
                        <a:t>mass (g)</a:t>
                      </a:r>
                      <a:r>
                        <a:rPr lang="en-GB" sz="900" b="1" i="1" u="none" baseline="0" dirty="0" smtClean="0">
                          <a:solidFill>
                            <a:schemeClr val="accent2">
                              <a:lumMod val="75000"/>
                            </a:schemeClr>
                          </a:solidFill>
                        </a:rPr>
                        <a:t>    </a:t>
                      </a:r>
                      <a:r>
                        <a:rPr lang="en-GB" sz="900" b="1" i="1" u="none" baseline="0" dirty="0" smtClean="0">
                          <a:solidFill>
                            <a:schemeClr val="bg1"/>
                          </a:solidFill>
                        </a:rPr>
                        <a:t>.</a:t>
                      </a:r>
                      <a:endParaRPr lang="en-GB" sz="900" b="1" i="1" u="sng" dirty="0" smtClean="0">
                        <a:solidFill>
                          <a:schemeClr val="bg1"/>
                        </a:solidFill>
                      </a:endParaRPr>
                    </a:p>
                    <a:p>
                      <a:pPr algn="ctr"/>
                      <a:r>
                        <a:rPr lang="en-GB" sz="900" b="1" i="1" u="none" dirty="0" smtClean="0">
                          <a:solidFill>
                            <a:schemeClr val="accent2">
                              <a:lumMod val="75000"/>
                            </a:schemeClr>
                          </a:solidFill>
                        </a:rPr>
                        <a:t>         volume (dm</a:t>
                      </a:r>
                      <a:r>
                        <a:rPr lang="en-GB" sz="900" b="1" i="1" u="none" baseline="30000" dirty="0" smtClean="0">
                          <a:solidFill>
                            <a:schemeClr val="accent2">
                              <a:lumMod val="75000"/>
                            </a:schemeClr>
                          </a:solidFill>
                        </a:rPr>
                        <a:t>3</a:t>
                      </a:r>
                      <a:r>
                        <a:rPr lang="en-GB" sz="900" b="1" i="1" u="none" dirty="0" smtClean="0">
                          <a:solidFill>
                            <a:schemeClr val="accent2">
                              <a:lumMod val="75000"/>
                            </a:schemeClr>
                          </a:solidFill>
                        </a:rPr>
                        <a:t>)</a:t>
                      </a:r>
                      <a:endParaRPr lang="en-GB" sz="900" b="1" i="1" u="none" dirty="0">
                        <a:solidFill>
                          <a:schemeClr val="accent2">
                            <a:lumMod val="75000"/>
                          </a:schemeClr>
                        </a:solidFill>
                      </a:endParaRPr>
                    </a:p>
                  </a:txBody>
                  <a:tcPr marL="65314" marR="65314" marT="32657" marB="32657" anchor="ctr"/>
                </a:tc>
                <a:tc>
                  <a:txBody>
                    <a:bodyPr/>
                    <a:lstStyle/>
                    <a:p>
                      <a:pPr algn="ctr"/>
                      <a:r>
                        <a:rPr lang="en-GB" sz="900" b="1" dirty="0" smtClean="0"/>
                        <a:t>HT only</a:t>
                      </a:r>
                    </a:p>
                    <a:p>
                      <a:pPr algn="ctr"/>
                      <a:r>
                        <a:rPr lang="en-GB" sz="900" b="1" dirty="0" smtClean="0"/>
                        <a:t>Greater mass = higher concentration.</a:t>
                      </a:r>
                    </a:p>
                    <a:p>
                      <a:pPr algn="ctr"/>
                      <a:r>
                        <a:rPr lang="en-GB" sz="900" b="1" dirty="0" smtClean="0"/>
                        <a:t>Greater volume = lower concentration.</a:t>
                      </a:r>
                      <a:endParaRPr lang="en-GB" sz="900" b="1" dirty="0"/>
                    </a:p>
                  </a:txBody>
                  <a:tcPr marL="65314" marR="65314" marT="32657" marB="32657" anchor="ctr"/>
                </a:tc>
                <a:extLst>
                  <a:ext uri="{0D108BD9-81ED-4DB2-BD59-A6C34878D82A}">
                    <a16:rowId xmlns:a16="http://schemas.microsoft.com/office/drawing/2014/main" val="10000"/>
                  </a:ext>
                </a:extLst>
              </a:tr>
            </a:tbl>
          </a:graphicData>
        </a:graphic>
      </p:graphicFrame>
      <p:sp>
        <p:nvSpPr>
          <p:cNvPr id="33" name="Rectangle 32"/>
          <p:cNvSpPr/>
          <p:nvPr/>
        </p:nvSpPr>
        <p:spPr>
          <a:xfrm rot="5400000">
            <a:off x="5310180" y="1336899"/>
            <a:ext cx="1453585" cy="21394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Chemical measurements</a:t>
            </a:r>
            <a:endParaRPr lang="en-GB" sz="1000" b="1" dirty="0">
              <a:solidFill>
                <a:schemeClr val="tx1"/>
              </a:solidFill>
            </a:endParaRPr>
          </a:p>
        </p:txBody>
      </p:sp>
      <p:graphicFrame>
        <p:nvGraphicFramePr>
          <p:cNvPr id="34" name="Table 33"/>
          <p:cNvGraphicFramePr>
            <a:graphicFrameLocks noGrp="1"/>
          </p:cNvGraphicFramePr>
          <p:nvPr>
            <p:extLst/>
          </p:nvPr>
        </p:nvGraphicFramePr>
        <p:xfrm>
          <a:off x="6201157" y="742776"/>
          <a:ext cx="3251486" cy="1299754"/>
        </p:xfrm>
        <a:graphic>
          <a:graphicData uri="http://schemas.openxmlformats.org/drawingml/2006/table">
            <a:tbl>
              <a:tblPr firstRow="1" bandRow="1">
                <a:tableStyleId>{5940675A-B579-460E-94D1-54222C63F5DA}</a:tableStyleId>
              </a:tblPr>
              <a:tblGrid>
                <a:gridCol w="905241">
                  <a:extLst>
                    <a:ext uri="{9D8B030D-6E8A-4147-A177-3AD203B41FA5}">
                      <a16:colId xmlns:a16="http://schemas.microsoft.com/office/drawing/2014/main" val="20000"/>
                    </a:ext>
                  </a:extLst>
                </a:gridCol>
                <a:gridCol w="1138504">
                  <a:extLst>
                    <a:ext uri="{9D8B030D-6E8A-4147-A177-3AD203B41FA5}">
                      <a16:colId xmlns:a16="http://schemas.microsoft.com/office/drawing/2014/main" val="20001"/>
                    </a:ext>
                  </a:extLst>
                </a:gridCol>
                <a:gridCol w="1207741">
                  <a:extLst>
                    <a:ext uri="{9D8B030D-6E8A-4147-A177-3AD203B41FA5}">
                      <a16:colId xmlns:a16="http://schemas.microsoft.com/office/drawing/2014/main" val="20002"/>
                    </a:ext>
                  </a:extLst>
                </a:gridCol>
              </a:tblGrid>
              <a:tr h="979714">
                <a:tc>
                  <a:txBody>
                    <a:bodyPr/>
                    <a:lstStyle/>
                    <a:p>
                      <a:pPr algn="ctr"/>
                      <a:r>
                        <a:rPr lang="en-GB" sz="900" b="1" dirty="0" smtClean="0">
                          <a:sym typeface="Wingdings" panose="05000000000000000000" pitchFamily="2" charset="2"/>
                        </a:rPr>
                        <a:t>Whenever a measurement is taken, there is always some uncertainty about the result obtained </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Can determine whether the mean value falls within the range of uncertainty of the result</a:t>
                      </a:r>
                      <a:endParaRPr lang="en-GB" sz="900" b="1" i="1" u="none" dirty="0">
                        <a:solidFill>
                          <a:schemeClr val="accent2">
                            <a:lumMod val="75000"/>
                          </a:schemeClr>
                        </a:solidFill>
                      </a:endParaRPr>
                    </a:p>
                  </a:txBody>
                  <a:tcPr marL="65314" marR="65314" marT="32657" marB="32657" anchor="ctr"/>
                </a:tc>
                <a:tc>
                  <a:txBody>
                    <a:bodyPr/>
                    <a:lstStyle/>
                    <a:p>
                      <a:pPr marL="228600" indent="-228600" algn="l">
                        <a:buFont typeface="+mj-lt"/>
                        <a:buAutoNum type="arabicPeriod"/>
                      </a:pPr>
                      <a:r>
                        <a:rPr lang="en-GB" sz="900" b="1" dirty="0" smtClean="0"/>
                        <a:t>Calculate</a:t>
                      </a:r>
                      <a:r>
                        <a:rPr lang="en-GB" sz="900" b="1" baseline="0" dirty="0" smtClean="0"/>
                        <a:t> the mean</a:t>
                      </a:r>
                    </a:p>
                    <a:p>
                      <a:pPr marL="228600" indent="-228600" algn="l">
                        <a:buFont typeface="+mj-lt"/>
                        <a:buAutoNum type="arabicPeriod"/>
                      </a:pPr>
                      <a:r>
                        <a:rPr lang="en-GB" sz="900" b="1" baseline="0" dirty="0" smtClean="0"/>
                        <a:t>Calculate the range of the results</a:t>
                      </a:r>
                    </a:p>
                    <a:p>
                      <a:pPr marL="228600" indent="-228600" algn="l">
                        <a:buFont typeface="+mj-lt"/>
                        <a:buAutoNum type="arabicPeriod"/>
                      </a:pPr>
                      <a:r>
                        <a:rPr lang="en-GB" sz="900" b="1" baseline="0" dirty="0" smtClean="0"/>
                        <a:t>Estimate of uncertainty in mean would be half the range</a:t>
                      </a:r>
                      <a:endParaRPr lang="en-GB" sz="900" b="1" dirty="0"/>
                    </a:p>
                  </a:txBody>
                  <a:tcPr marL="65314" marR="65314" marT="32657" marB="32657" anchor="ctr"/>
                </a:tc>
                <a:extLst>
                  <a:ext uri="{0D108BD9-81ED-4DB2-BD59-A6C34878D82A}">
                    <a16:rowId xmlns:a16="http://schemas.microsoft.com/office/drawing/2014/main" val="10000"/>
                  </a:ext>
                </a:extLst>
              </a:tr>
            </a:tbl>
          </a:graphicData>
        </a:graphic>
      </p:graphicFrame>
      <mc:AlternateContent xmlns:mc="http://schemas.openxmlformats.org/markup-compatibility/2006">
        <mc:Choice xmlns:a14="http://schemas.microsoft.com/office/drawing/2010/main" Requires="a14">
          <p:graphicFrame>
            <p:nvGraphicFramePr>
              <p:cNvPr id="35" name="Table 34"/>
              <p:cNvGraphicFramePr>
                <a:graphicFrameLocks noGrp="1"/>
              </p:cNvGraphicFramePr>
              <p:nvPr>
                <p:extLst/>
              </p:nvPr>
            </p:nvGraphicFramePr>
            <p:xfrm>
              <a:off x="7315830" y="1792773"/>
              <a:ext cx="2140501" cy="613954"/>
            </p:xfrm>
            <a:graphic>
              <a:graphicData uri="http://schemas.openxmlformats.org/drawingml/2006/table">
                <a:tbl>
                  <a:tblPr firstRow="1" bandRow="1">
                    <a:tableStyleId>{5940675A-B579-460E-94D1-54222C63F5DA}</a:tableStyleId>
                  </a:tblPr>
                  <a:tblGrid>
                    <a:gridCol w="2140501">
                      <a:extLst>
                        <a:ext uri="{9D8B030D-6E8A-4147-A177-3AD203B41FA5}">
                          <a16:colId xmlns:a16="http://schemas.microsoft.com/office/drawing/2014/main" val="20000"/>
                        </a:ext>
                      </a:extLst>
                    </a:gridCol>
                  </a:tblGrid>
                  <a:tr h="587829">
                    <a:tc>
                      <a:txBody>
                        <a:bodyPr/>
                        <a:lstStyle/>
                        <a:p>
                          <a:pPr marL="0" indent="0" algn="ctr">
                            <a:buFont typeface="+mj-lt"/>
                            <a:buNone/>
                          </a:pPr>
                          <a:r>
                            <a:rPr lang="en-GB" sz="900" b="1" dirty="0" smtClean="0"/>
                            <a:t>Example: </a:t>
                          </a:r>
                        </a:p>
                        <a:p>
                          <a:pPr marL="228600" indent="-228600" algn="ctr">
                            <a:buFont typeface="+mj-lt"/>
                            <a:buAutoNum type="arabicPeriod"/>
                          </a:pPr>
                          <a:r>
                            <a:rPr lang="en-GB" sz="900" b="1" dirty="0" smtClean="0"/>
                            <a:t>Mean value is 46.5s</a:t>
                          </a:r>
                        </a:p>
                        <a:p>
                          <a:pPr marL="228600" indent="-228600" algn="ctr">
                            <a:buFont typeface="+mj-lt"/>
                            <a:buAutoNum type="arabicPeriod"/>
                          </a:pPr>
                          <a:r>
                            <a:rPr lang="en-GB" sz="900" b="1" dirty="0" smtClean="0"/>
                            <a:t>Range</a:t>
                          </a:r>
                          <a:r>
                            <a:rPr lang="en-GB" sz="900" b="1" baseline="0" dirty="0" smtClean="0"/>
                            <a:t> of results is 44s to 49s = 5s</a:t>
                          </a:r>
                        </a:p>
                        <a:p>
                          <a:pPr marL="228600" indent="-228600" algn="ctr">
                            <a:buFont typeface="+mj-lt"/>
                            <a:buAutoNum type="arabicPeriod"/>
                          </a:pPr>
                          <a:r>
                            <a:rPr lang="en-GB" sz="900" b="1" baseline="0" dirty="0" smtClean="0"/>
                            <a:t>Time taken was 46.5s </a:t>
                          </a:r>
                          <a14:m>
                            <m:oMath xmlns:m="http://schemas.openxmlformats.org/officeDocument/2006/math">
                              <m:r>
                                <a:rPr lang="en-GB" sz="900" b="1" i="1" baseline="0" smtClean="0">
                                  <a:latin typeface="Cambria Math" panose="02040503050406030204" pitchFamily="18" charset="0"/>
                                  <a:ea typeface="Cambria Math" panose="02040503050406030204" pitchFamily="18" charset="0"/>
                                </a:rPr>
                                <m:t>±</m:t>
                              </m:r>
                            </m:oMath>
                          </a14:m>
                          <a:r>
                            <a:rPr lang="en-GB" sz="900" b="1" dirty="0" smtClean="0"/>
                            <a:t>2.5s</a:t>
                          </a:r>
                          <a:endParaRPr lang="en-GB" sz="900" b="1" dirty="0"/>
                        </a:p>
                      </a:txBody>
                      <a:tcPr marL="65314" marR="65314" marT="32657" marB="32657"/>
                    </a:tc>
                    <a:extLst>
                      <a:ext uri="{0D108BD9-81ED-4DB2-BD59-A6C34878D82A}">
                        <a16:rowId xmlns:a16="http://schemas.microsoft.com/office/drawing/2014/main" val="10000"/>
                      </a:ext>
                    </a:extLst>
                  </a:tr>
                </a:tbl>
              </a:graphicData>
            </a:graphic>
          </p:graphicFrame>
        </mc:Choice>
        <mc:Fallback>
          <p:graphicFrame>
            <p:nvGraphicFramePr>
              <p:cNvPr id="35" name="Table 34"/>
              <p:cNvGraphicFramePr>
                <a:graphicFrameLocks noGrp="1"/>
              </p:cNvGraphicFramePr>
              <p:nvPr>
                <p:extLst/>
              </p:nvPr>
            </p:nvGraphicFramePr>
            <p:xfrm>
              <a:off x="7315830" y="1792773"/>
              <a:ext cx="2140501" cy="613954"/>
            </p:xfrm>
            <a:graphic>
              <a:graphicData uri="http://schemas.openxmlformats.org/drawingml/2006/table">
                <a:tbl>
                  <a:tblPr firstRow="1" bandRow="1">
                    <a:tableStyleId>{5940675A-B579-460E-94D1-54222C63F5DA}</a:tableStyleId>
                  </a:tblPr>
                  <a:tblGrid>
                    <a:gridCol w="2140501">
                      <a:extLst>
                        <a:ext uri="{9D8B030D-6E8A-4147-A177-3AD203B41FA5}">
                          <a16:colId xmlns:a16="http://schemas.microsoft.com/office/drawing/2014/main" val="20000"/>
                        </a:ext>
                      </a:extLst>
                    </a:gridCol>
                  </a:tblGrid>
                  <a:tr h="613954">
                    <a:tc>
                      <a:txBody>
                        <a:bodyPr/>
                        <a:lstStyle/>
                        <a:p>
                          <a:endParaRPr lang="en-US"/>
                        </a:p>
                      </a:txBody>
                      <a:tcPr marL="65314" marR="65314" marT="32657" marB="32657">
                        <a:blipFill>
                          <a:blip r:embed="rId2"/>
                          <a:stretch>
                            <a:fillRect l="-284" t="-990" r="-568" b="-5941"/>
                          </a:stretch>
                        </a:blipFill>
                      </a:tcPr>
                    </a:tc>
                    <a:extLst>
                      <a:ext uri="{0D108BD9-81ED-4DB2-BD59-A6C34878D82A}">
                        <a16:rowId xmlns:a16="http://schemas.microsoft.com/office/drawing/2014/main" val="10000"/>
                      </a:ext>
                    </a:extLst>
                  </a:tr>
                </a:tbl>
              </a:graphicData>
            </a:graphic>
          </p:graphicFrame>
        </mc:Fallback>
      </mc:AlternateContent>
      <p:cxnSp>
        <p:nvCxnSpPr>
          <p:cNvPr id="5" name="Straight Arrow Connector 4"/>
          <p:cNvCxnSpPr/>
          <p:nvPr/>
        </p:nvCxnSpPr>
        <p:spPr>
          <a:xfrm flipV="1">
            <a:off x="4336143" y="2170663"/>
            <a:ext cx="0" cy="10955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flipV="1">
            <a:off x="2884714" y="1846990"/>
            <a:ext cx="235857" cy="9188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endCxn id="9" idx="3"/>
          </p:cNvCxnSpPr>
          <p:nvPr/>
        </p:nvCxnSpPr>
        <p:spPr>
          <a:xfrm flipH="1" flipV="1">
            <a:off x="5293456" y="2027554"/>
            <a:ext cx="45694" cy="25266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stCxn id="9" idx="1"/>
          </p:cNvCxnSpPr>
          <p:nvPr/>
        </p:nvCxnSpPr>
        <p:spPr>
          <a:xfrm flipH="1" flipV="1">
            <a:off x="5073247" y="793070"/>
            <a:ext cx="220209" cy="12758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endCxn id="15" idx="3"/>
          </p:cNvCxnSpPr>
          <p:nvPr/>
        </p:nvCxnSpPr>
        <p:spPr>
          <a:xfrm flipH="1" flipV="1">
            <a:off x="5693490" y="2152273"/>
            <a:ext cx="7876" cy="11342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flipV="1">
            <a:off x="5693489" y="672493"/>
            <a:ext cx="0" cy="8149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endCxn id="33" idx="3"/>
          </p:cNvCxnSpPr>
          <p:nvPr/>
        </p:nvCxnSpPr>
        <p:spPr>
          <a:xfrm flipV="1">
            <a:off x="5889978" y="2170663"/>
            <a:ext cx="146994" cy="10669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a:endCxn id="34" idx="1"/>
          </p:cNvCxnSpPr>
          <p:nvPr/>
        </p:nvCxnSpPr>
        <p:spPr>
          <a:xfrm flipV="1">
            <a:off x="6143944" y="1232633"/>
            <a:ext cx="57213" cy="21123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a:off x="7946571" y="1722490"/>
            <a:ext cx="290286" cy="7028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stCxn id="4" idx="3"/>
          </p:cNvCxnSpPr>
          <p:nvPr/>
        </p:nvCxnSpPr>
        <p:spPr>
          <a:xfrm flipV="1">
            <a:off x="6085935" y="2265695"/>
            <a:ext cx="233827" cy="24249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stCxn id="23" idx="2"/>
          </p:cNvCxnSpPr>
          <p:nvPr/>
        </p:nvCxnSpPr>
        <p:spPr>
          <a:xfrm>
            <a:off x="6728161" y="2265695"/>
            <a:ext cx="6311" cy="17134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a:endCxn id="148" idx="1"/>
          </p:cNvCxnSpPr>
          <p:nvPr/>
        </p:nvCxnSpPr>
        <p:spPr>
          <a:xfrm flipH="1">
            <a:off x="4233817" y="2739021"/>
            <a:ext cx="102326" cy="9684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a:endCxn id="372" idx="3"/>
          </p:cNvCxnSpPr>
          <p:nvPr/>
        </p:nvCxnSpPr>
        <p:spPr>
          <a:xfrm flipH="1" flipV="1">
            <a:off x="3810000" y="2575286"/>
            <a:ext cx="140062" cy="58021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148" idx="2"/>
            <a:endCxn id="22" idx="3"/>
          </p:cNvCxnSpPr>
          <p:nvPr/>
        </p:nvCxnSpPr>
        <p:spPr>
          <a:xfrm flipH="1">
            <a:off x="3809999" y="3522698"/>
            <a:ext cx="140063" cy="6634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a:endCxn id="12" idx="1"/>
          </p:cNvCxnSpPr>
          <p:nvPr/>
        </p:nvCxnSpPr>
        <p:spPr>
          <a:xfrm>
            <a:off x="4821156" y="2739021"/>
            <a:ext cx="0" cy="17211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9" name="Straight Arrow Connector 128"/>
          <p:cNvCxnSpPr>
            <a:stCxn id="12" idx="3"/>
          </p:cNvCxnSpPr>
          <p:nvPr/>
        </p:nvCxnSpPr>
        <p:spPr>
          <a:xfrm flipH="1">
            <a:off x="4657633" y="4157399"/>
            <a:ext cx="163524" cy="13133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1" name="Straight Arrow Connector 130"/>
          <p:cNvCxnSpPr/>
          <p:nvPr/>
        </p:nvCxnSpPr>
        <p:spPr>
          <a:xfrm>
            <a:off x="3192236" y="4775453"/>
            <a:ext cx="0" cy="13133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3" name="Straight Arrow Connector 132"/>
          <p:cNvCxnSpPr/>
          <p:nvPr/>
        </p:nvCxnSpPr>
        <p:spPr>
          <a:xfrm>
            <a:off x="3120571" y="5625350"/>
            <a:ext cx="0" cy="14473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5" name="Straight Arrow Connector 134"/>
          <p:cNvCxnSpPr>
            <a:endCxn id="13" idx="1"/>
          </p:cNvCxnSpPr>
          <p:nvPr/>
        </p:nvCxnSpPr>
        <p:spPr>
          <a:xfrm>
            <a:off x="5339150" y="2739021"/>
            <a:ext cx="19092" cy="9685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9" name="Straight Arrow Connector 138"/>
          <p:cNvCxnSpPr>
            <a:stCxn id="13" idx="3"/>
          </p:cNvCxnSpPr>
          <p:nvPr/>
        </p:nvCxnSpPr>
        <p:spPr>
          <a:xfrm>
            <a:off x="5358242" y="4016833"/>
            <a:ext cx="284995" cy="14056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1" name="Straight Arrow Connector 140"/>
          <p:cNvCxnSpPr>
            <a:endCxn id="14" idx="3"/>
          </p:cNvCxnSpPr>
          <p:nvPr/>
        </p:nvCxnSpPr>
        <p:spPr>
          <a:xfrm>
            <a:off x="5895326" y="2732124"/>
            <a:ext cx="55936" cy="9891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3" name="Straight Arrow Connector 142"/>
          <p:cNvCxnSpPr>
            <a:endCxn id="26" idx="1"/>
          </p:cNvCxnSpPr>
          <p:nvPr/>
        </p:nvCxnSpPr>
        <p:spPr>
          <a:xfrm>
            <a:off x="6200465" y="3445110"/>
            <a:ext cx="58821" cy="19144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4336143" y="215661"/>
            <a:ext cx="0" cy="14788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a:off x="4611366" y="215661"/>
            <a:ext cx="0" cy="14788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flipH="1">
            <a:off x="3471632" y="6525268"/>
            <a:ext cx="813347" cy="616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41552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43004" y="2283377"/>
            <a:ext cx="1569277" cy="685957"/>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a:t>
            </a:r>
          </a:p>
          <a:p>
            <a:pPr algn="ctr"/>
            <a:r>
              <a:rPr lang="en-GB" sz="1286" b="1" dirty="0">
                <a:ea typeface="Verdana" panose="020B0604030504040204" pitchFamily="34" charset="0"/>
                <a:cs typeface="Verdana" panose="020B0604030504040204" pitchFamily="34" charset="0"/>
              </a:rPr>
              <a:t>QUANTITATIVE CHEMISTRY 2</a:t>
            </a:r>
            <a:endParaRPr lang="en-GB" sz="1286" dirty="0">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nvPr>
        </p:nvGraphicFramePr>
        <p:xfrm>
          <a:off x="430911" y="4419215"/>
          <a:ext cx="4454054" cy="979714"/>
        </p:xfrm>
        <a:graphic>
          <a:graphicData uri="http://schemas.openxmlformats.org/drawingml/2006/table">
            <a:tbl>
              <a:tblPr firstRow="1" bandRow="1">
                <a:tableStyleId>{5940675A-B579-460E-94D1-54222C63F5DA}</a:tableStyleId>
              </a:tblPr>
              <a:tblGrid>
                <a:gridCol w="848161">
                  <a:extLst>
                    <a:ext uri="{9D8B030D-6E8A-4147-A177-3AD203B41FA5}">
                      <a16:colId xmlns:a16="http://schemas.microsoft.com/office/drawing/2014/main" val="20000"/>
                    </a:ext>
                  </a:extLst>
                </a:gridCol>
                <a:gridCol w="1027339">
                  <a:extLst>
                    <a:ext uri="{9D8B030D-6E8A-4147-A177-3AD203B41FA5}">
                      <a16:colId xmlns:a16="http://schemas.microsoft.com/office/drawing/2014/main" val="20001"/>
                    </a:ext>
                  </a:extLst>
                </a:gridCol>
                <a:gridCol w="2578554">
                  <a:extLst>
                    <a:ext uri="{9D8B030D-6E8A-4147-A177-3AD203B41FA5}">
                      <a16:colId xmlns:a16="http://schemas.microsoft.com/office/drawing/2014/main" val="20002"/>
                    </a:ext>
                  </a:extLst>
                </a:gridCol>
              </a:tblGrid>
              <a:tr h="326571">
                <a:tc rowSpan="3">
                  <a:txBody>
                    <a:bodyPr/>
                    <a:lstStyle/>
                    <a:p>
                      <a:pPr algn="ctr"/>
                      <a:r>
                        <a:rPr lang="en-GB" sz="900" b="1" dirty="0" smtClean="0"/>
                        <a:t>Yield</a:t>
                      </a:r>
                      <a:r>
                        <a:rPr lang="en-GB" sz="900" b="1" baseline="0" dirty="0" smtClean="0"/>
                        <a:t> is the amount of product obtained</a:t>
                      </a:r>
                      <a:endParaRPr lang="en-GB" sz="900" b="1" dirty="0"/>
                    </a:p>
                  </a:txBody>
                  <a:tcPr marL="65314" marR="65314" marT="32657" marB="32657" anchor="ctr">
                    <a:solidFill>
                      <a:schemeClr val="accent2">
                        <a:lumMod val="20000"/>
                        <a:lumOff val="80000"/>
                      </a:schemeClr>
                    </a:solidFill>
                  </a:tcPr>
                </a:tc>
                <a:tc rowSpan="3">
                  <a:txBody>
                    <a:bodyPr/>
                    <a:lstStyle/>
                    <a:p>
                      <a:pPr algn="ctr"/>
                      <a:r>
                        <a:rPr lang="en-GB" sz="900" b="1" i="1" dirty="0" smtClean="0">
                          <a:solidFill>
                            <a:schemeClr val="accent2">
                              <a:lumMod val="75000"/>
                            </a:schemeClr>
                          </a:solidFill>
                        </a:rPr>
                        <a:t>It is not always</a:t>
                      </a:r>
                      <a:r>
                        <a:rPr lang="en-GB" sz="900" b="1" i="1" baseline="0" dirty="0" smtClean="0">
                          <a:solidFill>
                            <a:schemeClr val="accent2">
                              <a:lumMod val="75000"/>
                            </a:schemeClr>
                          </a:solidFill>
                        </a:rPr>
                        <a:t> possible to obtain the calculated amount of a product</a:t>
                      </a:r>
                      <a:endParaRPr lang="en-GB" sz="900" b="1" i="1" dirty="0">
                        <a:solidFill>
                          <a:schemeClr val="accent2">
                            <a:lumMod val="75000"/>
                          </a:schemeClr>
                        </a:solidFill>
                      </a:endParaRPr>
                    </a:p>
                  </a:txBody>
                  <a:tcPr marL="65314" marR="65314" marT="32657" marB="32657" anchor="ctr"/>
                </a:tc>
                <a:tc>
                  <a:txBody>
                    <a:bodyPr/>
                    <a:lstStyle/>
                    <a:p>
                      <a:pPr algn="ctr"/>
                      <a:r>
                        <a:rPr lang="en-GB" sz="900" b="1" dirty="0" smtClean="0"/>
                        <a:t>The reaction may not go to completion because it is reversible.</a:t>
                      </a:r>
                      <a:endParaRPr lang="en-GB" sz="900" b="1" dirty="0"/>
                    </a:p>
                  </a:txBody>
                  <a:tcPr marL="65314" marR="65314" marT="32657" marB="32657" anchor="ctr"/>
                </a:tc>
                <a:extLst>
                  <a:ext uri="{0D108BD9-81ED-4DB2-BD59-A6C34878D82A}">
                    <a16:rowId xmlns:a16="http://schemas.microsoft.com/office/drawing/2014/main" val="10000"/>
                  </a:ext>
                </a:extLst>
              </a:tr>
              <a:tr h="326571">
                <a:tc vMerge="1">
                  <a:txBody>
                    <a:bodyPr/>
                    <a:lstStyle/>
                    <a:p>
                      <a:endParaRPr lang="en-GB"/>
                    </a:p>
                  </a:txBody>
                  <a:tcPr/>
                </a:tc>
                <a:tc vMerge="1">
                  <a:txBody>
                    <a:bodyPr/>
                    <a:lstStyle/>
                    <a:p>
                      <a:endParaRPr lang="en-GB"/>
                    </a:p>
                  </a:txBody>
                  <a:tcPr/>
                </a:tc>
                <a:tc>
                  <a:txBody>
                    <a:bodyPr/>
                    <a:lstStyle/>
                    <a:p>
                      <a:pPr algn="ctr"/>
                      <a:r>
                        <a:rPr lang="en-GB" sz="900" b="1" dirty="0" smtClean="0"/>
                        <a:t>Some of the product may be lost when it is separated from the reaction mixture.</a:t>
                      </a:r>
                      <a:endParaRPr lang="en-GB" sz="900" b="1" dirty="0"/>
                    </a:p>
                  </a:txBody>
                  <a:tcPr marL="65314" marR="65314" marT="32657" marB="32657" anchor="ctr"/>
                </a:tc>
                <a:extLst>
                  <a:ext uri="{0D108BD9-81ED-4DB2-BD59-A6C34878D82A}">
                    <a16:rowId xmlns:a16="http://schemas.microsoft.com/office/drawing/2014/main" val="10001"/>
                  </a:ext>
                </a:extLst>
              </a:tr>
              <a:tr h="326571">
                <a:tc vMerge="1">
                  <a:txBody>
                    <a:bodyPr/>
                    <a:lstStyle/>
                    <a:p>
                      <a:endParaRPr lang="en-GB"/>
                    </a:p>
                  </a:txBody>
                  <a:tcPr/>
                </a:tc>
                <a:tc vMerge="1">
                  <a:txBody>
                    <a:bodyPr/>
                    <a:lstStyle/>
                    <a:p>
                      <a:endParaRPr lang="en-GB"/>
                    </a:p>
                  </a:txBody>
                  <a:tcPr/>
                </a:tc>
                <a:tc>
                  <a:txBody>
                    <a:bodyPr/>
                    <a:lstStyle/>
                    <a:p>
                      <a:pPr algn="ctr"/>
                      <a:r>
                        <a:rPr lang="en-GB" sz="900" b="1" dirty="0" smtClean="0"/>
                        <a:t>Some of the reactants may react in ways different to the</a:t>
                      </a:r>
                      <a:r>
                        <a:rPr lang="en-GB" sz="900" b="1" baseline="0" dirty="0" smtClean="0"/>
                        <a:t> expected reaction.</a:t>
                      </a:r>
                      <a:endParaRPr lang="en-GB" sz="900" b="1" dirty="0"/>
                    </a:p>
                  </a:txBody>
                  <a:tcPr marL="65314" marR="65314" marT="32657" marB="32657" anchor="ctr"/>
                </a:tc>
                <a:extLst>
                  <a:ext uri="{0D108BD9-81ED-4DB2-BD59-A6C34878D82A}">
                    <a16:rowId xmlns:a16="http://schemas.microsoft.com/office/drawing/2014/main" val="10002"/>
                  </a:ext>
                </a:extLst>
              </a:tr>
            </a:tbl>
          </a:graphicData>
        </a:graphic>
      </p:graphicFrame>
      <p:sp>
        <p:nvSpPr>
          <p:cNvPr id="9" name="Rectangle 8"/>
          <p:cNvSpPr/>
          <p:nvPr/>
        </p:nvSpPr>
        <p:spPr>
          <a:xfrm rot="5400000">
            <a:off x="4060674" y="3611598"/>
            <a:ext cx="1091851" cy="3270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Percentage yield</a:t>
            </a:r>
            <a:endParaRPr lang="en-GB" sz="1000" b="1" dirty="0">
              <a:solidFill>
                <a:schemeClr val="tx1"/>
              </a:solidFill>
            </a:endParaRPr>
          </a:p>
        </p:txBody>
      </p:sp>
      <p:sp>
        <p:nvSpPr>
          <p:cNvPr id="10" name="Rectangle 9"/>
          <p:cNvSpPr/>
          <p:nvPr/>
        </p:nvSpPr>
        <p:spPr>
          <a:xfrm rot="5400000">
            <a:off x="2332773" y="1788763"/>
            <a:ext cx="1619794" cy="3270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Atom economy</a:t>
            </a:r>
            <a:endParaRPr lang="en-GB" sz="1000" b="1" dirty="0">
              <a:solidFill>
                <a:schemeClr val="tx1"/>
              </a:solidFill>
            </a:endParaRPr>
          </a:p>
        </p:txBody>
      </p:sp>
      <p:sp>
        <p:nvSpPr>
          <p:cNvPr id="11" name="Rectangle 10"/>
          <p:cNvSpPr/>
          <p:nvPr/>
        </p:nvSpPr>
        <p:spPr>
          <a:xfrm>
            <a:off x="3436147" y="1696954"/>
            <a:ext cx="1699551" cy="50095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Using concentrations of solutions in </a:t>
            </a:r>
            <a:r>
              <a:rPr lang="en-GB" sz="1000" b="1" dirty="0" err="1">
                <a:solidFill>
                  <a:schemeClr val="tx1"/>
                </a:solidFill>
              </a:rPr>
              <a:t>mol</a:t>
            </a:r>
            <a:r>
              <a:rPr lang="en-GB" sz="1000" b="1" dirty="0">
                <a:solidFill>
                  <a:schemeClr val="tx1"/>
                </a:solidFill>
              </a:rPr>
              <a:t>/dm</a:t>
            </a:r>
            <a:r>
              <a:rPr lang="en-GB" sz="1000" b="1" baseline="30000" dirty="0">
                <a:solidFill>
                  <a:schemeClr val="tx1"/>
                </a:solidFill>
              </a:rPr>
              <a:t>3 </a:t>
            </a:r>
          </a:p>
          <a:p>
            <a:pPr algn="ctr"/>
            <a:r>
              <a:rPr lang="en-GB" sz="1000" b="1" dirty="0">
                <a:solidFill>
                  <a:schemeClr val="tx1"/>
                </a:solidFill>
              </a:rPr>
              <a:t>(HT only, chemistry only)</a:t>
            </a:r>
            <a:endParaRPr lang="en-GB" sz="1000" b="1" dirty="0">
              <a:solidFill>
                <a:schemeClr val="tx1"/>
              </a:solidFill>
            </a:endParaRPr>
          </a:p>
        </p:txBody>
      </p:sp>
      <p:sp>
        <p:nvSpPr>
          <p:cNvPr id="12" name="Rectangle 11"/>
          <p:cNvSpPr/>
          <p:nvPr/>
        </p:nvSpPr>
        <p:spPr>
          <a:xfrm>
            <a:off x="4933980" y="3771073"/>
            <a:ext cx="1951234" cy="57246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000" b="1" dirty="0">
                <a:solidFill>
                  <a:schemeClr val="tx1"/>
                </a:solidFill>
              </a:rPr>
              <a:t>Use of amount of substance in relation to volumes of gases </a:t>
            </a:r>
          </a:p>
          <a:p>
            <a:pPr algn="ctr"/>
            <a:r>
              <a:rPr lang="en-GB" sz="1000" b="1" dirty="0">
                <a:solidFill>
                  <a:schemeClr val="tx1"/>
                </a:solidFill>
              </a:rPr>
              <a:t>(HT only, chemistry only)</a:t>
            </a:r>
          </a:p>
          <a:p>
            <a:pPr algn="ctr"/>
            <a:endParaRPr lang="en-GB" sz="1000" b="1" dirty="0">
              <a:solidFill>
                <a:schemeClr val="tx1"/>
              </a:solidFill>
            </a:endParaRPr>
          </a:p>
          <a:p>
            <a:pPr algn="ctr"/>
            <a:endParaRPr lang="en-GB" sz="1000" b="1" dirty="0">
              <a:solidFill>
                <a:schemeClr val="tx1"/>
              </a:solidFill>
            </a:endParaRPr>
          </a:p>
        </p:txBody>
      </p:sp>
      <p:graphicFrame>
        <p:nvGraphicFramePr>
          <p:cNvPr id="13" name="Table 12"/>
          <p:cNvGraphicFramePr>
            <a:graphicFrameLocks noGrp="1"/>
          </p:cNvGraphicFramePr>
          <p:nvPr>
            <p:extLst/>
          </p:nvPr>
        </p:nvGraphicFramePr>
        <p:xfrm>
          <a:off x="430912" y="5511372"/>
          <a:ext cx="4883021" cy="1110343"/>
        </p:xfrm>
        <a:graphic>
          <a:graphicData uri="http://schemas.openxmlformats.org/drawingml/2006/table">
            <a:tbl>
              <a:tblPr firstRow="1" bandRow="1">
                <a:tableStyleId>{5940675A-B579-460E-94D1-54222C63F5DA}</a:tableStyleId>
              </a:tblPr>
              <a:tblGrid>
                <a:gridCol w="1051391">
                  <a:extLst>
                    <a:ext uri="{9D8B030D-6E8A-4147-A177-3AD203B41FA5}">
                      <a16:colId xmlns:a16="http://schemas.microsoft.com/office/drawing/2014/main" val="20000"/>
                    </a:ext>
                  </a:extLst>
                </a:gridCol>
                <a:gridCol w="1895529">
                  <a:extLst>
                    <a:ext uri="{9D8B030D-6E8A-4147-A177-3AD203B41FA5}">
                      <a16:colId xmlns:a16="http://schemas.microsoft.com/office/drawing/2014/main" val="20001"/>
                    </a:ext>
                  </a:extLst>
                </a:gridCol>
                <a:gridCol w="1936101">
                  <a:extLst>
                    <a:ext uri="{9D8B030D-6E8A-4147-A177-3AD203B41FA5}">
                      <a16:colId xmlns:a16="http://schemas.microsoft.com/office/drawing/2014/main" val="20002"/>
                    </a:ext>
                  </a:extLst>
                </a:gridCol>
              </a:tblGrid>
              <a:tr h="1110343">
                <a:tc>
                  <a:txBody>
                    <a:bodyPr/>
                    <a:lstStyle/>
                    <a:p>
                      <a:pPr algn="ctr"/>
                      <a:r>
                        <a:rPr lang="en-GB" sz="900" b="1" dirty="0" smtClean="0"/>
                        <a:t>Percentage yield is comparing the</a:t>
                      </a:r>
                      <a:r>
                        <a:rPr lang="en-GB" sz="900" b="1" baseline="0" dirty="0" smtClean="0"/>
                        <a:t> amount of product obtained as a percentage of the maximum theoretical amount</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 Yield = </a:t>
                      </a:r>
                      <a:r>
                        <a:rPr lang="en-GB" sz="900" b="1" i="1" u="sng" dirty="0" smtClean="0">
                          <a:solidFill>
                            <a:schemeClr val="accent2">
                              <a:lumMod val="75000"/>
                            </a:schemeClr>
                          </a:solidFill>
                        </a:rPr>
                        <a:t>Mass of product made </a:t>
                      </a:r>
                      <a:r>
                        <a:rPr lang="en-GB" sz="900" b="1" i="1" u="none" dirty="0" smtClean="0">
                          <a:solidFill>
                            <a:schemeClr val="accent2">
                              <a:lumMod val="75000"/>
                            </a:schemeClr>
                          </a:solidFill>
                        </a:rPr>
                        <a:t>x 100</a:t>
                      </a:r>
                    </a:p>
                    <a:p>
                      <a:pPr algn="ctr"/>
                      <a:r>
                        <a:rPr lang="en-GB" sz="900" b="1" i="1" u="none" dirty="0" smtClean="0">
                          <a:solidFill>
                            <a:schemeClr val="accent2">
                              <a:lumMod val="75000"/>
                            </a:schemeClr>
                          </a:solidFill>
                        </a:rPr>
                        <a:t>      Max. theoretical mass</a:t>
                      </a:r>
                      <a:endParaRPr lang="en-GB" sz="900" b="1" i="1" u="none" dirty="0">
                        <a:solidFill>
                          <a:schemeClr val="accent2">
                            <a:lumMod val="75000"/>
                          </a:schemeClr>
                        </a:solidFill>
                      </a:endParaRPr>
                    </a:p>
                  </a:txBody>
                  <a:tcPr marL="65314" marR="65314" marT="32657" marB="32657" anchor="ctr"/>
                </a:tc>
                <a:tc>
                  <a:txBody>
                    <a:bodyPr/>
                    <a:lstStyle/>
                    <a:p>
                      <a:pPr algn="ctr"/>
                      <a:r>
                        <a:rPr lang="en-GB" sz="900" b="1" dirty="0" smtClean="0">
                          <a:solidFill>
                            <a:schemeClr val="tx1"/>
                          </a:solidFill>
                          <a:latin typeface="+mn-lt"/>
                        </a:rPr>
                        <a:t>A piece of sodium metal is heated in chlorine gas.  A maximum theoretical mass of 10g for sodium chloride was calculated, but the actual yield was only 8g. </a:t>
                      </a:r>
                    </a:p>
                    <a:p>
                      <a:pPr algn="ctr"/>
                      <a:r>
                        <a:rPr lang="en-GB" sz="900" b="1" i="1" dirty="0" smtClean="0">
                          <a:solidFill>
                            <a:schemeClr val="tx1"/>
                          </a:solidFill>
                          <a:latin typeface="+mn-lt"/>
                        </a:rPr>
                        <a:t>Calculate the percentage yield. </a:t>
                      </a:r>
                    </a:p>
                    <a:p>
                      <a:pPr algn="ctr"/>
                      <a:r>
                        <a:rPr lang="en-GB" sz="900" b="1" dirty="0" smtClean="0">
                          <a:solidFill>
                            <a:schemeClr val="tx1"/>
                          </a:solidFill>
                        </a:rPr>
                        <a:t>                                          </a:t>
                      </a:r>
                    </a:p>
                    <a:p>
                      <a:pPr algn="ctr"/>
                      <a:r>
                        <a:rPr lang="en-GB" sz="900" b="1" dirty="0" smtClean="0">
                          <a:solidFill>
                            <a:schemeClr val="tx1"/>
                          </a:solidFill>
                          <a:latin typeface="+mn-lt"/>
                        </a:rPr>
                        <a:t>P</a:t>
                      </a:r>
                      <a:r>
                        <a:rPr lang="en-GB" sz="900" b="1" dirty="0" smtClean="0">
                          <a:solidFill>
                            <a:schemeClr val="tx1"/>
                          </a:solidFill>
                        </a:rPr>
                        <a:t>ercentage </a:t>
                      </a:r>
                      <a:r>
                        <a:rPr lang="en-GB" sz="900" b="1" dirty="0" smtClean="0">
                          <a:solidFill>
                            <a:schemeClr val="tx1"/>
                          </a:solidFill>
                          <a:latin typeface="+mn-lt"/>
                        </a:rPr>
                        <a:t>yield = 8/10 x 100</a:t>
                      </a:r>
                      <a:r>
                        <a:rPr lang="en-GB" sz="900" b="1" baseline="0" dirty="0" smtClean="0">
                          <a:solidFill>
                            <a:schemeClr val="tx1"/>
                          </a:solidFill>
                          <a:latin typeface="+mn-lt"/>
                        </a:rPr>
                        <a:t> =80%</a:t>
                      </a:r>
                      <a:endParaRPr lang="en-GB" sz="900" b="1" dirty="0"/>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16" name="Table 15"/>
          <p:cNvGraphicFramePr>
            <a:graphicFrameLocks noGrp="1"/>
          </p:cNvGraphicFramePr>
          <p:nvPr>
            <p:extLst/>
          </p:nvPr>
        </p:nvGraphicFramePr>
        <p:xfrm>
          <a:off x="430911" y="3080076"/>
          <a:ext cx="3706977" cy="1240971"/>
        </p:xfrm>
        <a:graphic>
          <a:graphicData uri="http://schemas.openxmlformats.org/drawingml/2006/table">
            <a:tbl>
              <a:tblPr firstRow="1" bandRow="1">
                <a:tableStyleId>{5940675A-B579-460E-94D1-54222C63F5DA}</a:tableStyleId>
              </a:tblPr>
              <a:tblGrid>
                <a:gridCol w="3706977">
                  <a:extLst>
                    <a:ext uri="{9D8B030D-6E8A-4147-A177-3AD203B41FA5}">
                      <a16:colId xmlns:a16="http://schemas.microsoft.com/office/drawing/2014/main" val="20000"/>
                    </a:ext>
                  </a:extLst>
                </a:gridCol>
              </a:tblGrid>
              <a:tr h="1240971">
                <a:tc>
                  <a:txBody>
                    <a:bodyPr/>
                    <a:lstStyle/>
                    <a:p>
                      <a:pPr algn="ctr"/>
                      <a:r>
                        <a:rPr lang="en-GB" sz="900" b="1" dirty="0" smtClean="0">
                          <a:solidFill>
                            <a:schemeClr val="tx1"/>
                          </a:solidFill>
                          <a:latin typeface="+mn-lt"/>
                        </a:rPr>
                        <a:t>HT</a:t>
                      </a:r>
                      <a:r>
                        <a:rPr lang="en-GB" sz="900" b="1" baseline="0" dirty="0" smtClean="0">
                          <a:solidFill>
                            <a:schemeClr val="tx1"/>
                          </a:solidFill>
                          <a:latin typeface="+mn-lt"/>
                        </a:rPr>
                        <a:t> only</a:t>
                      </a:r>
                      <a:r>
                        <a:rPr lang="en-GB" sz="900" b="1" dirty="0" smtClean="0">
                          <a:solidFill>
                            <a:schemeClr val="tx1"/>
                          </a:solidFill>
                          <a:latin typeface="+mn-lt"/>
                        </a:rPr>
                        <a:t>:</a:t>
                      </a:r>
                    </a:p>
                    <a:p>
                      <a:r>
                        <a:rPr lang="en-GB" sz="900" b="1" dirty="0" smtClean="0">
                          <a:solidFill>
                            <a:schemeClr val="tx1"/>
                          </a:solidFill>
                          <a:latin typeface="+mn-lt"/>
                        </a:rPr>
                        <a:t>200g of calcium carbonate is heated.  It decomposes to make calcium oxide and carbon dioxide.  </a:t>
                      </a:r>
                      <a:r>
                        <a:rPr lang="en-GB" sz="900" b="1" i="1" dirty="0" smtClean="0">
                          <a:solidFill>
                            <a:schemeClr val="tx1"/>
                          </a:solidFill>
                          <a:latin typeface="+mn-lt"/>
                        </a:rPr>
                        <a:t>Calculate the theoretical mass of calcium oxide made.</a:t>
                      </a:r>
                    </a:p>
                    <a:p>
                      <a:r>
                        <a:rPr lang="en-GB" sz="900" b="1" dirty="0" smtClean="0">
                          <a:solidFill>
                            <a:schemeClr val="tx1"/>
                          </a:solidFill>
                        </a:rPr>
                        <a:t>                                          </a:t>
                      </a:r>
                    </a:p>
                    <a:p>
                      <a:pPr algn="l"/>
                      <a:r>
                        <a:rPr lang="en-GB" sz="900" b="1" dirty="0" smtClean="0">
                          <a:solidFill>
                            <a:schemeClr val="tx1"/>
                          </a:solidFill>
                          <a:latin typeface="+mn-lt"/>
                        </a:rPr>
                        <a:t>                  CaCO</a:t>
                      </a:r>
                      <a:r>
                        <a:rPr lang="en-GB" sz="900" b="1" baseline="-25000" dirty="0" smtClean="0">
                          <a:solidFill>
                            <a:schemeClr val="tx1"/>
                          </a:solidFill>
                          <a:latin typeface="+mn-lt"/>
                        </a:rPr>
                        <a:t>3</a:t>
                      </a:r>
                      <a:r>
                        <a:rPr lang="en-GB" sz="900" b="1" dirty="0" smtClean="0">
                          <a:solidFill>
                            <a:schemeClr val="tx1"/>
                          </a:solidFill>
                          <a:latin typeface="+mn-lt"/>
                        </a:rPr>
                        <a:t> </a:t>
                      </a:r>
                      <a:r>
                        <a:rPr lang="en-GB" sz="900" b="1" dirty="0" smtClean="0">
                          <a:solidFill>
                            <a:schemeClr val="tx1"/>
                          </a:solidFill>
                          <a:latin typeface="+mn-lt"/>
                          <a:sym typeface="Wingdings" panose="05000000000000000000" pitchFamily="2" charset="2"/>
                        </a:rPr>
                        <a:t> </a:t>
                      </a:r>
                      <a:r>
                        <a:rPr lang="en-GB" sz="900" b="1" dirty="0" err="1" smtClean="0">
                          <a:solidFill>
                            <a:schemeClr val="tx1"/>
                          </a:solidFill>
                          <a:latin typeface="+mn-lt"/>
                          <a:sym typeface="Wingdings" panose="05000000000000000000" pitchFamily="2" charset="2"/>
                        </a:rPr>
                        <a:t>CaO</a:t>
                      </a:r>
                      <a:r>
                        <a:rPr lang="en-GB" sz="900" b="1" dirty="0" smtClean="0">
                          <a:solidFill>
                            <a:schemeClr val="tx1"/>
                          </a:solidFill>
                          <a:latin typeface="+mn-lt"/>
                          <a:sym typeface="Wingdings" panose="05000000000000000000" pitchFamily="2" charset="2"/>
                        </a:rPr>
                        <a:t> + CO</a:t>
                      </a:r>
                      <a:r>
                        <a:rPr lang="en-GB" sz="900" b="1" baseline="-25000" dirty="0" smtClean="0">
                          <a:solidFill>
                            <a:schemeClr val="tx1"/>
                          </a:solidFill>
                          <a:latin typeface="+mn-lt"/>
                          <a:sym typeface="Wingdings" panose="05000000000000000000" pitchFamily="2" charset="2"/>
                        </a:rPr>
                        <a:t>2</a:t>
                      </a:r>
                      <a:endParaRPr lang="en-GB" sz="900" b="1" baseline="-25000" dirty="0" smtClean="0">
                        <a:solidFill>
                          <a:schemeClr val="tx1"/>
                        </a:solidFill>
                        <a:latin typeface="+mn-lt"/>
                      </a:endParaRPr>
                    </a:p>
                    <a:p>
                      <a:pPr algn="l"/>
                      <a:r>
                        <a:rPr lang="en-GB" sz="900" b="1" dirty="0" smtClean="0">
                          <a:solidFill>
                            <a:schemeClr val="tx1"/>
                          </a:solidFill>
                          <a:latin typeface="+mn-lt"/>
                        </a:rPr>
                        <a:t>M</a:t>
                      </a:r>
                      <a:r>
                        <a:rPr lang="en-GB" sz="900" b="1" baseline="-25000" dirty="0" smtClean="0">
                          <a:solidFill>
                            <a:schemeClr val="tx1"/>
                          </a:solidFill>
                          <a:latin typeface="+mn-lt"/>
                        </a:rPr>
                        <a:t>r</a:t>
                      </a:r>
                      <a:r>
                        <a:rPr lang="en-GB" sz="900" b="1" dirty="0" smtClean="0">
                          <a:solidFill>
                            <a:schemeClr val="tx1"/>
                          </a:solidFill>
                          <a:latin typeface="+mn-lt"/>
                        </a:rPr>
                        <a:t> of  CaCO</a:t>
                      </a:r>
                      <a:r>
                        <a:rPr lang="en-GB" sz="900" b="1" baseline="-25000" dirty="0" smtClean="0">
                          <a:solidFill>
                            <a:schemeClr val="tx1"/>
                          </a:solidFill>
                          <a:latin typeface="+mn-lt"/>
                        </a:rPr>
                        <a:t>3</a:t>
                      </a:r>
                      <a:r>
                        <a:rPr lang="en-GB" sz="900" b="1" dirty="0" smtClean="0">
                          <a:solidFill>
                            <a:schemeClr val="tx1"/>
                          </a:solidFill>
                          <a:latin typeface="+mn-lt"/>
                        </a:rPr>
                        <a:t> = 40 + 12 + (16x3) = 100</a:t>
                      </a:r>
                    </a:p>
                    <a:p>
                      <a:pPr algn="l"/>
                      <a:r>
                        <a:rPr lang="en-GB" sz="900" b="1" dirty="0" smtClean="0">
                          <a:solidFill>
                            <a:schemeClr val="tx1"/>
                          </a:solidFill>
                          <a:latin typeface="+mn-lt"/>
                        </a:rPr>
                        <a:t>M</a:t>
                      </a:r>
                      <a:r>
                        <a:rPr lang="en-GB" sz="900" b="1" baseline="-25000" dirty="0" smtClean="0">
                          <a:solidFill>
                            <a:schemeClr val="tx1"/>
                          </a:solidFill>
                          <a:latin typeface="+mn-lt"/>
                        </a:rPr>
                        <a:t>r</a:t>
                      </a:r>
                      <a:r>
                        <a:rPr lang="en-GB" sz="900" b="1" dirty="0" smtClean="0">
                          <a:solidFill>
                            <a:schemeClr val="tx1"/>
                          </a:solidFill>
                          <a:latin typeface="+mn-lt"/>
                        </a:rPr>
                        <a:t> of </a:t>
                      </a:r>
                      <a:r>
                        <a:rPr lang="en-GB" sz="900" b="1" dirty="0" err="1" smtClean="0">
                          <a:solidFill>
                            <a:schemeClr val="tx1"/>
                          </a:solidFill>
                          <a:latin typeface="+mn-lt"/>
                        </a:rPr>
                        <a:t>CaO</a:t>
                      </a:r>
                      <a:r>
                        <a:rPr lang="en-GB" sz="900" b="1" dirty="0" smtClean="0">
                          <a:solidFill>
                            <a:schemeClr val="tx1"/>
                          </a:solidFill>
                          <a:latin typeface="+mn-lt"/>
                        </a:rPr>
                        <a:t>      = 40 + 16 = 56</a:t>
                      </a:r>
                    </a:p>
                    <a:p>
                      <a:r>
                        <a:rPr lang="en-GB" sz="900" b="1" dirty="0" smtClean="0">
                          <a:solidFill>
                            <a:schemeClr val="tx1"/>
                          </a:solidFill>
                          <a:latin typeface="+mn-lt"/>
                        </a:rPr>
                        <a:t>100g of CaCO</a:t>
                      </a:r>
                      <a:r>
                        <a:rPr lang="en-GB" sz="900" b="1" baseline="-25000" dirty="0" smtClean="0">
                          <a:solidFill>
                            <a:schemeClr val="tx1"/>
                          </a:solidFill>
                          <a:latin typeface="+mn-lt"/>
                        </a:rPr>
                        <a:t>3</a:t>
                      </a:r>
                      <a:r>
                        <a:rPr lang="en-GB" sz="900" b="1" dirty="0" smtClean="0">
                          <a:solidFill>
                            <a:schemeClr val="tx1"/>
                          </a:solidFill>
                          <a:latin typeface="+mn-lt"/>
                        </a:rPr>
                        <a:t> would make 56 g of </a:t>
                      </a:r>
                      <a:r>
                        <a:rPr lang="en-GB" sz="900" b="1" dirty="0" err="1" smtClean="0">
                          <a:solidFill>
                            <a:schemeClr val="tx1"/>
                          </a:solidFill>
                          <a:latin typeface="+mn-lt"/>
                        </a:rPr>
                        <a:t>CaO</a:t>
                      </a:r>
                      <a:endParaRPr lang="en-GB" sz="900" b="1" dirty="0" smtClean="0">
                        <a:solidFill>
                          <a:schemeClr val="tx1"/>
                        </a:solidFill>
                        <a:latin typeface="+mn-lt"/>
                      </a:endParaRPr>
                    </a:p>
                    <a:p>
                      <a:r>
                        <a:rPr lang="en-GB" sz="900" b="1" dirty="0" smtClean="0">
                          <a:solidFill>
                            <a:schemeClr val="tx1"/>
                          </a:solidFill>
                          <a:latin typeface="+mn-lt"/>
                        </a:rPr>
                        <a:t>So 200g would make 112g</a:t>
                      </a:r>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18" name="Table 17"/>
          <p:cNvGraphicFramePr>
            <a:graphicFrameLocks noGrp="1"/>
          </p:cNvGraphicFramePr>
          <p:nvPr>
            <p:extLst/>
          </p:nvPr>
        </p:nvGraphicFramePr>
        <p:xfrm>
          <a:off x="1025424" y="25330"/>
          <a:ext cx="6835303" cy="679434"/>
        </p:xfrm>
        <a:graphic>
          <a:graphicData uri="http://schemas.openxmlformats.org/drawingml/2006/table">
            <a:tbl>
              <a:tblPr firstRow="1" bandRow="1">
                <a:tableStyleId>{5940675A-B579-460E-94D1-54222C63F5DA}</a:tableStyleId>
              </a:tblPr>
              <a:tblGrid>
                <a:gridCol w="1310464">
                  <a:extLst>
                    <a:ext uri="{9D8B030D-6E8A-4147-A177-3AD203B41FA5}">
                      <a16:colId xmlns:a16="http://schemas.microsoft.com/office/drawing/2014/main" val="20000"/>
                    </a:ext>
                  </a:extLst>
                </a:gridCol>
                <a:gridCol w="3946411">
                  <a:extLst>
                    <a:ext uri="{9D8B030D-6E8A-4147-A177-3AD203B41FA5}">
                      <a16:colId xmlns:a16="http://schemas.microsoft.com/office/drawing/2014/main" val="20001"/>
                    </a:ext>
                  </a:extLst>
                </a:gridCol>
                <a:gridCol w="1578429">
                  <a:extLst>
                    <a:ext uri="{9D8B030D-6E8A-4147-A177-3AD203B41FA5}">
                      <a16:colId xmlns:a16="http://schemas.microsoft.com/office/drawing/2014/main" val="20002"/>
                    </a:ext>
                  </a:extLst>
                </a:gridCol>
              </a:tblGrid>
              <a:tr h="679434">
                <a:tc>
                  <a:txBody>
                    <a:bodyPr/>
                    <a:lstStyle/>
                    <a:p>
                      <a:pPr algn="ctr"/>
                      <a:r>
                        <a:rPr lang="en-GB" sz="900" b="1" dirty="0" smtClean="0"/>
                        <a:t>A measure of the amount of starting materials that end up as useful products</a:t>
                      </a:r>
                      <a:endParaRPr lang="en-GB" sz="900" b="1" dirty="0"/>
                    </a:p>
                  </a:txBody>
                  <a:tcPr marL="65314" marR="65314" marT="32657" marB="32657" anchor="ctr">
                    <a:solidFill>
                      <a:schemeClr val="accent2">
                        <a:lumMod val="20000"/>
                        <a:lumOff val="80000"/>
                      </a:schemeClr>
                    </a:solidFill>
                  </a:tcPr>
                </a:tc>
                <a:tc>
                  <a:txBody>
                    <a:bodyPr/>
                    <a:lstStyle/>
                    <a:p>
                      <a:r>
                        <a:rPr lang="en-GB" sz="900" b="1" u="none" dirty="0" smtClean="0">
                          <a:solidFill>
                            <a:schemeClr val="accent2">
                              <a:lumMod val="75000"/>
                            </a:schemeClr>
                          </a:solidFill>
                        </a:rPr>
                        <a:t>Atom economy = </a:t>
                      </a:r>
                      <a:r>
                        <a:rPr lang="en-GB" sz="900" b="1" u="sng" dirty="0" smtClean="0">
                          <a:solidFill>
                            <a:schemeClr val="accent2">
                              <a:lumMod val="75000"/>
                            </a:schemeClr>
                          </a:solidFill>
                        </a:rPr>
                        <a:t>Relative formula mass of desired product from equation   </a:t>
                      </a:r>
                      <a:r>
                        <a:rPr lang="en-GB" sz="900" b="1" dirty="0" smtClean="0">
                          <a:solidFill>
                            <a:schemeClr val="accent2">
                              <a:lumMod val="75000"/>
                            </a:schemeClr>
                          </a:solidFill>
                        </a:rPr>
                        <a:t>   x   100</a:t>
                      </a:r>
                    </a:p>
                    <a:p>
                      <a:r>
                        <a:rPr lang="en-GB" sz="900" b="1" dirty="0" smtClean="0">
                          <a:solidFill>
                            <a:schemeClr val="accent2">
                              <a:lumMod val="75000"/>
                            </a:schemeClr>
                          </a:solidFill>
                        </a:rPr>
                        <a:t>                             Sum of relative formula mass of all reactants from equation</a:t>
                      </a:r>
                    </a:p>
                    <a:p>
                      <a:pPr algn="ctr"/>
                      <a:endParaRPr lang="en-GB" sz="900" b="1" i="1" dirty="0">
                        <a:solidFill>
                          <a:schemeClr val="accent2">
                            <a:lumMod val="75000"/>
                          </a:schemeClr>
                        </a:solidFill>
                      </a:endParaRPr>
                    </a:p>
                  </a:txBody>
                  <a:tcPr marL="65314" marR="65314" marT="32657" marB="32657" anchor="ctr"/>
                </a:tc>
                <a:tc>
                  <a:txBody>
                    <a:bodyPr/>
                    <a:lstStyle/>
                    <a:p>
                      <a:pPr algn="ctr"/>
                      <a:r>
                        <a:rPr lang="en-GB" sz="900" b="1" dirty="0" smtClean="0"/>
                        <a:t>High</a:t>
                      </a:r>
                      <a:r>
                        <a:rPr lang="en-GB" sz="900" b="1" baseline="0" dirty="0" smtClean="0"/>
                        <a:t> atom economy is important or sustainable development and economic reasons</a:t>
                      </a:r>
                      <a:endParaRPr lang="en-GB" sz="900" b="1" dirty="0"/>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19" name="Table 18"/>
          <p:cNvGraphicFramePr>
            <a:graphicFrameLocks noGrp="1"/>
          </p:cNvGraphicFramePr>
          <p:nvPr>
            <p:extLst/>
          </p:nvPr>
        </p:nvGraphicFramePr>
        <p:xfrm>
          <a:off x="434847" y="867493"/>
          <a:ext cx="2429181" cy="2024743"/>
        </p:xfrm>
        <a:graphic>
          <a:graphicData uri="http://schemas.openxmlformats.org/drawingml/2006/table">
            <a:tbl>
              <a:tblPr firstRow="1" bandRow="1">
                <a:tableStyleId>{5940675A-B579-460E-94D1-54222C63F5DA}</a:tableStyleId>
              </a:tblPr>
              <a:tblGrid>
                <a:gridCol w="2429181">
                  <a:extLst>
                    <a:ext uri="{9D8B030D-6E8A-4147-A177-3AD203B41FA5}">
                      <a16:colId xmlns:a16="http://schemas.microsoft.com/office/drawing/2014/main" val="20000"/>
                    </a:ext>
                  </a:extLst>
                </a:gridCol>
              </a:tblGrid>
              <a:tr h="2024743">
                <a:tc>
                  <a:txBody>
                    <a:bodyPr/>
                    <a:lstStyle/>
                    <a:p>
                      <a:pPr algn="ctr"/>
                      <a:r>
                        <a:rPr lang="en-GB" sz="900" b="1" dirty="0" smtClean="0"/>
                        <a:t>Calculate the atom economy for making hydrogen by reacting zinc with hydrochloric acid: </a:t>
                      </a:r>
                    </a:p>
                    <a:p>
                      <a:endParaRPr lang="en-GB" sz="900" b="1" dirty="0" smtClean="0"/>
                    </a:p>
                    <a:p>
                      <a:pPr algn="ctr"/>
                      <a:r>
                        <a:rPr lang="en-GB" sz="900" b="1" dirty="0" smtClean="0"/>
                        <a:t>Zn + 2HCl → ZnCl</a:t>
                      </a:r>
                      <a:r>
                        <a:rPr lang="en-GB" sz="900" b="1" baseline="-25000" dirty="0" smtClean="0"/>
                        <a:t>2</a:t>
                      </a:r>
                      <a:r>
                        <a:rPr lang="en-GB" sz="900" b="1" dirty="0" smtClean="0"/>
                        <a:t> + H</a:t>
                      </a:r>
                      <a:r>
                        <a:rPr lang="en-GB" sz="900" b="1" baseline="-25000" dirty="0" smtClean="0"/>
                        <a:t>2</a:t>
                      </a:r>
                    </a:p>
                    <a:p>
                      <a:pPr algn="ctr"/>
                      <a:endParaRPr lang="en-GB" sz="900" b="1" dirty="0" smtClean="0"/>
                    </a:p>
                    <a:p>
                      <a:r>
                        <a:rPr lang="en-GB" sz="900" b="1" dirty="0" smtClean="0"/>
                        <a:t>M</a:t>
                      </a:r>
                      <a:r>
                        <a:rPr lang="en-GB" sz="900" b="1" baseline="-25000" dirty="0" smtClean="0"/>
                        <a:t>r</a:t>
                      </a:r>
                      <a:r>
                        <a:rPr lang="en-GB" sz="900" b="1" dirty="0" smtClean="0"/>
                        <a:t> of H</a:t>
                      </a:r>
                      <a:r>
                        <a:rPr lang="en-GB" sz="900" b="1" baseline="-25000" dirty="0" smtClean="0"/>
                        <a:t>2       </a:t>
                      </a:r>
                      <a:r>
                        <a:rPr lang="en-GB" sz="900" b="1" dirty="0" smtClean="0"/>
                        <a:t> = 1 + 1 = 2</a:t>
                      </a:r>
                    </a:p>
                    <a:p>
                      <a:r>
                        <a:rPr lang="en-GB" sz="900" b="1" dirty="0" smtClean="0"/>
                        <a:t>M</a:t>
                      </a:r>
                      <a:r>
                        <a:rPr lang="en-GB" sz="900" b="1" baseline="-25000" dirty="0" smtClean="0"/>
                        <a:t>r</a:t>
                      </a:r>
                      <a:r>
                        <a:rPr lang="en-GB" sz="900" b="1" dirty="0" smtClean="0"/>
                        <a:t> of Zn</a:t>
                      </a:r>
                      <a:r>
                        <a:rPr lang="en-GB" sz="900" b="1" baseline="0" dirty="0" smtClean="0"/>
                        <a:t> + 2HCl</a:t>
                      </a:r>
                      <a:r>
                        <a:rPr lang="en-GB" sz="900" b="1" dirty="0" smtClean="0"/>
                        <a:t> = 65 + 1 + 1 + 35.5 + 35.5 =</a:t>
                      </a:r>
                      <a:r>
                        <a:rPr lang="en-GB" sz="900" b="1" baseline="0" dirty="0" smtClean="0"/>
                        <a:t> 138</a:t>
                      </a:r>
                    </a:p>
                    <a:p>
                      <a:endParaRPr lang="en-GB" sz="900" b="1" baseline="0" dirty="0" smtClean="0"/>
                    </a:p>
                    <a:p>
                      <a:endParaRPr lang="en-GB" sz="900" b="1" dirty="0" smtClean="0"/>
                    </a:p>
                    <a:p>
                      <a:r>
                        <a:rPr lang="en-GB" sz="900" b="1" dirty="0" smtClean="0"/>
                        <a:t>Atom economy = </a:t>
                      </a:r>
                      <a:r>
                        <a:rPr lang="en-GB" sz="900" b="1" baseline="30000" dirty="0" smtClean="0"/>
                        <a:t>2</a:t>
                      </a:r>
                      <a:r>
                        <a:rPr lang="en-GB" sz="900" b="1" dirty="0" smtClean="0"/>
                        <a:t>∕</a:t>
                      </a:r>
                      <a:r>
                        <a:rPr lang="en-GB" sz="900" b="1" baseline="-25000" dirty="0" smtClean="0"/>
                        <a:t>138 </a:t>
                      </a:r>
                      <a:r>
                        <a:rPr lang="en-GB" sz="900" b="1" dirty="0" smtClean="0"/>
                        <a:t> × 100 </a:t>
                      </a:r>
                    </a:p>
                    <a:p>
                      <a:r>
                        <a:rPr lang="en-GB" sz="900" b="1" dirty="0" smtClean="0"/>
                        <a:t>                             = </a:t>
                      </a:r>
                      <a:r>
                        <a:rPr lang="en-GB" sz="900" b="1" baseline="30000" dirty="0" smtClean="0"/>
                        <a:t>2</a:t>
                      </a:r>
                      <a:r>
                        <a:rPr lang="en-GB" sz="900" b="1" dirty="0" smtClean="0"/>
                        <a:t>∕</a:t>
                      </a:r>
                      <a:r>
                        <a:rPr lang="en-GB" sz="900" b="1" baseline="-25000" dirty="0" smtClean="0"/>
                        <a:t>138</a:t>
                      </a:r>
                      <a:r>
                        <a:rPr lang="en-GB" sz="900" b="1" dirty="0" smtClean="0"/>
                        <a:t> × 100  = 1.45%</a:t>
                      </a:r>
                    </a:p>
                    <a:p>
                      <a:endParaRPr lang="en-GB" sz="900" b="1" i="0" dirty="0" smtClean="0">
                        <a:effectLst/>
                      </a:endParaRPr>
                    </a:p>
                    <a:p>
                      <a:endParaRPr lang="en-GB" sz="900" b="1" i="0" dirty="0" smtClean="0">
                        <a:effectLst/>
                      </a:endParaRPr>
                    </a:p>
                    <a:p>
                      <a:r>
                        <a:rPr lang="en-GB" sz="900" b="1" dirty="0" smtClean="0"/>
                        <a:t>This method is unlikely to be chosen as it has a low atom economy.</a:t>
                      </a:r>
                      <a:endParaRPr lang="en-GB" sz="900" b="1" i="0" dirty="0">
                        <a:effectLst/>
                      </a:endParaRPr>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21" name="Table 20"/>
          <p:cNvGraphicFramePr>
            <a:graphicFrameLocks noGrp="1"/>
          </p:cNvGraphicFramePr>
          <p:nvPr>
            <p:extLst/>
          </p:nvPr>
        </p:nvGraphicFramePr>
        <p:xfrm>
          <a:off x="3436148" y="831309"/>
          <a:ext cx="5993270" cy="718457"/>
        </p:xfrm>
        <a:graphic>
          <a:graphicData uri="http://schemas.openxmlformats.org/drawingml/2006/table">
            <a:tbl>
              <a:tblPr firstRow="1" bandRow="1">
                <a:tableStyleId>{5940675A-B579-460E-94D1-54222C63F5DA}</a:tableStyleId>
              </a:tblPr>
              <a:tblGrid>
                <a:gridCol w="1438405">
                  <a:extLst>
                    <a:ext uri="{9D8B030D-6E8A-4147-A177-3AD203B41FA5}">
                      <a16:colId xmlns:a16="http://schemas.microsoft.com/office/drawing/2014/main" val="20000"/>
                    </a:ext>
                  </a:extLst>
                </a:gridCol>
                <a:gridCol w="1720544">
                  <a:extLst>
                    <a:ext uri="{9D8B030D-6E8A-4147-A177-3AD203B41FA5}">
                      <a16:colId xmlns:a16="http://schemas.microsoft.com/office/drawing/2014/main" val="20001"/>
                    </a:ext>
                  </a:extLst>
                </a:gridCol>
                <a:gridCol w="2834321">
                  <a:extLst>
                    <a:ext uri="{9D8B030D-6E8A-4147-A177-3AD203B41FA5}">
                      <a16:colId xmlns:a16="http://schemas.microsoft.com/office/drawing/2014/main" val="20002"/>
                    </a:ext>
                  </a:extLst>
                </a:gridCol>
              </a:tblGrid>
              <a:tr h="718457">
                <a:tc>
                  <a:txBody>
                    <a:bodyPr/>
                    <a:lstStyle/>
                    <a:p>
                      <a:pPr algn="ctr"/>
                      <a:r>
                        <a:rPr lang="en-GB" sz="900" b="1" dirty="0" smtClean="0"/>
                        <a:t>Concentration of a solution is the amount of solute per volume of solution</a:t>
                      </a:r>
                      <a:endParaRPr lang="en-GB" sz="900" b="1" dirty="0"/>
                    </a:p>
                  </a:txBody>
                  <a:tcPr marL="65314" marR="65314" marT="32657" marB="32657" anchor="ctr">
                    <a:solidFill>
                      <a:schemeClr val="accent2">
                        <a:lumMod val="20000"/>
                        <a:lumOff val="80000"/>
                      </a:schemeClr>
                    </a:solidFill>
                  </a:tcPr>
                </a:tc>
                <a:tc>
                  <a:txBody>
                    <a:bodyPr/>
                    <a:lstStyle/>
                    <a:p>
                      <a:r>
                        <a:rPr lang="en-GB" sz="900" b="1" i="1" dirty="0" smtClean="0">
                          <a:solidFill>
                            <a:schemeClr val="accent2">
                              <a:lumMod val="75000"/>
                            </a:schemeClr>
                          </a:solidFill>
                        </a:rPr>
                        <a:t>Concentration  =     </a:t>
                      </a:r>
                      <a:r>
                        <a:rPr lang="en-GB" sz="900" b="1" i="1" u="sng" dirty="0" smtClean="0">
                          <a:solidFill>
                            <a:schemeClr val="accent2">
                              <a:lumMod val="75000"/>
                            </a:schemeClr>
                          </a:solidFill>
                        </a:rPr>
                        <a:t>amount (</a:t>
                      </a:r>
                      <a:r>
                        <a:rPr lang="en-GB" sz="900" b="1" i="1" u="sng" dirty="0" err="1" smtClean="0">
                          <a:solidFill>
                            <a:schemeClr val="accent2">
                              <a:lumMod val="75000"/>
                            </a:schemeClr>
                          </a:solidFill>
                        </a:rPr>
                        <a:t>mol</a:t>
                      </a:r>
                      <a:r>
                        <a:rPr lang="en-GB" sz="900" b="1" i="1" u="sng" dirty="0" smtClean="0">
                          <a:solidFill>
                            <a:schemeClr val="accent2">
                              <a:lumMod val="75000"/>
                            </a:schemeClr>
                          </a:solidFill>
                        </a:rPr>
                        <a:t>) </a:t>
                      </a:r>
                    </a:p>
                    <a:p>
                      <a:r>
                        <a:rPr lang="en-GB" sz="900" b="1" i="1" dirty="0" smtClean="0">
                          <a:solidFill>
                            <a:schemeClr val="accent2">
                              <a:lumMod val="75000"/>
                            </a:schemeClr>
                          </a:solidFill>
                        </a:rPr>
                        <a:t>    (</a:t>
                      </a:r>
                      <a:r>
                        <a:rPr lang="en-GB" sz="900" b="1" i="1" dirty="0" err="1" smtClean="0">
                          <a:solidFill>
                            <a:schemeClr val="accent2">
                              <a:lumMod val="75000"/>
                            </a:schemeClr>
                          </a:solidFill>
                        </a:rPr>
                        <a:t>mol</a:t>
                      </a:r>
                      <a:r>
                        <a:rPr lang="en-GB" sz="900" b="1" i="1" dirty="0" smtClean="0">
                          <a:solidFill>
                            <a:schemeClr val="accent2">
                              <a:lumMod val="75000"/>
                            </a:schemeClr>
                          </a:solidFill>
                        </a:rPr>
                        <a:t>/dm</a:t>
                      </a:r>
                      <a:r>
                        <a:rPr lang="en-GB" sz="900" b="1" i="1" baseline="30000" dirty="0" smtClean="0">
                          <a:solidFill>
                            <a:schemeClr val="accent2">
                              <a:lumMod val="75000"/>
                            </a:schemeClr>
                          </a:solidFill>
                        </a:rPr>
                        <a:t>3</a:t>
                      </a:r>
                      <a:r>
                        <a:rPr lang="en-GB" sz="900" b="1" i="1" dirty="0" smtClean="0">
                          <a:solidFill>
                            <a:schemeClr val="accent2">
                              <a:lumMod val="75000"/>
                            </a:schemeClr>
                          </a:solidFill>
                        </a:rPr>
                        <a:t>)            volume (dm</a:t>
                      </a:r>
                      <a:r>
                        <a:rPr lang="en-GB" sz="900" b="1" i="1" baseline="30000" dirty="0" smtClean="0">
                          <a:solidFill>
                            <a:schemeClr val="accent2">
                              <a:lumMod val="75000"/>
                            </a:schemeClr>
                          </a:solidFill>
                        </a:rPr>
                        <a:t>3</a:t>
                      </a:r>
                      <a:r>
                        <a:rPr lang="en-GB" sz="900" b="1" i="1" dirty="0" smtClean="0">
                          <a:solidFill>
                            <a:schemeClr val="accent2">
                              <a:lumMod val="75000"/>
                            </a:schemeClr>
                          </a:solidFill>
                        </a:rPr>
                        <a:t>)</a:t>
                      </a:r>
                    </a:p>
                    <a:p>
                      <a:pPr algn="ctr"/>
                      <a:endParaRPr lang="en-GB" sz="900" b="1" i="1" dirty="0">
                        <a:solidFill>
                          <a:schemeClr val="accent2">
                            <a:lumMod val="75000"/>
                          </a:schemeClr>
                        </a:solidFill>
                      </a:endParaRPr>
                    </a:p>
                  </a:txBody>
                  <a:tcPr marL="65314" marR="65314" marT="32657" marB="32657" anchor="ctr"/>
                </a:tc>
                <a:tc>
                  <a:txBody>
                    <a:bodyPr/>
                    <a:lstStyle/>
                    <a:p>
                      <a:pPr algn="ctr"/>
                      <a:r>
                        <a:rPr lang="en-GB" sz="900" b="1" i="0" dirty="0" smtClean="0">
                          <a:solidFill>
                            <a:schemeClr val="tx1"/>
                          </a:solidFill>
                        </a:rPr>
                        <a:t>What is the concentration of a solution that has 35.0g of solute in 0.5dm</a:t>
                      </a:r>
                      <a:r>
                        <a:rPr lang="en-GB" sz="900" b="1" i="0" baseline="30000" dirty="0" smtClean="0">
                          <a:solidFill>
                            <a:schemeClr val="tx1"/>
                          </a:solidFill>
                        </a:rPr>
                        <a:t>3 </a:t>
                      </a:r>
                      <a:r>
                        <a:rPr lang="en-GB" sz="900" b="1" i="0" dirty="0" smtClean="0">
                          <a:solidFill>
                            <a:schemeClr val="tx1"/>
                          </a:solidFill>
                        </a:rPr>
                        <a:t>of solution?</a:t>
                      </a:r>
                    </a:p>
                    <a:p>
                      <a:pPr algn="ctr"/>
                      <a:endParaRPr lang="en-GB" sz="900" b="1" i="0" dirty="0" smtClean="0">
                        <a:solidFill>
                          <a:schemeClr val="tx1"/>
                        </a:solidFill>
                      </a:endParaRPr>
                    </a:p>
                    <a:p>
                      <a:pPr algn="ctr"/>
                      <a:r>
                        <a:rPr lang="en-GB" sz="900" b="1" i="0" dirty="0" smtClean="0">
                          <a:solidFill>
                            <a:schemeClr val="tx1"/>
                          </a:solidFill>
                        </a:rPr>
                        <a:t>35/0.5 = 70 g/dm</a:t>
                      </a:r>
                      <a:r>
                        <a:rPr lang="en-GB" sz="900" b="1" i="0" baseline="30000" dirty="0" smtClean="0">
                          <a:solidFill>
                            <a:schemeClr val="tx1"/>
                          </a:solidFill>
                        </a:rPr>
                        <a:t>3 </a:t>
                      </a:r>
                      <a:endParaRPr lang="en-GB" sz="900" b="1" i="0" dirty="0" smtClean="0">
                        <a:solidFill>
                          <a:schemeClr val="tx1"/>
                        </a:solidFill>
                      </a:endParaRPr>
                    </a:p>
                    <a:p>
                      <a:pPr algn="ctr"/>
                      <a:endParaRPr lang="en-GB" sz="900" b="1" dirty="0"/>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23" name="Table 22"/>
          <p:cNvGraphicFramePr>
            <a:graphicFrameLocks noGrp="1"/>
          </p:cNvGraphicFramePr>
          <p:nvPr>
            <p:extLst/>
          </p:nvPr>
        </p:nvGraphicFramePr>
        <p:xfrm>
          <a:off x="5189265" y="1591597"/>
          <a:ext cx="4253761" cy="2111829"/>
        </p:xfrm>
        <a:graphic>
          <a:graphicData uri="http://schemas.openxmlformats.org/drawingml/2006/table">
            <a:tbl>
              <a:tblPr firstRow="1" bandRow="1">
                <a:tableStyleId>{5940675A-B579-460E-94D1-54222C63F5DA}</a:tableStyleId>
              </a:tblPr>
              <a:tblGrid>
                <a:gridCol w="189566">
                  <a:extLst>
                    <a:ext uri="{9D8B030D-6E8A-4147-A177-3AD203B41FA5}">
                      <a16:colId xmlns:a16="http://schemas.microsoft.com/office/drawing/2014/main" val="20000"/>
                    </a:ext>
                  </a:extLst>
                </a:gridCol>
                <a:gridCol w="985912">
                  <a:extLst>
                    <a:ext uri="{9D8B030D-6E8A-4147-A177-3AD203B41FA5}">
                      <a16:colId xmlns:a16="http://schemas.microsoft.com/office/drawing/2014/main" val="20001"/>
                    </a:ext>
                  </a:extLst>
                </a:gridCol>
                <a:gridCol w="3078282">
                  <a:extLst>
                    <a:ext uri="{9D8B030D-6E8A-4147-A177-3AD203B41FA5}">
                      <a16:colId xmlns:a16="http://schemas.microsoft.com/office/drawing/2014/main" val="20002"/>
                    </a:ext>
                  </a:extLst>
                </a:gridCol>
              </a:tblGrid>
              <a:tr h="2111829">
                <a:tc>
                  <a:txBody>
                    <a:bodyPr/>
                    <a:lstStyle/>
                    <a:p>
                      <a:pPr algn="ctr"/>
                      <a:r>
                        <a:rPr lang="en-GB" sz="900" b="1" dirty="0" smtClean="0"/>
                        <a:t>Titration</a:t>
                      </a:r>
                      <a:endParaRPr lang="en-GB" sz="900" b="1" dirty="0"/>
                    </a:p>
                  </a:txBody>
                  <a:tcPr marL="65314" marR="65314" marT="32657" marB="32657" vert="vert270"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lumMod val="75000"/>
                            </a:schemeClr>
                          </a:solidFill>
                        </a:rPr>
                        <a:t>If the volumes of two solutions that react completely are known and the concentrations of one solution is known, the concentration of the other solution can be calculated</a:t>
                      </a:r>
                      <a:r>
                        <a:rPr lang="en-GB" sz="900" dirty="0" smtClean="0"/>
                        <a:t>.</a:t>
                      </a:r>
                      <a:endParaRPr lang="en-GB" sz="900" b="1" dirty="0" smtClean="0">
                        <a:solidFill>
                          <a:schemeClr val="accent6">
                            <a:lumMod val="75000"/>
                          </a:schemeClr>
                        </a:solidFill>
                      </a:endParaRPr>
                    </a:p>
                  </a:txBody>
                  <a:tcPr marL="65314" marR="65314" marT="32657" marB="32657" anchor="ctr"/>
                </a:tc>
                <a:tc>
                  <a:txBody>
                    <a:bodyPr/>
                    <a:lstStyle/>
                    <a:p>
                      <a:pPr algn="ctr"/>
                      <a:r>
                        <a:rPr lang="en-GB" sz="900" b="1" dirty="0" smtClean="0"/>
                        <a:t>2NaOH(</a:t>
                      </a:r>
                      <a:r>
                        <a:rPr lang="en-GB" sz="900" b="1" dirty="0" err="1" smtClean="0"/>
                        <a:t>aq</a:t>
                      </a:r>
                      <a:r>
                        <a:rPr lang="en-GB" sz="900" b="1" dirty="0" smtClean="0"/>
                        <a:t>) + H</a:t>
                      </a:r>
                      <a:r>
                        <a:rPr lang="en-GB" sz="900" b="1" baseline="-25000" dirty="0" smtClean="0"/>
                        <a:t>2</a:t>
                      </a:r>
                      <a:r>
                        <a:rPr lang="en-GB" sz="900" b="1" dirty="0" smtClean="0"/>
                        <a:t>SO</a:t>
                      </a:r>
                      <a:r>
                        <a:rPr lang="en-GB" sz="900" b="1" baseline="-25000" dirty="0" smtClean="0"/>
                        <a:t>4</a:t>
                      </a:r>
                      <a:r>
                        <a:rPr lang="en-GB" sz="900" b="1" dirty="0" smtClean="0"/>
                        <a:t>(</a:t>
                      </a:r>
                      <a:r>
                        <a:rPr lang="en-GB" sz="900" b="1" dirty="0" err="1" smtClean="0"/>
                        <a:t>aq</a:t>
                      </a:r>
                      <a:r>
                        <a:rPr lang="en-GB" sz="900" b="1" dirty="0" smtClean="0"/>
                        <a:t>)→ Na</a:t>
                      </a:r>
                      <a:r>
                        <a:rPr lang="en-GB" sz="900" b="1" baseline="-25000" dirty="0" smtClean="0"/>
                        <a:t>2</a:t>
                      </a:r>
                      <a:r>
                        <a:rPr lang="en-GB" sz="900" b="1" dirty="0" smtClean="0"/>
                        <a:t>S0</a:t>
                      </a:r>
                      <a:r>
                        <a:rPr lang="en-GB" sz="900" b="1" baseline="-25000" dirty="0" smtClean="0"/>
                        <a:t>4</a:t>
                      </a:r>
                      <a:r>
                        <a:rPr lang="en-GB" sz="900" b="1" dirty="0" smtClean="0"/>
                        <a:t>(</a:t>
                      </a:r>
                      <a:r>
                        <a:rPr lang="en-GB" sz="900" b="1" dirty="0" err="1" smtClean="0"/>
                        <a:t>aq</a:t>
                      </a:r>
                      <a:r>
                        <a:rPr lang="en-GB" sz="900" b="1" dirty="0" smtClean="0"/>
                        <a:t>) + 2H</a:t>
                      </a:r>
                      <a:r>
                        <a:rPr lang="en-GB" sz="900" b="1" baseline="-25000" dirty="0" smtClean="0"/>
                        <a:t>2</a:t>
                      </a:r>
                      <a:r>
                        <a:rPr lang="en-GB" sz="900" b="1" dirty="0" smtClean="0"/>
                        <a:t>O(l)</a:t>
                      </a:r>
                    </a:p>
                    <a:p>
                      <a:pPr algn="ctr"/>
                      <a:endParaRPr lang="en-GB" sz="900" b="1" dirty="0" smtClean="0"/>
                    </a:p>
                    <a:p>
                      <a:pPr algn="ctr"/>
                      <a:r>
                        <a:rPr lang="en-GB" sz="900" b="1" dirty="0" smtClean="0"/>
                        <a:t>It takes 12.20cm</a:t>
                      </a:r>
                      <a:r>
                        <a:rPr lang="en-GB" sz="900" b="1" baseline="30000" dirty="0" smtClean="0"/>
                        <a:t>3</a:t>
                      </a:r>
                      <a:r>
                        <a:rPr lang="en-GB" sz="900" b="1" dirty="0" smtClean="0"/>
                        <a:t> of </a:t>
                      </a:r>
                      <a:r>
                        <a:rPr lang="en-GB" sz="900" b="1" dirty="0" err="1" smtClean="0"/>
                        <a:t>sulfuric</a:t>
                      </a:r>
                      <a:r>
                        <a:rPr lang="en-GB" sz="900" b="1" dirty="0" smtClean="0"/>
                        <a:t> acid to neutralise 24.00cm</a:t>
                      </a:r>
                      <a:r>
                        <a:rPr lang="en-GB" sz="900" b="1" baseline="30000" dirty="0" smtClean="0"/>
                        <a:t>3 </a:t>
                      </a:r>
                      <a:r>
                        <a:rPr lang="en-GB" sz="900" b="1" dirty="0" smtClean="0"/>
                        <a:t>of sodium hydroxide solution, which has a concentration of 0.50mol/dm</a:t>
                      </a:r>
                      <a:r>
                        <a:rPr lang="en-GB" sz="900" b="1" baseline="30000" dirty="0" smtClean="0"/>
                        <a:t>3</a:t>
                      </a:r>
                      <a:r>
                        <a:rPr lang="en-GB" sz="900" b="1" dirty="0" smtClean="0"/>
                        <a:t>.</a:t>
                      </a:r>
                    </a:p>
                    <a:p>
                      <a:pPr algn="ctr"/>
                      <a:endParaRPr lang="en-GB" sz="900" b="1" dirty="0" smtClean="0"/>
                    </a:p>
                    <a:p>
                      <a:pPr algn="ctr"/>
                      <a:r>
                        <a:rPr lang="en-GB" sz="900" b="1" dirty="0" smtClean="0"/>
                        <a:t>Calculate the concentration of the </a:t>
                      </a:r>
                      <a:r>
                        <a:rPr lang="en-GB" sz="900" b="1" dirty="0" err="1" smtClean="0"/>
                        <a:t>sulfuric</a:t>
                      </a:r>
                      <a:r>
                        <a:rPr lang="en-GB" sz="900" b="1" dirty="0" smtClean="0"/>
                        <a:t> acid in </a:t>
                      </a:r>
                      <a:r>
                        <a:rPr lang="en-GB" sz="900" b="1" dirty="0" err="1" smtClean="0"/>
                        <a:t>mol</a:t>
                      </a:r>
                      <a:r>
                        <a:rPr lang="en-GB" sz="900" b="1" dirty="0" smtClean="0"/>
                        <a:t>/dm</a:t>
                      </a:r>
                      <a:r>
                        <a:rPr lang="en-GB" sz="900" b="1" baseline="30000" dirty="0" smtClean="0"/>
                        <a:t>3</a:t>
                      </a:r>
                      <a:r>
                        <a:rPr lang="en-GB" sz="900" b="1" baseline="0" dirty="0" smtClean="0"/>
                        <a:t>:</a:t>
                      </a:r>
                    </a:p>
                    <a:p>
                      <a:pPr algn="ctr"/>
                      <a:endParaRPr lang="en-GB" sz="900" b="1" dirty="0" smtClean="0"/>
                    </a:p>
                    <a:p>
                      <a:pPr algn="ctr"/>
                      <a:r>
                        <a:rPr lang="en-GB" sz="900" b="1" dirty="0" smtClean="0"/>
                        <a:t>0.5 </a:t>
                      </a:r>
                      <a:r>
                        <a:rPr lang="en-GB" sz="900" b="1" dirty="0" err="1" smtClean="0"/>
                        <a:t>mol</a:t>
                      </a:r>
                      <a:r>
                        <a:rPr lang="en-GB" sz="900" b="1" dirty="0" smtClean="0"/>
                        <a:t>/dm</a:t>
                      </a:r>
                      <a:r>
                        <a:rPr lang="en-GB" sz="900" b="1" baseline="30000" dirty="0" smtClean="0"/>
                        <a:t>3</a:t>
                      </a:r>
                      <a:r>
                        <a:rPr lang="en-GB" sz="900" b="1" dirty="0" smtClean="0"/>
                        <a:t> x (24/1000) dm</a:t>
                      </a:r>
                      <a:r>
                        <a:rPr lang="en-GB" sz="900" b="1" baseline="30000" dirty="0" smtClean="0"/>
                        <a:t>3</a:t>
                      </a:r>
                      <a:r>
                        <a:rPr lang="en-GB" sz="900" b="1" dirty="0" smtClean="0"/>
                        <a:t> = 0.012 </a:t>
                      </a:r>
                      <a:r>
                        <a:rPr lang="en-GB" sz="900" b="1" dirty="0" err="1" smtClean="0"/>
                        <a:t>mol</a:t>
                      </a:r>
                      <a:r>
                        <a:rPr lang="en-GB" sz="900" b="1" dirty="0" smtClean="0"/>
                        <a:t> of </a:t>
                      </a:r>
                      <a:r>
                        <a:rPr lang="en-GB" sz="900" b="1" dirty="0" err="1" smtClean="0"/>
                        <a:t>NaOH</a:t>
                      </a:r>
                      <a:endParaRPr lang="en-GB" sz="900" b="1" dirty="0" smtClean="0"/>
                    </a:p>
                    <a:p>
                      <a:pPr algn="ctr"/>
                      <a:r>
                        <a:rPr lang="en-GB" sz="900" b="1" dirty="0" smtClean="0"/>
                        <a:t>The equation shows that 2 </a:t>
                      </a:r>
                      <a:r>
                        <a:rPr lang="en-GB" sz="900" b="1" dirty="0" err="1" smtClean="0"/>
                        <a:t>mol</a:t>
                      </a:r>
                      <a:r>
                        <a:rPr lang="en-GB" sz="900" b="1" dirty="0" smtClean="0"/>
                        <a:t> of </a:t>
                      </a:r>
                      <a:r>
                        <a:rPr lang="en-GB" sz="900" b="1" dirty="0" err="1" smtClean="0"/>
                        <a:t>NaOH</a:t>
                      </a:r>
                      <a:r>
                        <a:rPr lang="en-GB" sz="900" b="1" dirty="0" smtClean="0"/>
                        <a:t> reacts with 1 </a:t>
                      </a:r>
                      <a:r>
                        <a:rPr lang="en-GB" sz="900" b="1" dirty="0" err="1" smtClean="0"/>
                        <a:t>mol</a:t>
                      </a:r>
                      <a:r>
                        <a:rPr lang="en-GB" sz="900" b="1" dirty="0" smtClean="0"/>
                        <a:t> of H</a:t>
                      </a:r>
                      <a:r>
                        <a:rPr lang="en-GB" sz="900" b="1" baseline="-25000" dirty="0" smtClean="0"/>
                        <a:t>2</a:t>
                      </a:r>
                      <a:r>
                        <a:rPr lang="en-GB" sz="900" b="1" dirty="0" smtClean="0"/>
                        <a:t>SO</a:t>
                      </a:r>
                      <a:r>
                        <a:rPr lang="en-GB" sz="900" b="1" baseline="-25000" dirty="0" smtClean="0"/>
                        <a:t>4</a:t>
                      </a:r>
                      <a:r>
                        <a:rPr lang="en-GB" sz="900" b="1" dirty="0" smtClean="0"/>
                        <a:t>, so the number of moles in 12.20cm</a:t>
                      </a:r>
                      <a:r>
                        <a:rPr lang="en-GB" sz="900" b="1" baseline="30000" dirty="0" smtClean="0"/>
                        <a:t>3</a:t>
                      </a:r>
                      <a:r>
                        <a:rPr lang="en-GB" sz="900" b="1" dirty="0" smtClean="0"/>
                        <a:t> of </a:t>
                      </a:r>
                      <a:r>
                        <a:rPr lang="en-GB" sz="900" b="1" dirty="0" err="1" smtClean="0"/>
                        <a:t>sulfuric</a:t>
                      </a:r>
                      <a:r>
                        <a:rPr lang="en-GB" sz="900" b="1" dirty="0" smtClean="0"/>
                        <a:t> acid  is (0.012/2) = 0.006 </a:t>
                      </a:r>
                      <a:r>
                        <a:rPr lang="en-GB" sz="900" b="1" dirty="0" err="1" smtClean="0"/>
                        <a:t>mol</a:t>
                      </a:r>
                      <a:r>
                        <a:rPr lang="en-GB" sz="900" b="1" dirty="0" smtClean="0"/>
                        <a:t> of </a:t>
                      </a:r>
                      <a:r>
                        <a:rPr lang="en-GB" sz="900" b="1" dirty="0" err="1" smtClean="0"/>
                        <a:t>sulfuric</a:t>
                      </a:r>
                      <a:r>
                        <a:rPr lang="en-GB" sz="900" b="1" dirty="0" smtClean="0"/>
                        <a:t> acid</a:t>
                      </a:r>
                    </a:p>
                    <a:p>
                      <a:pPr algn="ctr"/>
                      <a:endParaRPr lang="en-GB" sz="900" b="1" dirty="0" smtClean="0"/>
                    </a:p>
                    <a:p>
                      <a:pPr algn="ctr"/>
                      <a:r>
                        <a:rPr lang="en-GB" sz="900" b="1" dirty="0" smtClean="0"/>
                        <a:t>Calculate the concentration of </a:t>
                      </a:r>
                      <a:r>
                        <a:rPr lang="en-GB" sz="900" b="1" dirty="0" err="1" smtClean="0"/>
                        <a:t>sulfuric</a:t>
                      </a:r>
                      <a:r>
                        <a:rPr lang="en-GB" sz="900" b="1" dirty="0" smtClean="0"/>
                        <a:t> acid in </a:t>
                      </a:r>
                      <a:r>
                        <a:rPr lang="en-GB" sz="900" b="1" dirty="0" err="1" smtClean="0"/>
                        <a:t>mol</a:t>
                      </a:r>
                      <a:r>
                        <a:rPr lang="en-GB" sz="900" b="1" dirty="0" smtClean="0"/>
                        <a:t>/ dm</a:t>
                      </a:r>
                      <a:r>
                        <a:rPr lang="en-GB" sz="900" b="1" baseline="30000" dirty="0" smtClean="0"/>
                        <a:t>3</a:t>
                      </a:r>
                      <a:endParaRPr lang="en-GB" sz="900" b="1" dirty="0" smtClean="0"/>
                    </a:p>
                    <a:p>
                      <a:pPr algn="ctr"/>
                      <a:r>
                        <a:rPr lang="en-GB" sz="900" b="1" dirty="0" smtClean="0"/>
                        <a:t>0.006 </a:t>
                      </a:r>
                      <a:r>
                        <a:rPr lang="en-GB" sz="900" b="1" dirty="0" err="1" smtClean="0"/>
                        <a:t>mol</a:t>
                      </a:r>
                      <a:r>
                        <a:rPr lang="en-GB" sz="900" b="1" dirty="0" smtClean="0"/>
                        <a:t> x (1000/12.2) dm</a:t>
                      </a:r>
                      <a:r>
                        <a:rPr lang="en-GB" sz="900" b="1" baseline="30000" dirty="0" smtClean="0"/>
                        <a:t>3 </a:t>
                      </a:r>
                      <a:r>
                        <a:rPr lang="en-GB" sz="900" b="1" dirty="0" smtClean="0"/>
                        <a:t>=0.49mol/dm</a:t>
                      </a:r>
                      <a:r>
                        <a:rPr lang="en-GB" sz="900" b="1" baseline="30000" dirty="0" smtClean="0"/>
                        <a:t>3</a:t>
                      </a:r>
                    </a:p>
                    <a:p>
                      <a:pPr algn="ctr"/>
                      <a:endParaRPr lang="en-GB" sz="900" b="1" baseline="30000" dirty="0" smtClean="0"/>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26" name="Table 25"/>
          <p:cNvGraphicFramePr>
            <a:graphicFrameLocks noGrp="1"/>
          </p:cNvGraphicFramePr>
          <p:nvPr>
            <p:extLst/>
          </p:nvPr>
        </p:nvGraphicFramePr>
        <p:xfrm>
          <a:off x="7157357" y="3777857"/>
          <a:ext cx="2272061" cy="587829"/>
        </p:xfrm>
        <a:graphic>
          <a:graphicData uri="http://schemas.openxmlformats.org/drawingml/2006/table">
            <a:tbl>
              <a:tblPr firstRow="1" bandRow="1">
                <a:tableStyleId>{5940675A-B579-460E-94D1-54222C63F5DA}</a:tableStyleId>
              </a:tblPr>
              <a:tblGrid>
                <a:gridCol w="2272061">
                  <a:extLst>
                    <a:ext uri="{9D8B030D-6E8A-4147-A177-3AD203B41FA5}">
                      <a16:colId xmlns:a16="http://schemas.microsoft.com/office/drawing/2014/main" val="20000"/>
                    </a:ext>
                  </a:extLst>
                </a:gridCol>
              </a:tblGrid>
              <a:tr h="587829">
                <a:tc>
                  <a:txBody>
                    <a:bodyPr/>
                    <a:lstStyle/>
                    <a:p>
                      <a:pPr algn="ctr"/>
                      <a:r>
                        <a:rPr lang="en-GB" sz="900" b="1" i="0" dirty="0" smtClean="0">
                          <a:solidFill>
                            <a:schemeClr val="tx1"/>
                          </a:solidFill>
                        </a:rPr>
                        <a:t>Calculate the concentration of </a:t>
                      </a:r>
                      <a:r>
                        <a:rPr lang="en-GB" sz="900" b="1" i="0" dirty="0" err="1" smtClean="0">
                          <a:solidFill>
                            <a:schemeClr val="tx1"/>
                          </a:solidFill>
                        </a:rPr>
                        <a:t>sulfuric</a:t>
                      </a:r>
                      <a:r>
                        <a:rPr lang="en-GB" sz="900" b="1" i="0" dirty="0" smtClean="0">
                          <a:solidFill>
                            <a:schemeClr val="tx1"/>
                          </a:solidFill>
                        </a:rPr>
                        <a:t> acid in g/ dm</a:t>
                      </a:r>
                      <a:r>
                        <a:rPr lang="en-GB" sz="900" b="1" i="0" baseline="30000" dirty="0" smtClean="0">
                          <a:solidFill>
                            <a:schemeClr val="tx1"/>
                          </a:solidFill>
                        </a:rPr>
                        <a:t>3</a:t>
                      </a:r>
                      <a:r>
                        <a:rPr lang="en-GB" sz="900" b="1" i="0" baseline="0" dirty="0" smtClean="0">
                          <a:solidFill>
                            <a:schemeClr val="tx1"/>
                          </a:solidFill>
                        </a:rPr>
                        <a:t>:</a:t>
                      </a:r>
                      <a:endParaRPr lang="en-GB" sz="900" b="1" i="0" dirty="0" smtClean="0">
                        <a:solidFill>
                          <a:schemeClr val="tx1"/>
                        </a:solidFill>
                      </a:endParaRPr>
                    </a:p>
                    <a:p>
                      <a:pPr algn="ctr"/>
                      <a:r>
                        <a:rPr lang="en-GB" sz="900" b="1" i="0" dirty="0" smtClean="0">
                          <a:solidFill>
                            <a:schemeClr val="tx1"/>
                          </a:solidFill>
                        </a:rPr>
                        <a:t>H</a:t>
                      </a:r>
                      <a:r>
                        <a:rPr lang="en-GB" sz="900" b="1" i="0" baseline="-25000" dirty="0" smtClean="0">
                          <a:solidFill>
                            <a:schemeClr val="tx1"/>
                          </a:solidFill>
                        </a:rPr>
                        <a:t>2</a:t>
                      </a:r>
                      <a:r>
                        <a:rPr lang="en-GB" sz="900" b="1" i="0" dirty="0" smtClean="0">
                          <a:solidFill>
                            <a:schemeClr val="tx1"/>
                          </a:solidFill>
                        </a:rPr>
                        <a:t>SO</a:t>
                      </a:r>
                      <a:r>
                        <a:rPr lang="en-GB" sz="900" b="1" i="0" baseline="-25000" dirty="0" smtClean="0">
                          <a:solidFill>
                            <a:schemeClr val="tx1"/>
                          </a:solidFill>
                        </a:rPr>
                        <a:t>4 </a:t>
                      </a:r>
                      <a:r>
                        <a:rPr lang="en-GB" sz="900" b="1" i="0" dirty="0" smtClean="0">
                          <a:solidFill>
                            <a:schemeClr val="tx1"/>
                          </a:solidFill>
                        </a:rPr>
                        <a:t>= (2x1) + 32 + (4x16) = 98g</a:t>
                      </a:r>
                    </a:p>
                    <a:p>
                      <a:pPr algn="ctr"/>
                      <a:r>
                        <a:rPr lang="en-GB" sz="900" b="1" i="0" dirty="0" smtClean="0">
                          <a:solidFill>
                            <a:schemeClr val="tx1"/>
                          </a:solidFill>
                        </a:rPr>
                        <a:t>0.49 x 98g = 48.2g/dm</a:t>
                      </a:r>
                      <a:r>
                        <a:rPr lang="en-GB" sz="900" b="1" i="0" baseline="30000" dirty="0" smtClean="0">
                          <a:solidFill>
                            <a:schemeClr val="tx1"/>
                          </a:solidFill>
                        </a:rPr>
                        <a:t>3</a:t>
                      </a:r>
                      <a:endParaRPr lang="en-GB" sz="900" b="1" i="0" baseline="30000" dirty="0">
                        <a:solidFill>
                          <a:schemeClr val="tx1"/>
                        </a:solidFill>
                      </a:endParaRPr>
                    </a:p>
                  </a:txBody>
                  <a:tcPr marL="65314" marR="65314" marT="32657" marB="32657"/>
                </a:tc>
                <a:extLst>
                  <a:ext uri="{0D108BD9-81ED-4DB2-BD59-A6C34878D82A}">
                    <a16:rowId xmlns:a16="http://schemas.microsoft.com/office/drawing/2014/main" val="10000"/>
                  </a:ext>
                </a:extLst>
              </a:tr>
            </a:tbl>
          </a:graphicData>
        </a:graphic>
      </p:graphicFrame>
      <p:graphicFrame>
        <p:nvGraphicFramePr>
          <p:cNvPr id="27" name="Table 26"/>
          <p:cNvGraphicFramePr>
            <a:graphicFrameLocks noGrp="1"/>
          </p:cNvGraphicFramePr>
          <p:nvPr>
            <p:extLst/>
          </p:nvPr>
        </p:nvGraphicFramePr>
        <p:xfrm>
          <a:off x="4933981" y="4427717"/>
          <a:ext cx="4522983" cy="979714"/>
        </p:xfrm>
        <a:graphic>
          <a:graphicData uri="http://schemas.openxmlformats.org/drawingml/2006/table">
            <a:tbl>
              <a:tblPr firstRow="1" bandRow="1">
                <a:tableStyleId>{5940675A-B579-460E-94D1-54222C63F5DA}</a:tableStyleId>
              </a:tblPr>
              <a:tblGrid>
                <a:gridCol w="1203482">
                  <a:extLst>
                    <a:ext uri="{9D8B030D-6E8A-4147-A177-3AD203B41FA5}">
                      <a16:colId xmlns:a16="http://schemas.microsoft.com/office/drawing/2014/main" val="20000"/>
                    </a:ext>
                  </a:extLst>
                </a:gridCol>
                <a:gridCol w="1483078">
                  <a:extLst>
                    <a:ext uri="{9D8B030D-6E8A-4147-A177-3AD203B41FA5}">
                      <a16:colId xmlns:a16="http://schemas.microsoft.com/office/drawing/2014/main" val="20001"/>
                    </a:ext>
                  </a:extLst>
                </a:gridCol>
                <a:gridCol w="1836423">
                  <a:extLst>
                    <a:ext uri="{9D8B030D-6E8A-4147-A177-3AD203B41FA5}">
                      <a16:colId xmlns:a16="http://schemas.microsoft.com/office/drawing/2014/main" val="20002"/>
                    </a:ext>
                  </a:extLst>
                </a:gridCol>
              </a:tblGrid>
              <a:tr h="979714">
                <a:tc>
                  <a:txBody>
                    <a:bodyPr/>
                    <a:lstStyle/>
                    <a:p>
                      <a:pPr algn="ctr"/>
                      <a:r>
                        <a:rPr lang="en-GB" sz="900" b="1" dirty="0" smtClean="0"/>
                        <a:t>Equal amounts of moles or gases occupy the same volume under the same conditions of temperature and pressure</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The volume of one mole of any gas at room temperature and pressure (20°C and 1 atmospheric pressure) is 24 dm</a:t>
                      </a:r>
                      <a:r>
                        <a:rPr lang="en-GB" sz="900" b="1" i="1" baseline="30000" dirty="0" smtClean="0">
                          <a:solidFill>
                            <a:schemeClr val="accent2">
                              <a:lumMod val="75000"/>
                            </a:schemeClr>
                          </a:solidFill>
                        </a:rPr>
                        <a:t>3</a:t>
                      </a:r>
                      <a:endParaRPr lang="en-GB" sz="900" b="1" i="1" dirty="0">
                        <a:solidFill>
                          <a:schemeClr val="accent2">
                            <a:lumMod val="75000"/>
                          </a:schemeClr>
                        </a:solidFill>
                      </a:endParaRPr>
                    </a:p>
                  </a:txBody>
                  <a:tcPr marL="65314" marR="65314" marT="32657" marB="32657" anchor="ctr"/>
                </a:tc>
                <a:tc>
                  <a:txBody>
                    <a:bodyPr/>
                    <a:lstStyle/>
                    <a:p>
                      <a:r>
                        <a:rPr lang="en-GB" sz="900" b="1" dirty="0" smtClean="0">
                          <a:ea typeface="Times New Roman" panose="02020603050405020304" pitchFamily="18" charset="0"/>
                          <a:cs typeface="Arial" panose="020B0604020202020204" pitchFamily="34" charset="0"/>
                        </a:rPr>
                        <a:t>No. of moles of gas = </a:t>
                      </a:r>
                      <a:r>
                        <a:rPr lang="en-GB" sz="900" b="1" u="sng" dirty="0" err="1" smtClean="0">
                          <a:ea typeface="Times New Roman" panose="02020603050405020304" pitchFamily="18" charset="0"/>
                          <a:cs typeface="Arial" panose="020B0604020202020204" pitchFamily="34" charset="0"/>
                        </a:rPr>
                        <a:t>vol</a:t>
                      </a:r>
                      <a:r>
                        <a:rPr lang="en-GB" sz="900" b="1" u="sng" dirty="0" smtClean="0">
                          <a:ea typeface="Times New Roman" panose="02020603050405020304" pitchFamily="18" charset="0"/>
                          <a:cs typeface="Arial" panose="020B0604020202020204" pitchFamily="34" charset="0"/>
                        </a:rPr>
                        <a:t> of gas (dm</a:t>
                      </a:r>
                      <a:r>
                        <a:rPr lang="en-GB" sz="900" b="1" u="sng" baseline="30000" dirty="0" smtClean="0">
                          <a:ea typeface="Times New Roman" panose="02020603050405020304" pitchFamily="18" charset="0"/>
                          <a:cs typeface="Arial" panose="020B0604020202020204" pitchFamily="34" charset="0"/>
                        </a:rPr>
                        <a:t>3</a:t>
                      </a:r>
                      <a:r>
                        <a:rPr lang="en-GB" sz="900" b="1" u="sng" dirty="0" smtClean="0">
                          <a:ea typeface="Times New Roman" panose="02020603050405020304" pitchFamily="18" charset="0"/>
                          <a:cs typeface="Arial" panose="020B0604020202020204" pitchFamily="34" charset="0"/>
                        </a:rPr>
                        <a:t>)</a:t>
                      </a:r>
                    </a:p>
                    <a:p>
                      <a:r>
                        <a:rPr lang="en-GB" sz="900" b="1" u="none" dirty="0" smtClean="0">
                          <a:ea typeface="Times New Roman" panose="02020603050405020304" pitchFamily="18" charset="0"/>
                          <a:cs typeface="Times New Roman" panose="02020603050405020304" pitchFamily="18" charset="0"/>
                        </a:rPr>
                        <a:t>                                                24dm</a:t>
                      </a:r>
                      <a:r>
                        <a:rPr lang="en-GB" sz="900" b="1" u="none" baseline="30000" dirty="0" smtClean="0">
                          <a:ea typeface="Times New Roman" panose="02020603050405020304" pitchFamily="18" charset="0"/>
                          <a:cs typeface="Times New Roman" panose="02020603050405020304" pitchFamily="18" charset="0"/>
                        </a:rPr>
                        <a:t>3</a:t>
                      </a:r>
                    </a:p>
                    <a:p>
                      <a:pPr algn="ctr"/>
                      <a:endParaRPr lang="en-GB" sz="900" b="1" dirty="0"/>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28" name="Table 27"/>
          <p:cNvGraphicFramePr>
            <a:graphicFrameLocks noGrp="1"/>
          </p:cNvGraphicFramePr>
          <p:nvPr>
            <p:extLst/>
          </p:nvPr>
        </p:nvGraphicFramePr>
        <p:xfrm>
          <a:off x="5397501" y="5538482"/>
          <a:ext cx="1560286" cy="1056124"/>
        </p:xfrm>
        <a:graphic>
          <a:graphicData uri="http://schemas.openxmlformats.org/drawingml/2006/table">
            <a:tbl>
              <a:tblPr firstRow="1" bandRow="1">
                <a:tableStyleId>{5940675A-B579-460E-94D1-54222C63F5DA}</a:tableStyleId>
              </a:tblPr>
              <a:tblGrid>
                <a:gridCol w="1560286">
                  <a:extLst>
                    <a:ext uri="{9D8B030D-6E8A-4147-A177-3AD203B41FA5}">
                      <a16:colId xmlns:a16="http://schemas.microsoft.com/office/drawing/2014/main" val="20000"/>
                    </a:ext>
                  </a:extLst>
                </a:gridCol>
              </a:tblGrid>
              <a:tr h="1056124">
                <a:tc>
                  <a:txBody>
                    <a:bodyPr/>
                    <a:lstStyle/>
                    <a:p>
                      <a:r>
                        <a:rPr lang="en-GB" sz="900" b="1" i="0" dirty="0" smtClean="0">
                          <a:solidFill>
                            <a:schemeClr val="tx1"/>
                          </a:solidFill>
                        </a:rPr>
                        <a:t>What is the volume of 11.6 g of </a:t>
                      </a:r>
                    </a:p>
                    <a:p>
                      <a:r>
                        <a:rPr lang="en-GB" sz="900" b="1" i="0" dirty="0" smtClean="0">
                          <a:solidFill>
                            <a:schemeClr val="tx1"/>
                          </a:solidFill>
                        </a:rPr>
                        <a:t>butane (C</a:t>
                      </a:r>
                      <a:r>
                        <a:rPr lang="en-GB" sz="900" b="1" i="0" baseline="-25000" dirty="0" smtClean="0">
                          <a:solidFill>
                            <a:schemeClr val="tx1"/>
                          </a:solidFill>
                        </a:rPr>
                        <a:t>4</a:t>
                      </a:r>
                      <a:r>
                        <a:rPr lang="en-GB" sz="900" b="1" i="0" dirty="0" smtClean="0">
                          <a:solidFill>
                            <a:schemeClr val="tx1"/>
                          </a:solidFill>
                        </a:rPr>
                        <a:t>H</a:t>
                      </a:r>
                      <a:r>
                        <a:rPr lang="en-GB" sz="900" b="1" i="0" baseline="-25000" dirty="0" smtClean="0">
                          <a:solidFill>
                            <a:schemeClr val="tx1"/>
                          </a:solidFill>
                        </a:rPr>
                        <a:t>10</a:t>
                      </a:r>
                      <a:r>
                        <a:rPr lang="en-GB" sz="900" b="1" i="0" dirty="0" smtClean="0">
                          <a:solidFill>
                            <a:schemeClr val="tx1"/>
                          </a:solidFill>
                        </a:rPr>
                        <a:t>) gas at RTP?</a:t>
                      </a:r>
                    </a:p>
                    <a:p>
                      <a:endParaRPr lang="en-GB" sz="400" b="1" i="0" dirty="0" smtClean="0">
                        <a:solidFill>
                          <a:schemeClr val="tx1"/>
                        </a:solidFill>
                      </a:endParaRPr>
                    </a:p>
                    <a:p>
                      <a:r>
                        <a:rPr lang="en-GB" sz="900" b="1" i="0" dirty="0" smtClean="0">
                          <a:solidFill>
                            <a:schemeClr val="tx1"/>
                          </a:solidFill>
                        </a:rPr>
                        <a:t>M</a:t>
                      </a:r>
                      <a:r>
                        <a:rPr lang="en-GB" sz="900" b="1" i="0" baseline="-25000" dirty="0" smtClean="0">
                          <a:solidFill>
                            <a:schemeClr val="tx1"/>
                          </a:solidFill>
                        </a:rPr>
                        <a:t>r </a:t>
                      </a:r>
                      <a:r>
                        <a:rPr lang="en-GB" sz="900" b="1" i="0" dirty="0" smtClean="0">
                          <a:solidFill>
                            <a:schemeClr val="tx1"/>
                          </a:solidFill>
                        </a:rPr>
                        <a:t>: (4 x 12) + (10 x 1) = 58</a:t>
                      </a:r>
                    </a:p>
                    <a:p>
                      <a:endParaRPr lang="en-GB" sz="900" b="1" i="0" dirty="0" smtClean="0">
                        <a:solidFill>
                          <a:schemeClr val="tx1"/>
                        </a:solidFill>
                      </a:endParaRPr>
                    </a:p>
                    <a:p>
                      <a:r>
                        <a:rPr lang="en-GB" sz="900" b="1" i="0" dirty="0" smtClean="0">
                          <a:solidFill>
                            <a:schemeClr val="tx1"/>
                          </a:solidFill>
                        </a:rPr>
                        <a:t>11.6/58 = 0.20 </a:t>
                      </a:r>
                      <a:r>
                        <a:rPr lang="en-GB" sz="900" b="1" i="0" dirty="0" err="1" smtClean="0">
                          <a:solidFill>
                            <a:schemeClr val="tx1"/>
                          </a:solidFill>
                        </a:rPr>
                        <a:t>mol</a:t>
                      </a:r>
                      <a:endParaRPr lang="en-GB" sz="900" b="1" i="0" dirty="0" smtClean="0">
                        <a:solidFill>
                          <a:schemeClr val="tx1"/>
                        </a:solidFill>
                      </a:endParaRPr>
                    </a:p>
                    <a:p>
                      <a:endParaRPr lang="en-GB" sz="900" b="1" i="0" dirty="0" smtClean="0">
                        <a:solidFill>
                          <a:schemeClr val="tx1"/>
                        </a:solidFill>
                      </a:endParaRPr>
                    </a:p>
                    <a:p>
                      <a:r>
                        <a:rPr lang="en-GB" sz="900" b="1" i="0" dirty="0" smtClean="0">
                          <a:solidFill>
                            <a:schemeClr val="tx1"/>
                          </a:solidFill>
                        </a:rPr>
                        <a:t>Volume =  0.20 x 24 = 4.8 dm</a:t>
                      </a:r>
                      <a:r>
                        <a:rPr lang="en-GB" sz="900" b="1" i="0" baseline="30000" dirty="0" smtClean="0">
                          <a:solidFill>
                            <a:schemeClr val="tx1"/>
                          </a:solidFill>
                        </a:rPr>
                        <a:t>3</a:t>
                      </a:r>
                      <a:endParaRPr lang="en-GB" sz="900" b="1" i="0" dirty="0" smtClean="0">
                        <a:solidFill>
                          <a:schemeClr val="tx1"/>
                        </a:solidFill>
                      </a:endParaRPr>
                    </a:p>
                  </a:txBody>
                  <a:tcPr marL="65314" marR="65314" marT="32657" marB="32657"/>
                </a:tc>
                <a:extLst>
                  <a:ext uri="{0D108BD9-81ED-4DB2-BD59-A6C34878D82A}">
                    <a16:rowId xmlns:a16="http://schemas.microsoft.com/office/drawing/2014/main" val="10000"/>
                  </a:ext>
                </a:extLst>
              </a:tr>
            </a:tbl>
          </a:graphicData>
        </a:graphic>
      </p:graphicFrame>
      <p:graphicFrame>
        <p:nvGraphicFramePr>
          <p:cNvPr id="29" name="Table 28"/>
          <p:cNvGraphicFramePr>
            <a:graphicFrameLocks noGrp="1"/>
          </p:cNvGraphicFramePr>
          <p:nvPr>
            <p:extLst/>
          </p:nvPr>
        </p:nvGraphicFramePr>
        <p:xfrm>
          <a:off x="7041356" y="5511373"/>
          <a:ext cx="2392930" cy="1070856"/>
        </p:xfrm>
        <a:graphic>
          <a:graphicData uri="http://schemas.openxmlformats.org/drawingml/2006/table">
            <a:tbl>
              <a:tblPr firstRow="1" bandRow="1">
                <a:tableStyleId>{5940675A-B579-460E-94D1-54222C63F5DA}</a:tableStyleId>
              </a:tblPr>
              <a:tblGrid>
                <a:gridCol w="2392930">
                  <a:extLst>
                    <a:ext uri="{9D8B030D-6E8A-4147-A177-3AD203B41FA5}">
                      <a16:colId xmlns:a16="http://schemas.microsoft.com/office/drawing/2014/main" val="20000"/>
                    </a:ext>
                  </a:extLst>
                </a:gridCol>
              </a:tblGrid>
              <a:tr h="1070856">
                <a:tc>
                  <a:txBody>
                    <a:bodyPr/>
                    <a:lstStyle/>
                    <a:p>
                      <a:r>
                        <a:rPr lang="en-GB" sz="900" b="1" i="0" dirty="0" smtClean="0">
                          <a:solidFill>
                            <a:schemeClr val="tx1"/>
                          </a:solidFill>
                        </a:rPr>
                        <a:t>6g of a hydrocarbon gas had a volume of 4.8 dm</a:t>
                      </a:r>
                      <a:r>
                        <a:rPr lang="en-GB" sz="900" b="1" i="0" baseline="30000" dirty="0" smtClean="0">
                          <a:solidFill>
                            <a:schemeClr val="tx1"/>
                          </a:solidFill>
                        </a:rPr>
                        <a:t>3</a:t>
                      </a:r>
                      <a:r>
                        <a:rPr lang="en-GB" sz="900" b="1" i="0" dirty="0" smtClean="0">
                          <a:solidFill>
                            <a:schemeClr val="tx1"/>
                          </a:solidFill>
                        </a:rPr>
                        <a:t>. Calculate its molecular mass.</a:t>
                      </a:r>
                    </a:p>
                    <a:p>
                      <a:endParaRPr lang="en-GB" sz="400" b="1" i="0" dirty="0" smtClean="0">
                        <a:solidFill>
                          <a:schemeClr val="tx1"/>
                        </a:solidFill>
                      </a:endParaRPr>
                    </a:p>
                    <a:p>
                      <a:r>
                        <a:rPr lang="en-GB" sz="900" b="1" i="0" dirty="0" smtClean="0">
                          <a:solidFill>
                            <a:schemeClr val="tx1"/>
                          </a:solidFill>
                        </a:rPr>
                        <a:t>1 mole = 24 dm</a:t>
                      </a:r>
                      <a:r>
                        <a:rPr lang="en-GB" sz="900" b="1" i="0" baseline="30000" dirty="0" smtClean="0">
                          <a:solidFill>
                            <a:schemeClr val="tx1"/>
                          </a:solidFill>
                        </a:rPr>
                        <a:t>3</a:t>
                      </a:r>
                      <a:r>
                        <a:rPr lang="en-GB" sz="900" b="1" i="0" dirty="0" smtClean="0">
                          <a:solidFill>
                            <a:schemeClr val="tx1"/>
                          </a:solidFill>
                        </a:rPr>
                        <a:t>, so 4.8/24 = 0.2 </a:t>
                      </a:r>
                      <a:r>
                        <a:rPr lang="en-GB" sz="900" b="1" i="0" dirty="0" err="1" smtClean="0">
                          <a:solidFill>
                            <a:schemeClr val="tx1"/>
                          </a:solidFill>
                        </a:rPr>
                        <a:t>mol</a:t>
                      </a:r>
                      <a:endParaRPr lang="en-GB" sz="900" b="1" i="0" dirty="0" smtClean="0">
                        <a:solidFill>
                          <a:schemeClr val="tx1"/>
                        </a:solidFill>
                      </a:endParaRPr>
                    </a:p>
                    <a:p>
                      <a:endParaRPr lang="en-GB" sz="900" b="1" i="0" dirty="0" smtClean="0">
                        <a:solidFill>
                          <a:schemeClr val="tx1"/>
                        </a:solidFill>
                      </a:endParaRPr>
                    </a:p>
                    <a:p>
                      <a:r>
                        <a:rPr lang="en-GB" sz="900" b="1" i="0" dirty="0" smtClean="0">
                          <a:solidFill>
                            <a:schemeClr val="tx1"/>
                          </a:solidFill>
                        </a:rPr>
                        <a:t>M</a:t>
                      </a:r>
                      <a:r>
                        <a:rPr lang="en-GB" sz="900" b="1" i="0" baseline="-25000" dirty="0" smtClean="0">
                          <a:solidFill>
                            <a:schemeClr val="tx1"/>
                          </a:solidFill>
                        </a:rPr>
                        <a:t>r</a:t>
                      </a:r>
                      <a:r>
                        <a:rPr lang="en-GB" sz="900" b="1" i="0" dirty="0" smtClean="0">
                          <a:solidFill>
                            <a:schemeClr val="tx1"/>
                          </a:solidFill>
                        </a:rPr>
                        <a:t> = 6 / 0.2 = 30</a:t>
                      </a:r>
                    </a:p>
                    <a:p>
                      <a:endParaRPr lang="en-GB" sz="900" b="1" i="0" dirty="0" smtClean="0">
                        <a:solidFill>
                          <a:schemeClr val="tx1"/>
                        </a:solidFill>
                      </a:endParaRPr>
                    </a:p>
                    <a:p>
                      <a:r>
                        <a:rPr lang="en-GB" sz="900" b="1" i="0" dirty="0" smtClean="0">
                          <a:solidFill>
                            <a:schemeClr val="tx1"/>
                          </a:solidFill>
                        </a:rPr>
                        <a:t>If 6g = 0.2 </a:t>
                      </a:r>
                      <a:r>
                        <a:rPr lang="en-GB" sz="900" b="1" i="0" dirty="0" err="1" smtClean="0">
                          <a:solidFill>
                            <a:schemeClr val="tx1"/>
                          </a:solidFill>
                        </a:rPr>
                        <a:t>mol</a:t>
                      </a:r>
                      <a:r>
                        <a:rPr lang="en-GB" sz="900" b="1" i="0" dirty="0" smtClean="0">
                          <a:solidFill>
                            <a:schemeClr val="tx1"/>
                          </a:solidFill>
                        </a:rPr>
                        <a:t>, 1 </a:t>
                      </a:r>
                      <a:r>
                        <a:rPr lang="en-GB" sz="900" b="1" i="0" dirty="0" err="1" smtClean="0">
                          <a:solidFill>
                            <a:schemeClr val="tx1"/>
                          </a:solidFill>
                        </a:rPr>
                        <a:t>mol</a:t>
                      </a:r>
                      <a:r>
                        <a:rPr lang="en-GB" sz="900" b="1" i="0" dirty="0" smtClean="0">
                          <a:solidFill>
                            <a:schemeClr val="tx1"/>
                          </a:solidFill>
                        </a:rPr>
                        <a:t> equals 30 g </a:t>
                      </a:r>
                      <a:endParaRPr lang="en-GB" sz="900" b="1" i="0" dirty="0" smtClean="0">
                        <a:solidFill>
                          <a:schemeClr val="tx1"/>
                        </a:solidFill>
                        <a:effectLst/>
                      </a:endParaRPr>
                    </a:p>
                  </a:txBody>
                  <a:tcPr marL="65314" marR="65314" marT="32657" marB="32657"/>
                </a:tc>
                <a:extLst>
                  <a:ext uri="{0D108BD9-81ED-4DB2-BD59-A6C34878D82A}">
                    <a16:rowId xmlns:a16="http://schemas.microsoft.com/office/drawing/2014/main" val="10000"/>
                  </a:ext>
                </a:extLst>
              </a:tr>
            </a:tbl>
          </a:graphicData>
        </a:graphic>
      </p:graphicFrame>
      <p:cxnSp>
        <p:nvCxnSpPr>
          <p:cNvPr id="3" name="Straight Arrow Connector 2"/>
          <p:cNvCxnSpPr>
            <a:endCxn id="9" idx="1"/>
          </p:cNvCxnSpPr>
          <p:nvPr/>
        </p:nvCxnSpPr>
        <p:spPr>
          <a:xfrm flipH="1">
            <a:off x="4606600" y="2942899"/>
            <a:ext cx="6222" cy="28629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a:stCxn id="9" idx="3"/>
          </p:cNvCxnSpPr>
          <p:nvPr/>
        </p:nvCxnSpPr>
        <p:spPr>
          <a:xfrm flipH="1">
            <a:off x="4365322" y="4321047"/>
            <a:ext cx="241278" cy="981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a:off x="3109232" y="5407432"/>
            <a:ext cx="6804" cy="10394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endCxn id="16" idx="3"/>
          </p:cNvCxnSpPr>
          <p:nvPr/>
        </p:nvCxnSpPr>
        <p:spPr>
          <a:xfrm flipH="1" flipV="1">
            <a:off x="4137888" y="3700562"/>
            <a:ext cx="301253" cy="16328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9" name="Straight Arrow Connector 258"/>
          <p:cNvCxnSpPr/>
          <p:nvPr/>
        </p:nvCxnSpPr>
        <p:spPr>
          <a:xfrm>
            <a:off x="4884964" y="2942899"/>
            <a:ext cx="190500" cy="81454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1" name="Straight Arrow Connector 260"/>
          <p:cNvCxnSpPr/>
          <p:nvPr/>
        </p:nvCxnSpPr>
        <p:spPr>
          <a:xfrm>
            <a:off x="5528917" y="4345275"/>
            <a:ext cx="322154" cy="7394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3" name="Straight Arrow Connector 262"/>
          <p:cNvCxnSpPr/>
          <p:nvPr/>
        </p:nvCxnSpPr>
        <p:spPr>
          <a:xfrm flipH="1">
            <a:off x="6340929" y="5398930"/>
            <a:ext cx="347564" cy="13955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5" name="Straight Arrow Connector 264"/>
          <p:cNvCxnSpPr/>
          <p:nvPr/>
        </p:nvCxnSpPr>
        <p:spPr>
          <a:xfrm>
            <a:off x="7483928" y="5407432"/>
            <a:ext cx="376799" cy="10394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7" name="Straight Arrow Connector 266"/>
          <p:cNvCxnSpPr>
            <a:stCxn id="4" idx="0"/>
          </p:cNvCxnSpPr>
          <p:nvPr/>
        </p:nvCxnSpPr>
        <p:spPr>
          <a:xfrm flipV="1">
            <a:off x="4227643" y="2197908"/>
            <a:ext cx="137679" cy="8546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9" name="Straight Arrow Connector 268"/>
          <p:cNvCxnSpPr/>
          <p:nvPr/>
        </p:nvCxnSpPr>
        <p:spPr>
          <a:xfrm>
            <a:off x="5012281" y="2197909"/>
            <a:ext cx="168244" cy="25137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1" name="Straight Arrow Connector 270"/>
          <p:cNvCxnSpPr/>
          <p:nvPr/>
        </p:nvCxnSpPr>
        <p:spPr>
          <a:xfrm>
            <a:off x="7049071" y="3704038"/>
            <a:ext cx="342446" cy="7381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3" name="Straight Arrow Connector 272"/>
          <p:cNvCxnSpPr>
            <a:stCxn id="11" idx="0"/>
          </p:cNvCxnSpPr>
          <p:nvPr/>
        </p:nvCxnSpPr>
        <p:spPr>
          <a:xfrm flipV="1">
            <a:off x="4285923" y="1549767"/>
            <a:ext cx="157153" cy="14718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5" name="Straight Arrow Connector 274"/>
          <p:cNvCxnSpPr>
            <a:stCxn id="4" idx="1"/>
          </p:cNvCxnSpPr>
          <p:nvPr/>
        </p:nvCxnSpPr>
        <p:spPr>
          <a:xfrm flipH="1" flipV="1">
            <a:off x="3306194" y="2449286"/>
            <a:ext cx="136810" cy="16385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8" name="Straight Arrow Connector 277"/>
          <p:cNvCxnSpPr>
            <a:stCxn id="10" idx="1"/>
          </p:cNvCxnSpPr>
          <p:nvPr/>
        </p:nvCxnSpPr>
        <p:spPr>
          <a:xfrm flipH="1" flipV="1">
            <a:off x="3116036" y="704763"/>
            <a:ext cx="26634" cy="43762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0" name="Straight Arrow Connector 279"/>
          <p:cNvCxnSpPr>
            <a:stCxn id="10" idx="2"/>
          </p:cNvCxnSpPr>
          <p:nvPr/>
        </p:nvCxnSpPr>
        <p:spPr>
          <a:xfrm flipH="1" flipV="1">
            <a:off x="2864028" y="1945822"/>
            <a:ext cx="115119" cy="646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42142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35516" y="2619436"/>
            <a:ext cx="1300837" cy="48808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 Chemical Changes 1</a:t>
            </a:r>
            <a:endParaRPr lang="en-GB" sz="1286" dirty="0">
              <a:ea typeface="Verdana" panose="020B0604030504040204" pitchFamily="34" charset="0"/>
              <a:cs typeface="Verdana" panose="020B0604030504040204" pitchFamily="34" charset="0"/>
            </a:endParaRPr>
          </a:p>
        </p:txBody>
      </p:sp>
      <p:sp>
        <p:nvSpPr>
          <p:cNvPr id="148" name="Rectangle 147"/>
          <p:cNvSpPr/>
          <p:nvPr/>
        </p:nvSpPr>
        <p:spPr>
          <a:xfrm>
            <a:off x="3791835" y="4129282"/>
            <a:ext cx="723036" cy="301599"/>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Metal oxides</a:t>
            </a:r>
            <a:endParaRPr lang="en-GB" sz="1000" b="1" dirty="0">
              <a:solidFill>
                <a:schemeClr val="tx1"/>
              </a:solidFill>
            </a:endParaRPr>
          </a:p>
        </p:txBody>
      </p:sp>
      <p:cxnSp>
        <p:nvCxnSpPr>
          <p:cNvPr id="149" name="Straight Connector 148"/>
          <p:cNvCxnSpPr>
            <a:stCxn id="4" idx="2"/>
            <a:endCxn id="276" idx="0"/>
          </p:cNvCxnSpPr>
          <p:nvPr/>
        </p:nvCxnSpPr>
        <p:spPr>
          <a:xfrm flipH="1">
            <a:off x="5078453" y="3081102"/>
            <a:ext cx="7482" cy="5633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p:cNvCxnSpPr>
          <p:nvPr/>
        </p:nvCxnSpPr>
        <p:spPr>
          <a:xfrm flipH="1">
            <a:off x="3875550" y="4430881"/>
            <a:ext cx="277803" cy="56623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537446" y="3137439"/>
            <a:ext cx="1082013" cy="48808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Reactivity of metals</a:t>
            </a:r>
            <a:endParaRPr lang="en-GB" sz="1286" dirty="0">
              <a:ea typeface="Verdana" panose="020B0604030504040204" pitchFamily="34" charset="0"/>
              <a:cs typeface="Verdana" panose="020B0604030504040204" pitchFamily="34" charset="0"/>
            </a:endParaRPr>
          </a:p>
        </p:txBody>
      </p:sp>
      <p:cxnSp>
        <p:nvCxnSpPr>
          <p:cNvPr id="303" name="Straight Connector 302"/>
          <p:cNvCxnSpPr>
            <a:stCxn id="276" idx="1"/>
            <a:endCxn id="148" idx="0"/>
          </p:cNvCxnSpPr>
          <p:nvPr/>
        </p:nvCxnSpPr>
        <p:spPr>
          <a:xfrm flipH="1">
            <a:off x="4153353" y="3368271"/>
            <a:ext cx="384093" cy="7610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4544382" y="4460066"/>
          <a:ext cx="3617397" cy="2122808"/>
        </p:xfrm>
        <a:graphic>
          <a:graphicData uri="http://schemas.openxmlformats.org/drawingml/2006/table">
            <a:tbl>
              <a:tblPr firstRow="1" bandRow="1">
                <a:tableStyleId>{5940675A-B579-460E-94D1-54222C63F5DA}</a:tableStyleId>
              </a:tblPr>
              <a:tblGrid>
                <a:gridCol w="778882">
                  <a:extLst>
                    <a:ext uri="{9D8B030D-6E8A-4147-A177-3AD203B41FA5}">
                      <a16:colId xmlns:a16="http://schemas.microsoft.com/office/drawing/2014/main" val="20000"/>
                    </a:ext>
                  </a:extLst>
                </a:gridCol>
                <a:gridCol w="1175040">
                  <a:extLst>
                    <a:ext uri="{9D8B030D-6E8A-4147-A177-3AD203B41FA5}">
                      <a16:colId xmlns:a16="http://schemas.microsoft.com/office/drawing/2014/main" val="20001"/>
                    </a:ext>
                  </a:extLst>
                </a:gridCol>
                <a:gridCol w="1663475">
                  <a:extLst>
                    <a:ext uri="{9D8B030D-6E8A-4147-A177-3AD203B41FA5}">
                      <a16:colId xmlns:a16="http://schemas.microsoft.com/office/drawing/2014/main" val="20002"/>
                    </a:ext>
                  </a:extLst>
                </a:gridCol>
              </a:tblGrid>
              <a:tr h="666700">
                <a:tc>
                  <a:txBody>
                    <a:bodyPr/>
                    <a:lstStyle/>
                    <a:p>
                      <a:pPr algn="ctr"/>
                      <a:r>
                        <a:rPr lang="en-GB" sz="900" b="1" dirty="0" smtClean="0"/>
                        <a:t>Metals form positive ions when they react</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The reactivity of a metal</a:t>
                      </a:r>
                      <a:r>
                        <a:rPr lang="en-GB" sz="900" b="1" i="1" baseline="0" dirty="0" smtClean="0">
                          <a:solidFill>
                            <a:schemeClr val="accent2">
                              <a:lumMod val="75000"/>
                            </a:schemeClr>
                          </a:solidFill>
                        </a:rPr>
                        <a:t> is related to its tendency to form positive ions</a:t>
                      </a:r>
                      <a:endParaRPr lang="en-GB" sz="900" b="1" i="1" dirty="0">
                        <a:solidFill>
                          <a:schemeClr val="accent2">
                            <a:lumMod val="75000"/>
                          </a:schemeClr>
                        </a:solidFill>
                      </a:endParaRPr>
                    </a:p>
                  </a:txBody>
                  <a:tcPr marL="65314" marR="65314" marT="32657" marB="32657" anchor="ctr"/>
                </a:tc>
                <a:tc>
                  <a:txBody>
                    <a:bodyPr/>
                    <a:lstStyle/>
                    <a:p>
                      <a:pPr algn="l"/>
                      <a:r>
                        <a:rPr lang="en-GB" sz="900" dirty="0" smtClean="0"/>
                        <a:t>The reactivity series arranges</a:t>
                      </a:r>
                      <a:r>
                        <a:rPr lang="en-GB" sz="900" baseline="0" dirty="0" smtClean="0"/>
                        <a:t> metals in order of their reactivity (their tendency to form positive ions). </a:t>
                      </a:r>
                      <a:endParaRPr lang="en-GB" sz="900" dirty="0"/>
                    </a:p>
                  </a:txBody>
                  <a:tcPr marL="65314" marR="65314" marT="32657" marB="32657" anchor="ctr"/>
                </a:tc>
                <a:extLst>
                  <a:ext uri="{0D108BD9-81ED-4DB2-BD59-A6C34878D82A}">
                    <a16:rowId xmlns:a16="http://schemas.microsoft.com/office/drawing/2014/main" val="10000"/>
                  </a:ext>
                </a:extLst>
              </a:tr>
              <a:tr h="742214">
                <a:tc>
                  <a:txBody>
                    <a:bodyPr/>
                    <a:lstStyle/>
                    <a:p>
                      <a:pPr algn="ctr"/>
                      <a:r>
                        <a:rPr lang="en-GB" sz="900" b="1" dirty="0" smtClean="0"/>
                        <a:t>Carbon</a:t>
                      </a:r>
                      <a:r>
                        <a:rPr lang="en-GB" sz="900" b="1" baseline="0" dirty="0" smtClean="0"/>
                        <a:t> and hydrogen</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u="sng" dirty="0" smtClean="0">
                          <a:solidFill>
                            <a:schemeClr val="accent2">
                              <a:lumMod val="75000"/>
                            </a:schemeClr>
                          </a:solidFill>
                        </a:rPr>
                        <a:t>Carbon</a:t>
                      </a:r>
                      <a:r>
                        <a:rPr lang="en-GB" sz="900" b="1" i="1" dirty="0" smtClean="0">
                          <a:solidFill>
                            <a:schemeClr val="accent2">
                              <a:lumMod val="75000"/>
                            </a:schemeClr>
                          </a:solidFill>
                        </a:rPr>
                        <a:t> and </a:t>
                      </a:r>
                      <a:r>
                        <a:rPr lang="en-GB" sz="900" b="1" i="1" u="sng" dirty="0" smtClean="0">
                          <a:solidFill>
                            <a:schemeClr val="accent2">
                              <a:lumMod val="75000"/>
                            </a:schemeClr>
                          </a:solidFill>
                        </a:rPr>
                        <a:t>hydrogen</a:t>
                      </a:r>
                      <a:r>
                        <a:rPr lang="en-GB" sz="900" b="1" i="1" dirty="0" smtClean="0">
                          <a:solidFill>
                            <a:schemeClr val="accent2">
                              <a:lumMod val="75000"/>
                            </a:schemeClr>
                          </a:solidFill>
                        </a:rPr>
                        <a:t> are non-metals but are included in the reactivity series</a:t>
                      </a:r>
                      <a:endParaRPr lang="en-GB" sz="900" b="1" i="1" dirty="0">
                        <a:solidFill>
                          <a:schemeClr val="accent2">
                            <a:lumMod val="75000"/>
                          </a:schemeClr>
                        </a:solidFill>
                      </a:endParaRPr>
                    </a:p>
                  </a:txBody>
                  <a:tcPr marL="65314" marR="65314" marT="32657" marB="32657"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900" dirty="0" smtClean="0"/>
                        <a:t>These two non-metals are included in the reactivity series as they</a:t>
                      </a:r>
                      <a:r>
                        <a:rPr lang="en-US" sz="900" baseline="0" dirty="0" smtClean="0"/>
                        <a:t> can be used to extract some metals from their ores, depending on their reactivity.</a:t>
                      </a:r>
                      <a:endParaRPr lang="en-US" sz="900" dirty="0" smtClean="0"/>
                    </a:p>
                  </a:txBody>
                  <a:tcPr marL="65314" marR="65314" marT="32657" marB="32657" anchor="ctr"/>
                </a:tc>
                <a:extLst>
                  <a:ext uri="{0D108BD9-81ED-4DB2-BD59-A6C34878D82A}">
                    <a16:rowId xmlns:a16="http://schemas.microsoft.com/office/drawing/2014/main" val="10001"/>
                  </a:ext>
                </a:extLst>
              </a:tr>
              <a:tr h="713894">
                <a:tc>
                  <a:txBody>
                    <a:bodyPr/>
                    <a:lstStyle/>
                    <a:p>
                      <a:pPr algn="ctr"/>
                      <a:r>
                        <a:rPr lang="en-GB" sz="900" b="1" dirty="0" smtClean="0"/>
                        <a:t>Displacement</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 more reactive</a:t>
                      </a:r>
                      <a:r>
                        <a:rPr lang="en-GB" sz="900" b="1" i="1" baseline="0" dirty="0" smtClean="0">
                          <a:solidFill>
                            <a:schemeClr val="accent2">
                              <a:lumMod val="75000"/>
                            </a:schemeClr>
                          </a:solidFill>
                        </a:rPr>
                        <a:t> metal can displace a less reactive metal from a compound.</a:t>
                      </a:r>
                      <a:endParaRPr lang="en-GB" sz="900" b="1" i="1" dirty="0">
                        <a:solidFill>
                          <a:schemeClr val="accent2">
                            <a:lumMod val="75000"/>
                          </a:schemeClr>
                        </a:solidFill>
                      </a:endParaRPr>
                    </a:p>
                  </a:txBody>
                  <a:tcPr marL="65314" marR="65314" marT="32657" marB="32657" anchor="ctr"/>
                </a:tc>
                <a:tc>
                  <a:txBody>
                    <a:bodyPr/>
                    <a:lstStyle/>
                    <a:p>
                      <a:pPr algn="l"/>
                      <a:r>
                        <a:rPr lang="en-GB" sz="900" dirty="0" smtClean="0"/>
                        <a:t>Silver nitrate + Sodium chloride </a:t>
                      </a:r>
                      <a:r>
                        <a:rPr lang="en-GB" sz="900" dirty="0" smtClean="0">
                          <a:sym typeface="Wingdings" panose="05000000000000000000" pitchFamily="2" charset="2"/>
                        </a:rPr>
                        <a:t></a:t>
                      </a:r>
                    </a:p>
                    <a:p>
                      <a:pPr algn="l"/>
                      <a:endParaRPr lang="en-GB" sz="900" dirty="0" smtClean="0">
                        <a:sym typeface="Wingdings" panose="05000000000000000000" pitchFamily="2" charset="2"/>
                      </a:endParaRPr>
                    </a:p>
                    <a:p>
                      <a:pPr algn="l"/>
                      <a:r>
                        <a:rPr lang="en-GB" sz="900" dirty="0" smtClean="0">
                          <a:sym typeface="Wingdings" panose="05000000000000000000" pitchFamily="2" charset="2"/>
                        </a:rPr>
                        <a:t>Sodium</a:t>
                      </a:r>
                      <a:r>
                        <a:rPr lang="en-GB" sz="900" baseline="0" dirty="0" smtClean="0">
                          <a:sym typeface="Wingdings" panose="05000000000000000000" pitchFamily="2" charset="2"/>
                        </a:rPr>
                        <a:t> nitrate + Silver chloride</a:t>
                      </a:r>
                      <a:endParaRPr lang="en-GB" sz="900" dirty="0"/>
                    </a:p>
                  </a:txBody>
                  <a:tcPr marL="65314" marR="65314" marT="32657" marB="32657" anchor="ctr"/>
                </a:tc>
                <a:extLst>
                  <a:ext uri="{0D108BD9-81ED-4DB2-BD59-A6C34878D82A}">
                    <a16:rowId xmlns:a16="http://schemas.microsoft.com/office/drawing/2014/main" val="10002"/>
                  </a:ext>
                </a:extLst>
              </a:tr>
            </a:tbl>
          </a:graphicData>
        </a:graphic>
      </p:graphicFrame>
      <p:graphicFrame>
        <p:nvGraphicFramePr>
          <p:cNvPr id="15" name="Table 14"/>
          <p:cNvGraphicFramePr>
            <a:graphicFrameLocks noGrp="1"/>
          </p:cNvGraphicFramePr>
          <p:nvPr>
            <p:extLst/>
          </p:nvPr>
        </p:nvGraphicFramePr>
        <p:xfrm>
          <a:off x="475926" y="4991731"/>
          <a:ext cx="3984352" cy="1586662"/>
        </p:xfrm>
        <a:graphic>
          <a:graphicData uri="http://schemas.openxmlformats.org/drawingml/2006/table">
            <a:tbl>
              <a:tblPr firstRow="1" bandRow="1">
                <a:tableStyleId>{5940675A-B579-460E-94D1-54222C63F5DA}</a:tableStyleId>
              </a:tblPr>
              <a:tblGrid>
                <a:gridCol w="649354">
                  <a:extLst>
                    <a:ext uri="{9D8B030D-6E8A-4147-A177-3AD203B41FA5}">
                      <a16:colId xmlns:a16="http://schemas.microsoft.com/office/drawing/2014/main" val="20000"/>
                    </a:ext>
                  </a:extLst>
                </a:gridCol>
                <a:gridCol w="1260717">
                  <a:extLst>
                    <a:ext uri="{9D8B030D-6E8A-4147-A177-3AD203B41FA5}">
                      <a16:colId xmlns:a16="http://schemas.microsoft.com/office/drawing/2014/main" val="20001"/>
                    </a:ext>
                  </a:extLst>
                </a:gridCol>
                <a:gridCol w="2074281">
                  <a:extLst>
                    <a:ext uri="{9D8B030D-6E8A-4147-A177-3AD203B41FA5}">
                      <a16:colId xmlns:a16="http://schemas.microsoft.com/office/drawing/2014/main" val="20002"/>
                    </a:ext>
                  </a:extLst>
                </a:gridCol>
              </a:tblGrid>
              <a:tr h="457200">
                <a:tc>
                  <a:txBody>
                    <a:bodyPr/>
                    <a:lstStyle/>
                    <a:p>
                      <a:pPr algn="ctr"/>
                      <a:r>
                        <a:rPr lang="en-GB" sz="900" b="1" dirty="0" smtClean="0"/>
                        <a:t>Metals and oxygen</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Metals react with oxygen to form metal oxides</a:t>
                      </a:r>
                      <a:endParaRPr lang="en-GB" sz="900" b="1" i="1" dirty="0">
                        <a:solidFill>
                          <a:schemeClr val="accent2">
                            <a:lumMod val="75000"/>
                          </a:schemeClr>
                        </a:solidFill>
                      </a:endParaRPr>
                    </a:p>
                  </a:txBody>
                  <a:tcPr marL="65314" marR="65314" marT="32657" marB="32657" anchor="ctr"/>
                </a:tc>
                <a:tc>
                  <a:txBody>
                    <a:bodyPr/>
                    <a:lstStyle/>
                    <a:p>
                      <a:pPr algn="l"/>
                      <a:r>
                        <a:rPr lang="en-GB" sz="900" b="1" dirty="0" smtClean="0"/>
                        <a:t>magnesium</a:t>
                      </a:r>
                      <a:r>
                        <a:rPr lang="en-GB" sz="900" b="1" baseline="0" dirty="0" smtClean="0"/>
                        <a:t> + oxygen </a:t>
                      </a:r>
                      <a:r>
                        <a:rPr lang="en-GB" sz="900" b="1" baseline="0" dirty="0" smtClean="0">
                          <a:sym typeface="Wingdings" panose="05000000000000000000" pitchFamily="2" charset="2"/>
                        </a:rPr>
                        <a:t> magnesium oxide</a:t>
                      </a:r>
                    </a:p>
                    <a:p>
                      <a:pPr algn="l"/>
                      <a:r>
                        <a:rPr lang="en-GB" sz="900" i="1" baseline="0" dirty="0" smtClean="0">
                          <a:sym typeface="Wingdings" panose="05000000000000000000" pitchFamily="2" charset="2"/>
                        </a:rPr>
                        <a:t>       2Mg       +    O</a:t>
                      </a:r>
                      <a:r>
                        <a:rPr lang="en-GB" sz="900" i="1" baseline="-25000" dirty="0" smtClean="0">
                          <a:sym typeface="Wingdings" panose="05000000000000000000" pitchFamily="2" charset="2"/>
                        </a:rPr>
                        <a:t>2</a:t>
                      </a:r>
                      <a:r>
                        <a:rPr lang="en-GB" sz="900" i="1" baseline="0" dirty="0" smtClean="0">
                          <a:sym typeface="Wingdings" panose="05000000000000000000" pitchFamily="2" charset="2"/>
                        </a:rPr>
                        <a:t>            2MgO</a:t>
                      </a:r>
                      <a:endParaRPr lang="en-GB" sz="900" i="1" dirty="0"/>
                    </a:p>
                  </a:txBody>
                  <a:tcPr marL="65314" marR="65314" marT="32657" marB="32657" anchor="ctr"/>
                </a:tc>
                <a:extLst>
                  <a:ext uri="{0D108BD9-81ED-4DB2-BD59-A6C34878D82A}">
                    <a16:rowId xmlns:a16="http://schemas.microsoft.com/office/drawing/2014/main" val="10000"/>
                  </a:ext>
                </a:extLst>
              </a:tr>
              <a:tr h="587829">
                <a:tc>
                  <a:txBody>
                    <a:bodyPr/>
                    <a:lstStyle/>
                    <a:p>
                      <a:pPr algn="ctr"/>
                      <a:r>
                        <a:rPr lang="en-GB" sz="900" b="1" dirty="0" smtClean="0"/>
                        <a:t>Reduction</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This is</a:t>
                      </a:r>
                      <a:r>
                        <a:rPr lang="en-GB" sz="900" b="1" i="1" baseline="0" dirty="0" smtClean="0">
                          <a:solidFill>
                            <a:schemeClr val="accent2">
                              <a:lumMod val="75000"/>
                            </a:schemeClr>
                          </a:solidFill>
                        </a:rPr>
                        <a:t> when oxygen is removed from a compound during a reaction</a:t>
                      </a:r>
                      <a:endParaRPr lang="en-GB" sz="900" b="1" i="1" dirty="0">
                        <a:solidFill>
                          <a:schemeClr val="accent2">
                            <a:lumMod val="75000"/>
                          </a:schemeClr>
                        </a:solidFill>
                      </a:endParaRPr>
                    </a:p>
                  </a:txBody>
                  <a:tcPr marL="65314" marR="65314" marT="32657" marB="32657"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900" dirty="0" smtClean="0"/>
                        <a:t>e.g. metal oxides reacting with hydrogen, extracting low reactivity metals</a:t>
                      </a:r>
                    </a:p>
                  </a:txBody>
                  <a:tcPr marL="65314" marR="65314" marT="32657" marB="32657" anchor="ctr"/>
                </a:tc>
                <a:extLst>
                  <a:ext uri="{0D108BD9-81ED-4DB2-BD59-A6C34878D82A}">
                    <a16:rowId xmlns:a16="http://schemas.microsoft.com/office/drawing/2014/main" val="10001"/>
                  </a:ext>
                </a:extLst>
              </a:tr>
              <a:tr h="541634">
                <a:tc>
                  <a:txBody>
                    <a:bodyPr/>
                    <a:lstStyle/>
                    <a:p>
                      <a:pPr algn="ctr"/>
                      <a:r>
                        <a:rPr lang="en-GB" sz="900" b="1" dirty="0" smtClean="0"/>
                        <a:t>Oxidation</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This is when oxygen is gained by</a:t>
                      </a:r>
                      <a:r>
                        <a:rPr lang="en-GB" sz="900" b="1" i="1" baseline="0" dirty="0" smtClean="0">
                          <a:solidFill>
                            <a:schemeClr val="accent2">
                              <a:lumMod val="75000"/>
                            </a:schemeClr>
                          </a:solidFill>
                        </a:rPr>
                        <a:t> </a:t>
                      </a:r>
                      <a:r>
                        <a:rPr lang="en-GB" sz="900" b="1" i="1" dirty="0" smtClean="0">
                          <a:solidFill>
                            <a:schemeClr val="accent2">
                              <a:lumMod val="75000"/>
                            </a:schemeClr>
                          </a:solidFill>
                        </a:rPr>
                        <a:t>a compound during a reaction</a:t>
                      </a:r>
                      <a:endParaRPr lang="en-GB" sz="900" b="1" i="1" dirty="0">
                        <a:solidFill>
                          <a:schemeClr val="accent2">
                            <a:lumMod val="75000"/>
                          </a:schemeClr>
                        </a:solidFill>
                      </a:endParaRPr>
                    </a:p>
                  </a:txBody>
                  <a:tcPr marL="65314" marR="65314" marT="32657" marB="32657"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900" dirty="0" smtClean="0"/>
                        <a:t>e.g. metal</a:t>
                      </a:r>
                      <a:r>
                        <a:rPr lang="en-US" sz="900" baseline="0" dirty="0" smtClean="0"/>
                        <a:t>s reacting with oxygen, rusting of iron</a:t>
                      </a:r>
                      <a:endParaRPr lang="en-US" sz="900" dirty="0" smtClean="0"/>
                    </a:p>
                    <a:p>
                      <a:pPr algn="l"/>
                      <a:endParaRPr lang="en-GB" sz="900" dirty="0"/>
                    </a:p>
                  </a:txBody>
                  <a:tcPr marL="65314" marR="65314" marT="32657" marB="32657" anchor="ctr"/>
                </a:tc>
                <a:extLst>
                  <a:ext uri="{0D108BD9-81ED-4DB2-BD59-A6C34878D82A}">
                    <a16:rowId xmlns:a16="http://schemas.microsoft.com/office/drawing/2014/main" val="10002"/>
                  </a:ext>
                </a:extLst>
              </a:tr>
            </a:tbl>
          </a:graphicData>
        </a:graphic>
      </p:graphicFrame>
      <p:sp>
        <p:nvSpPr>
          <p:cNvPr id="18" name="Rectangle 17"/>
          <p:cNvSpPr/>
          <p:nvPr/>
        </p:nvSpPr>
        <p:spPr>
          <a:xfrm>
            <a:off x="4460278" y="3866280"/>
            <a:ext cx="1251314" cy="21949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The reactivity series</a:t>
            </a:r>
            <a:endParaRPr lang="en-GB" sz="1000" b="1" dirty="0">
              <a:solidFill>
                <a:schemeClr val="tx1"/>
              </a:solidFill>
            </a:endParaRPr>
          </a:p>
        </p:txBody>
      </p:sp>
      <p:cxnSp>
        <p:nvCxnSpPr>
          <p:cNvPr id="20" name="Straight Connector 19"/>
          <p:cNvCxnSpPr/>
          <p:nvPr/>
        </p:nvCxnSpPr>
        <p:spPr>
          <a:xfrm>
            <a:off x="5239732" y="3599104"/>
            <a:ext cx="0" cy="28651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9" name="Picture 18"/>
          <p:cNvPicPr>
            <a:picLocks noChangeAspect="1"/>
          </p:cNvPicPr>
          <p:nvPr/>
        </p:nvPicPr>
        <p:blipFill>
          <a:blip r:embed="rId3"/>
          <a:stretch>
            <a:fillRect/>
          </a:stretch>
        </p:blipFill>
        <p:spPr>
          <a:xfrm>
            <a:off x="8184697" y="4654014"/>
            <a:ext cx="1340304" cy="1734911"/>
          </a:xfrm>
          <a:prstGeom prst="rect">
            <a:avLst/>
          </a:prstGeom>
        </p:spPr>
      </p:pic>
      <p:cxnSp>
        <p:nvCxnSpPr>
          <p:cNvPr id="30" name="Straight Connector 29"/>
          <p:cNvCxnSpPr/>
          <p:nvPr/>
        </p:nvCxnSpPr>
        <p:spPr>
          <a:xfrm>
            <a:off x="5239733" y="4085778"/>
            <a:ext cx="109412" cy="3742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3" name="Table 32"/>
          <p:cNvGraphicFramePr>
            <a:graphicFrameLocks noGrp="1"/>
          </p:cNvGraphicFramePr>
          <p:nvPr>
            <p:extLst/>
          </p:nvPr>
        </p:nvGraphicFramePr>
        <p:xfrm>
          <a:off x="5924747" y="1085992"/>
          <a:ext cx="3508584" cy="883450"/>
        </p:xfrm>
        <a:graphic>
          <a:graphicData uri="http://schemas.openxmlformats.org/drawingml/2006/table">
            <a:tbl>
              <a:tblPr firstRow="1" bandRow="1">
                <a:tableStyleId>{5940675A-B579-460E-94D1-54222C63F5DA}</a:tableStyleId>
              </a:tblPr>
              <a:tblGrid>
                <a:gridCol w="1365816">
                  <a:extLst>
                    <a:ext uri="{9D8B030D-6E8A-4147-A177-3AD203B41FA5}">
                      <a16:colId xmlns:a16="http://schemas.microsoft.com/office/drawing/2014/main" val="20000"/>
                    </a:ext>
                  </a:extLst>
                </a:gridCol>
                <a:gridCol w="2142767">
                  <a:extLst>
                    <a:ext uri="{9D8B030D-6E8A-4147-A177-3AD203B41FA5}">
                      <a16:colId xmlns:a16="http://schemas.microsoft.com/office/drawing/2014/main" val="20001"/>
                    </a:ext>
                  </a:extLst>
                </a:gridCol>
              </a:tblGrid>
              <a:tr h="295621">
                <a:tc gridSpan="2">
                  <a:txBody>
                    <a:bodyPr/>
                    <a:lstStyle/>
                    <a:p>
                      <a:pPr algn="ctr"/>
                      <a:r>
                        <a:rPr lang="en-GB" sz="900" b="1" dirty="0" smtClean="0"/>
                        <a:t>Extraction using carbon</a:t>
                      </a:r>
                      <a:endParaRPr lang="en-GB" sz="900" b="1" dirty="0"/>
                    </a:p>
                  </a:txBody>
                  <a:tcPr marL="65314" marR="65314" marT="32657" marB="32657" anchor="ctr">
                    <a:solidFill>
                      <a:schemeClr val="accent2">
                        <a:lumMod val="20000"/>
                        <a:lumOff val="80000"/>
                      </a:schemeClr>
                    </a:solidFill>
                  </a:tcPr>
                </a:tc>
                <a:tc hMerge="1">
                  <a:txBody>
                    <a:bodyPr/>
                    <a:lstStyle/>
                    <a:p>
                      <a:pPr algn="l"/>
                      <a:endParaRPr lang="en-GB" sz="1200" dirty="0"/>
                    </a:p>
                  </a:txBody>
                  <a:tcPr anchor="ctr"/>
                </a:tc>
                <a:extLst>
                  <a:ext uri="{0D108BD9-81ED-4DB2-BD59-A6C34878D82A}">
                    <a16:rowId xmlns:a16="http://schemas.microsoft.com/office/drawing/2014/main" val="10000"/>
                  </a:ext>
                </a:extLst>
              </a:tr>
              <a:tr h="587829">
                <a:tc>
                  <a:txBody>
                    <a:bodyPr/>
                    <a:lstStyle/>
                    <a:p>
                      <a:pPr algn="ctr"/>
                      <a:r>
                        <a:rPr lang="en-GB" sz="900" b="1" i="1" dirty="0" smtClean="0">
                          <a:solidFill>
                            <a:schemeClr val="accent2">
                              <a:lumMod val="75000"/>
                            </a:schemeClr>
                          </a:solidFill>
                        </a:rPr>
                        <a:t>Metals less reactive than carbon can be extracted from their oxides by reduction.</a:t>
                      </a:r>
                      <a:endParaRPr lang="en-GB" sz="900" b="1" i="1" dirty="0">
                        <a:solidFill>
                          <a:schemeClr val="accent2">
                            <a:lumMod val="75000"/>
                          </a:schemeClr>
                        </a:solidFill>
                      </a:endParaRPr>
                    </a:p>
                  </a:txBody>
                  <a:tcPr marL="65314" marR="65314" marT="32657" marB="32657" anchor="ctr"/>
                </a:tc>
                <a:tc>
                  <a:txBody>
                    <a:bodyPr/>
                    <a:lstStyle/>
                    <a:p>
                      <a:pPr algn="ctr"/>
                      <a:r>
                        <a:rPr lang="en-GB" sz="900" dirty="0" smtClean="0"/>
                        <a:t>For example:</a:t>
                      </a:r>
                    </a:p>
                    <a:p>
                      <a:pPr algn="ctr"/>
                      <a:r>
                        <a:rPr lang="en-GB" sz="900" b="1" dirty="0" smtClean="0"/>
                        <a:t>zinc</a:t>
                      </a:r>
                      <a:r>
                        <a:rPr lang="en-GB" sz="900" b="1" baseline="0" dirty="0" smtClean="0"/>
                        <a:t> oxide + carbon </a:t>
                      </a:r>
                      <a:r>
                        <a:rPr lang="en-GB" sz="900" b="1" baseline="0" dirty="0" smtClean="0">
                          <a:sym typeface="Wingdings" panose="05000000000000000000" pitchFamily="2" charset="2"/>
                        </a:rPr>
                        <a:t> zinc + carbon dioxide</a:t>
                      </a:r>
                      <a:endParaRPr lang="en-GB" sz="900" b="1" dirty="0"/>
                    </a:p>
                  </a:txBody>
                  <a:tcPr marL="65314" marR="65314" marT="32657" marB="32657" anchor="ctr"/>
                </a:tc>
                <a:extLst>
                  <a:ext uri="{0D108BD9-81ED-4DB2-BD59-A6C34878D82A}">
                    <a16:rowId xmlns:a16="http://schemas.microsoft.com/office/drawing/2014/main" val="10001"/>
                  </a:ext>
                </a:extLst>
              </a:tr>
            </a:tbl>
          </a:graphicData>
        </a:graphic>
      </p:graphicFrame>
      <p:graphicFrame>
        <p:nvGraphicFramePr>
          <p:cNvPr id="34" name="Table 33"/>
          <p:cNvGraphicFramePr>
            <a:graphicFrameLocks noGrp="1"/>
          </p:cNvGraphicFramePr>
          <p:nvPr>
            <p:extLst/>
          </p:nvPr>
        </p:nvGraphicFramePr>
        <p:xfrm>
          <a:off x="5835445" y="2737359"/>
          <a:ext cx="3586427" cy="1672545"/>
        </p:xfrm>
        <a:graphic>
          <a:graphicData uri="http://schemas.openxmlformats.org/drawingml/2006/table">
            <a:tbl>
              <a:tblPr firstRow="1" bandRow="1">
                <a:tableStyleId>{5940675A-B579-460E-94D1-54222C63F5DA}</a:tableStyleId>
              </a:tblPr>
              <a:tblGrid>
                <a:gridCol w="892757">
                  <a:extLst>
                    <a:ext uri="{9D8B030D-6E8A-4147-A177-3AD203B41FA5}">
                      <a16:colId xmlns:a16="http://schemas.microsoft.com/office/drawing/2014/main" val="20000"/>
                    </a:ext>
                  </a:extLst>
                </a:gridCol>
                <a:gridCol w="1346835">
                  <a:extLst>
                    <a:ext uri="{9D8B030D-6E8A-4147-A177-3AD203B41FA5}">
                      <a16:colId xmlns:a16="http://schemas.microsoft.com/office/drawing/2014/main" val="20001"/>
                    </a:ext>
                  </a:extLst>
                </a:gridCol>
                <a:gridCol w="1346835">
                  <a:extLst>
                    <a:ext uri="{9D8B030D-6E8A-4147-A177-3AD203B41FA5}">
                      <a16:colId xmlns:a16="http://schemas.microsoft.com/office/drawing/2014/main" val="20002"/>
                    </a:ext>
                  </a:extLst>
                </a:gridCol>
              </a:tblGrid>
              <a:tr h="201925">
                <a:tc>
                  <a:txBody>
                    <a:bodyPr/>
                    <a:lstStyle/>
                    <a:p>
                      <a:pPr algn="ctr"/>
                      <a:endParaRPr lang="en-GB" sz="900" b="1" dirty="0"/>
                    </a:p>
                  </a:txBody>
                  <a:tcPr marL="65314" marR="65314" marT="32657" marB="32657" anchor="ctr">
                    <a:solidFill>
                      <a:schemeClr val="accent2">
                        <a:lumMod val="20000"/>
                        <a:lumOff val="80000"/>
                      </a:schemeClr>
                    </a:solidFill>
                  </a:tcPr>
                </a:tc>
                <a:tc>
                  <a:txBody>
                    <a:bodyPr/>
                    <a:lstStyle/>
                    <a:p>
                      <a:pPr algn="ctr"/>
                      <a:r>
                        <a:rPr lang="en-GB" sz="900" b="1" i="0" dirty="0" smtClean="0">
                          <a:solidFill>
                            <a:schemeClr val="tx1"/>
                          </a:solidFill>
                        </a:rPr>
                        <a:t>Reactions</a:t>
                      </a:r>
                      <a:r>
                        <a:rPr lang="en-GB" sz="900" b="1" i="0" baseline="0" dirty="0" smtClean="0">
                          <a:solidFill>
                            <a:schemeClr val="tx1"/>
                          </a:solidFill>
                        </a:rPr>
                        <a:t> with water</a:t>
                      </a:r>
                      <a:endParaRPr lang="en-GB" sz="900" b="1" i="0" dirty="0">
                        <a:solidFill>
                          <a:schemeClr val="tx1"/>
                        </a:solidFill>
                      </a:endParaRPr>
                    </a:p>
                  </a:txBody>
                  <a:tcPr marL="65314" marR="65314" marT="32657" marB="32657" anchor="ctr">
                    <a:solidFill>
                      <a:schemeClr val="accent2">
                        <a:lumMod val="20000"/>
                        <a:lumOff val="80000"/>
                      </a:schemeClr>
                    </a:solidFill>
                  </a:tcPr>
                </a:tc>
                <a:tc>
                  <a:txBody>
                    <a:bodyPr/>
                    <a:lstStyle/>
                    <a:p>
                      <a:pPr algn="ctr"/>
                      <a:r>
                        <a:rPr lang="en-GB" sz="900" b="1" dirty="0" smtClean="0"/>
                        <a:t>Reactions with acid</a:t>
                      </a:r>
                      <a:endParaRPr lang="en-GB" sz="900" b="1" dirty="0"/>
                    </a:p>
                  </a:txBody>
                  <a:tcPr marL="65314" marR="65314" marT="32657" marB="32657" anchor="ctr">
                    <a:solidFill>
                      <a:schemeClr val="accent2">
                        <a:lumMod val="20000"/>
                        <a:lumOff val="80000"/>
                      </a:schemeClr>
                    </a:solidFill>
                  </a:tcPr>
                </a:tc>
                <a:extLst>
                  <a:ext uri="{0D108BD9-81ED-4DB2-BD59-A6C34878D82A}">
                    <a16:rowId xmlns:a16="http://schemas.microsoft.com/office/drawing/2014/main" val="10000"/>
                  </a:ext>
                </a:extLst>
              </a:tr>
              <a:tr h="457200">
                <a:tc>
                  <a:txBody>
                    <a:bodyPr/>
                    <a:lstStyle/>
                    <a:p>
                      <a:pPr algn="ctr"/>
                      <a:r>
                        <a:rPr lang="en-GB" sz="900" b="1" dirty="0" smtClean="0"/>
                        <a:t>Group 1 metals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Reactions</a:t>
                      </a:r>
                      <a:r>
                        <a:rPr lang="en-GB" sz="900" b="1" i="1" baseline="0" dirty="0" smtClean="0">
                          <a:solidFill>
                            <a:schemeClr val="accent2">
                              <a:lumMod val="75000"/>
                            </a:schemeClr>
                          </a:solidFill>
                        </a:rPr>
                        <a:t> get more vigorous as you go down the group</a:t>
                      </a:r>
                      <a:endParaRPr lang="en-GB" sz="900" b="1" i="1" dirty="0">
                        <a:solidFill>
                          <a:schemeClr val="accent2">
                            <a:lumMod val="75000"/>
                          </a:schemeClr>
                        </a:solidFill>
                      </a:endParaRPr>
                    </a:p>
                  </a:txBody>
                  <a:tcPr marL="65314" marR="65314" marT="32657" marB="32657" anchor="ctr"/>
                </a:tc>
                <a:tc>
                  <a:txBody>
                    <a:bodyPr/>
                    <a:lstStyle/>
                    <a:p>
                      <a:pPr algn="ctr"/>
                      <a:r>
                        <a:rPr lang="en-GB" sz="900" b="1" i="1" dirty="0" smtClean="0">
                          <a:solidFill>
                            <a:schemeClr val="accent2">
                              <a:lumMod val="75000"/>
                            </a:schemeClr>
                          </a:solidFill>
                        </a:rPr>
                        <a:t>Reactions get more vigorous</a:t>
                      </a:r>
                      <a:r>
                        <a:rPr lang="en-GB" sz="900" b="1" i="1" baseline="0" dirty="0" smtClean="0">
                          <a:solidFill>
                            <a:schemeClr val="accent2">
                              <a:lumMod val="75000"/>
                            </a:schemeClr>
                          </a:solidFill>
                        </a:rPr>
                        <a:t> as you go down the group</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r h="471786">
                <a:tc>
                  <a:txBody>
                    <a:bodyPr/>
                    <a:lstStyle/>
                    <a:p>
                      <a:pPr algn="ctr"/>
                      <a:r>
                        <a:rPr lang="en-GB" sz="900" b="1" dirty="0" smtClean="0"/>
                        <a:t>Group 2 metals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Do</a:t>
                      </a:r>
                      <a:r>
                        <a:rPr lang="en-GB" sz="900" b="1" i="1" baseline="0" dirty="0" smtClean="0">
                          <a:solidFill>
                            <a:schemeClr val="accent2">
                              <a:lumMod val="75000"/>
                            </a:schemeClr>
                          </a:solidFill>
                        </a:rPr>
                        <a:t> not react with water</a:t>
                      </a:r>
                      <a:endParaRPr lang="en-GB" sz="900" b="1" i="1" dirty="0">
                        <a:solidFill>
                          <a:schemeClr val="accent2">
                            <a:lumMod val="75000"/>
                          </a:schemeClr>
                        </a:solidFill>
                      </a:endParaRPr>
                    </a:p>
                  </a:txBody>
                  <a:tcPr marL="65314" marR="65314" marT="32657" marB="32657" anchor="ctr"/>
                </a:tc>
                <a:tc>
                  <a:txBody>
                    <a:bodyPr/>
                    <a:lstStyle/>
                    <a:p>
                      <a:pPr algn="ctr"/>
                      <a:r>
                        <a:rPr lang="en-GB" sz="900" b="1" i="1" dirty="0" smtClean="0">
                          <a:solidFill>
                            <a:schemeClr val="accent2">
                              <a:lumMod val="75000"/>
                            </a:schemeClr>
                          </a:solidFill>
                        </a:rPr>
                        <a:t>Observable</a:t>
                      </a:r>
                      <a:r>
                        <a:rPr lang="en-GB" sz="900" b="1" i="1" baseline="0" dirty="0" smtClean="0">
                          <a:solidFill>
                            <a:schemeClr val="accent2">
                              <a:lumMod val="75000"/>
                            </a:schemeClr>
                          </a:solidFill>
                        </a:rPr>
                        <a:t> reactions include fizzing and temperature increases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2"/>
                  </a:ext>
                </a:extLst>
              </a:tr>
              <a:tr h="541634">
                <a:tc>
                  <a:txBody>
                    <a:bodyPr/>
                    <a:lstStyle/>
                    <a:p>
                      <a:pPr algn="ctr"/>
                      <a:r>
                        <a:rPr lang="en-GB" sz="900" b="1" dirty="0" smtClean="0"/>
                        <a:t>Zinc,</a:t>
                      </a:r>
                      <a:r>
                        <a:rPr lang="en-GB" sz="900" b="1" baseline="0" dirty="0" smtClean="0"/>
                        <a:t> iron and copper</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Do not react with water</a:t>
                      </a:r>
                      <a:endParaRPr lang="en-GB" sz="900" b="1" i="1" dirty="0">
                        <a:solidFill>
                          <a:schemeClr val="accent2">
                            <a:lumMod val="75000"/>
                          </a:schemeClr>
                        </a:solidFill>
                      </a:endParaRPr>
                    </a:p>
                  </a:txBody>
                  <a:tcPr marL="65314" marR="65314" marT="32657" marB="32657" anchor="ctr"/>
                </a:tc>
                <a:tc>
                  <a:txBody>
                    <a:bodyPr/>
                    <a:lstStyle/>
                    <a:p>
                      <a:pPr algn="ctr"/>
                      <a:r>
                        <a:rPr lang="en-GB" sz="900" b="1" i="1" dirty="0" smtClean="0">
                          <a:solidFill>
                            <a:schemeClr val="accent2">
                              <a:lumMod val="75000"/>
                            </a:schemeClr>
                          </a:solidFill>
                        </a:rPr>
                        <a:t>Zinc</a:t>
                      </a:r>
                      <a:r>
                        <a:rPr lang="en-GB" sz="900" b="1" i="1" baseline="0" dirty="0" smtClean="0">
                          <a:solidFill>
                            <a:schemeClr val="accent2">
                              <a:lumMod val="75000"/>
                            </a:schemeClr>
                          </a:solidFill>
                        </a:rPr>
                        <a:t> and iron react slowly with acid. Copper does not react with acid.</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3"/>
                  </a:ext>
                </a:extLst>
              </a:tr>
            </a:tbl>
          </a:graphicData>
        </a:graphic>
      </p:graphicFrame>
      <p:cxnSp>
        <p:nvCxnSpPr>
          <p:cNvPr id="37" name="Straight Connector 36"/>
          <p:cNvCxnSpPr>
            <a:stCxn id="34" idx="1"/>
          </p:cNvCxnSpPr>
          <p:nvPr/>
        </p:nvCxnSpPr>
        <p:spPr>
          <a:xfrm flipH="1">
            <a:off x="5504657" y="3573631"/>
            <a:ext cx="330788" cy="27951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Rectangle 38"/>
          <p:cNvSpPr/>
          <p:nvPr/>
        </p:nvSpPr>
        <p:spPr>
          <a:xfrm>
            <a:off x="5971903" y="2161118"/>
            <a:ext cx="985902" cy="46827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Extraction of metals and reduction</a:t>
            </a:r>
            <a:endParaRPr lang="en-GB" sz="1000" b="1" dirty="0">
              <a:solidFill>
                <a:schemeClr val="tx1"/>
              </a:solidFill>
            </a:endParaRPr>
          </a:p>
        </p:txBody>
      </p:sp>
      <p:cxnSp>
        <p:nvCxnSpPr>
          <p:cNvPr id="40" name="Straight Connector 39"/>
          <p:cNvCxnSpPr>
            <a:stCxn id="28" idx="1"/>
            <a:endCxn id="39" idx="3"/>
          </p:cNvCxnSpPr>
          <p:nvPr/>
        </p:nvCxnSpPr>
        <p:spPr>
          <a:xfrm flipH="1" flipV="1">
            <a:off x="6957805" y="2395254"/>
            <a:ext cx="247009" cy="330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1" name="Table 40"/>
          <p:cNvGraphicFramePr>
            <a:graphicFrameLocks noGrp="1"/>
          </p:cNvGraphicFramePr>
          <p:nvPr>
            <p:extLst/>
          </p:nvPr>
        </p:nvGraphicFramePr>
        <p:xfrm>
          <a:off x="4270214" y="590176"/>
          <a:ext cx="5163117" cy="457200"/>
        </p:xfrm>
        <a:graphic>
          <a:graphicData uri="http://schemas.openxmlformats.org/drawingml/2006/table">
            <a:tbl>
              <a:tblPr firstRow="1" bandRow="1">
                <a:tableStyleId>{5940675A-B579-460E-94D1-54222C63F5DA}</a:tableStyleId>
              </a:tblPr>
              <a:tblGrid>
                <a:gridCol w="573929">
                  <a:extLst>
                    <a:ext uri="{9D8B030D-6E8A-4147-A177-3AD203B41FA5}">
                      <a16:colId xmlns:a16="http://schemas.microsoft.com/office/drawing/2014/main" val="20000"/>
                    </a:ext>
                  </a:extLst>
                </a:gridCol>
                <a:gridCol w="1380444">
                  <a:extLst>
                    <a:ext uri="{9D8B030D-6E8A-4147-A177-3AD203B41FA5}">
                      <a16:colId xmlns:a16="http://schemas.microsoft.com/office/drawing/2014/main" val="20001"/>
                    </a:ext>
                  </a:extLst>
                </a:gridCol>
                <a:gridCol w="3208744">
                  <a:extLst>
                    <a:ext uri="{9D8B030D-6E8A-4147-A177-3AD203B41FA5}">
                      <a16:colId xmlns:a16="http://schemas.microsoft.com/office/drawing/2014/main" val="20002"/>
                    </a:ext>
                  </a:extLst>
                </a:gridCol>
              </a:tblGrid>
              <a:tr h="457200">
                <a:tc>
                  <a:txBody>
                    <a:bodyPr/>
                    <a:lstStyle/>
                    <a:p>
                      <a:pPr algn="ctr"/>
                      <a:r>
                        <a:rPr lang="en-GB" sz="900" b="1" dirty="0" smtClean="0"/>
                        <a:t>Reactions with acids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metal + acid </a:t>
                      </a:r>
                      <a:r>
                        <a:rPr lang="en-GB" sz="900" b="1" i="1" dirty="0" smtClean="0">
                          <a:solidFill>
                            <a:schemeClr val="accent2">
                              <a:lumMod val="75000"/>
                            </a:schemeClr>
                          </a:solidFill>
                          <a:sym typeface="Wingdings" panose="05000000000000000000" pitchFamily="2" charset="2"/>
                        </a:rPr>
                        <a:t> </a:t>
                      </a:r>
                      <a:r>
                        <a:rPr lang="en-GB" sz="900" b="1" i="1" baseline="0" dirty="0" smtClean="0">
                          <a:solidFill>
                            <a:schemeClr val="accent2">
                              <a:lumMod val="75000"/>
                            </a:schemeClr>
                          </a:solidFill>
                          <a:sym typeface="Wingdings" panose="05000000000000000000" pitchFamily="2" charset="2"/>
                        </a:rPr>
                        <a:t> metal salt + hydrogen</a:t>
                      </a:r>
                      <a:endParaRPr lang="en-GB" sz="900" b="1" i="1" dirty="0">
                        <a:solidFill>
                          <a:schemeClr val="accent2">
                            <a:lumMod val="75000"/>
                          </a:schemeClr>
                        </a:solidFill>
                      </a:endParaRPr>
                    </a:p>
                  </a:txBody>
                  <a:tcPr marL="65314" marR="65314" marT="32657" marB="32657" anchor="ctr"/>
                </a:tc>
                <a:tc>
                  <a:txBody>
                    <a:bodyPr/>
                    <a:lstStyle/>
                    <a:p>
                      <a:pPr algn="ctr"/>
                      <a:r>
                        <a:rPr lang="en-GB" sz="900" b="1" i="0" dirty="0" smtClean="0"/>
                        <a:t>magnesium</a:t>
                      </a:r>
                      <a:r>
                        <a:rPr lang="en-GB" sz="900" b="1" i="0" baseline="0" dirty="0" smtClean="0"/>
                        <a:t> + hydrochloric acid </a:t>
                      </a:r>
                      <a:r>
                        <a:rPr lang="en-GB" sz="900" b="1" i="0" baseline="0" dirty="0" smtClean="0">
                          <a:sym typeface="Wingdings" panose="05000000000000000000" pitchFamily="2" charset="2"/>
                        </a:rPr>
                        <a:t> magnesium chloride + hydrogen</a:t>
                      </a:r>
                    </a:p>
                    <a:p>
                      <a:pPr algn="ctr"/>
                      <a:endParaRPr lang="en-GB" sz="900" b="1" i="0" baseline="0" dirty="0" smtClean="0">
                        <a:sym typeface="Wingdings" panose="05000000000000000000" pitchFamily="2" charset="2"/>
                      </a:endParaRPr>
                    </a:p>
                    <a:p>
                      <a:pPr algn="ctr"/>
                      <a:r>
                        <a:rPr lang="en-GB" sz="900" b="1" i="0" baseline="0" dirty="0" smtClean="0">
                          <a:sym typeface="Wingdings" panose="05000000000000000000" pitchFamily="2" charset="2"/>
                        </a:rPr>
                        <a:t>zinc + sulfuric acid  zinc sulfate + hydrogen</a:t>
                      </a:r>
                      <a:endParaRPr lang="en-GB" sz="900" b="1" i="0" dirty="0"/>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42" name="Table 41"/>
          <p:cNvGraphicFramePr>
            <a:graphicFrameLocks noGrp="1"/>
          </p:cNvGraphicFramePr>
          <p:nvPr>
            <p:extLst/>
          </p:nvPr>
        </p:nvGraphicFramePr>
        <p:xfrm>
          <a:off x="456495" y="417004"/>
          <a:ext cx="3646519" cy="1656569"/>
        </p:xfrm>
        <a:graphic>
          <a:graphicData uri="http://schemas.openxmlformats.org/drawingml/2006/table">
            <a:tbl>
              <a:tblPr firstRow="1" bandRow="1">
                <a:tableStyleId>{5940675A-B579-460E-94D1-54222C63F5DA}</a:tableStyleId>
              </a:tblPr>
              <a:tblGrid>
                <a:gridCol w="780037">
                  <a:extLst>
                    <a:ext uri="{9D8B030D-6E8A-4147-A177-3AD203B41FA5}">
                      <a16:colId xmlns:a16="http://schemas.microsoft.com/office/drawing/2014/main" val="20000"/>
                    </a:ext>
                  </a:extLst>
                </a:gridCol>
                <a:gridCol w="888089">
                  <a:extLst>
                    <a:ext uri="{9D8B030D-6E8A-4147-A177-3AD203B41FA5}">
                      <a16:colId xmlns:a16="http://schemas.microsoft.com/office/drawing/2014/main" val="20001"/>
                    </a:ext>
                  </a:extLst>
                </a:gridCol>
                <a:gridCol w="1978393">
                  <a:extLst>
                    <a:ext uri="{9D8B030D-6E8A-4147-A177-3AD203B41FA5}">
                      <a16:colId xmlns:a16="http://schemas.microsoft.com/office/drawing/2014/main" val="20002"/>
                    </a:ext>
                  </a:extLst>
                </a:gridCol>
              </a:tblGrid>
              <a:tr h="284969">
                <a:tc gridSpan="3">
                  <a:txBody>
                    <a:bodyPr/>
                    <a:lstStyle/>
                    <a:p>
                      <a:pPr algn="ctr"/>
                      <a:r>
                        <a:rPr lang="en-GB" sz="900" b="1" dirty="0" smtClean="0"/>
                        <a:t>Ionic half equations (HT only)</a:t>
                      </a:r>
                      <a:endParaRPr lang="en-GB" sz="900" b="1" dirty="0"/>
                    </a:p>
                  </a:txBody>
                  <a:tcPr marL="65314" marR="65314" marT="32657" marB="32657" anchor="ctr">
                    <a:solidFill>
                      <a:schemeClr val="accent2">
                        <a:lumMod val="20000"/>
                        <a:lumOff val="80000"/>
                      </a:schemeClr>
                    </a:solidFill>
                  </a:tcPr>
                </a:tc>
                <a:tc hMerge="1">
                  <a:txBody>
                    <a:bodyPr/>
                    <a:lstStyle/>
                    <a:p>
                      <a:pPr algn="ctr"/>
                      <a:endParaRPr lang="en-GB" sz="1200" b="1" i="1" dirty="0">
                        <a:solidFill>
                          <a:schemeClr val="accent2">
                            <a:lumMod val="75000"/>
                          </a:schemeClr>
                        </a:solidFill>
                      </a:endParaRPr>
                    </a:p>
                  </a:txBody>
                  <a:tcPr anchor="ctr"/>
                </a:tc>
                <a:tc hMerge="1">
                  <a:txBody>
                    <a:bodyPr/>
                    <a:lstStyle/>
                    <a:p>
                      <a:endParaRPr lang="en-GB"/>
                    </a:p>
                  </a:txBody>
                  <a:tcPr/>
                </a:tc>
                <a:extLst>
                  <a:ext uri="{0D108BD9-81ED-4DB2-BD59-A6C34878D82A}">
                    <a16:rowId xmlns:a16="http://schemas.microsoft.com/office/drawing/2014/main" val="10000"/>
                  </a:ext>
                </a:extLst>
              </a:tr>
              <a:tr h="1371600">
                <a:tc>
                  <a:txBody>
                    <a:bodyPr/>
                    <a:lstStyle/>
                    <a:p>
                      <a:pPr algn="ctr"/>
                      <a:r>
                        <a:rPr lang="en-GB" sz="900" b="1" dirty="0" smtClean="0"/>
                        <a:t>For displacement reactions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Ionic</a:t>
                      </a:r>
                      <a:r>
                        <a:rPr lang="en-GB" sz="900" b="1" i="1" baseline="0" dirty="0" smtClean="0">
                          <a:solidFill>
                            <a:schemeClr val="accent2">
                              <a:lumMod val="75000"/>
                            </a:schemeClr>
                          </a:solidFill>
                        </a:rPr>
                        <a:t> half equations show what happens to each of the reactants during reactions</a:t>
                      </a:r>
                      <a:endParaRPr lang="en-GB" sz="900" b="1" i="1" dirty="0">
                        <a:solidFill>
                          <a:schemeClr val="accent2">
                            <a:lumMod val="75000"/>
                          </a:schemeClr>
                        </a:solidFill>
                      </a:endParaRPr>
                    </a:p>
                  </a:txBody>
                  <a:tcPr marL="65314" marR="65314" marT="32657" marB="32657" anchor="ctr"/>
                </a:tc>
                <a:tc>
                  <a:txBody>
                    <a:bodyPr/>
                    <a:lstStyle/>
                    <a:p>
                      <a:pPr algn="ctr"/>
                      <a:r>
                        <a:rPr lang="en-GB" sz="900" b="0" i="0" dirty="0" smtClean="0">
                          <a:solidFill>
                            <a:schemeClr val="tx1"/>
                          </a:solidFill>
                        </a:rPr>
                        <a:t>For</a:t>
                      </a:r>
                      <a:r>
                        <a:rPr lang="en-GB" sz="900" b="0" i="0" baseline="0" dirty="0" smtClean="0">
                          <a:solidFill>
                            <a:schemeClr val="tx1"/>
                          </a:solidFill>
                        </a:rPr>
                        <a:t> example:</a:t>
                      </a:r>
                    </a:p>
                    <a:p>
                      <a:pPr algn="ctr"/>
                      <a:r>
                        <a:rPr lang="en-GB" sz="900" b="0" i="0" dirty="0" smtClean="0">
                          <a:solidFill>
                            <a:schemeClr val="tx1"/>
                          </a:solidFill>
                        </a:rPr>
                        <a:t>The</a:t>
                      </a:r>
                      <a:r>
                        <a:rPr lang="en-GB" sz="900" b="0" i="0" baseline="0" dirty="0" smtClean="0">
                          <a:solidFill>
                            <a:schemeClr val="tx1"/>
                          </a:solidFill>
                        </a:rPr>
                        <a:t> ionic equation for the reaction between iron and copper (II) ions is:</a:t>
                      </a:r>
                    </a:p>
                    <a:p>
                      <a:pPr algn="ctr"/>
                      <a:r>
                        <a:rPr lang="en-GB" sz="900" b="1" i="0" dirty="0" smtClean="0">
                          <a:solidFill>
                            <a:schemeClr val="tx1"/>
                          </a:solidFill>
                        </a:rPr>
                        <a:t>Fe + Cu</a:t>
                      </a:r>
                      <a:r>
                        <a:rPr lang="en-GB" sz="900" b="1" i="0" baseline="30000" dirty="0" smtClean="0">
                          <a:solidFill>
                            <a:schemeClr val="tx1"/>
                          </a:solidFill>
                        </a:rPr>
                        <a:t>2+ </a:t>
                      </a:r>
                      <a:r>
                        <a:rPr lang="en-GB" sz="900" b="1" i="0" dirty="0" smtClean="0">
                          <a:solidFill>
                            <a:schemeClr val="tx1"/>
                          </a:solidFill>
                          <a:sym typeface="Wingdings" panose="05000000000000000000" pitchFamily="2" charset="2"/>
                        </a:rPr>
                        <a:t> Fe</a:t>
                      </a:r>
                      <a:r>
                        <a:rPr lang="en-GB" sz="900" b="1" i="0" baseline="30000" dirty="0" smtClean="0">
                          <a:solidFill>
                            <a:schemeClr val="tx1"/>
                          </a:solidFill>
                          <a:sym typeface="Wingdings" panose="05000000000000000000" pitchFamily="2" charset="2"/>
                        </a:rPr>
                        <a:t>2+</a:t>
                      </a:r>
                      <a:r>
                        <a:rPr lang="en-GB" sz="900" b="1" i="0" dirty="0" smtClean="0">
                          <a:solidFill>
                            <a:schemeClr val="tx1"/>
                          </a:solidFill>
                          <a:sym typeface="Wingdings" panose="05000000000000000000" pitchFamily="2" charset="2"/>
                        </a:rPr>
                        <a:t> + Cu</a:t>
                      </a:r>
                    </a:p>
                    <a:p>
                      <a:pPr algn="ctr"/>
                      <a:endParaRPr lang="en-GB" sz="900" b="0" i="0" dirty="0" smtClean="0">
                        <a:solidFill>
                          <a:schemeClr val="tx1"/>
                        </a:solidFill>
                        <a:sym typeface="Wingdings" panose="05000000000000000000" pitchFamily="2" charset="2"/>
                      </a:endParaRPr>
                    </a:p>
                    <a:p>
                      <a:pPr algn="ctr"/>
                      <a:r>
                        <a:rPr lang="en-GB" sz="900" b="0" i="0" dirty="0" smtClean="0">
                          <a:solidFill>
                            <a:schemeClr val="tx1"/>
                          </a:solidFill>
                          <a:sym typeface="Wingdings" panose="05000000000000000000" pitchFamily="2" charset="2"/>
                        </a:rPr>
                        <a:t>The</a:t>
                      </a:r>
                      <a:r>
                        <a:rPr lang="en-GB" sz="900" b="0" i="0" baseline="0" dirty="0" smtClean="0">
                          <a:solidFill>
                            <a:schemeClr val="tx1"/>
                          </a:solidFill>
                          <a:sym typeface="Wingdings" panose="05000000000000000000" pitchFamily="2" charset="2"/>
                        </a:rPr>
                        <a:t> half-equation for iron (II) is:</a:t>
                      </a:r>
                    </a:p>
                    <a:p>
                      <a:pPr algn="ctr"/>
                      <a:r>
                        <a:rPr lang="en-GB" sz="900" b="1" i="0" baseline="0" dirty="0" smtClean="0">
                          <a:solidFill>
                            <a:schemeClr val="tx1"/>
                          </a:solidFill>
                          <a:sym typeface="Wingdings" panose="05000000000000000000" pitchFamily="2" charset="2"/>
                        </a:rPr>
                        <a:t>Fe  Fe</a:t>
                      </a:r>
                      <a:r>
                        <a:rPr lang="en-GB" sz="900" b="1" i="0" baseline="30000" dirty="0" smtClean="0">
                          <a:solidFill>
                            <a:schemeClr val="tx1"/>
                          </a:solidFill>
                          <a:sym typeface="Wingdings" panose="05000000000000000000" pitchFamily="2" charset="2"/>
                        </a:rPr>
                        <a:t>2+</a:t>
                      </a:r>
                      <a:r>
                        <a:rPr lang="en-GB" sz="900" b="1" i="0" baseline="0" dirty="0" smtClean="0">
                          <a:solidFill>
                            <a:schemeClr val="tx1"/>
                          </a:solidFill>
                          <a:sym typeface="Wingdings" panose="05000000000000000000" pitchFamily="2" charset="2"/>
                        </a:rPr>
                        <a:t> + 2e</a:t>
                      </a:r>
                      <a:r>
                        <a:rPr lang="en-GB" sz="900" b="1" i="0" baseline="30000" dirty="0" smtClean="0">
                          <a:solidFill>
                            <a:schemeClr val="tx1"/>
                          </a:solidFill>
                          <a:sym typeface="Wingdings" panose="05000000000000000000" pitchFamily="2" charset="2"/>
                        </a:rPr>
                        <a:t>-</a:t>
                      </a:r>
                    </a:p>
                    <a:p>
                      <a:pPr algn="ctr"/>
                      <a:endParaRPr lang="en-GB" sz="900" b="0" i="0" baseline="0" dirty="0" smtClean="0">
                        <a:solidFill>
                          <a:schemeClr val="tx1"/>
                        </a:solidFill>
                        <a:sym typeface="Wingdings" panose="05000000000000000000" pitchFamily="2" charset="2"/>
                      </a:endParaRPr>
                    </a:p>
                    <a:p>
                      <a:pPr algn="ctr"/>
                      <a:r>
                        <a:rPr lang="en-GB" sz="900" b="0" i="0" baseline="0" dirty="0" smtClean="0">
                          <a:solidFill>
                            <a:schemeClr val="tx1"/>
                          </a:solidFill>
                          <a:sym typeface="Wingdings" panose="05000000000000000000" pitchFamily="2" charset="2"/>
                        </a:rPr>
                        <a:t>The half-equation for copper (II) ions is:</a:t>
                      </a:r>
                    </a:p>
                    <a:p>
                      <a:pPr algn="ctr"/>
                      <a:r>
                        <a:rPr lang="en-GB" sz="900" b="1" i="0" baseline="0" dirty="0" smtClean="0">
                          <a:solidFill>
                            <a:schemeClr val="tx1"/>
                          </a:solidFill>
                          <a:sym typeface="Wingdings" panose="05000000000000000000" pitchFamily="2" charset="2"/>
                        </a:rPr>
                        <a:t>Cu</a:t>
                      </a:r>
                      <a:r>
                        <a:rPr lang="en-GB" sz="900" b="1" i="0" baseline="30000" dirty="0" smtClean="0">
                          <a:solidFill>
                            <a:schemeClr val="tx1"/>
                          </a:solidFill>
                          <a:sym typeface="Wingdings" panose="05000000000000000000" pitchFamily="2" charset="2"/>
                        </a:rPr>
                        <a:t>2+</a:t>
                      </a:r>
                      <a:r>
                        <a:rPr lang="en-GB" sz="900" b="1" i="0" baseline="0" dirty="0" smtClean="0">
                          <a:solidFill>
                            <a:schemeClr val="tx1"/>
                          </a:solidFill>
                          <a:sym typeface="Wingdings" panose="05000000000000000000" pitchFamily="2" charset="2"/>
                        </a:rPr>
                        <a:t> + 2e</a:t>
                      </a:r>
                      <a:r>
                        <a:rPr lang="en-GB" sz="900" b="1" i="0" baseline="30000" dirty="0" smtClean="0">
                          <a:solidFill>
                            <a:schemeClr val="tx1"/>
                          </a:solidFill>
                          <a:sym typeface="Wingdings" panose="05000000000000000000" pitchFamily="2" charset="2"/>
                        </a:rPr>
                        <a:t>- </a:t>
                      </a:r>
                      <a:r>
                        <a:rPr lang="en-GB" sz="900" b="1" i="0" baseline="0" dirty="0" smtClean="0">
                          <a:solidFill>
                            <a:schemeClr val="tx1"/>
                          </a:solidFill>
                          <a:sym typeface="Wingdings" panose="05000000000000000000" pitchFamily="2" charset="2"/>
                        </a:rPr>
                        <a:t> Cu</a:t>
                      </a:r>
                      <a:endParaRPr lang="en-GB" sz="900" b="1" i="0" dirty="0">
                        <a:solidFill>
                          <a:schemeClr val="tx1"/>
                        </a:solidFill>
                      </a:endParaRPr>
                    </a:p>
                  </a:txBody>
                  <a:tcPr marL="65314" marR="65314" marT="32657" marB="32657" anchor="ctr"/>
                </a:tc>
                <a:extLst>
                  <a:ext uri="{0D108BD9-81ED-4DB2-BD59-A6C34878D82A}">
                    <a16:rowId xmlns:a16="http://schemas.microsoft.com/office/drawing/2014/main" val="10001"/>
                  </a:ext>
                </a:extLst>
              </a:tr>
            </a:tbl>
          </a:graphicData>
        </a:graphic>
      </p:graphicFrame>
      <p:sp>
        <p:nvSpPr>
          <p:cNvPr id="28" name="TextBox 27"/>
          <p:cNvSpPr txBox="1"/>
          <p:nvPr/>
        </p:nvSpPr>
        <p:spPr>
          <a:xfrm>
            <a:off x="7204814" y="2167724"/>
            <a:ext cx="2228517" cy="488019"/>
          </a:xfrm>
          <a:prstGeom prst="rect">
            <a:avLst/>
          </a:prstGeom>
          <a:noFill/>
          <a:ln>
            <a:solidFill>
              <a:schemeClr val="tx1"/>
            </a:solidFill>
          </a:ln>
        </p:spPr>
        <p:txBody>
          <a:bodyPr wrap="square" rtlCol="0">
            <a:spAutoFit/>
          </a:bodyPr>
          <a:lstStyle/>
          <a:p>
            <a:r>
              <a:rPr lang="en-GB" sz="857" dirty="0"/>
              <a:t>Unreactive metals, such as gold, are found in the Earth as the metal itself. They can be mined from the ground. </a:t>
            </a:r>
            <a:endParaRPr lang="en-GB" sz="857" dirty="0"/>
          </a:p>
        </p:txBody>
      </p:sp>
      <p:cxnSp>
        <p:nvCxnSpPr>
          <p:cNvPr id="46" name="Straight Connector 45"/>
          <p:cNvCxnSpPr>
            <a:stCxn id="39" idx="1"/>
          </p:cNvCxnSpPr>
          <p:nvPr/>
        </p:nvCxnSpPr>
        <p:spPr>
          <a:xfrm flipH="1">
            <a:off x="5646649" y="2395254"/>
            <a:ext cx="325254" cy="24361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6210039" y="1969443"/>
            <a:ext cx="136259" cy="1916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4" name="Rectangle 53"/>
          <p:cNvSpPr/>
          <p:nvPr/>
        </p:nvSpPr>
        <p:spPr>
          <a:xfrm>
            <a:off x="2801995" y="2161169"/>
            <a:ext cx="1268272" cy="46827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Oxidation and reduction in terms of electrons (HT ONLY)</a:t>
            </a:r>
            <a:endParaRPr lang="en-GB" sz="1000" b="1" dirty="0">
              <a:solidFill>
                <a:schemeClr val="tx1"/>
              </a:solidFill>
            </a:endParaRPr>
          </a:p>
        </p:txBody>
      </p:sp>
      <p:cxnSp>
        <p:nvCxnSpPr>
          <p:cNvPr id="55" name="Straight Connector 54"/>
          <p:cNvCxnSpPr>
            <a:endCxn id="109" idx="0"/>
          </p:cNvCxnSpPr>
          <p:nvPr/>
        </p:nvCxnSpPr>
        <p:spPr>
          <a:xfrm>
            <a:off x="5058425" y="1901375"/>
            <a:ext cx="15421" cy="1206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TextBox 52"/>
          <p:cNvSpPr txBox="1"/>
          <p:nvPr/>
        </p:nvSpPr>
        <p:spPr>
          <a:xfrm>
            <a:off x="1007572" y="72740"/>
            <a:ext cx="3420645" cy="246221"/>
          </a:xfrm>
          <a:prstGeom prst="rect">
            <a:avLst/>
          </a:prstGeom>
          <a:noFill/>
          <a:ln>
            <a:solidFill>
              <a:schemeClr val="tx1"/>
            </a:solidFill>
          </a:ln>
        </p:spPr>
        <p:txBody>
          <a:bodyPr wrap="square" rtlCol="0">
            <a:spAutoFit/>
          </a:bodyPr>
          <a:lstStyle/>
          <a:p>
            <a:r>
              <a:rPr lang="en-GB" sz="1000" b="1" u="sng" dirty="0">
                <a:solidFill>
                  <a:schemeClr val="accent2">
                    <a:lumMod val="75000"/>
                  </a:schemeClr>
                </a:solidFill>
              </a:rPr>
              <a:t>O</a:t>
            </a:r>
            <a:r>
              <a:rPr lang="en-GB" sz="1000" dirty="0"/>
              <a:t>xidation </a:t>
            </a:r>
            <a:r>
              <a:rPr lang="en-GB" sz="1000" b="1" u="sng" dirty="0">
                <a:solidFill>
                  <a:schemeClr val="accent2">
                    <a:lumMod val="75000"/>
                  </a:schemeClr>
                </a:solidFill>
              </a:rPr>
              <a:t>I</a:t>
            </a:r>
            <a:r>
              <a:rPr lang="en-GB" sz="1000" dirty="0"/>
              <a:t>s </a:t>
            </a:r>
            <a:r>
              <a:rPr lang="en-GB" sz="1000" u="sng" dirty="0">
                <a:solidFill>
                  <a:schemeClr val="accent2">
                    <a:lumMod val="75000"/>
                  </a:schemeClr>
                </a:solidFill>
              </a:rPr>
              <a:t>L</a:t>
            </a:r>
            <a:r>
              <a:rPr lang="en-GB" sz="1000" b="1" dirty="0"/>
              <a:t>oss </a:t>
            </a:r>
            <a:r>
              <a:rPr lang="en-GB" sz="1000" dirty="0"/>
              <a:t>(of electrons) </a:t>
            </a:r>
            <a:r>
              <a:rPr lang="en-GB" sz="1000" b="1" u="sng" dirty="0">
                <a:solidFill>
                  <a:schemeClr val="accent2">
                    <a:lumMod val="75000"/>
                  </a:schemeClr>
                </a:solidFill>
              </a:rPr>
              <a:t>R</a:t>
            </a:r>
            <a:r>
              <a:rPr lang="en-GB" sz="1000" dirty="0"/>
              <a:t>eduction </a:t>
            </a:r>
            <a:r>
              <a:rPr lang="en-GB" sz="1000" u="sng" dirty="0">
                <a:solidFill>
                  <a:schemeClr val="accent2">
                    <a:lumMod val="75000"/>
                  </a:schemeClr>
                </a:solidFill>
              </a:rPr>
              <a:t>I</a:t>
            </a:r>
            <a:r>
              <a:rPr lang="en-GB" sz="1000" b="1" dirty="0"/>
              <a:t>s </a:t>
            </a:r>
            <a:r>
              <a:rPr lang="en-GB" sz="1000" b="1" u="sng" dirty="0">
                <a:solidFill>
                  <a:schemeClr val="accent2">
                    <a:lumMod val="75000"/>
                  </a:schemeClr>
                </a:solidFill>
              </a:rPr>
              <a:t>G</a:t>
            </a:r>
            <a:r>
              <a:rPr lang="en-GB" sz="1000" dirty="0"/>
              <a:t>ain (of electrons)</a:t>
            </a:r>
            <a:endParaRPr lang="en-GB" sz="1000" u="sng" dirty="0"/>
          </a:p>
        </p:txBody>
      </p:sp>
      <p:cxnSp>
        <p:nvCxnSpPr>
          <p:cNvPr id="62" name="Straight Connector 61"/>
          <p:cNvCxnSpPr/>
          <p:nvPr/>
        </p:nvCxnSpPr>
        <p:spPr>
          <a:xfrm>
            <a:off x="3394241" y="310922"/>
            <a:ext cx="0" cy="1060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a:stCxn id="54" idx="1"/>
            <a:endCxn id="42" idx="2"/>
          </p:cNvCxnSpPr>
          <p:nvPr/>
        </p:nvCxnSpPr>
        <p:spPr>
          <a:xfrm flipH="1" flipV="1">
            <a:off x="2279754" y="2073573"/>
            <a:ext cx="522241" cy="3217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4428217" y="1571614"/>
            <a:ext cx="1251314" cy="33844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Reactions of acids and metals</a:t>
            </a:r>
            <a:endParaRPr lang="en-GB" sz="1000" b="1" dirty="0">
              <a:solidFill>
                <a:schemeClr val="tx1"/>
              </a:solidFill>
            </a:endParaRPr>
          </a:p>
        </p:txBody>
      </p:sp>
      <p:sp>
        <p:nvSpPr>
          <p:cNvPr id="131" name="TextBox 130"/>
          <p:cNvSpPr txBox="1"/>
          <p:nvPr/>
        </p:nvSpPr>
        <p:spPr>
          <a:xfrm>
            <a:off x="4270213" y="1154089"/>
            <a:ext cx="1581421" cy="356123"/>
          </a:xfrm>
          <a:prstGeom prst="rect">
            <a:avLst/>
          </a:prstGeom>
          <a:noFill/>
          <a:ln>
            <a:solidFill>
              <a:schemeClr val="tx1"/>
            </a:solidFill>
          </a:ln>
        </p:spPr>
        <p:txBody>
          <a:bodyPr wrap="square" rtlCol="0">
            <a:spAutoFit/>
          </a:bodyPr>
          <a:lstStyle/>
          <a:p>
            <a:r>
              <a:rPr lang="en-GB" sz="857" dirty="0"/>
              <a:t>Acids react with some metals to produce salts and hydrogen.</a:t>
            </a:r>
            <a:endParaRPr lang="en-GB" sz="857" dirty="0"/>
          </a:p>
        </p:txBody>
      </p:sp>
      <p:cxnSp>
        <p:nvCxnSpPr>
          <p:cNvPr id="75" name="Straight Connector 74"/>
          <p:cNvCxnSpPr>
            <a:stCxn id="131" idx="2"/>
            <a:endCxn id="73" idx="0"/>
          </p:cNvCxnSpPr>
          <p:nvPr/>
        </p:nvCxnSpPr>
        <p:spPr>
          <a:xfrm flipH="1">
            <a:off x="5053874" y="1483850"/>
            <a:ext cx="7050" cy="877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8" name="TextBox 137"/>
          <p:cNvSpPr txBox="1"/>
          <p:nvPr/>
        </p:nvSpPr>
        <p:spPr>
          <a:xfrm>
            <a:off x="4834372" y="72739"/>
            <a:ext cx="4128621" cy="488019"/>
          </a:xfrm>
          <a:prstGeom prst="rect">
            <a:avLst/>
          </a:prstGeom>
          <a:noFill/>
          <a:ln>
            <a:solidFill>
              <a:schemeClr val="tx1"/>
            </a:solidFill>
          </a:ln>
        </p:spPr>
        <p:txBody>
          <a:bodyPr wrap="square" rtlCol="0">
            <a:spAutoFit/>
          </a:bodyPr>
          <a:lstStyle/>
          <a:p>
            <a:r>
              <a:rPr lang="en-GB" sz="857" b="1" dirty="0">
                <a:solidFill>
                  <a:schemeClr val="accent2">
                    <a:lumMod val="75000"/>
                  </a:schemeClr>
                </a:solidFill>
              </a:rPr>
              <a:t>HT ONLY: </a:t>
            </a:r>
            <a:r>
              <a:rPr lang="en-GB" sz="857" dirty="0"/>
              <a:t>Reactions between metals and acids are redox reactions as the metal donates electrons to the hydrogen ions. This displaces hydrogen as a gas while the metal ions are left in the solution. </a:t>
            </a:r>
            <a:endParaRPr lang="en-GB" sz="857" dirty="0"/>
          </a:p>
        </p:txBody>
      </p:sp>
      <p:cxnSp>
        <p:nvCxnSpPr>
          <p:cNvPr id="83" name="Straight Connector 82"/>
          <p:cNvCxnSpPr/>
          <p:nvPr/>
        </p:nvCxnSpPr>
        <p:spPr>
          <a:xfrm flipH="1">
            <a:off x="4644020" y="417004"/>
            <a:ext cx="190352" cy="15551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4582047" y="1047377"/>
            <a:ext cx="0" cy="1446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8" name="Rectangle 87"/>
          <p:cNvSpPr/>
          <p:nvPr/>
        </p:nvSpPr>
        <p:spPr>
          <a:xfrm>
            <a:off x="2735098" y="2824799"/>
            <a:ext cx="1384608" cy="46827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Neutralisation of acids and salt production</a:t>
            </a:r>
            <a:endParaRPr lang="en-GB" sz="1000" b="1" dirty="0">
              <a:solidFill>
                <a:schemeClr val="tx1"/>
              </a:solidFill>
            </a:endParaRPr>
          </a:p>
        </p:txBody>
      </p:sp>
      <p:graphicFrame>
        <p:nvGraphicFramePr>
          <p:cNvPr id="89" name="Table 88"/>
          <p:cNvGraphicFramePr>
            <a:graphicFrameLocks noGrp="1"/>
          </p:cNvGraphicFramePr>
          <p:nvPr>
            <p:extLst/>
          </p:nvPr>
        </p:nvGraphicFramePr>
        <p:xfrm>
          <a:off x="475926" y="4162127"/>
          <a:ext cx="3208762" cy="718457"/>
        </p:xfrm>
        <a:graphic>
          <a:graphicData uri="http://schemas.openxmlformats.org/drawingml/2006/table">
            <a:tbl>
              <a:tblPr firstRow="1" bandRow="1">
                <a:tableStyleId>{5940675A-B579-460E-94D1-54222C63F5DA}</a:tableStyleId>
              </a:tblPr>
              <a:tblGrid>
                <a:gridCol w="816753">
                  <a:extLst>
                    <a:ext uri="{9D8B030D-6E8A-4147-A177-3AD203B41FA5}">
                      <a16:colId xmlns:a16="http://schemas.microsoft.com/office/drawing/2014/main" val="20000"/>
                    </a:ext>
                  </a:extLst>
                </a:gridCol>
                <a:gridCol w="660421">
                  <a:extLst>
                    <a:ext uri="{9D8B030D-6E8A-4147-A177-3AD203B41FA5}">
                      <a16:colId xmlns:a16="http://schemas.microsoft.com/office/drawing/2014/main" val="20001"/>
                    </a:ext>
                  </a:extLst>
                </a:gridCol>
                <a:gridCol w="1731588">
                  <a:extLst>
                    <a:ext uri="{9D8B030D-6E8A-4147-A177-3AD203B41FA5}">
                      <a16:colId xmlns:a16="http://schemas.microsoft.com/office/drawing/2014/main" val="20002"/>
                    </a:ext>
                  </a:extLst>
                </a:gridCol>
              </a:tblGrid>
              <a:tr h="718457">
                <a:tc>
                  <a:txBody>
                    <a:bodyPr/>
                    <a:lstStyle/>
                    <a:p>
                      <a:pPr algn="ctr"/>
                      <a:r>
                        <a:rPr lang="en-GB" sz="900" b="1" dirty="0" smtClean="0"/>
                        <a:t>Neutralisation</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Acids can be neutralised by alkalis and bases</a:t>
                      </a:r>
                      <a:endParaRPr lang="en-GB" sz="900" b="1" i="1" dirty="0">
                        <a:solidFill>
                          <a:schemeClr val="accent2">
                            <a:lumMod val="75000"/>
                          </a:schemeClr>
                        </a:solidFill>
                      </a:endParaRPr>
                    </a:p>
                  </a:txBody>
                  <a:tcPr marL="65314" marR="65314" marT="32657" marB="32657"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900" dirty="0" smtClean="0"/>
                        <a:t>An </a:t>
                      </a:r>
                      <a:r>
                        <a:rPr lang="en-US" sz="900" b="1" dirty="0" smtClean="0"/>
                        <a:t>alkali</a:t>
                      </a:r>
                      <a:r>
                        <a:rPr lang="en-US" sz="900" baseline="0" dirty="0" smtClean="0"/>
                        <a:t> is a soluble base e.g. metal hydroxide. </a:t>
                      </a:r>
                    </a:p>
                    <a:p>
                      <a:pPr marL="0" marR="0" indent="0" algn="l" defTabSz="1280160" rtl="0" eaLnBrk="1" fontAlgn="auto" latinLnBrk="0" hangingPunct="1">
                        <a:lnSpc>
                          <a:spcPct val="100000"/>
                        </a:lnSpc>
                        <a:spcBef>
                          <a:spcPts val="0"/>
                        </a:spcBef>
                        <a:spcAft>
                          <a:spcPts val="0"/>
                        </a:spcAft>
                        <a:buClrTx/>
                        <a:buSzTx/>
                        <a:buFontTx/>
                        <a:buNone/>
                        <a:tabLst/>
                        <a:defRPr/>
                      </a:pPr>
                      <a:r>
                        <a:rPr lang="en-US" sz="900" baseline="0" dirty="0" smtClean="0"/>
                        <a:t>A </a:t>
                      </a:r>
                      <a:r>
                        <a:rPr lang="en-US" sz="900" b="1" baseline="0" dirty="0" smtClean="0"/>
                        <a:t>base</a:t>
                      </a:r>
                      <a:r>
                        <a:rPr lang="en-US" sz="900" baseline="0" dirty="0" smtClean="0"/>
                        <a:t>  is a substance that </a:t>
                      </a:r>
                      <a:r>
                        <a:rPr lang="en-US" sz="900" baseline="0" dirty="0" err="1" smtClean="0"/>
                        <a:t>neutralises</a:t>
                      </a:r>
                      <a:r>
                        <a:rPr lang="en-US" sz="900" baseline="0" dirty="0" smtClean="0"/>
                        <a:t> an acid e.g. a soluble metal hydroxide or a metal oxide.</a:t>
                      </a:r>
                      <a:endParaRPr lang="en-US" sz="900" dirty="0" smtClean="0"/>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90" name="Table 89"/>
          <p:cNvGraphicFramePr>
            <a:graphicFrameLocks noGrp="1"/>
          </p:cNvGraphicFramePr>
          <p:nvPr>
            <p:extLst/>
          </p:nvPr>
        </p:nvGraphicFramePr>
        <p:xfrm>
          <a:off x="440132" y="2238263"/>
          <a:ext cx="1869711" cy="1245323"/>
        </p:xfrm>
        <a:graphic>
          <a:graphicData uri="http://schemas.openxmlformats.org/drawingml/2006/table">
            <a:tbl>
              <a:tblPr firstRow="1" bandRow="1">
                <a:tableStyleId>{5940675A-B579-460E-94D1-54222C63F5DA}</a:tableStyleId>
              </a:tblPr>
              <a:tblGrid>
                <a:gridCol w="903604">
                  <a:extLst>
                    <a:ext uri="{9D8B030D-6E8A-4147-A177-3AD203B41FA5}">
                      <a16:colId xmlns:a16="http://schemas.microsoft.com/office/drawing/2014/main" val="20000"/>
                    </a:ext>
                  </a:extLst>
                </a:gridCol>
                <a:gridCol w="966107">
                  <a:extLst>
                    <a:ext uri="{9D8B030D-6E8A-4147-A177-3AD203B41FA5}">
                      <a16:colId xmlns:a16="http://schemas.microsoft.com/office/drawing/2014/main" val="20001"/>
                    </a:ext>
                  </a:extLst>
                </a:gridCol>
              </a:tblGrid>
              <a:tr h="250824">
                <a:tc>
                  <a:txBody>
                    <a:bodyPr/>
                    <a:lstStyle/>
                    <a:p>
                      <a:pPr algn="ctr"/>
                      <a:r>
                        <a:rPr lang="en-GB" sz="900" b="1" i="0" dirty="0" smtClean="0">
                          <a:solidFill>
                            <a:schemeClr val="tx1"/>
                          </a:solidFill>
                        </a:rPr>
                        <a:t>Acid name</a:t>
                      </a:r>
                      <a:endParaRPr lang="en-GB" sz="900" b="1" i="0" dirty="0">
                        <a:solidFill>
                          <a:schemeClr val="tx1"/>
                        </a:solidFill>
                      </a:endParaRPr>
                    </a:p>
                  </a:txBody>
                  <a:tcPr marL="65314" marR="65314" marT="32657" marB="32657" anchor="ctr">
                    <a:solidFill>
                      <a:schemeClr val="accent2">
                        <a:lumMod val="20000"/>
                        <a:lumOff val="80000"/>
                      </a:schemeClr>
                    </a:solidFill>
                  </a:tcPr>
                </a:tc>
                <a:tc>
                  <a:txBody>
                    <a:bodyPr/>
                    <a:lstStyle/>
                    <a:p>
                      <a:pPr algn="ctr"/>
                      <a:r>
                        <a:rPr lang="en-GB" sz="900" b="1" i="0" dirty="0" smtClean="0"/>
                        <a:t>Salt</a:t>
                      </a:r>
                      <a:r>
                        <a:rPr lang="en-GB" sz="900" b="1" i="0" baseline="0" dirty="0" smtClean="0"/>
                        <a:t> name</a:t>
                      </a:r>
                      <a:endParaRPr lang="en-GB" sz="900" b="1" i="0" dirty="0"/>
                    </a:p>
                  </a:txBody>
                  <a:tcPr marL="65314" marR="65314" marT="32657" marB="32657" anchor="ctr">
                    <a:solidFill>
                      <a:schemeClr val="accent2">
                        <a:lumMod val="20000"/>
                        <a:lumOff val="80000"/>
                      </a:schemeClr>
                    </a:solidFill>
                  </a:tcPr>
                </a:tc>
                <a:extLst>
                  <a:ext uri="{0D108BD9-81ED-4DB2-BD59-A6C34878D82A}">
                    <a16:rowId xmlns:a16="http://schemas.microsoft.com/office/drawing/2014/main" val="10000"/>
                  </a:ext>
                </a:extLst>
              </a:tr>
              <a:tr h="351931">
                <a:tc>
                  <a:txBody>
                    <a:bodyPr/>
                    <a:lstStyle/>
                    <a:p>
                      <a:pPr algn="ctr"/>
                      <a:r>
                        <a:rPr lang="en-GB" sz="900" b="1" i="1" dirty="0" smtClean="0">
                          <a:solidFill>
                            <a:schemeClr val="accent2">
                              <a:lumMod val="75000"/>
                            </a:schemeClr>
                          </a:solidFill>
                        </a:rPr>
                        <a:t>Hydrochloric acid</a:t>
                      </a:r>
                      <a:endParaRPr lang="en-GB" sz="900" b="1" i="1" dirty="0">
                        <a:solidFill>
                          <a:schemeClr val="accent2">
                            <a:lumMod val="75000"/>
                          </a:schemeClr>
                        </a:solidFill>
                      </a:endParaRPr>
                    </a:p>
                  </a:txBody>
                  <a:tcPr marL="65314" marR="65314" marT="32657" marB="32657"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900" dirty="0" smtClean="0"/>
                        <a:t>Chloride</a:t>
                      </a:r>
                    </a:p>
                  </a:txBody>
                  <a:tcPr marL="65314" marR="65314" marT="32657" marB="32657" anchor="ctr"/>
                </a:tc>
                <a:extLst>
                  <a:ext uri="{0D108BD9-81ED-4DB2-BD59-A6C34878D82A}">
                    <a16:rowId xmlns:a16="http://schemas.microsoft.com/office/drawing/2014/main" val="10001"/>
                  </a:ext>
                </a:extLst>
              </a:tr>
              <a:tr h="321430">
                <a:tc>
                  <a:txBody>
                    <a:bodyPr/>
                    <a:lstStyle/>
                    <a:p>
                      <a:pPr algn="ctr"/>
                      <a:r>
                        <a:rPr lang="en-GB" sz="900" b="1" i="1" dirty="0" err="1" smtClean="0">
                          <a:solidFill>
                            <a:schemeClr val="accent2">
                              <a:lumMod val="75000"/>
                            </a:schemeClr>
                          </a:solidFill>
                        </a:rPr>
                        <a:t>Sulfuric</a:t>
                      </a:r>
                      <a:r>
                        <a:rPr lang="en-GB" sz="900" b="1" i="1" dirty="0" smtClean="0">
                          <a:solidFill>
                            <a:schemeClr val="accent2">
                              <a:lumMod val="75000"/>
                            </a:schemeClr>
                          </a:solidFill>
                        </a:rPr>
                        <a:t> acid</a:t>
                      </a:r>
                      <a:endParaRPr lang="en-GB" sz="900" b="1" i="1" dirty="0">
                        <a:solidFill>
                          <a:schemeClr val="accent2">
                            <a:lumMod val="75000"/>
                          </a:schemeClr>
                        </a:solidFill>
                      </a:endParaRPr>
                    </a:p>
                  </a:txBody>
                  <a:tcPr marL="65314" marR="65314" marT="32657" marB="32657" anchor="ctr"/>
                </a:tc>
                <a:tc>
                  <a:txBody>
                    <a:bodyPr/>
                    <a:lstStyle/>
                    <a:p>
                      <a:pPr algn="ctr"/>
                      <a:r>
                        <a:rPr lang="en-GB" sz="900" dirty="0" err="1" smtClean="0"/>
                        <a:t>Sulfate</a:t>
                      </a:r>
                      <a:endParaRPr lang="en-GB" sz="900" dirty="0"/>
                    </a:p>
                  </a:txBody>
                  <a:tcPr marL="65314" marR="65314" marT="32657" marB="32657" anchor="ctr"/>
                </a:tc>
                <a:extLst>
                  <a:ext uri="{0D108BD9-81ED-4DB2-BD59-A6C34878D82A}">
                    <a16:rowId xmlns:a16="http://schemas.microsoft.com/office/drawing/2014/main" val="10002"/>
                  </a:ext>
                </a:extLst>
              </a:tr>
              <a:tr h="321138">
                <a:tc>
                  <a:txBody>
                    <a:bodyPr/>
                    <a:lstStyle/>
                    <a:p>
                      <a:pPr algn="ctr"/>
                      <a:r>
                        <a:rPr lang="en-GB" sz="900" b="1" i="1" dirty="0" smtClean="0">
                          <a:solidFill>
                            <a:schemeClr val="accent2">
                              <a:lumMod val="75000"/>
                            </a:schemeClr>
                          </a:solidFill>
                        </a:rPr>
                        <a:t>Nitric acid</a:t>
                      </a:r>
                      <a:endParaRPr lang="en-GB" sz="900" b="1" i="1" dirty="0">
                        <a:solidFill>
                          <a:schemeClr val="accent2">
                            <a:lumMod val="75000"/>
                          </a:schemeClr>
                        </a:solidFill>
                      </a:endParaRPr>
                    </a:p>
                  </a:txBody>
                  <a:tcPr marL="65314" marR="65314" marT="32657" marB="32657" anchor="ctr"/>
                </a:tc>
                <a:tc>
                  <a:txBody>
                    <a:bodyPr/>
                    <a:lstStyle/>
                    <a:p>
                      <a:pPr algn="ctr"/>
                      <a:r>
                        <a:rPr lang="en-GB" sz="900" dirty="0" smtClean="0"/>
                        <a:t>Nitrate</a:t>
                      </a:r>
                      <a:endParaRPr lang="en-GB" sz="900" dirty="0"/>
                    </a:p>
                  </a:txBody>
                  <a:tcPr marL="65314" marR="65314" marT="32657" marB="32657" anchor="ctr"/>
                </a:tc>
                <a:extLst>
                  <a:ext uri="{0D108BD9-81ED-4DB2-BD59-A6C34878D82A}">
                    <a16:rowId xmlns:a16="http://schemas.microsoft.com/office/drawing/2014/main" val="10003"/>
                  </a:ext>
                </a:extLst>
              </a:tr>
            </a:tbl>
          </a:graphicData>
        </a:graphic>
      </p:graphicFrame>
      <p:sp>
        <p:nvSpPr>
          <p:cNvPr id="142" name="TextBox 141"/>
          <p:cNvSpPr txBox="1"/>
          <p:nvPr/>
        </p:nvSpPr>
        <p:spPr>
          <a:xfrm>
            <a:off x="456242" y="3589541"/>
            <a:ext cx="3718756" cy="488019"/>
          </a:xfrm>
          <a:prstGeom prst="rect">
            <a:avLst/>
          </a:prstGeom>
          <a:noFill/>
          <a:ln>
            <a:solidFill>
              <a:schemeClr val="tx1"/>
            </a:solidFill>
          </a:ln>
        </p:spPr>
        <p:txBody>
          <a:bodyPr wrap="square" rtlCol="0">
            <a:spAutoFit/>
          </a:bodyPr>
          <a:lstStyle/>
          <a:p>
            <a:pPr algn="ctr"/>
            <a:r>
              <a:rPr lang="en-GB" sz="857" b="1" dirty="0"/>
              <a:t>sodium hydroxide + hydrochloric acid </a:t>
            </a:r>
            <a:r>
              <a:rPr lang="en-GB" sz="857" b="1" dirty="0">
                <a:sym typeface="Wingdings" panose="05000000000000000000" pitchFamily="2" charset="2"/>
              </a:rPr>
              <a:t> sodium chloride + water</a:t>
            </a:r>
          </a:p>
          <a:p>
            <a:pPr algn="ctr"/>
            <a:endParaRPr lang="en-GB" sz="857" b="1" dirty="0">
              <a:sym typeface="Wingdings" panose="05000000000000000000" pitchFamily="2" charset="2"/>
            </a:endParaRPr>
          </a:p>
          <a:p>
            <a:pPr algn="ctr"/>
            <a:r>
              <a:rPr lang="en-GB" sz="857" b="1" dirty="0">
                <a:sym typeface="Wingdings" panose="05000000000000000000" pitchFamily="2" charset="2"/>
              </a:rPr>
              <a:t>calcium carbonate + sulfuric acid  calcium sulfate, + carbon dioxide + water</a:t>
            </a:r>
            <a:endParaRPr lang="en-GB" sz="857" b="1" dirty="0"/>
          </a:p>
        </p:txBody>
      </p:sp>
      <p:cxnSp>
        <p:nvCxnSpPr>
          <p:cNvPr id="93" name="Straight Connector 92"/>
          <p:cNvCxnSpPr>
            <a:stCxn id="88" idx="1"/>
            <a:endCxn id="90" idx="3"/>
          </p:cNvCxnSpPr>
          <p:nvPr/>
        </p:nvCxnSpPr>
        <p:spPr>
          <a:xfrm flipH="1" flipV="1">
            <a:off x="2309843" y="2860925"/>
            <a:ext cx="425255" cy="1980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a:stCxn id="88" idx="2"/>
          </p:cNvCxnSpPr>
          <p:nvPr/>
        </p:nvCxnSpPr>
        <p:spPr>
          <a:xfrm flipH="1">
            <a:off x="2488796" y="3293071"/>
            <a:ext cx="938606" cy="2964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a:stCxn id="89" idx="0"/>
          </p:cNvCxnSpPr>
          <p:nvPr/>
        </p:nvCxnSpPr>
        <p:spPr>
          <a:xfrm flipH="1" flipV="1">
            <a:off x="1916318" y="4053577"/>
            <a:ext cx="163989" cy="1085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9" name="Rectangle 108"/>
          <p:cNvSpPr/>
          <p:nvPr/>
        </p:nvSpPr>
        <p:spPr>
          <a:xfrm>
            <a:off x="4532840" y="2022068"/>
            <a:ext cx="1082013" cy="48808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Reactions of acids</a:t>
            </a:r>
            <a:endParaRPr lang="en-GB" sz="1286" dirty="0">
              <a:ea typeface="Verdana" panose="020B0604030504040204" pitchFamily="34" charset="0"/>
              <a:cs typeface="Verdana" panose="020B0604030504040204" pitchFamily="34" charset="0"/>
            </a:endParaRPr>
          </a:p>
        </p:txBody>
      </p:sp>
      <p:cxnSp>
        <p:nvCxnSpPr>
          <p:cNvPr id="116" name="Straight Connector 115"/>
          <p:cNvCxnSpPr>
            <a:stCxn id="109" idx="1"/>
            <a:endCxn id="88" idx="3"/>
          </p:cNvCxnSpPr>
          <p:nvPr/>
        </p:nvCxnSpPr>
        <p:spPr>
          <a:xfrm flipH="1">
            <a:off x="4119706" y="2252901"/>
            <a:ext cx="413134" cy="80603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a:stCxn id="109" idx="2"/>
            <a:endCxn id="4" idx="0"/>
          </p:cNvCxnSpPr>
          <p:nvPr/>
        </p:nvCxnSpPr>
        <p:spPr>
          <a:xfrm>
            <a:off x="5073847" y="2483733"/>
            <a:ext cx="12088" cy="13570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a:stCxn id="54" idx="3"/>
          </p:cNvCxnSpPr>
          <p:nvPr/>
        </p:nvCxnSpPr>
        <p:spPr>
          <a:xfrm>
            <a:off x="4070267" y="2395305"/>
            <a:ext cx="446101" cy="9932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41870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Straight Connector 27"/>
          <p:cNvCxnSpPr/>
          <p:nvPr/>
        </p:nvCxnSpPr>
        <p:spPr>
          <a:xfrm flipH="1">
            <a:off x="4095293" y="3318985"/>
            <a:ext cx="15659" cy="110405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3828058" y="2243442"/>
            <a:ext cx="1109621" cy="685957"/>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 Chemical Changes 2</a:t>
            </a:r>
            <a:endParaRPr lang="en-GB" sz="1286" dirty="0">
              <a:ea typeface="Verdana" panose="020B0604030504040204" pitchFamily="34" charset="0"/>
              <a:cs typeface="Verdana" panose="020B0604030504040204" pitchFamily="34" charset="0"/>
            </a:endParaRPr>
          </a:p>
        </p:txBody>
      </p:sp>
      <p:sp>
        <p:nvSpPr>
          <p:cNvPr id="148" name="Rectangle 147"/>
          <p:cNvSpPr/>
          <p:nvPr/>
        </p:nvSpPr>
        <p:spPr>
          <a:xfrm rot="5400000">
            <a:off x="3084382" y="4026800"/>
            <a:ext cx="1367341" cy="3270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Soluble salts</a:t>
            </a:r>
            <a:endParaRPr lang="en-GB" sz="1000" b="1" dirty="0">
              <a:solidFill>
                <a:schemeClr val="tx1"/>
              </a:solidFill>
            </a:endParaRPr>
          </a:p>
        </p:txBody>
      </p:sp>
      <p:cxnSp>
        <p:nvCxnSpPr>
          <p:cNvPr id="149" name="Straight Connector 148"/>
          <p:cNvCxnSpPr>
            <a:stCxn id="4" idx="2"/>
            <a:endCxn id="276" idx="0"/>
          </p:cNvCxnSpPr>
          <p:nvPr/>
        </p:nvCxnSpPr>
        <p:spPr>
          <a:xfrm>
            <a:off x="4382869" y="2705108"/>
            <a:ext cx="327" cy="14242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a:endCxn id="372" idx="3"/>
          </p:cNvCxnSpPr>
          <p:nvPr/>
        </p:nvCxnSpPr>
        <p:spPr>
          <a:xfrm flipH="1">
            <a:off x="3440829" y="4190323"/>
            <a:ext cx="163700" cy="16530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3842189" y="2847537"/>
            <a:ext cx="1082013" cy="48808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Reactions of acids</a:t>
            </a:r>
            <a:endParaRPr lang="en-GB" sz="1286" dirty="0">
              <a:ea typeface="Verdana" panose="020B0604030504040204" pitchFamily="34" charset="0"/>
              <a:cs typeface="Verdana" panose="020B0604030504040204" pitchFamily="34" charset="0"/>
            </a:endParaRPr>
          </a:p>
        </p:txBody>
      </p:sp>
      <p:cxnSp>
        <p:nvCxnSpPr>
          <p:cNvPr id="303" name="Straight Connector 302"/>
          <p:cNvCxnSpPr>
            <a:endCxn id="148" idx="1"/>
          </p:cNvCxnSpPr>
          <p:nvPr/>
        </p:nvCxnSpPr>
        <p:spPr>
          <a:xfrm flipH="1">
            <a:off x="3768052" y="3316178"/>
            <a:ext cx="233144" cy="1904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407103" y="3811127"/>
          <a:ext cx="3033726" cy="1089004"/>
        </p:xfrm>
        <a:graphic>
          <a:graphicData uri="http://schemas.openxmlformats.org/drawingml/2006/table">
            <a:tbl>
              <a:tblPr firstRow="1" bandRow="1">
                <a:tableStyleId>{5940675A-B579-460E-94D1-54222C63F5DA}</a:tableStyleId>
              </a:tblPr>
              <a:tblGrid>
                <a:gridCol w="1036920">
                  <a:extLst>
                    <a:ext uri="{9D8B030D-6E8A-4147-A177-3AD203B41FA5}">
                      <a16:colId xmlns:a16="http://schemas.microsoft.com/office/drawing/2014/main" val="20000"/>
                    </a:ext>
                  </a:extLst>
                </a:gridCol>
                <a:gridCol w="1996806">
                  <a:extLst>
                    <a:ext uri="{9D8B030D-6E8A-4147-A177-3AD203B41FA5}">
                      <a16:colId xmlns:a16="http://schemas.microsoft.com/office/drawing/2014/main" val="20001"/>
                    </a:ext>
                  </a:extLst>
                </a:gridCol>
              </a:tblGrid>
              <a:tr h="587829">
                <a:tc>
                  <a:txBody>
                    <a:bodyPr/>
                    <a:lstStyle/>
                    <a:p>
                      <a:pPr algn="ctr"/>
                      <a:r>
                        <a:rPr lang="en-GB" sz="900" b="1" dirty="0" smtClean="0"/>
                        <a:t>Soluble salts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Soluble salts can</a:t>
                      </a:r>
                      <a:r>
                        <a:rPr lang="en-GB" sz="900" b="1" i="1" baseline="0" dirty="0" smtClean="0">
                          <a:solidFill>
                            <a:schemeClr val="accent2">
                              <a:lumMod val="75000"/>
                            </a:schemeClr>
                          </a:solidFill>
                        </a:rPr>
                        <a:t> be made from reacting acids with solid insoluble substances (e.g. metals, metal oxides, hydroxides and carbonates).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r h="501175">
                <a:tc>
                  <a:txBody>
                    <a:bodyPr/>
                    <a:lstStyle/>
                    <a:p>
                      <a:pPr algn="ctr"/>
                      <a:r>
                        <a:rPr lang="en-GB" sz="900" b="1" dirty="0" smtClean="0"/>
                        <a:t>Production of soluble salts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Add the solid to the acid until no more dissolves. Filter off excess solid and then crystallise</a:t>
                      </a:r>
                      <a:r>
                        <a:rPr lang="en-GB" sz="900" b="1" i="1" baseline="0" dirty="0" smtClean="0">
                          <a:solidFill>
                            <a:schemeClr val="accent2">
                              <a:lumMod val="75000"/>
                            </a:schemeClr>
                          </a:solidFill>
                        </a:rPr>
                        <a:t> to produce solid salts. </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bl>
          </a:graphicData>
        </a:graphic>
      </p:graphicFrame>
      <p:sp>
        <p:nvSpPr>
          <p:cNvPr id="20" name="Rectangle 19"/>
          <p:cNvSpPr/>
          <p:nvPr/>
        </p:nvSpPr>
        <p:spPr>
          <a:xfrm rot="5400000">
            <a:off x="3544448" y="4895029"/>
            <a:ext cx="1271025" cy="3270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The pH scale and neutralisation</a:t>
            </a:r>
            <a:endParaRPr lang="en-GB" sz="1000" b="1" dirty="0">
              <a:solidFill>
                <a:schemeClr val="tx1"/>
              </a:solidFill>
            </a:endParaRPr>
          </a:p>
        </p:txBody>
      </p:sp>
      <p:pic>
        <p:nvPicPr>
          <p:cNvPr id="24" name="Picture 23"/>
          <p:cNvPicPr>
            <a:picLocks noChangeAspect="1"/>
          </p:cNvPicPr>
          <p:nvPr/>
        </p:nvPicPr>
        <p:blipFill>
          <a:blip r:embed="rId2"/>
          <a:stretch>
            <a:fillRect/>
          </a:stretch>
        </p:blipFill>
        <p:spPr>
          <a:xfrm>
            <a:off x="424020" y="4968591"/>
            <a:ext cx="2052531" cy="862394"/>
          </a:xfrm>
          <a:prstGeom prst="rect">
            <a:avLst/>
          </a:prstGeom>
        </p:spPr>
      </p:pic>
      <p:graphicFrame>
        <p:nvGraphicFramePr>
          <p:cNvPr id="32" name="Table 31"/>
          <p:cNvGraphicFramePr>
            <a:graphicFrameLocks noGrp="1"/>
          </p:cNvGraphicFramePr>
          <p:nvPr>
            <p:extLst/>
          </p:nvPr>
        </p:nvGraphicFramePr>
        <p:xfrm>
          <a:off x="2412921" y="5783999"/>
          <a:ext cx="2546676" cy="778016"/>
        </p:xfrm>
        <a:graphic>
          <a:graphicData uri="http://schemas.openxmlformats.org/drawingml/2006/table">
            <a:tbl>
              <a:tblPr firstRow="1" bandRow="1">
                <a:tableStyleId>{5940675A-B579-460E-94D1-54222C63F5DA}</a:tableStyleId>
              </a:tblPr>
              <a:tblGrid>
                <a:gridCol w="870448">
                  <a:extLst>
                    <a:ext uri="{9D8B030D-6E8A-4147-A177-3AD203B41FA5}">
                      <a16:colId xmlns:a16="http://schemas.microsoft.com/office/drawing/2014/main" val="20000"/>
                    </a:ext>
                  </a:extLst>
                </a:gridCol>
                <a:gridCol w="1676229">
                  <a:extLst>
                    <a:ext uri="{9D8B030D-6E8A-4147-A177-3AD203B41FA5}">
                      <a16:colId xmlns:a16="http://schemas.microsoft.com/office/drawing/2014/main" val="20001"/>
                    </a:ext>
                  </a:extLst>
                </a:gridCol>
              </a:tblGrid>
              <a:tr h="387751">
                <a:tc>
                  <a:txBody>
                    <a:bodyPr/>
                    <a:lstStyle/>
                    <a:p>
                      <a:pPr algn="ctr"/>
                      <a:r>
                        <a:rPr lang="en-GB" sz="900" b="1" dirty="0" smtClean="0"/>
                        <a:t>Acids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Acids produce hydrogen ions</a:t>
                      </a:r>
                      <a:r>
                        <a:rPr lang="en-GB" sz="900" b="1" i="1" baseline="0" dirty="0" smtClean="0">
                          <a:solidFill>
                            <a:schemeClr val="accent2">
                              <a:lumMod val="75000"/>
                            </a:schemeClr>
                          </a:solidFill>
                        </a:rPr>
                        <a:t> (H</a:t>
                      </a:r>
                      <a:r>
                        <a:rPr lang="en-GB" sz="900" b="1" i="1" baseline="30000" dirty="0" smtClean="0">
                          <a:solidFill>
                            <a:schemeClr val="accent2">
                              <a:lumMod val="75000"/>
                            </a:schemeClr>
                          </a:solidFill>
                        </a:rPr>
                        <a:t>+</a:t>
                      </a:r>
                      <a:r>
                        <a:rPr lang="en-GB" sz="900" b="1" i="1" baseline="0" dirty="0" smtClean="0">
                          <a:solidFill>
                            <a:schemeClr val="accent2">
                              <a:lumMod val="75000"/>
                            </a:schemeClr>
                          </a:solidFill>
                        </a:rPr>
                        <a:t>) in aqueous solutions.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r h="390265">
                <a:tc>
                  <a:txBody>
                    <a:bodyPr/>
                    <a:lstStyle/>
                    <a:p>
                      <a:pPr algn="ctr"/>
                      <a:r>
                        <a:rPr lang="en-GB" sz="900" b="1" dirty="0" smtClean="0"/>
                        <a:t>Alkalis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Aqueous</a:t>
                      </a:r>
                      <a:r>
                        <a:rPr lang="en-GB" sz="900" b="1" i="1" baseline="0" dirty="0" smtClean="0">
                          <a:solidFill>
                            <a:schemeClr val="accent2">
                              <a:lumMod val="75000"/>
                            </a:schemeClr>
                          </a:solidFill>
                        </a:rPr>
                        <a:t> solutions of alkalis contain hydroxide ions (OH</a:t>
                      </a:r>
                      <a:r>
                        <a:rPr lang="en-GB" sz="900" b="1" i="1" baseline="30000" dirty="0" smtClean="0">
                          <a:solidFill>
                            <a:schemeClr val="accent2">
                              <a:lumMod val="75000"/>
                            </a:schemeClr>
                          </a:solidFill>
                        </a:rPr>
                        <a:t>-</a:t>
                      </a:r>
                      <a:r>
                        <a:rPr lang="en-GB" sz="900" b="1" i="1" baseline="0" dirty="0" smtClean="0">
                          <a:solidFill>
                            <a:schemeClr val="accent2">
                              <a:lumMod val="75000"/>
                            </a:schemeClr>
                          </a:solidFill>
                        </a:rPr>
                        <a:t>).</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bl>
          </a:graphicData>
        </a:graphic>
      </p:graphicFrame>
      <p:sp>
        <p:nvSpPr>
          <p:cNvPr id="25" name="TextBox 24"/>
          <p:cNvSpPr txBox="1"/>
          <p:nvPr/>
        </p:nvSpPr>
        <p:spPr>
          <a:xfrm>
            <a:off x="2563536" y="4968591"/>
            <a:ext cx="1350904" cy="751809"/>
          </a:xfrm>
          <a:prstGeom prst="rect">
            <a:avLst/>
          </a:prstGeom>
          <a:noFill/>
          <a:ln>
            <a:solidFill>
              <a:schemeClr val="tx1"/>
            </a:solidFill>
          </a:ln>
        </p:spPr>
        <p:txBody>
          <a:bodyPr wrap="square" rtlCol="0">
            <a:spAutoFit/>
          </a:bodyPr>
          <a:lstStyle/>
          <a:p>
            <a:r>
              <a:rPr lang="en-GB" sz="857" dirty="0"/>
              <a:t>You can use universal indicator or a pH probe to measure the acidity or alkalinity of a solution against the pH scale.</a:t>
            </a:r>
            <a:endParaRPr lang="en-GB" sz="857" dirty="0"/>
          </a:p>
        </p:txBody>
      </p:sp>
      <p:cxnSp>
        <p:nvCxnSpPr>
          <p:cNvPr id="35" name="Straight Connector 34"/>
          <p:cNvCxnSpPr>
            <a:endCxn id="25" idx="3"/>
          </p:cNvCxnSpPr>
          <p:nvPr/>
        </p:nvCxnSpPr>
        <p:spPr>
          <a:xfrm flipH="1">
            <a:off x="3914439" y="5331327"/>
            <a:ext cx="92419"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2481919" y="5533729"/>
            <a:ext cx="8161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429388" y="5935580"/>
            <a:ext cx="1753173" cy="619913"/>
          </a:xfrm>
          <a:prstGeom prst="rect">
            <a:avLst/>
          </a:prstGeom>
          <a:noFill/>
          <a:ln>
            <a:solidFill>
              <a:schemeClr val="tx1"/>
            </a:solidFill>
          </a:ln>
        </p:spPr>
        <p:txBody>
          <a:bodyPr wrap="square" rtlCol="0">
            <a:spAutoFit/>
          </a:bodyPr>
          <a:lstStyle/>
          <a:p>
            <a:r>
              <a:rPr lang="en-GB" sz="857" dirty="0"/>
              <a:t>In neutralisation reactions, hydrogen ions react with hydroxide ions to produce water:</a:t>
            </a:r>
          </a:p>
          <a:p>
            <a:pPr algn="ctr"/>
            <a:r>
              <a:rPr lang="en-GB" sz="857" dirty="0"/>
              <a:t>H</a:t>
            </a:r>
            <a:r>
              <a:rPr lang="en-GB" sz="857" baseline="30000" dirty="0"/>
              <a:t>+</a:t>
            </a:r>
            <a:r>
              <a:rPr lang="en-GB" sz="857" dirty="0"/>
              <a:t> + OH</a:t>
            </a:r>
            <a:r>
              <a:rPr lang="en-GB" sz="857" baseline="30000" dirty="0"/>
              <a:t>-</a:t>
            </a:r>
            <a:r>
              <a:rPr lang="en-GB" sz="857" dirty="0"/>
              <a:t> </a:t>
            </a:r>
            <a:r>
              <a:rPr lang="en-GB" sz="857" dirty="0">
                <a:sym typeface="Wingdings" panose="05000000000000000000" pitchFamily="2" charset="2"/>
              </a:rPr>
              <a:t> H</a:t>
            </a:r>
            <a:r>
              <a:rPr lang="en-GB" sz="857" baseline="-25000" dirty="0">
                <a:sym typeface="Wingdings" panose="05000000000000000000" pitchFamily="2" charset="2"/>
              </a:rPr>
              <a:t>2</a:t>
            </a:r>
            <a:r>
              <a:rPr lang="en-GB" sz="857" dirty="0">
                <a:sym typeface="Wingdings" panose="05000000000000000000" pitchFamily="2" charset="2"/>
              </a:rPr>
              <a:t>O</a:t>
            </a:r>
            <a:endParaRPr lang="en-GB" sz="857" dirty="0"/>
          </a:p>
        </p:txBody>
      </p:sp>
      <p:cxnSp>
        <p:nvCxnSpPr>
          <p:cNvPr id="41" name="Straight Connector 40"/>
          <p:cNvCxnSpPr>
            <a:endCxn id="30" idx="3"/>
          </p:cNvCxnSpPr>
          <p:nvPr/>
        </p:nvCxnSpPr>
        <p:spPr>
          <a:xfrm flipH="1">
            <a:off x="2182561" y="6232364"/>
            <a:ext cx="23035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4179960" y="5694064"/>
            <a:ext cx="1" cy="855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Rectangle 50"/>
          <p:cNvSpPr/>
          <p:nvPr/>
        </p:nvSpPr>
        <p:spPr>
          <a:xfrm>
            <a:off x="5022156" y="3146668"/>
            <a:ext cx="933340" cy="43761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Titrations (Chemistry only)</a:t>
            </a:r>
            <a:endParaRPr lang="en-GB" sz="1000" b="1" dirty="0">
              <a:solidFill>
                <a:schemeClr val="tx1"/>
              </a:solidFill>
            </a:endParaRPr>
          </a:p>
        </p:txBody>
      </p:sp>
      <p:sp>
        <p:nvSpPr>
          <p:cNvPr id="44" name="TextBox 43"/>
          <p:cNvSpPr txBox="1"/>
          <p:nvPr/>
        </p:nvSpPr>
        <p:spPr>
          <a:xfrm>
            <a:off x="4283762" y="3712018"/>
            <a:ext cx="1619794" cy="619913"/>
          </a:xfrm>
          <a:prstGeom prst="rect">
            <a:avLst/>
          </a:prstGeom>
          <a:noFill/>
          <a:ln>
            <a:solidFill>
              <a:schemeClr val="tx1"/>
            </a:solidFill>
          </a:ln>
        </p:spPr>
        <p:txBody>
          <a:bodyPr wrap="square" rtlCol="0">
            <a:spAutoFit/>
          </a:bodyPr>
          <a:lstStyle/>
          <a:p>
            <a:r>
              <a:rPr lang="en-GB" sz="857" dirty="0"/>
              <a:t>Titrations are used to work out the precise volumes of acid and alkali solutions that react with each other.</a:t>
            </a:r>
            <a:endParaRPr lang="en-GB" sz="857" dirty="0"/>
          </a:p>
        </p:txBody>
      </p:sp>
      <p:graphicFrame>
        <p:nvGraphicFramePr>
          <p:cNvPr id="55" name="Table 54"/>
          <p:cNvGraphicFramePr>
            <a:graphicFrameLocks noGrp="1"/>
          </p:cNvGraphicFramePr>
          <p:nvPr>
            <p:extLst/>
          </p:nvPr>
        </p:nvGraphicFramePr>
        <p:xfrm>
          <a:off x="5053930" y="4554623"/>
          <a:ext cx="4413777" cy="1988374"/>
        </p:xfrm>
        <a:graphic>
          <a:graphicData uri="http://schemas.openxmlformats.org/drawingml/2006/table">
            <a:tbl>
              <a:tblPr firstRow="1" bandRow="1">
                <a:tableStyleId>{5940675A-B579-460E-94D1-54222C63F5DA}</a:tableStyleId>
              </a:tblPr>
              <a:tblGrid>
                <a:gridCol w="2211401">
                  <a:extLst>
                    <a:ext uri="{9D8B030D-6E8A-4147-A177-3AD203B41FA5}">
                      <a16:colId xmlns:a16="http://schemas.microsoft.com/office/drawing/2014/main" val="20000"/>
                    </a:ext>
                  </a:extLst>
                </a:gridCol>
                <a:gridCol w="2202376">
                  <a:extLst>
                    <a:ext uri="{9D8B030D-6E8A-4147-A177-3AD203B41FA5}">
                      <a16:colId xmlns:a16="http://schemas.microsoft.com/office/drawing/2014/main" val="20001"/>
                    </a:ext>
                  </a:extLst>
                </a:gridCol>
              </a:tblGrid>
              <a:tr h="1988374">
                <a:tc>
                  <a:txBody>
                    <a:bodyPr/>
                    <a:lstStyle/>
                    <a:p>
                      <a:pPr algn="ctr"/>
                      <a:r>
                        <a:rPr lang="en-GB" sz="900" b="1" dirty="0" smtClean="0"/>
                        <a:t>Calculating the chemical quantities in titrations involving concentrations in </a:t>
                      </a:r>
                      <a:r>
                        <a:rPr lang="en-GB" sz="900" b="1" dirty="0" err="1" smtClean="0"/>
                        <a:t>mol</a:t>
                      </a:r>
                      <a:r>
                        <a:rPr lang="en-GB" sz="900" b="1" dirty="0" smtClean="0"/>
                        <a:t>/dm</a:t>
                      </a:r>
                      <a:r>
                        <a:rPr lang="en-GB" sz="900" b="1" baseline="30000" dirty="0" smtClean="0"/>
                        <a:t>3</a:t>
                      </a:r>
                      <a:r>
                        <a:rPr lang="en-GB" sz="900" b="1" dirty="0" smtClean="0"/>
                        <a:t> and</a:t>
                      </a:r>
                      <a:r>
                        <a:rPr lang="en-GB" sz="900" b="1" baseline="0" dirty="0" smtClean="0"/>
                        <a:t> in g/dm</a:t>
                      </a:r>
                      <a:r>
                        <a:rPr lang="en-GB" sz="900" b="1" baseline="30000" dirty="0" smtClean="0"/>
                        <a:t>3</a:t>
                      </a:r>
                      <a:r>
                        <a:rPr lang="en-GB" sz="900" b="1" baseline="0" dirty="0" smtClean="0"/>
                        <a:t> </a:t>
                      </a:r>
                    </a:p>
                    <a:p>
                      <a:pPr algn="ctr"/>
                      <a:r>
                        <a:rPr lang="en-GB" sz="900" b="1" dirty="0" smtClean="0"/>
                        <a:t>(HT ONLY):</a:t>
                      </a:r>
                    </a:p>
                    <a:p>
                      <a:pPr algn="ctr"/>
                      <a:r>
                        <a:rPr lang="en-GB" sz="900" b="1" dirty="0" smtClean="0">
                          <a:solidFill>
                            <a:schemeClr val="accent6">
                              <a:lumMod val="75000"/>
                            </a:schemeClr>
                          </a:solidFill>
                        </a:rPr>
                        <a:t>2</a:t>
                      </a:r>
                      <a:r>
                        <a:rPr lang="en-GB" sz="900" b="1" dirty="0" smtClean="0"/>
                        <a:t>NaOH(</a:t>
                      </a:r>
                      <a:r>
                        <a:rPr lang="en-GB" sz="900" b="1" dirty="0" err="1" smtClean="0"/>
                        <a:t>aq</a:t>
                      </a:r>
                      <a:r>
                        <a:rPr lang="en-GB" sz="900" b="1" dirty="0" smtClean="0"/>
                        <a:t>) + H</a:t>
                      </a:r>
                      <a:r>
                        <a:rPr lang="en-GB" sz="900" b="1" baseline="-25000" dirty="0" smtClean="0"/>
                        <a:t>2</a:t>
                      </a:r>
                      <a:r>
                        <a:rPr lang="en-GB" sz="900" b="1" dirty="0" smtClean="0"/>
                        <a:t>SO</a:t>
                      </a:r>
                      <a:r>
                        <a:rPr lang="en-GB" sz="900" b="1" baseline="-25000" dirty="0" smtClean="0"/>
                        <a:t>4</a:t>
                      </a:r>
                      <a:r>
                        <a:rPr lang="en-GB" sz="900" b="1" dirty="0" smtClean="0"/>
                        <a:t>(</a:t>
                      </a:r>
                      <a:r>
                        <a:rPr lang="en-GB" sz="900" b="1" dirty="0" err="1" smtClean="0"/>
                        <a:t>aq</a:t>
                      </a:r>
                      <a:r>
                        <a:rPr lang="en-GB" sz="900" b="1" dirty="0" smtClean="0"/>
                        <a:t>)→ Na</a:t>
                      </a:r>
                      <a:r>
                        <a:rPr lang="en-GB" sz="900" b="1" baseline="-25000" dirty="0" smtClean="0"/>
                        <a:t>2</a:t>
                      </a:r>
                      <a:r>
                        <a:rPr lang="en-GB" sz="900" b="1" dirty="0" smtClean="0"/>
                        <a:t>S0</a:t>
                      </a:r>
                      <a:r>
                        <a:rPr lang="en-GB" sz="900" b="1" baseline="-25000" dirty="0" smtClean="0"/>
                        <a:t>4</a:t>
                      </a:r>
                      <a:r>
                        <a:rPr lang="en-GB" sz="900" b="1" dirty="0" smtClean="0"/>
                        <a:t>(</a:t>
                      </a:r>
                      <a:r>
                        <a:rPr lang="en-GB" sz="900" b="1" dirty="0" err="1" smtClean="0"/>
                        <a:t>aq</a:t>
                      </a:r>
                      <a:r>
                        <a:rPr lang="en-GB" sz="900" b="1" dirty="0" smtClean="0"/>
                        <a:t>) + </a:t>
                      </a:r>
                      <a:r>
                        <a:rPr lang="en-GB" sz="900" b="1" dirty="0" smtClean="0">
                          <a:solidFill>
                            <a:schemeClr val="accent6">
                              <a:lumMod val="75000"/>
                            </a:schemeClr>
                          </a:solidFill>
                        </a:rPr>
                        <a:t>2</a:t>
                      </a:r>
                      <a:r>
                        <a:rPr lang="en-GB" sz="900" b="1" dirty="0" smtClean="0"/>
                        <a:t>H</a:t>
                      </a:r>
                      <a:r>
                        <a:rPr lang="en-GB" sz="900" b="1" baseline="-25000" dirty="0" smtClean="0"/>
                        <a:t>2</a:t>
                      </a:r>
                      <a:r>
                        <a:rPr lang="en-GB" sz="900" b="1" dirty="0" smtClean="0"/>
                        <a:t>O(l)</a:t>
                      </a:r>
                      <a:endParaRPr lang="en-GB" sz="900" dirty="0" smtClean="0">
                        <a:solidFill>
                          <a:srgbClr val="333333"/>
                        </a:solidFill>
                      </a:endParaRPr>
                    </a:p>
                    <a:p>
                      <a:pPr algn="ctr"/>
                      <a:endParaRPr lang="en-GB" sz="400" dirty="0" smtClean="0">
                        <a:solidFill>
                          <a:srgbClr val="333333"/>
                        </a:solidFill>
                      </a:endParaRPr>
                    </a:p>
                    <a:p>
                      <a:pPr algn="ctr"/>
                      <a:r>
                        <a:rPr lang="en-GB" sz="900" dirty="0" smtClean="0">
                          <a:solidFill>
                            <a:srgbClr val="333333"/>
                          </a:solidFill>
                        </a:rPr>
                        <a:t>It takes 12.20cm</a:t>
                      </a:r>
                      <a:r>
                        <a:rPr lang="en-GB" sz="900" baseline="30000" dirty="0" smtClean="0">
                          <a:solidFill>
                            <a:srgbClr val="333333"/>
                          </a:solidFill>
                        </a:rPr>
                        <a:t>3</a:t>
                      </a:r>
                      <a:r>
                        <a:rPr lang="en-GB" sz="900" dirty="0" smtClean="0">
                          <a:solidFill>
                            <a:srgbClr val="333333"/>
                          </a:solidFill>
                        </a:rPr>
                        <a:t> of </a:t>
                      </a:r>
                      <a:r>
                        <a:rPr lang="en-GB" sz="900" dirty="0" err="1" smtClean="0">
                          <a:solidFill>
                            <a:srgbClr val="333333"/>
                          </a:solidFill>
                        </a:rPr>
                        <a:t>sulfuric</a:t>
                      </a:r>
                      <a:r>
                        <a:rPr lang="en-GB" sz="900" dirty="0" smtClean="0">
                          <a:solidFill>
                            <a:srgbClr val="333333"/>
                          </a:solidFill>
                        </a:rPr>
                        <a:t> acid to neutralise 24.00cm</a:t>
                      </a:r>
                      <a:r>
                        <a:rPr lang="en-GB" sz="900" baseline="30000" dirty="0" smtClean="0">
                          <a:solidFill>
                            <a:srgbClr val="333333"/>
                          </a:solidFill>
                        </a:rPr>
                        <a:t>3 </a:t>
                      </a:r>
                      <a:r>
                        <a:rPr lang="en-GB" sz="900" dirty="0" smtClean="0">
                          <a:solidFill>
                            <a:srgbClr val="333333"/>
                          </a:solidFill>
                        </a:rPr>
                        <a:t>of sodium hydroxide solution, which has a concentration of 0.50mol/dm</a:t>
                      </a:r>
                      <a:r>
                        <a:rPr lang="en-GB" sz="900" baseline="30000" dirty="0" smtClean="0">
                          <a:solidFill>
                            <a:srgbClr val="333333"/>
                          </a:solidFill>
                        </a:rPr>
                        <a:t>3</a:t>
                      </a:r>
                      <a:r>
                        <a:rPr lang="en-GB" sz="900" dirty="0" smtClean="0">
                          <a:solidFill>
                            <a:srgbClr val="333333"/>
                          </a:solidFill>
                        </a:rPr>
                        <a:t>.</a:t>
                      </a:r>
                    </a:p>
                    <a:p>
                      <a:pPr algn="ctr"/>
                      <a:endParaRPr lang="en-GB" sz="400" dirty="0" smtClean="0">
                        <a:solidFill>
                          <a:srgbClr val="333333"/>
                        </a:solidFill>
                      </a:endParaRPr>
                    </a:p>
                    <a:p>
                      <a:pPr algn="ctr"/>
                      <a:r>
                        <a:rPr lang="en-GB" sz="900" i="1" dirty="0" smtClean="0">
                          <a:solidFill>
                            <a:srgbClr val="333333"/>
                          </a:solidFill>
                        </a:rPr>
                        <a:t>Calculate the concentration of the </a:t>
                      </a:r>
                      <a:r>
                        <a:rPr lang="en-GB" sz="900" i="1" dirty="0" err="1" smtClean="0">
                          <a:solidFill>
                            <a:srgbClr val="333333"/>
                          </a:solidFill>
                        </a:rPr>
                        <a:t>sulfuric</a:t>
                      </a:r>
                      <a:r>
                        <a:rPr lang="en-GB" sz="900" i="1" dirty="0" smtClean="0">
                          <a:solidFill>
                            <a:srgbClr val="333333"/>
                          </a:solidFill>
                        </a:rPr>
                        <a:t> acid in g/dm</a:t>
                      </a:r>
                      <a:r>
                        <a:rPr lang="en-GB" sz="900" i="1" baseline="30000" dirty="0" smtClean="0">
                          <a:solidFill>
                            <a:srgbClr val="333333"/>
                          </a:solidFill>
                        </a:rPr>
                        <a:t>3</a:t>
                      </a:r>
                      <a:endParaRPr lang="en-GB" sz="900" i="1" dirty="0" smtClean="0">
                        <a:solidFill>
                          <a:srgbClr val="333333"/>
                        </a:solidFill>
                      </a:endParaRPr>
                    </a:p>
                    <a:p>
                      <a:pPr algn="ctr"/>
                      <a:r>
                        <a:rPr lang="en-GB" sz="900" b="1" dirty="0" smtClean="0">
                          <a:solidFill>
                            <a:schemeClr val="accent6">
                              <a:lumMod val="75000"/>
                            </a:schemeClr>
                          </a:solidFill>
                        </a:rPr>
                        <a:t>0.5 </a:t>
                      </a:r>
                      <a:r>
                        <a:rPr lang="en-GB" sz="900" b="1" dirty="0" err="1" smtClean="0">
                          <a:solidFill>
                            <a:schemeClr val="accent6">
                              <a:lumMod val="75000"/>
                            </a:schemeClr>
                          </a:solidFill>
                        </a:rPr>
                        <a:t>mol</a:t>
                      </a:r>
                      <a:r>
                        <a:rPr lang="en-GB" sz="900" b="1" dirty="0" smtClean="0">
                          <a:solidFill>
                            <a:schemeClr val="accent6">
                              <a:lumMod val="75000"/>
                            </a:schemeClr>
                          </a:solidFill>
                        </a:rPr>
                        <a:t>/dm</a:t>
                      </a:r>
                      <a:r>
                        <a:rPr lang="en-GB" sz="900" baseline="30000" dirty="0" smtClean="0">
                          <a:solidFill>
                            <a:schemeClr val="accent6">
                              <a:lumMod val="75000"/>
                            </a:schemeClr>
                          </a:solidFill>
                        </a:rPr>
                        <a:t>3</a:t>
                      </a:r>
                      <a:r>
                        <a:rPr lang="en-GB" sz="900" b="1" dirty="0" smtClean="0">
                          <a:solidFill>
                            <a:schemeClr val="accent6">
                              <a:lumMod val="75000"/>
                            </a:schemeClr>
                          </a:solidFill>
                        </a:rPr>
                        <a:t> x (24/1000) dm</a:t>
                      </a:r>
                      <a:r>
                        <a:rPr lang="en-GB" sz="900" baseline="30000" dirty="0" smtClean="0">
                          <a:solidFill>
                            <a:schemeClr val="accent6">
                              <a:lumMod val="75000"/>
                            </a:schemeClr>
                          </a:solidFill>
                        </a:rPr>
                        <a:t>3</a:t>
                      </a:r>
                      <a:r>
                        <a:rPr lang="en-GB" sz="900" b="1" dirty="0" smtClean="0">
                          <a:solidFill>
                            <a:schemeClr val="accent6">
                              <a:lumMod val="75000"/>
                            </a:schemeClr>
                          </a:solidFill>
                        </a:rPr>
                        <a:t> = 0.012 </a:t>
                      </a:r>
                      <a:r>
                        <a:rPr lang="en-GB" sz="900" b="1" dirty="0" err="1" smtClean="0">
                          <a:solidFill>
                            <a:schemeClr val="accent6">
                              <a:lumMod val="75000"/>
                            </a:schemeClr>
                          </a:solidFill>
                        </a:rPr>
                        <a:t>mol</a:t>
                      </a:r>
                      <a:r>
                        <a:rPr lang="en-GB" sz="900" b="1" dirty="0" smtClean="0">
                          <a:solidFill>
                            <a:schemeClr val="accent6">
                              <a:lumMod val="75000"/>
                            </a:schemeClr>
                          </a:solidFill>
                        </a:rPr>
                        <a:t> of </a:t>
                      </a:r>
                      <a:r>
                        <a:rPr lang="en-GB" sz="900" b="1" dirty="0" err="1" smtClean="0">
                          <a:solidFill>
                            <a:schemeClr val="accent6">
                              <a:lumMod val="75000"/>
                            </a:schemeClr>
                          </a:solidFill>
                        </a:rPr>
                        <a:t>NaOH</a:t>
                      </a:r>
                      <a:endParaRPr lang="en-GB" sz="900" b="1" dirty="0" smtClean="0">
                        <a:solidFill>
                          <a:schemeClr val="accent6">
                            <a:lumMod val="75000"/>
                          </a:schemeClr>
                        </a:solidFill>
                      </a:endParaRPr>
                    </a:p>
                  </a:txBody>
                  <a:tcPr marL="65314" marR="65314" marT="32657" marB="32657" anchor="ctr">
                    <a:solidFill>
                      <a:schemeClr val="accent2">
                        <a:lumMod val="20000"/>
                        <a:lumOff val="80000"/>
                      </a:schemeClr>
                    </a:solidFill>
                  </a:tcPr>
                </a:tc>
                <a:tc>
                  <a:txBody>
                    <a:bodyPr/>
                    <a:lstStyle/>
                    <a:p>
                      <a:pPr algn="ctr"/>
                      <a:endParaRPr lang="en-GB" sz="900" b="1" dirty="0" smtClean="0">
                        <a:solidFill>
                          <a:schemeClr val="accent6">
                            <a:lumMod val="75000"/>
                          </a:schemeClr>
                        </a:solidFill>
                      </a:endParaRPr>
                    </a:p>
                    <a:p>
                      <a:pPr algn="ctr"/>
                      <a:r>
                        <a:rPr lang="en-GB" sz="900" dirty="0" smtClean="0"/>
                        <a:t>The equation shows that 2 </a:t>
                      </a:r>
                      <a:r>
                        <a:rPr lang="en-GB" sz="900" dirty="0" err="1" smtClean="0"/>
                        <a:t>mol</a:t>
                      </a:r>
                      <a:r>
                        <a:rPr lang="en-GB" sz="900" dirty="0" smtClean="0"/>
                        <a:t> of </a:t>
                      </a:r>
                      <a:r>
                        <a:rPr lang="en-GB" sz="900" dirty="0" err="1" smtClean="0"/>
                        <a:t>NaOH</a:t>
                      </a:r>
                      <a:r>
                        <a:rPr lang="en-GB" sz="900" dirty="0" smtClean="0"/>
                        <a:t> reacts with 1 </a:t>
                      </a:r>
                      <a:r>
                        <a:rPr lang="en-GB" sz="900" dirty="0" err="1" smtClean="0"/>
                        <a:t>mol</a:t>
                      </a:r>
                      <a:r>
                        <a:rPr lang="en-GB" sz="900" dirty="0" smtClean="0"/>
                        <a:t> of H</a:t>
                      </a:r>
                      <a:r>
                        <a:rPr lang="en-GB" sz="900" baseline="-25000" dirty="0" smtClean="0"/>
                        <a:t>2</a:t>
                      </a:r>
                      <a:r>
                        <a:rPr lang="en-GB" sz="900" dirty="0" smtClean="0"/>
                        <a:t>SO</a:t>
                      </a:r>
                      <a:r>
                        <a:rPr lang="en-GB" sz="900" baseline="-25000" dirty="0" smtClean="0"/>
                        <a:t>4</a:t>
                      </a:r>
                      <a:r>
                        <a:rPr lang="en-GB" sz="900" dirty="0" smtClean="0"/>
                        <a:t>, so the number of moles in 12.20cm</a:t>
                      </a:r>
                      <a:r>
                        <a:rPr lang="en-GB" sz="900" baseline="30000" dirty="0" smtClean="0"/>
                        <a:t>3</a:t>
                      </a:r>
                      <a:r>
                        <a:rPr lang="en-GB" sz="900" dirty="0" smtClean="0"/>
                        <a:t> of </a:t>
                      </a:r>
                      <a:r>
                        <a:rPr lang="en-GB" sz="900" dirty="0" err="1" smtClean="0"/>
                        <a:t>sulfuric</a:t>
                      </a:r>
                      <a:r>
                        <a:rPr lang="en-GB" sz="900" dirty="0" smtClean="0"/>
                        <a:t> acid  is </a:t>
                      </a:r>
                      <a:r>
                        <a:rPr lang="en-GB" sz="900" b="1" dirty="0" smtClean="0">
                          <a:solidFill>
                            <a:schemeClr val="accent6">
                              <a:lumMod val="75000"/>
                            </a:schemeClr>
                          </a:solidFill>
                        </a:rPr>
                        <a:t>(0.012/2) = 0.006 </a:t>
                      </a:r>
                      <a:r>
                        <a:rPr lang="en-GB" sz="900" b="1" dirty="0" err="1" smtClean="0">
                          <a:solidFill>
                            <a:schemeClr val="accent6">
                              <a:lumMod val="75000"/>
                            </a:schemeClr>
                          </a:solidFill>
                        </a:rPr>
                        <a:t>mol</a:t>
                      </a:r>
                      <a:r>
                        <a:rPr lang="en-GB" sz="900" b="1" dirty="0" smtClean="0">
                          <a:solidFill>
                            <a:schemeClr val="accent6">
                              <a:lumMod val="75000"/>
                            </a:schemeClr>
                          </a:solidFill>
                        </a:rPr>
                        <a:t> of </a:t>
                      </a:r>
                      <a:r>
                        <a:rPr lang="en-GB" sz="900" b="1" dirty="0" err="1" smtClean="0">
                          <a:solidFill>
                            <a:schemeClr val="accent6">
                              <a:lumMod val="75000"/>
                            </a:schemeClr>
                          </a:solidFill>
                        </a:rPr>
                        <a:t>sulfuric</a:t>
                      </a:r>
                      <a:r>
                        <a:rPr lang="en-GB" sz="900" b="1" dirty="0" smtClean="0">
                          <a:solidFill>
                            <a:schemeClr val="accent6">
                              <a:lumMod val="75000"/>
                            </a:schemeClr>
                          </a:solidFill>
                        </a:rPr>
                        <a:t> acid</a:t>
                      </a:r>
                    </a:p>
                    <a:p>
                      <a:pPr algn="ctr"/>
                      <a:endParaRPr lang="en-GB" sz="900" b="1" dirty="0" smtClean="0">
                        <a:solidFill>
                          <a:schemeClr val="accent6">
                            <a:lumMod val="75000"/>
                          </a:schemeClr>
                        </a:solidFill>
                      </a:endParaRPr>
                    </a:p>
                    <a:p>
                      <a:pPr algn="ctr"/>
                      <a:r>
                        <a:rPr lang="en-GB" sz="900" i="1" dirty="0" smtClean="0"/>
                        <a:t>Calculate the concentration of </a:t>
                      </a:r>
                      <a:r>
                        <a:rPr lang="en-GB" sz="900" i="1" dirty="0" err="1" smtClean="0"/>
                        <a:t>sulfuric</a:t>
                      </a:r>
                      <a:r>
                        <a:rPr lang="en-GB" sz="900" i="1" dirty="0" smtClean="0"/>
                        <a:t> acid in </a:t>
                      </a:r>
                      <a:r>
                        <a:rPr lang="en-GB" sz="900" i="1" dirty="0" err="1" smtClean="0"/>
                        <a:t>mol</a:t>
                      </a:r>
                      <a:r>
                        <a:rPr lang="en-GB" sz="900" i="1" dirty="0" smtClean="0"/>
                        <a:t>/ dm</a:t>
                      </a:r>
                      <a:r>
                        <a:rPr lang="en-GB" sz="900" i="1" baseline="30000" dirty="0" smtClean="0"/>
                        <a:t>3</a:t>
                      </a:r>
                      <a:endParaRPr lang="en-GB" sz="900" i="1" dirty="0" smtClean="0"/>
                    </a:p>
                    <a:p>
                      <a:pPr algn="ctr"/>
                      <a:r>
                        <a:rPr lang="en-GB" sz="900" b="1" dirty="0" smtClean="0">
                          <a:solidFill>
                            <a:schemeClr val="accent6">
                              <a:lumMod val="75000"/>
                            </a:schemeClr>
                          </a:solidFill>
                        </a:rPr>
                        <a:t>0.006 </a:t>
                      </a:r>
                      <a:r>
                        <a:rPr lang="en-GB" sz="900" b="1" dirty="0" err="1" smtClean="0">
                          <a:solidFill>
                            <a:schemeClr val="accent6">
                              <a:lumMod val="75000"/>
                            </a:schemeClr>
                          </a:solidFill>
                        </a:rPr>
                        <a:t>mol</a:t>
                      </a:r>
                      <a:r>
                        <a:rPr lang="en-GB" sz="900" b="1" dirty="0" smtClean="0">
                          <a:solidFill>
                            <a:schemeClr val="accent6">
                              <a:lumMod val="75000"/>
                            </a:schemeClr>
                          </a:solidFill>
                        </a:rPr>
                        <a:t> x (1000/12.2) dm</a:t>
                      </a:r>
                      <a:r>
                        <a:rPr lang="en-GB" sz="900" baseline="30000" dirty="0" smtClean="0">
                          <a:solidFill>
                            <a:schemeClr val="accent6">
                              <a:lumMod val="75000"/>
                            </a:schemeClr>
                          </a:solidFill>
                        </a:rPr>
                        <a:t>3 </a:t>
                      </a:r>
                      <a:r>
                        <a:rPr lang="en-GB" sz="900" b="1" dirty="0" smtClean="0">
                          <a:solidFill>
                            <a:schemeClr val="accent6">
                              <a:lumMod val="75000"/>
                            </a:schemeClr>
                          </a:solidFill>
                        </a:rPr>
                        <a:t>=0.49mol/dm</a:t>
                      </a:r>
                      <a:r>
                        <a:rPr lang="en-GB" sz="900" baseline="30000" dirty="0" smtClean="0">
                          <a:solidFill>
                            <a:schemeClr val="accent6">
                              <a:lumMod val="75000"/>
                            </a:schemeClr>
                          </a:solidFill>
                        </a:rPr>
                        <a:t>3</a:t>
                      </a:r>
                    </a:p>
                    <a:p>
                      <a:pPr algn="ctr"/>
                      <a:endParaRPr lang="en-GB" sz="900" b="1" baseline="30000" dirty="0" smtClean="0">
                        <a:solidFill>
                          <a:schemeClr val="accent6">
                            <a:lumMod val="75000"/>
                          </a:schemeClr>
                        </a:solidFill>
                      </a:endParaRPr>
                    </a:p>
                    <a:p>
                      <a:pPr algn="ctr"/>
                      <a:r>
                        <a:rPr lang="en-GB" sz="900" i="1" dirty="0" smtClean="0"/>
                        <a:t>Calculate the concentration of </a:t>
                      </a:r>
                      <a:r>
                        <a:rPr lang="en-GB" sz="900" i="1" dirty="0" err="1" smtClean="0"/>
                        <a:t>sulfuric</a:t>
                      </a:r>
                      <a:r>
                        <a:rPr lang="en-GB" sz="900" i="1" dirty="0" smtClean="0"/>
                        <a:t> acid in g/ dm</a:t>
                      </a:r>
                      <a:r>
                        <a:rPr lang="en-GB" sz="900" i="1" baseline="30000" dirty="0" smtClean="0"/>
                        <a:t>3</a:t>
                      </a:r>
                      <a:endParaRPr lang="en-GB" sz="900" i="1" dirty="0" smtClean="0"/>
                    </a:p>
                    <a:p>
                      <a:pPr algn="ctr"/>
                      <a:r>
                        <a:rPr lang="en-GB" sz="900" b="1" dirty="0" smtClean="0">
                          <a:solidFill>
                            <a:schemeClr val="accent6">
                              <a:lumMod val="75000"/>
                            </a:schemeClr>
                          </a:solidFill>
                        </a:rPr>
                        <a:t>H</a:t>
                      </a:r>
                      <a:r>
                        <a:rPr lang="en-GB" sz="900" b="1" baseline="-25000" dirty="0" smtClean="0">
                          <a:solidFill>
                            <a:schemeClr val="accent6">
                              <a:lumMod val="75000"/>
                            </a:schemeClr>
                          </a:solidFill>
                        </a:rPr>
                        <a:t>2</a:t>
                      </a:r>
                      <a:r>
                        <a:rPr lang="en-GB" sz="900" b="1" dirty="0" smtClean="0">
                          <a:solidFill>
                            <a:schemeClr val="accent6">
                              <a:lumMod val="75000"/>
                            </a:schemeClr>
                          </a:solidFill>
                        </a:rPr>
                        <a:t>SO</a:t>
                      </a:r>
                      <a:r>
                        <a:rPr lang="en-GB" sz="900" b="1" baseline="-25000" dirty="0" smtClean="0">
                          <a:solidFill>
                            <a:schemeClr val="accent6">
                              <a:lumMod val="75000"/>
                            </a:schemeClr>
                          </a:solidFill>
                        </a:rPr>
                        <a:t>4 </a:t>
                      </a:r>
                      <a:r>
                        <a:rPr lang="en-GB" sz="900" b="1" dirty="0" smtClean="0">
                          <a:solidFill>
                            <a:schemeClr val="accent6">
                              <a:lumMod val="75000"/>
                            </a:schemeClr>
                          </a:solidFill>
                        </a:rPr>
                        <a:t>= (2x1) + 32 + (4x16) = 98g</a:t>
                      </a:r>
                    </a:p>
                    <a:p>
                      <a:pPr algn="ctr"/>
                      <a:r>
                        <a:rPr lang="en-GB" sz="900" b="1" dirty="0" smtClean="0">
                          <a:solidFill>
                            <a:schemeClr val="accent6">
                              <a:lumMod val="75000"/>
                            </a:schemeClr>
                          </a:solidFill>
                        </a:rPr>
                        <a:t>0.49 x 98g = 48.2g/dm</a:t>
                      </a:r>
                      <a:r>
                        <a:rPr lang="en-GB" sz="900" baseline="30000" dirty="0" smtClean="0">
                          <a:solidFill>
                            <a:schemeClr val="accent6">
                              <a:lumMod val="75000"/>
                            </a:schemeClr>
                          </a:solidFill>
                        </a:rPr>
                        <a:t>3</a:t>
                      </a:r>
                    </a:p>
                    <a:p>
                      <a:pPr algn="ctr"/>
                      <a:endParaRPr lang="en-GB" sz="900" b="1" dirty="0">
                        <a:solidFill>
                          <a:schemeClr val="accent6">
                            <a:lumMod val="75000"/>
                          </a:schemeClr>
                        </a:solidFill>
                      </a:endParaRPr>
                    </a:p>
                  </a:txBody>
                  <a:tcPr marL="65314" marR="65314" marT="32657" marB="32657" anchor="ctr"/>
                </a:tc>
                <a:extLst>
                  <a:ext uri="{0D108BD9-81ED-4DB2-BD59-A6C34878D82A}">
                    <a16:rowId xmlns:a16="http://schemas.microsoft.com/office/drawing/2014/main" val="10000"/>
                  </a:ext>
                </a:extLst>
              </a:tr>
            </a:tbl>
          </a:graphicData>
        </a:graphic>
      </p:graphicFrame>
      <p:cxnSp>
        <p:nvCxnSpPr>
          <p:cNvPr id="57" name="Straight Connector 56"/>
          <p:cNvCxnSpPr/>
          <p:nvPr/>
        </p:nvCxnSpPr>
        <p:spPr>
          <a:xfrm>
            <a:off x="5648547" y="4305588"/>
            <a:ext cx="0" cy="2680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a:off x="5300804" y="3601449"/>
            <a:ext cx="0" cy="1105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4" name="Table 63"/>
          <p:cNvGraphicFramePr>
            <a:graphicFrameLocks noGrp="1"/>
          </p:cNvGraphicFramePr>
          <p:nvPr>
            <p:extLst/>
          </p:nvPr>
        </p:nvGraphicFramePr>
        <p:xfrm>
          <a:off x="6037290" y="2727640"/>
          <a:ext cx="3384582" cy="1741234"/>
        </p:xfrm>
        <a:graphic>
          <a:graphicData uri="http://schemas.openxmlformats.org/drawingml/2006/table">
            <a:tbl>
              <a:tblPr firstRow="1" bandRow="1">
                <a:tableStyleId>{5940675A-B579-460E-94D1-54222C63F5DA}</a:tableStyleId>
              </a:tblPr>
              <a:tblGrid>
                <a:gridCol w="634775">
                  <a:extLst>
                    <a:ext uri="{9D8B030D-6E8A-4147-A177-3AD203B41FA5}">
                      <a16:colId xmlns:a16="http://schemas.microsoft.com/office/drawing/2014/main" val="20000"/>
                    </a:ext>
                  </a:extLst>
                </a:gridCol>
                <a:gridCol w="2749807">
                  <a:extLst>
                    <a:ext uri="{9D8B030D-6E8A-4147-A177-3AD203B41FA5}">
                      <a16:colId xmlns:a16="http://schemas.microsoft.com/office/drawing/2014/main" val="20001"/>
                    </a:ext>
                  </a:extLst>
                </a:gridCol>
              </a:tblGrid>
              <a:tr h="457564">
                <a:tc>
                  <a:txBody>
                    <a:bodyPr/>
                    <a:lstStyle/>
                    <a:p>
                      <a:pPr algn="ctr"/>
                      <a:endParaRPr lang="en-GB" sz="900" b="1" dirty="0"/>
                    </a:p>
                  </a:txBody>
                  <a:tcPr marL="65314" marR="65314" marT="32657" marB="32657"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dirty="0" smtClean="0">
                          <a:solidFill>
                            <a:srgbClr val="333333"/>
                          </a:solidFill>
                        </a:rPr>
                        <a:t>1. Use the pipette to add 25 cm</a:t>
                      </a:r>
                      <a:r>
                        <a:rPr lang="en-GB" sz="900" baseline="30000" dirty="0" smtClean="0">
                          <a:solidFill>
                            <a:srgbClr val="333333"/>
                          </a:solidFill>
                        </a:rPr>
                        <a:t>3</a:t>
                      </a:r>
                      <a:r>
                        <a:rPr lang="en-GB" sz="900" dirty="0" smtClean="0">
                          <a:solidFill>
                            <a:srgbClr val="333333"/>
                          </a:solidFill>
                        </a:rPr>
                        <a:t> of alkali to a conical flask and add a few drops of </a:t>
                      </a:r>
                      <a:r>
                        <a:rPr lang="en-GB" sz="900" dirty="0" smtClean="0">
                          <a:solidFill>
                            <a:srgbClr val="000000"/>
                          </a:solidFill>
                        </a:rPr>
                        <a:t>indicator</a:t>
                      </a:r>
                      <a:r>
                        <a:rPr lang="en-GB" sz="900" dirty="0" smtClean="0">
                          <a:solidFill>
                            <a:srgbClr val="333333"/>
                          </a:solidFill>
                        </a:rPr>
                        <a:t>.</a:t>
                      </a:r>
                    </a:p>
                    <a:p>
                      <a:pPr algn="ct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r h="565213">
                <a:tc>
                  <a:txBody>
                    <a:bodyPr/>
                    <a:lstStyle/>
                    <a:p>
                      <a:pPr algn="ctr"/>
                      <a:endParaRPr lang="en-GB" sz="900" b="1" dirty="0"/>
                    </a:p>
                  </a:txBody>
                  <a:tcPr marL="65314" marR="65314" marT="32657" marB="32657"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dirty="0" smtClean="0">
                          <a:solidFill>
                            <a:srgbClr val="333333"/>
                          </a:solidFill>
                        </a:rPr>
                        <a:t>2.  Fill the </a:t>
                      </a:r>
                      <a:r>
                        <a:rPr lang="en-GB" sz="900" dirty="0" smtClean="0">
                          <a:solidFill>
                            <a:srgbClr val="000000"/>
                          </a:solidFill>
                        </a:rPr>
                        <a:t>burette</a:t>
                      </a:r>
                      <a:r>
                        <a:rPr lang="en-GB" sz="900" dirty="0" smtClean="0">
                          <a:solidFill>
                            <a:srgbClr val="333333"/>
                          </a:solidFill>
                        </a:rPr>
                        <a:t> with acid and note the starting volume.  Slowly add the acid from the burette to the alkali in the conical flask, swirling to mix.</a:t>
                      </a:r>
                      <a:endParaRPr lang="en-GB" sz="900" dirty="0" smtClean="0"/>
                    </a:p>
                  </a:txBody>
                  <a:tcPr marL="65314" marR="65314" marT="32657" marB="32657" anchor="ctr"/>
                </a:tc>
                <a:extLst>
                  <a:ext uri="{0D108BD9-81ED-4DB2-BD59-A6C34878D82A}">
                    <a16:rowId xmlns:a16="http://schemas.microsoft.com/office/drawing/2014/main" val="10001"/>
                  </a:ext>
                </a:extLst>
              </a:tr>
              <a:tr h="718457">
                <a:tc>
                  <a:txBody>
                    <a:bodyPr/>
                    <a:lstStyle/>
                    <a:p>
                      <a:pPr algn="ctr"/>
                      <a:endParaRPr lang="en-GB" sz="900" b="1" dirty="0"/>
                    </a:p>
                  </a:txBody>
                  <a:tcPr marL="65314" marR="65314" marT="32657" marB="32657"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dirty="0" smtClean="0">
                          <a:solidFill>
                            <a:srgbClr val="333333"/>
                          </a:solidFill>
                        </a:rPr>
                        <a:t>3.  Stop adding the acid when the end-point is reached (the appropriate colour change in the indicator happens). Note the final volume reading.  Repeat steps 1 to 3 until you get consistent readings.</a:t>
                      </a:r>
                      <a:endParaRPr lang="en-GB" sz="900" b="0" dirty="0" smtClean="0">
                        <a:solidFill>
                          <a:srgbClr val="333333"/>
                        </a:solidFill>
                        <a:effectLst/>
                      </a:endParaRPr>
                    </a:p>
                    <a:p>
                      <a:pPr algn="ct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2"/>
                  </a:ext>
                </a:extLst>
              </a:tr>
            </a:tbl>
          </a:graphicData>
        </a:graphic>
      </p:graphicFrame>
      <p:pic>
        <p:nvPicPr>
          <p:cNvPr id="65" name="Picture 64">
            <a:extLst>
              <a:ext uri="{FF2B5EF4-FFF2-40B4-BE49-F238E27FC236}">
                <a16:creationId xmlns:a16="http://schemas.microsoft.com/office/drawing/2014/main" id="{137A17BE-8AA4-4513-898F-9D070C852D79}"/>
              </a:ext>
            </a:extLst>
          </p:cNvPr>
          <p:cNvPicPr>
            <a:picLocks noChangeAspect="1"/>
          </p:cNvPicPr>
          <p:nvPr/>
        </p:nvPicPr>
        <p:blipFill>
          <a:blip r:embed="rId3"/>
          <a:stretch>
            <a:fillRect/>
          </a:stretch>
        </p:blipFill>
        <p:spPr>
          <a:xfrm>
            <a:off x="6203942" y="2786571"/>
            <a:ext cx="167754" cy="375349"/>
          </a:xfrm>
          <a:prstGeom prst="rect">
            <a:avLst/>
          </a:prstGeom>
        </p:spPr>
      </p:pic>
      <p:pic>
        <p:nvPicPr>
          <p:cNvPr id="66" name="Picture 65">
            <a:extLst>
              <a:ext uri="{FF2B5EF4-FFF2-40B4-BE49-F238E27FC236}">
                <a16:creationId xmlns:a16="http://schemas.microsoft.com/office/drawing/2014/main" id="{0F2C69C0-2FBD-4252-8EF7-C8FA7E559616}"/>
              </a:ext>
            </a:extLst>
          </p:cNvPr>
          <p:cNvPicPr>
            <a:picLocks noChangeAspect="1"/>
          </p:cNvPicPr>
          <p:nvPr/>
        </p:nvPicPr>
        <p:blipFill>
          <a:blip r:embed="rId4"/>
          <a:stretch>
            <a:fillRect/>
          </a:stretch>
        </p:blipFill>
        <p:spPr>
          <a:xfrm>
            <a:off x="6197550" y="3216301"/>
            <a:ext cx="348292" cy="515426"/>
          </a:xfrm>
          <a:prstGeom prst="rect">
            <a:avLst/>
          </a:prstGeom>
        </p:spPr>
      </p:pic>
      <p:pic>
        <p:nvPicPr>
          <p:cNvPr id="67" name="Picture 66">
            <a:extLst>
              <a:ext uri="{FF2B5EF4-FFF2-40B4-BE49-F238E27FC236}">
                <a16:creationId xmlns:a16="http://schemas.microsoft.com/office/drawing/2014/main" id="{DAD9930F-7E51-48AA-8055-819F948EA1CD}"/>
              </a:ext>
            </a:extLst>
          </p:cNvPr>
          <p:cNvPicPr>
            <a:picLocks noChangeAspect="1"/>
          </p:cNvPicPr>
          <p:nvPr/>
        </p:nvPicPr>
        <p:blipFill>
          <a:blip r:embed="rId5"/>
          <a:stretch>
            <a:fillRect/>
          </a:stretch>
        </p:blipFill>
        <p:spPr>
          <a:xfrm>
            <a:off x="6199817" y="3814250"/>
            <a:ext cx="404841" cy="587717"/>
          </a:xfrm>
          <a:prstGeom prst="rect">
            <a:avLst/>
          </a:prstGeom>
        </p:spPr>
      </p:pic>
      <p:cxnSp>
        <p:nvCxnSpPr>
          <p:cNvPr id="68" name="Straight Connector 67"/>
          <p:cNvCxnSpPr/>
          <p:nvPr/>
        </p:nvCxnSpPr>
        <p:spPr>
          <a:xfrm>
            <a:off x="5949006" y="3309201"/>
            <a:ext cx="9298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ectangle 70"/>
          <p:cNvSpPr/>
          <p:nvPr/>
        </p:nvSpPr>
        <p:spPr>
          <a:xfrm rot="5400000">
            <a:off x="2891271" y="2551427"/>
            <a:ext cx="1367341" cy="3221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Strong and weak acids (HT ONLY)</a:t>
            </a:r>
            <a:endParaRPr lang="en-GB" sz="1000" b="1" dirty="0">
              <a:solidFill>
                <a:schemeClr val="tx1"/>
              </a:solidFill>
            </a:endParaRPr>
          </a:p>
        </p:txBody>
      </p:sp>
      <p:cxnSp>
        <p:nvCxnSpPr>
          <p:cNvPr id="82" name="Straight Connector 81"/>
          <p:cNvCxnSpPr>
            <a:endCxn id="276" idx="3"/>
          </p:cNvCxnSpPr>
          <p:nvPr/>
        </p:nvCxnSpPr>
        <p:spPr>
          <a:xfrm flipH="1" flipV="1">
            <a:off x="4924202" y="3078370"/>
            <a:ext cx="250529" cy="722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5" name="Table 84"/>
          <p:cNvGraphicFramePr>
            <a:graphicFrameLocks noGrp="1"/>
          </p:cNvGraphicFramePr>
          <p:nvPr>
            <p:extLst/>
          </p:nvPr>
        </p:nvGraphicFramePr>
        <p:xfrm>
          <a:off x="429388" y="2191742"/>
          <a:ext cx="2878306" cy="1520276"/>
        </p:xfrm>
        <a:graphic>
          <a:graphicData uri="http://schemas.openxmlformats.org/drawingml/2006/table">
            <a:tbl>
              <a:tblPr firstRow="1" bandRow="1">
                <a:tableStyleId>{5940675A-B579-460E-94D1-54222C63F5DA}</a:tableStyleId>
              </a:tblPr>
              <a:tblGrid>
                <a:gridCol w="769569">
                  <a:extLst>
                    <a:ext uri="{9D8B030D-6E8A-4147-A177-3AD203B41FA5}">
                      <a16:colId xmlns:a16="http://schemas.microsoft.com/office/drawing/2014/main" val="20000"/>
                    </a:ext>
                  </a:extLst>
                </a:gridCol>
                <a:gridCol w="2108737">
                  <a:extLst>
                    <a:ext uri="{9D8B030D-6E8A-4147-A177-3AD203B41FA5}">
                      <a16:colId xmlns:a16="http://schemas.microsoft.com/office/drawing/2014/main" val="20001"/>
                    </a:ext>
                  </a:extLst>
                </a:gridCol>
              </a:tblGrid>
              <a:tr h="517926">
                <a:tc>
                  <a:txBody>
                    <a:bodyPr/>
                    <a:lstStyle/>
                    <a:p>
                      <a:pPr algn="ctr"/>
                      <a:r>
                        <a:rPr lang="en-GB" sz="900" b="1" dirty="0" smtClean="0"/>
                        <a:t>Strong acids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Completely ionised in aqueous solutions e.g. hydrochloric, nitric</a:t>
                      </a:r>
                      <a:r>
                        <a:rPr lang="en-GB" sz="900" b="1" i="1" baseline="0" dirty="0" smtClean="0">
                          <a:solidFill>
                            <a:schemeClr val="accent2">
                              <a:lumMod val="75000"/>
                            </a:schemeClr>
                          </a:solidFill>
                        </a:rPr>
                        <a:t> and sulfuric acids.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r h="501175">
                <a:tc>
                  <a:txBody>
                    <a:bodyPr/>
                    <a:lstStyle/>
                    <a:p>
                      <a:pPr algn="ctr"/>
                      <a:r>
                        <a:rPr lang="en-GB" sz="900" b="1" dirty="0" smtClean="0"/>
                        <a:t>Weak acids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Only partially ionised</a:t>
                      </a:r>
                      <a:r>
                        <a:rPr lang="en-GB" sz="900" b="1" i="1" baseline="0" dirty="0" smtClean="0">
                          <a:solidFill>
                            <a:schemeClr val="accent2">
                              <a:lumMod val="75000"/>
                            </a:schemeClr>
                          </a:solidFill>
                        </a:rPr>
                        <a:t> in aqueous solutions e.g. </a:t>
                      </a:r>
                      <a:r>
                        <a:rPr lang="en-GB" sz="900" b="1" i="1" baseline="0" dirty="0" err="1" smtClean="0">
                          <a:solidFill>
                            <a:schemeClr val="accent2">
                              <a:lumMod val="75000"/>
                            </a:schemeClr>
                          </a:solidFill>
                        </a:rPr>
                        <a:t>ethanoic</a:t>
                      </a:r>
                      <a:r>
                        <a:rPr lang="en-GB" sz="900" b="1" i="1" baseline="0" dirty="0" smtClean="0">
                          <a:solidFill>
                            <a:schemeClr val="accent2">
                              <a:lumMod val="75000"/>
                            </a:schemeClr>
                          </a:solidFill>
                        </a:rPr>
                        <a:t> acid, citric acid.</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r h="501175">
                <a:tc>
                  <a:txBody>
                    <a:bodyPr/>
                    <a:lstStyle/>
                    <a:p>
                      <a:pPr algn="ctr"/>
                      <a:r>
                        <a:rPr lang="en-GB" sz="900" b="1" dirty="0" smtClean="0"/>
                        <a:t>Hydrogen</a:t>
                      </a:r>
                      <a:r>
                        <a:rPr lang="en-GB" sz="900" b="1" baseline="0" dirty="0" smtClean="0"/>
                        <a:t> ion concentration</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As the pH decreases by one</a:t>
                      </a:r>
                      <a:r>
                        <a:rPr lang="en-GB" sz="900" b="1" i="1" baseline="0" dirty="0" smtClean="0">
                          <a:solidFill>
                            <a:schemeClr val="accent2">
                              <a:lumMod val="75000"/>
                            </a:schemeClr>
                          </a:solidFill>
                        </a:rPr>
                        <a:t> unit (becoming a stronger acid), the hydrogen ion concentration increases by a factor of 10. </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2"/>
                  </a:ext>
                </a:extLst>
              </a:tr>
            </a:tbl>
          </a:graphicData>
        </a:graphic>
      </p:graphicFrame>
      <p:cxnSp>
        <p:nvCxnSpPr>
          <p:cNvPr id="86" name="Straight Connector 85"/>
          <p:cNvCxnSpPr/>
          <p:nvPr/>
        </p:nvCxnSpPr>
        <p:spPr>
          <a:xfrm flipH="1" flipV="1">
            <a:off x="3744236" y="2899597"/>
            <a:ext cx="105547" cy="3955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flipH="1">
            <a:off x="3312470" y="2793279"/>
            <a:ext cx="981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0" name="Rectangle 89"/>
          <p:cNvSpPr/>
          <p:nvPr/>
        </p:nvSpPr>
        <p:spPr>
          <a:xfrm>
            <a:off x="4054321" y="1816252"/>
            <a:ext cx="961212" cy="290208"/>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Electrolysis</a:t>
            </a:r>
            <a:endParaRPr lang="en-GB" sz="1286" dirty="0">
              <a:ea typeface="Verdana" panose="020B0604030504040204" pitchFamily="34" charset="0"/>
              <a:cs typeface="Verdana" panose="020B0604030504040204" pitchFamily="34" charset="0"/>
            </a:endParaRPr>
          </a:p>
        </p:txBody>
      </p:sp>
      <p:cxnSp>
        <p:nvCxnSpPr>
          <p:cNvPr id="91" name="Straight Connector 90"/>
          <p:cNvCxnSpPr>
            <a:stCxn id="4" idx="0"/>
            <a:endCxn id="90" idx="2"/>
          </p:cNvCxnSpPr>
          <p:nvPr/>
        </p:nvCxnSpPr>
        <p:spPr>
          <a:xfrm flipV="1">
            <a:off x="4382868" y="2080061"/>
            <a:ext cx="152059" cy="1633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4" name="Table 93"/>
          <p:cNvGraphicFramePr>
            <a:graphicFrameLocks noGrp="1"/>
          </p:cNvGraphicFramePr>
          <p:nvPr>
            <p:extLst/>
          </p:nvPr>
        </p:nvGraphicFramePr>
        <p:xfrm>
          <a:off x="3142534" y="52762"/>
          <a:ext cx="3861564" cy="1678067"/>
        </p:xfrm>
        <a:graphic>
          <a:graphicData uri="http://schemas.openxmlformats.org/drawingml/2006/table">
            <a:tbl>
              <a:tblPr firstRow="1" bandRow="1">
                <a:tableStyleId>{5940675A-B579-460E-94D1-54222C63F5DA}</a:tableStyleId>
              </a:tblPr>
              <a:tblGrid>
                <a:gridCol w="638581">
                  <a:extLst>
                    <a:ext uri="{9D8B030D-6E8A-4147-A177-3AD203B41FA5}">
                      <a16:colId xmlns:a16="http://schemas.microsoft.com/office/drawing/2014/main" val="20000"/>
                    </a:ext>
                  </a:extLst>
                </a:gridCol>
                <a:gridCol w="713539">
                  <a:extLst>
                    <a:ext uri="{9D8B030D-6E8A-4147-A177-3AD203B41FA5}">
                      <a16:colId xmlns:a16="http://schemas.microsoft.com/office/drawing/2014/main" val="20001"/>
                    </a:ext>
                  </a:extLst>
                </a:gridCol>
                <a:gridCol w="2509444">
                  <a:extLst>
                    <a:ext uri="{9D8B030D-6E8A-4147-A177-3AD203B41FA5}">
                      <a16:colId xmlns:a16="http://schemas.microsoft.com/office/drawing/2014/main" val="20002"/>
                    </a:ext>
                  </a:extLst>
                </a:gridCol>
              </a:tblGrid>
              <a:tr h="718457">
                <a:tc>
                  <a:txBody>
                    <a:bodyPr/>
                    <a:lstStyle/>
                    <a:p>
                      <a:pPr algn="ctr"/>
                      <a:r>
                        <a:rPr lang="en-GB" sz="900" b="1" dirty="0" smtClean="0"/>
                        <a:t>Process of electrolysis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Splitting up using electricity</a:t>
                      </a:r>
                      <a:endParaRPr lang="en-GB" sz="900" b="1" i="1" dirty="0">
                        <a:solidFill>
                          <a:schemeClr val="accent2">
                            <a:lumMod val="75000"/>
                          </a:schemeClr>
                        </a:solidFill>
                      </a:endParaRPr>
                    </a:p>
                  </a:txBody>
                  <a:tcPr marL="65314" marR="65314" marT="32657" marB="32657"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0" dirty="0" smtClean="0"/>
                        <a:t>When an ionic compound is melted or dissolved in water, the ions are free to move.  These are then able to conduct electricity and are called electrolytes. Passing an electric current though electrolytes causes the ions to move to the electrodes.</a:t>
                      </a:r>
                    </a:p>
                  </a:txBody>
                  <a:tcPr marL="65314" marR="65314" marT="32657" marB="32657" anchor="ctr"/>
                </a:tc>
                <a:extLst>
                  <a:ext uri="{0D108BD9-81ED-4DB2-BD59-A6C34878D82A}">
                    <a16:rowId xmlns:a16="http://schemas.microsoft.com/office/drawing/2014/main" val="10000"/>
                  </a:ext>
                </a:extLst>
              </a:tr>
              <a:tr h="371781">
                <a:tc>
                  <a:txBody>
                    <a:bodyPr/>
                    <a:lstStyle/>
                    <a:p>
                      <a:pPr algn="ctr"/>
                      <a:r>
                        <a:rPr lang="en-GB" sz="900" b="1" dirty="0" smtClean="0"/>
                        <a:t>Electrode</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Anode</a:t>
                      </a:r>
                    </a:p>
                    <a:p>
                      <a:pPr algn="ctr"/>
                      <a:r>
                        <a:rPr lang="en-GB" sz="900" b="1" i="1" dirty="0" smtClean="0">
                          <a:solidFill>
                            <a:schemeClr val="accent2">
                              <a:lumMod val="75000"/>
                            </a:schemeClr>
                          </a:solidFill>
                        </a:rPr>
                        <a:t>Cathode</a:t>
                      </a:r>
                      <a:endParaRPr lang="en-GB" sz="900" b="1" i="1" dirty="0">
                        <a:solidFill>
                          <a:schemeClr val="accent2">
                            <a:lumMod val="75000"/>
                          </a:schemeClr>
                        </a:solidFill>
                      </a:endParaRPr>
                    </a:p>
                  </a:txBody>
                  <a:tcPr marL="65314" marR="65314" marT="32657" marB="32657" anchor="ctr"/>
                </a:tc>
                <a:tc>
                  <a:txBody>
                    <a:bodyPr/>
                    <a:lstStyle/>
                    <a:p>
                      <a:pPr algn="ctr"/>
                      <a:r>
                        <a:rPr lang="en-GB" sz="900" b="0" i="0" dirty="0" smtClean="0">
                          <a:solidFill>
                            <a:schemeClr val="tx1"/>
                          </a:solidFill>
                        </a:rPr>
                        <a:t>The</a:t>
                      </a:r>
                      <a:r>
                        <a:rPr lang="en-GB" sz="900" b="0" i="0" baseline="0" dirty="0" smtClean="0">
                          <a:solidFill>
                            <a:schemeClr val="tx1"/>
                          </a:solidFill>
                        </a:rPr>
                        <a:t> positive electrode is called the anode.</a:t>
                      </a:r>
                    </a:p>
                    <a:p>
                      <a:pPr algn="ctr"/>
                      <a:r>
                        <a:rPr lang="en-GB" sz="900" b="0" i="0" baseline="0" dirty="0" smtClean="0">
                          <a:solidFill>
                            <a:schemeClr val="tx1"/>
                          </a:solidFill>
                        </a:rPr>
                        <a:t>The negative electrode is called the cathode</a:t>
                      </a:r>
                      <a:r>
                        <a:rPr lang="en-GB" sz="900" b="1" i="0" baseline="0" dirty="0" smtClean="0">
                          <a:solidFill>
                            <a:schemeClr val="accent2">
                              <a:lumMod val="75000"/>
                            </a:schemeClr>
                          </a:solidFill>
                        </a:rPr>
                        <a:t>.</a:t>
                      </a:r>
                      <a:endParaRPr lang="en-GB" sz="900" b="1" i="0"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r h="587829">
                <a:tc>
                  <a:txBody>
                    <a:bodyPr/>
                    <a:lstStyle/>
                    <a:p>
                      <a:pPr algn="ctr"/>
                      <a:r>
                        <a:rPr lang="en-GB" sz="900" b="1" dirty="0" smtClean="0"/>
                        <a:t>Where</a:t>
                      </a:r>
                      <a:r>
                        <a:rPr lang="en-GB" sz="900" b="1" baseline="0" dirty="0" smtClean="0"/>
                        <a:t> do the ions go?</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smtClean="0">
                          <a:solidFill>
                            <a:schemeClr val="accent2">
                              <a:lumMod val="75000"/>
                            </a:schemeClr>
                          </a:solidFill>
                        </a:rPr>
                        <a:t>Cations</a:t>
                      </a:r>
                    </a:p>
                    <a:p>
                      <a:pPr algn="ctr"/>
                      <a:r>
                        <a:rPr lang="en-GB" sz="900" b="1" i="1" smtClean="0">
                          <a:solidFill>
                            <a:schemeClr val="accent2">
                              <a:lumMod val="75000"/>
                            </a:schemeClr>
                          </a:solidFill>
                        </a:rPr>
                        <a:t>Anions</a:t>
                      </a:r>
                      <a:endParaRPr lang="en-GB" sz="900" b="1" i="1" dirty="0">
                        <a:solidFill>
                          <a:schemeClr val="accent2">
                            <a:lumMod val="75000"/>
                          </a:schemeClr>
                        </a:solidFill>
                      </a:endParaRPr>
                    </a:p>
                  </a:txBody>
                  <a:tcPr marL="65314" marR="65314" marT="32657" marB="32657" anchor="ctr"/>
                </a:tc>
                <a:tc>
                  <a:txBody>
                    <a:bodyPr/>
                    <a:lstStyle/>
                    <a:p>
                      <a:pPr algn="ctr"/>
                      <a:r>
                        <a:rPr lang="en-GB" sz="900" b="0" i="0" dirty="0" smtClean="0">
                          <a:solidFill>
                            <a:schemeClr val="tx1"/>
                          </a:solidFill>
                        </a:rPr>
                        <a:t>Cations are positive ions and they move to the negative cathode.</a:t>
                      </a:r>
                    </a:p>
                    <a:p>
                      <a:pPr algn="ctr"/>
                      <a:r>
                        <a:rPr lang="en-GB" sz="900" b="0" i="0" dirty="0" smtClean="0">
                          <a:solidFill>
                            <a:schemeClr val="tx1"/>
                          </a:solidFill>
                        </a:rPr>
                        <a:t>Anions are negative ions and they move</a:t>
                      </a:r>
                      <a:r>
                        <a:rPr lang="en-GB" sz="900" b="0" i="0" baseline="0" dirty="0" smtClean="0">
                          <a:solidFill>
                            <a:schemeClr val="tx1"/>
                          </a:solidFill>
                        </a:rPr>
                        <a:t> to the positive anode.</a:t>
                      </a:r>
                      <a:endParaRPr lang="en-GB" sz="900" b="0" i="0" dirty="0">
                        <a:solidFill>
                          <a:schemeClr val="tx1"/>
                        </a:solidFill>
                      </a:endParaRPr>
                    </a:p>
                  </a:txBody>
                  <a:tcPr marL="65314" marR="65314" marT="32657" marB="32657" anchor="ctr"/>
                </a:tc>
                <a:extLst>
                  <a:ext uri="{0D108BD9-81ED-4DB2-BD59-A6C34878D82A}">
                    <a16:rowId xmlns:a16="http://schemas.microsoft.com/office/drawing/2014/main" val="10002"/>
                  </a:ext>
                </a:extLst>
              </a:tr>
            </a:tbl>
          </a:graphicData>
        </a:graphic>
      </p:graphicFrame>
      <p:sp>
        <p:nvSpPr>
          <p:cNvPr id="83" name="TextBox 82"/>
          <p:cNvSpPr txBox="1"/>
          <p:nvPr/>
        </p:nvSpPr>
        <p:spPr>
          <a:xfrm>
            <a:off x="7152231" y="1969942"/>
            <a:ext cx="2284469" cy="619913"/>
          </a:xfrm>
          <a:prstGeom prst="rect">
            <a:avLst/>
          </a:prstGeom>
          <a:noFill/>
          <a:ln>
            <a:solidFill>
              <a:schemeClr val="tx1"/>
            </a:solidFill>
          </a:ln>
        </p:spPr>
        <p:txBody>
          <a:bodyPr wrap="square" rtlCol="0">
            <a:spAutoFit/>
          </a:bodyPr>
          <a:lstStyle/>
          <a:p>
            <a:r>
              <a:rPr lang="en-GB" sz="857" b="1" u="sng" dirty="0"/>
              <a:t>Higher tier: </a:t>
            </a:r>
            <a:r>
              <a:rPr lang="en-GB" sz="857" b="1" dirty="0"/>
              <a:t>You can display what is happening at each electrode using half-equations:</a:t>
            </a:r>
            <a:endParaRPr lang="en-GB" sz="857" dirty="0"/>
          </a:p>
          <a:p>
            <a:r>
              <a:rPr lang="en-GB" sz="857" b="1" dirty="0"/>
              <a:t>At the cathode:   Pb</a:t>
            </a:r>
            <a:r>
              <a:rPr lang="en-GB" sz="857" b="1" baseline="30000" dirty="0"/>
              <a:t>2+ </a:t>
            </a:r>
            <a:r>
              <a:rPr lang="en-GB" sz="857" b="1" dirty="0"/>
              <a:t>+ 2e</a:t>
            </a:r>
            <a:r>
              <a:rPr lang="en-GB" sz="857" b="1" baseline="30000" dirty="0"/>
              <a:t>-</a:t>
            </a:r>
            <a:r>
              <a:rPr lang="en-GB" sz="857" b="1" dirty="0"/>
              <a:t> </a:t>
            </a:r>
            <a:r>
              <a:rPr lang="en-GB" sz="857" b="1" dirty="0">
                <a:sym typeface="Wingdings" panose="05000000000000000000" pitchFamily="2" charset="2"/>
              </a:rPr>
              <a:t> </a:t>
            </a:r>
            <a:r>
              <a:rPr lang="en-GB" sz="857" b="1" dirty="0" err="1">
                <a:sym typeface="Wingdings" panose="05000000000000000000" pitchFamily="2" charset="2"/>
              </a:rPr>
              <a:t>Pb</a:t>
            </a:r>
            <a:r>
              <a:rPr lang="en-GB" sz="857" b="1" dirty="0">
                <a:sym typeface="Wingdings" panose="05000000000000000000" pitchFamily="2" charset="2"/>
              </a:rPr>
              <a:t>	           </a:t>
            </a:r>
          </a:p>
          <a:p>
            <a:r>
              <a:rPr lang="en-GB" sz="857" b="1" dirty="0">
                <a:sym typeface="Wingdings" panose="05000000000000000000" pitchFamily="2" charset="2"/>
              </a:rPr>
              <a:t>At the anode:   2Br</a:t>
            </a:r>
            <a:r>
              <a:rPr lang="en-GB" sz="857" b="1" baseline="30000" dirty="0">
                <a:sym typeface="Wingdings" panose="05000000000000000000" pitchFamily="2" charset="2"/>
              </a:rPr>
              <a:t>-</a:t>
            </a:r>
            <a:r>
              <a:rPr lang="en-GB" sz="857" b="1" dirty="0">
                <a:sym typeface="Wingdings" panose="05000000000000000000" pitchFamily="2" charset="2"/>
              </a:rPr>
              <a:t>  Br</a:t>
            </a:r>
            <a:r>
              <a:rPr lang="en-GB" sz="857" b="1" baseline="-25000" dirty="0">
                <a:sym typeface="Wingdings" panose="05000000000000000000" pitchFamily="2" charset="2"/>
              </a:rPr>
              <a:t>2</a:t>
            </a:r>
            <a:r>
              <a:rPr lang="en-GB" sz="857" b="1" dirty="0">
                <a:sym typeface="Wingdings" panose="05000000000000000000" pitchFamily="2" charset="2"/>
              </a:rPr>
              <a:t> + 2e</a:t>
            </a:r>
            <a:r>
              <a:rPr lang="en-GB" sz="857" b="1" baseline="30000" dirty="0">
                <a:sym typeface="Wingdings" panose="05000000000000000000" pitchFamily="2" charset="2"/>
              </a:rPr>
              <a:t>-</a:t>
            </a:r>
            <a:endParaRPr lang="en-GB" sz="857" b="1" baseline="30000" dirty="0"/>
          </a:p>
        </p:txBody>
      </p:sp>
      <p:cxnSp>
        <p:nvCxnSpPr>
          <p:cNvPr id="98" name="Straight Connector 97"/>
          <p:cNvCxnSpPr>
            <a:stCxn id="2" idx="1"/>
            <a:endCxn id="90" idx="3"/>
          </p:cNvCxnSpPr>
          <p:nvPr/>
        </p:nvCxnSpPr>
        <p:spPr>
          <a:xfrm flipH="1" flipV="1">
            <a:off x="5015533" y="1948157"/>
            <a:ext cx="255519" cy="2763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a:stCxn id="83" idx="1"/>
            <a:endCxn id="2" idx="3"/>
          </p:cNvCxnSpPr>
          <p:nvPr/>
        </p:nvCxnSpPr>
        <p:spPr>
          <a:xfrm flipH="1" flipV="1">
            <a:off x="7037610" y="2224553"/>
            <a:ext cx="114622" cy="4217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a:stCxn id="90" idx="0"/>
            <a:endCxn id="94" idx="2"/>
          </p:cNvCxnSpPr>
          <p:nvPr/>
        </p:nvCxnSpPr>
        <p:spPr>
          <a:xfrm flipV="1">
            <a:off x="4534927" y="1730829"/>
            <a:ext cx="538389" cy="854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9" name="Table 108"/>
          <p:cNvGraphicFramePr>
            <a:graphicFrameLocks noGrp="1"/>
          </p:cNvGraphicFramePr>
          <p:nvPr>
            <p:extLst/>
          </p:nvPr>
        </p:nvGraphicFramePr>
        <p:xfrm>
          <a:off x="7152231" y="378654"/>
          <a:ext cx="2302119" cy="1558597"/>
        </p:xfrm>
        <a:graphic>
          <a:graphicData uri="http://schemas.openxmlformats.org/drawingml/2006/table">
            <a:tbl>
              <a:tblPr firstRow="1" bandRow="1">
                <a:tableStyleId>{5940675A-B579-460E-94D1-54222C63F5DA}</a:tableStyleId>
              </a:tblPr>
              <a:tblGrid>
                <a:gridCol w="246729">
                  <a:extLst>
                    <a:ext uri="{9D8B030D-6E8A-4147-A177-3AD203B41FA5}">
                      <a16:colId xmlns:a16="http://schemas.microsoft.com/office/drawing/2014/main" val="20000"/>
                    </a:ext>
                  </a:extLst>
                </a:gridCol>
                <a:gridCol w="2055390">
                  <a:extLst>
                    <a:ext uri="{9D8B030D-6E8A-4147-A177-3AD203B41FA5}">
                      <a16:colId xmlns:a16="http://schemas.microsoft.com/office/drawing/2014/main" val="20001"/>
                    </a:ext>
                  </a:extLst>
                </a:gridCol>
              </a:tblGrid>
              <a:tr h="382940">
                <a:tc rowSpan="3">
                  <a:txBody>
                    <a:bodyPr/>
                    <a:lstStyle/>
                    <a:p>
                      <a:pPr algn="ctr"/>
                      <a:r>
                        <a:rPr lang="en-GB" sz="900" b="1" dirty="0" smtClean="0"/>
                        <a:t>Extracting metals using electrolysis</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Metals</a:t>
                      </a:r>
                      <a:r>
                        <a:rPr lang="en-GB" sz="900" b="1" i="1" baseline="0" dirty="0" smtClean="0">
                          <a:solidFill>
                            <a:schemeClr val="accent2">
                              <a:lumMod val="75000"/>
                            </a:schemeClr>
                          </a:solidFill>
                        </a:rPr>
                        <a:t> can be extracted from molten compounds using electrolysis. </a:t>
                      </a:r>
                    </a:p>
                  </a:txBody>
                  <a:tcPr marL="65314" marR="65314" marT="32657" marB="32657" anchor="ctr"/>
                </a:tc>
                <a:extLst>
                  <a:ext uri="{0D108BD9-81ED-4DB2-BD59-A6C34878D82A}">
                    <a16:rowId xmlns:a16="http://schemas.microsoft.com/office/drawing/2014/main" val="10000"/>
                  </a:ext>
                </a:extLst>
              </a:tr>
              <a:tr h="457200">
                <a:tc vMerge="1">
                  <a:txBody>
                    <a:bodyPr/>
                    <a:lstStyle/>
                    <a:p>
                      <a:endParaRPr lang="en-GB"/>
                    </a:p>
                  </a:txBody>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1" i="1" baseline="0" dirty="0" smtClean="0">
                          <a:solidFill>
                            <a:schemeClr val="accent2">
                              <a:lumMod val="75000"/>
                            </a:schemeClr>
                          </a:solidFill>
                        </a:rPr>
                        <a:t>This process is used when the metal is too reactive to be extracted by reduction with carbon. </a:t>
                      </a:r>
                    </a:p>
                  </a:txBody>
                  <a:tcPr marL="65314" marR="65314" marT="32657" marB="32657" anchor="ctr"/>
                </a:tc>
                <a:extLst>
                  <a:ext uri="{0D108BD9-81ED-4DB2-BD59-A6C34878D82A}">
                    <a16:rowId xmlns:a16="http://schemas.microsoft.com/office/drawing/2014/main" val="10001"/>
                  </a:ext>
                </a:extLst>
              </a:tr>
              <a:tr h="718457">
                <a:tc vMerge="1">
                  <a:txBody>
                    <a:bodyPr/>
                    <a:lstStyle/>
                    <a:p>
                      <a:endParaRPr lang="en-GB"/>
                    </a:p>
                  </a:txBody>
                  <a:tcPr/>
                </a:tc>
                <a:tc>
                  <a:txBody>
                    <a:bodyPr/>
                    <a:lstStyle/>
                    <a:p>
                      <a:pPr algn="ctr"/>
                      <a:r>
                        <a:rPr lang="en-GB" sz="900" b="1" i="1" baseline="0" dirty="0" smtClean="0">
                          <a:solidFill>
                            <a:schemeClr val="accent2">
                              <a:lumMod val="75000"/>
                            </a:schemeClr>
                          </a:solidFill>
                        </a:rPr>
                        <a:t>The process is expensive due to large amounts of energy needed to produce the electrical current.</a:t>
                      </a:r>
                    </a:p>
                    <a:p>
                      <a:pPr algn="ctr"/>
                      <a:r>
                        <a:rPr lang="en-GB" sz="900" b="1" i="1" baseline="0" dirty="0" smtClean="0">
                          <a:solidFill>
                            <a:schemeClr val="accent2">
                              <a:lumMod val="75000"/>
                            </a:schemeClr>
                          </a:solidFill>
                        </a:rPr>
                        <a:t>Example: aluminium is extracted in this way.</a:t>
                      </a:r>
                      <a:endParaRPr lang="en-GB" sz="900" b="1" i="1" dirty="0" smtClean="0">
                        <a:solidFill>
                          <a:schemeClr val="accent2">
                            <a:lumMod val="75000"/>
                          </a:schemeClr>
                        </a:solidFill>
                      </a:endParaRPr>
                    </a:p>
                  </a:txBody>
                  <a:tcPr marL="65314" marR="65314" marT="32657" marB="32657" anchor="ctr"/>
                </a:tc>
                <a:extLst>
                  <a:ext uri="{0D108BD9-81ED-4DB2-BD59-A6C34878D82A}">
                    <a16:rowId xmlns:a16="http://schemas.microsoft.com/office/drawing/2014/main" val="10002"/>
                  </a:ext>
                </a:extLst>
              </a:tr>
            </a:tbl>
          </a:graphicData>
        </a:graphic>
      </p:graphicFrame>
      <p:cxnSp>
        <p:nvCxnSpPr>
          <p:cNvPr id="111" name="Straight Connector 110"/>
          <p:cNvCxnSpPr>
            <a:stCxn id="109" idx="1"/>
            <a:endCxn id="94" idx="3"/>
          </p:cNvCxnSpPr>
          <p:nvPr/>
        </p:nvCxnSpPr>
        <p:spPr>
          <a:xfrm flipH="1" flipV="1">
            <a:off x="7004098" y="891795"/>
            <a:ext cx="148134" cy="2661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Rectangle 114"/>
          <p:cNvSpPr/>
          <p:nvPr/>
        </p:nvSpPr>
        <p:spPr>
          <a:xfrm>
            <a:off x="1102895" y="1891882"/>
            <a:ext cx="1937235" cy="20932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Electrolysis of aqueous solutions</a:t>
            </a:r>
            <a:endParaRPr lang="en-GB" sz="1000" b="1" dirty="0">
              <a:solidFill>
                <a:schemeClr val="tx1"/>
              </a:solidFill>
            </a:endParaRPr>
          </a:p>
        </p:txBody>
      </p:sp>
      <p:cxnSp>
        <p:nvCxnSpPr>
          <p:cNvPr id="116" name="Straight Connector 115"/>
          <p:cNvCxnSpPr>
            <a:stCxn id="90" idx="1"/>
            <a:endCxn id="115" idx="3"/>
          </p:cNvCxnSpPr>
          <p:nvPr/>
        </p:nvCxnSpPr>
        <p:spPr>
          <a:xfrm flipH="1">
            <a:off x="3040130" y="1948157"/>
            <a:ext cx="1014191" cy="483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19" name="Table 118"/>
          <p:cNvGraphicFramePr>
            <a:graphicFrameLocks noGrp="1"/>
          </p:cNvGraphicFramePr>
          <p:nvPr>
            <p:extLst/>
          </p:nvPr>
        </p:nvGraphicFramePr>
        <p:xfrm>
          <a:off x="424020" y="683397"/>
          <a:ext cx="2665367" cy="1175657"/>
        </p:xfrm>
        <a:graphic>
          <a:graphicData uri="http://schemas.openxmlformats.org/drawingml/2006/table">
            <a:tbl>
              <a:tblPr firstRow="1" bandRow="1">
                <a:tableStyleId>{5940675A-B579-460E-94D1-54222C63F5DA}</a:tableStyleId>
              </a:tblPr>
              <a:tblGrid>
                <a:gridCol w="712636">
                  <a:extLst>
                    <a:ext uri="{9D8B030D-6E8A-4147-A177-3AD203B41FA5}">
                      <a16:colId xmlns:a16="http://schemas.microsoft.com/office/drawing/2014/main" val="20000"/>
                    </a:ext>
                  </a:extLst>
                </a:gridCol>
                <a:gridCol w="1952731">
                  <a:extLst>
                    <a:ext uri="{9D8B030D-6E8A-4147-A177-3AD203B41FA5}">
                      <a16:colId xmlns:a16="http://schemas.microsoft.com/office/drawing/2014/main" val="20001"/>
                    </a:ext>
                  </a:extLst>
                </a:gridCol>
              </a:tblGrid>
              <a:tr h="587829">
                <a:tc>
                  <a:txBody>
                    <a:bodyPr/>
                    <a:lstStyle/>
                    <a:p>
                      <a:pPr algn="ctr"/>
                      <a:r>
                        <a:rPr lang="en-GB" sz="900" b="1" i="0" dirty="0" smtClean="0">
                          <a:solidFill>
                            <a:schemeClr val="tx1"/>
                          </a:solidFill>
                        </a:rPr>
                        <a:t>At the negative electrode</a:t>
                      </a:r>
                      <a:endParaRPr lang="en-GB" sz="900" b="1" i="0" dirty="0">
                        <a:solidFill>
                          <a:schemeClr val="tx1"/>
                        </a:solidFill>
                      </a:endParaRPr>
                    </a:p>
                  </a:txBody>
                  <a:tcPr marL="65314" marR="65314" marT="32657" marB="32657" anchor="ctr">
                    <a:solidFill>
                      <a:schemeClr val="accent2">
                        <a:lumMod val="20000"/>
                        <a:lumOff val="80000"/>
                      </a:schemeClr>
                    </a:solidFill>
                  </a:tcPr>
                </a:tc>
                <a:tc>
                  <a:txBody>
                    <a:bodyPr/>
                    <a:lstStyle/>
                    <a:p>
                      <a:pPr algn="ctr"/>
                      <a:r>
                        <a:rPr lang="en-US" sz="900" b="0" dirty="0" smtClean="0"/>
                        <a:t>Metal will be produced on the electrode if it is less reactive than hydrogen. </a:t>
                      </a:r>
                    </a:p>
                    <a:p>
                      <a:pPr algn="ctr"/>
                      <a:r>
                        <a:rPr lang="en-US" sz="900" b="0" dirty="0" smtClean="0"/>
                        <a:t>Hydrogen will be produced if the metal is more reactive than hydrogen.</a:t>
                      </a:r>
                      <a:endParaRPr lang="en-US" sz="900" b="0" dirty="0"/>
                    </a:p>
                  </a:txBody>
                  <a:tcPr marL="65314" marR="65314" marT="32657" marB="32657" anchor="ctr"/>
                </a:tc>
                <a:extLst>
                  <a:ext uri="{0D108BD9-81ED-4DB2-BD59-A6C34878D82A}">
                    <a16:rowId xmlns:a16="http://schemas.microsoft.com/office/drawing/2014/main" val="10000"/>
                  </a:ext>
                </a:extLst>
              </a:tr>
              <a:tr h="587829">
                <a:tc>
                  <a:txBody>
                    <a:bodyPr/>
                    <a:lstStyle/>
                    <a:p>
                      <a:pPr algn="ctr"/>
                      <a:r>
                        <a:rPr lang="en-GB" sz="900" b="1" i="0" dirty="0" smtClean="0">
                          <a:solidFill>
                            <a:schemeClr val="tx1"/>
                          </a:solidFill>
                        </a:rPr>
                        <a:t>At the positive electrode</a:t>
                      </a:r>
                      <a:endParaRPr lang="en-GB" sz="900" b="1" i="0" dirty="0">
                        <a:solidFill>
                          <a:schemeClr val="tx1"/>
                        </a:solidFill>
                      </a:endParaRPr>
                    </a:p>
                  </a:txBody>
                  <a:tcPr marL="65314" marR="65314" marT="32657" marB="32657"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900" b="0" dirty="0" smtClean="0"/>
                        <a:t>Oxygen  is formed at positive electrode. If you have a halide ion (</a:t>
                      </a:r>
                      <a:r>
                        <a:rPr lang="en-US" sz="900" b="0" dirty="0" err="1" smtClean="0"/>
                        <a:t>Cl</a:t>
                      </a:r>
                      <a:r>
                        <a:rPr lang="en-US" sz="900" b="0" baseline="30000" dirty="0" smtClean="0"/>
                        <a:t>-</a:t>
                      </a:r>
                      <a:r>
                        <a:rPr lang="en-US" sz="900" b="0" dirty="0" smtClean="0"/>
                        <a:t>, I</a:t>
                      </a:r>
                      <a:r>
                        <a:rPr lang="en-US" sz="900" b="0" baseline="30000" dirty="0" smtClean="0"/>
                        <a:t>-</a:t>
                      </a:r>
                      <a:r>
                        <a:rPr lang="en-US" sz="900" b="0" dirty="0" smtClean="0"/>
                        <a:t>, Br</a:t>
                      </a:r>
                      <a:r>
                        <a:rPr lang="en-US" sz="900" b="0" baseline="30000" dirty="0" smtClean="0"/>
                        <a:t>-</a:t>
                      </a:r>
                      <a:r>
                        <a:rPr lang="en-US" sz="900" b="0" dirty="0" smtClean="0"/>
                        <a:t>) then you will get chlorine, bromine or iodine formed at that electrode. </a:t>
                      </a:r>
                    </a:p>
                  </a:txBody>
                  <a:tcPr marL="65314" marR="65314" marT="32657" marB="32657" anchor="ctr"/>
                </a:tc>
                <a:extLst>
                  <a:ext uri="{0D108BD9-81ED-4DB2-BD59-A6C34878D82A}">
                    <a16:rowId xmlns:a16="http://schemas.microsoft.com/office/drawing/2014/main" val="10001"/>
                  </a:ext>
                </a:extLst>
              </a:tr>
            </a:tbl>
          </a:graphicData>
        </a:graphic>
      </p:graphicFrame>
      <p:sp>
        <p:nvSpPr>
          <p:cNvPr id="110" name="TextBox 109"/>
          <p:cNvSpPr txBox="1"/>
          <p:nvPr/>
        </p:nvSpPr>
        <p:spPr>
          <a:xfrm>
            <a:off x="1102895" y="29845"/>
            <a:ext cx="1937235" cy="619913"/>
          </a:xfrm>
          <a:prstGeom prst="rect">
            <a:avLst/>
          </a:prstGeom>
          <a:noFill/>
          <a:ln>
            <a:solidFill>
              <a:schemeClr val="tx1"/>
            </a:solidFill>
          </a:ln>
        </p:spPr>
        <p:txBody>
          <a:bodyPr wrap="square" rtlCol="0">
            <a:spAutoFit/>
          </a:bodyPr>
          <a:lstStyle/>
          <a:p>
            <a:pPr algn="ctr"/>
            <a:r>
              <a:rPr lang="en-GB" sz="857" dirty="0"/>
              <a:t>The ions discharged when an aqueous solution is electrolysed using inert electrodes depend on the relative reactivity of the elements involved</a:t>
            </a:r>
            <a:r>
              <a:rPr lang="en-GB" sz="857" dirty="0"/>
              <a:t>.</a:t>
            </a:r>
            <a:endParaRPr lang="en-GB" sz="857" dirty="0"/>
          </a:p>
        </p:txBody>
      </p:sp>
      <p:cxnSp>
        <p:nvCxnSpPr>
          <p:cNvPr id="121" name="Straight Connector 120"/>
          <p:cNvCxnSpPr/>
          <p:nvPr/>
        </p:nvCxnSpPr>
        <p:spPr>
          <a:xfrm flipH="1">
            <a:off x="1004748" y="378136"/>
            <a:ext cx="98147" cy="3052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a:xfrm flipH="1" flipV="1">
            <a:off x="1004748" y="1859054"/>
            <a:ext cx="98147" cy="1374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6"/>
          <a:stretch>
            <a:fillRect/>
          </a:stretch>
        </p:blipFill>
        <p:spPr>
          <a:xfrm>
            <a:off x="5271052" y="1764340"/>
            <a:ext cx="1766558" cy="920426"/>
          </a:xfrm>
          <a:prstGeom prst="rect">
            <a:avLst/>
          </a:prstGeom>
        </p:spPr>
      </p:pic>
    </p:spTree>
    <p:extLst>
      <p:ext uri="{BB962C8B-B14F-4D97-AF65-F5344CB8AC3E}">
        <p14:creationId xmlns:p14="http://schemas.microsoft.com/office/powerpoint/2010/main" val="15180202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204132" y="2303606"/>
            <a:ext cx="1300837" cy="48808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 GCSE</a:t>
            </a:r>
          </a:p>
          <a:p>
            <a:pPr algn="ctr"/>
            <a:r>
              <a:rPr lang="en-GB" sz="1286" b="1" dirty="0">
                <a:ea typeface="Verdana" panose="020B0604030504040204" pitchFamily="34" charset="0"/>
                <a:cs typeface="Verdana" panose="020B0604030504040204" pitchFamily="34" charset="0"/>
              </a:rPr>
              <a:t>Energy changes</a:t>
            </a:r>
            <a:endParaRPr lang="en-GB" sz="1286" dirty="0">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nvPr>
        </p:nvGraphicFramePr>
        <p:xfrm>
          <a:off x="1064671" y="108336"/>
          <a:ext cx="3789879" cy="1261450"/>
        </p:xfrm>
        <a:graphic>
          <a:graphicData uri="http://schemas.openxmlformats.org/drawingml/2006/table">
            <a:tbl>
              <a:tblPr firstRow="1" bandRow="1">
                <a:tableStyleId>{5940675A-B579-460E-94D1-54222C63F5DA}</a:tableStyleId>
              </a:tblPr>
              <a:tblGrid>
                <a:gridCol w="760786">
                  <a:extLst>
                    <a:ext uri="{9D8B030D-6E8A-4147-A177-3AD203B41FA5}">
                      <a16:colId xmlns:a16="http://schemas.microsoft.com/office/drawing/2014/main" val="20000"/>
                    </a:ext>
                  </a:extLst>
                </a:gridCol>
                <a:gridCol w="1602229">
                  <a:extLst>
                    <a:ext uri="{9D8B030D-6E8A-4147-A177-3AD203B41FA5}">
                      <a16:colId xmlns:a16="http://schemas.microsoft.com/office/drawing/2014/main" val="20001"/>
                    </a:ext>
                  </a:extLst>
                </a:gridCol>
                <a:gridCol w="1426864">
                  <a:extLst>
                    <a:ext uri="{9D8B030D-6E8A-4147-A177-3AD203B41FA5}">
                      <a16:colId xmlns:a16="http://schemas.microsoft.com/office/drawing/2014/main" val="20002"/>
                    </a:ext>
                  </a:extLst>
                </a:gridCol>
              </a:tblGrid>
              <a:tr h="653664">
                <a:tc>
                  <a:txBody>
                    <a:bodyPr/>
                    <a:lstStyle/>
                    <a:p>
                      <a:pPr algn="ctr"/>
                      <a:r>
                        <a:rPr lang="en-GB" sz="900" b="1" dirty="0" smtClean="0"/>
                        <a:t>Endothermic</a:t>
                      </a:r>
                      <a:endParaRPr lang="en-GB" sz="900" b="1" dirty="0"/>
                    </a:p>
                  </a:txBody>
                  <a:tcPr marL="65314" marR="65314" marT="32657" marB="32657"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solidFill>
                        </a:rPr>
                        <a:t>Energy is taken in from the surroundings so the temperature of the surroundings decreases</a:t>
                      </a:r>
                    </a:p>
                  </a:txBody>
                  <a:tcPr marL="65314" marR="65314" marT="32657" marB="32657" anchor="ctr"/>
                </a:tc>
                <a:tc>
                  <a:txBody>
                    <a:bodyPr/>
                    <a:lstStyle/>
                    <a:p>
                      <a:pPr marL="171450" indent="-171450" algn="ctr">
                        <a:buFont typeface="Arial" panose="020B0604020202020204" pitchFamily="34" charset="0"/>
                        <a:buChar char="•"/>
                      </a:pPr>
                      <a:r>
                        <a:rPr lang="en-GB" sz="900" b="1" dirty="0" smtClean="0"/>
                        <a:t>Thermal decomposition</a:t>
                      </a:r>
                    </a:p>
                    <a:p>
                      <a:pPr marL="171450" indent="-171450" algn="ctr">
                        <a:buFont typeface="Arial" panose="020B0604020202020204" pitchFamily="34" charset="0"/>
                        <a:buChar char="•"/>
                      </a:pPr>
                      <a:r>
                        <a:rPr lang="en-GB" sz="900" b="1" dirty="0" smtClean="0"/>
                        <a:t>Sports injury packs</a:t>
                      </a:r>
                    </a:p>
                    <a:p>
                      <a:pPr marL="0" marR="0" indent="0" algn="l" defTabSz="1280160" rtl="0" eaLnBrk="1" fontAlgn="auto" latinLnBrk="0" hangingPunct="1">
                        <a:lnSpc>
                          <a:spcPct val="100000"/>
                        </a:lnSpc>
                        <a:spcBef>
                          <a:spcPts val="0"/>
                        </a:spcBef>
                        <a:spcAft>
                          <a:spcPts val="0"/>
                        </a:spcAft>
                        <a:buClrTx/>
                        <a:buSzTx/>
                        <a:buFontTx/>
                        <a:buNone/>
                        <a:tabLst/>
                        <a:defRPr/>
                      </a:pPr>
                      <a:endParaRPr lang="en-US" sz="900" dirty="0" smtClean="0"/>
                    </a:p>
                  </a:txBody>
                  <a:tcPr marL="65314" marR="65314" marT="32657" marB="32657" anchor="ctr"/>
                </a:tc>
                <a:extLst>
                  <a:ext uri="{0D108BD9-81ED-4DB2-BD59-A6C34878D82A}">
                    <a16:rowId xmlns:a16="http://schemas.microsoft.com/office/drawing/2014/main" val="10000"/>
                  </a:ext>
                </a:extLst>
              </a:tr>
              <a:tr h="607786">
                <a:tc>
                  <a:txBody>
                    <a:bodyPr/>
                    <a:lstStyle/>
                    <a:p>
                      <a:pPr algn="ctr"/>
                      <a:r>
                        <a:rPr lang="en-GB" sz="900" b="1" dirty="0" smtClean="0"/>
                        <a:t>Exothermic</a:t>
                      </a:r>
                      <a:endParaRPr lang="en-GB" sz="900" b="1" dirty="0"/>
                    </a:p>
                  </a:txBody>
                  <a:tcPr marL="65314" marR="65314" marT="32657" marB="32657"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solidFill>
                        </a:rPr>
                        <a:t>Energy is transferred to the surroundings so the temperature of the surroundings increases</a:t>
                      </a:r>
                      <a:endParaRPr lang="en-GB" sz="900" b="1" i="1" dirty="0">
                        <a:solidFill>
                          <a:schemeClr val="accent2"/>
                        </a:solidFill>
                      </a:endParaRPr>
                    </a:p>
                  </a:txBody>
                  <a:tcPr marL="65314" marR="65314" marT="32657" marB="32657" anchor="ctr"/>
                </a:tc>
                <a:tc>
                  <a:txBody>
                    <a:bodyPr/>
                    <a:lstStyle/>
                    <a:p>
                      <a:pPr marL="171450" indent="-171450" algn="ctr">
                        <a:buFont typeface="Arial" panose="020B0604020202020204" pitchFamily="34" charset="0"/>
                        <a:buChar char="•"/>
                      </a:pPr>
                      <a:r>
                        <a:rPr lang="en-GB" sz="900" b="1" dirty="0" smtClean="0"/>
                        <a:t>Combustion</a:t>
                      </a:r>
                    </a:p>
                    <a:p>
                      <a:pPr marL="171450" indent="-171450" algn="ctr">
                        <a:buFont typeface="Arial" panose="020B0604020202020204" pitchFamily="34" charset="0"/>
                        <a:buChar char="•"/>
                      </a:pPr>
                      <a:r>
                        <a:rPr lang="en-GB" sz="900" b="1" dirty="0" smtClean="0"/>
                        <a:t>Hand warmers</a:t>
                      </a:r>
                    </a:p>
                    <a:p>
                      <a:pPr marL="171450" indent="-171450" algn="ctr">
                        <a:buFont typeface="Arial" panose="020B0604020202020204" pitchFamily="34" charset="0"/>
                        <a:buChar char="•"/>
                      </a:pPr>
                      <a:r>
                        <a:rPr lang="en-GB" sz="900" b="1" dirty="0" smtClean="0"/>
                        <a:t>Neutralisation</a:t>
                      </a:r>
                      <a:endParaRPr lang="en-GB" sz="900" dirty="0"/>
                    </a:p>
                  </a:txBody>
                  <a:tcPr marL="65314" marR="65314" marT="32657" marB="32657" anchor="ctr"/>
                </a:tc>
                <a:extLst>
                  <a:ext uri="{0D108BD9-81ED-4DB2-BD59-A6C34878D82A}">
                    <a16:rowId xmlns:a16="http://schemas.microsoft.com/office/drawing/2014/main" val="10001"/>
                  </a:ext>
                </a:extLst>
              </a:tr>
            </a:tbl>
          </a:graphicData>
        </a:graphic>
      </p:graphicFrame>
      <p:sp>
        <p:nvSpPr>
          <p:cNvPr id="20" name="Rectangle 19"/>
          <p:cNvSpPr/>
          <p:nvPr/>
        </p:nvSpPr>
        <p:spPr>
          <a:xfrm>
            <a:off x="3668503" y="1792703"/>
            <a:ext cx="809897" cy="3270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Types of reaction</a:t>
            </a:r>
            <a:endParaRPr lang="en-GB" sz="1000" b="1" dirty="0">
              <a:solidFill>
                <a:schemeClr val="tx1"/>
              </a:solidFill>
            </a:endParaRPr>
          </a:p>
        </p:txBody>
      </p:sp>
      <p:sp>
        <p:nvSpPr>
          <p:cNvPr id="46" name="Rectangle 45"/>
          <p:cNvSpPr/>
          <p:nvPr/>
        </p:nvSpPr>
        <p:spPr>
          <a:xfrm>
            <a:off x="5675000" y="2395057"/>
            <a:ext cx="809897" cy="3270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Reaction profiles</a:t>
            </a:r>
            <a:endParaRPr lang="en-GB" sz="1000" b="1" dirty="0">
              <a:solidFill>
                <a:schemeClr val="tx1"/>
              </a:solidFill>
            </a:endParaRPr>
          </a:p>
        </p:txBody>
      </p:sp>
      <p:sp>
        <p:nvSpPr>
          <p:cNvPr id="130" name="Rectangle 129"/>
          <p:cNvSpPr/>
          <p:nvPr/>
        </p:nvSpPr>
        <p:spPr>
          <a:xfrm>
            <a:off x="3150623" y="2235278"/>
            <a:ext cx="939888" cy="64660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The energy change of reactions</a:t>
            </a:r>
          </a:p>
          <a:p>
            <a:pPr algn="ctr"/>
            <a:r>
              <a:rPr lang="en-GB" sz="1000" b="1" dirty="0">
                <a:solidFill>
                  <a:schemeClr val="tx1"/>
                </a:solidFill>
              </a:rPr>
              <a:t> (HT only)</a:t>
            </a:r>
            <a:endParaRPr lang="en-GB" sz="1000" b="1" dirty="0">
              <a:solidFill>
                <a:schemeClr val="tx1"/>
              </a:solidFill>
            </a:endParaRPr>
          </a:p>
        </p:txBody>
      </p:sp>
      <p:sp>
        <p:nvSpPr>
          <p:cNvPr id="166" name="Rectangle 165"/>
          <p:cNvSpPr/>
          <p:nvPr/>
        </p:nvSpPr>
        <p:spPr>
          <a:xfrm>
            <a:off x="3997663" y="2864526"/>
            <a:ext cx="1507306" cy="35048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Cells and batteries</a:t>
            </a:r>
          </a:p>
          <a:p>
            <a:pPr algn="ctr"/>
            <a:r>
              <a:rPr lang="en-GB" sz="1000" b="1" dirty="0">
                <a:solidFill>
                  <a:schemeClr val="tx1"/>
                </a:solidFill>
              </a:rPr>
              <a:t>(Chemistry only)</a:t>
            </a:r>
            <a:endParaRPr lang="en-GB" sz="1000" b="1" dirty="0">
              <a:solidFill>
                <a:schemeClr val="tx1"/>
              </a:solidFill>
            </a:endParaRPr>
          </a:p>
        </p:txBody>
      </p:sp>
      <p:sp>
        <p:nvSpPr>
          <p:cNvPr id="167" name="Rectangle 166"/>
          <p:cNvSpPr/>
          <p:nvPr/>
        </p:nvSpPr>
        <p:spPr>
          <a:xfrm>
            <a:off x="5913989" y="1898774"/>
            <a:ext cx="1533071" cy="25104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Fuel cells (Chemistry only)</a:t>
            </a:r>
            <a:endParaRPr lang="en-GB" sz="1000" b="1" dirty="0">
              <a:solidFill>
                <a:schemeClr val="tx1"/>
              </a:solidFill>
            </a:endParaRPr>
          </a:p>
        </p:txBody>
      </p:sp>
      <p:graphicFrame>
        <p:nvGraphicFramePr>
          <p:cNvPr id="92" name="Table 91"/>
          <p:cNvGraphicFramePr>
            <a:graphicFrameLocks noGrp="1"/>
          </p:cNvGraphicFramePr>
          <p:nvPr>
            <p:extLst/>
          </p:nvPr>
        </p:nvGraphicFramePr>
        <p:xfrm>
          <a:off x="6654929" y="2295700"/>
          <a:ext cx="2777994" cy="982666"/>
        </p:xfrm>
        <a:graphic>
          <a:graphicData uri="http://schemas.openxmlformats.org/drawingml/2006/table">
            <a:tbl>
              <a:tblPr firstRow="1" bandRow="1">
                <a:tableStyleId>{5940675A-B579-460E-94D1-54222C63F5DA}</a:tableStyleId>
              </a:tblPr>
              <a:tblGrid>
                <a:gridCol w="261949">
                  <a:extLst>
                    <a:ext uri="{9D8B030D-6E8A-4147-A177-3AD203B41FA5}">
                      <a16:colId xmlns:a16="http://schemas.microsoft.com/office/drawing/2014/main" val="20000"/>
                    </a:ext>
                  </a:extLst>
                </a:gridCol>
                <a:gridCol w="1289594">
                  <a:extLst>
                    <a:ext uri="{9D8B030D-6E8A-4147-A177-3AD203B41FA5}">
                      <a16:colId xmlns:a16="http://schemas.microsoft.com/office/drawing/2014/main" val="20001"/>
                    </a:ext>
                  </a:extLst>
                </a:gridCol>
                <a:gridCol w="1226451">
                  <a:extLst>
                    <a:ext uri="{9D8B030D-6E8A-4147-A177-3AD203B41FA5}">
                      <a16:colId xmlns:a16="http://schemas.microsoft.com/office/drawing/2014/main" val="20002"/>
                    </a:ext>
                  </a:extLst>
                </a:gridCol>
              </a:tblGrid>
              <a:tr h="982666">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dirty="0" smtClean="0"/>
                        <a:t>Activation energy</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dirty="0" smtClean="0">
                          <a:solidFill>
                            <a:schemeClr val="accent2"/>
                          </a:solidFill>
                        </a:rPr>
                        <a:t>Chemical reactions only happen</a:t>
                      </a:r>
                      <a:r>
                        <a:rPr lang="en-GB" sz="900" b="1" i="1" baseline="0" dirty="0" smtClean="0">
                          <a:solidFill>
                            <a:schemeClr val="accent2"/>
                          </a:solidFill>
                        </a:rPr>
                        <a:t> when particles collide with sufficient energy</a:t>
                      </a:r>
                      <a:endParaRPr lang="en-GB" sz="900" b="1" i="1" dirty="0">
                        <a:solidFill>
                          <a:schemeClr val="accent2"/>
                        </a:solidFill>
                      </a:endParaRPr>
                    </a:p>
                  </a:txBody>
                  <a:tcPr marL="65314" marR="65314" marT="32657" marB="32657"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900" b="1" dirty="0" smtClean="0"/>
                        <a:t>The minimum amount of</a:t>
                      </a:r>
                      <a:r>
                        <a:rPr lang="en-US" sz="900" b="1" baseline="0" dirty="0" smtClean="0"/>
                        <a:t> energy that colliding particles must have in order to react is called the activation energy.</a:t>
                      </a:r>
                      <a:endParaRPr lang="en-US" sz="900" b="1" dirty="0" smtClean="0"/>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93" name="Table 92"/>
          <p:cNvGraphicFramePr>
            <a:graphicFrameLocks noGrp="1"/>
          </p:cNvGraphicFramePr>
          <p:nvPr>
            <p:extLst/>
          </p:nvPr>
        </p:nvGraphicFramePr>
        <p:xfrm>
          <a:off x="5717716" y="3424249"/>
          <a:ext cx="3715207" cy="3209174"/>
        </p:xfrm>
        <a:graphic>
          <a:graphicData uri="http://schemas.openxmlformats.org/drawingml/2006/table">
            <a:tbl>
              <a:tblPr firstRow="1" bandRow="1">
                <a:tableStyleId>{5940675A-B579-460E-94D1-54222C63F5DA}</a:tableStyleId>
              </a:tblPr>
              <a:tblGrid>
                <a:gridCol w="344490">
                  <a:extLst>
                    <a:ext uri="{9D8B030D-6E8A-4147-A177-3AD203B41FA5}">
                      <a16:colId xmlns:a16="http://schemas.microsoft.com/office/drawing/2014/main" val="20000"/>
                    </a:ext>
                  </a:extLst>
                </a:gridCol>
                <a:gridCol w="1744714">
                  <a:extLst>
                    <a:ext uri="{9D8B030D-6E8A-4147-A177-3AD203B41FA5}">
                      <a16:colId xmlns:a16="http://schemas.microsoft.com/office/drawing/2014/main" val="20001"/>
                    </a:ext>
                  </a:extLst>
                </a:gridCol>
                <a:gridCol w="1626003">
                  <a:extLst>
                    <a:ext uri="{9D8B030D-6E8A-4147-A177-3AD203B41FA5}">
                      <a16:colId xmlns:a16="http://schemas.microsoft.com/office/drawing/2014/main" val="20002"/>
                    </a:ext>
                  </a:extLst>
                </a:gridCol>
              </a:tblGrid>
              <a:tr h="1537822">
                <a:tc>
                  <a:txBody>
                    <a:bodyPr/>
                    <a:lstStyle/>
                    <a:p>
                      <a:pPr algn="ctr"/>
                      <a:r>
                        <a:rPr lang="en-GB" sz="900" b="1" dirty="0" smtClean="0"/>
                        <a:t>Endothermic</a:t>
                      </a:r>
                      <a:endParaRPr lang="en-GB" sz="900" b="1" dirty="0"/>
                    </a:p>
                  </a:txBody>
                  <a:tcPr marL="65314" marR="65314" marT="32657" marB="32657" vert="vert270" anchor="ctr">
                    <a:solidFill>
                      <a:schemeClr val="accent2">
                        <a:lumMod val="20000"/>
                        <a:lumOff val="80000"/>
                      </a:schemeClr>
                    </a:solidFill>
                  </a:tcPr>
                </a:tc>
                <a:tc>
                  <a:txBody>
                    <a:bodyPr/>
                    <a:lstStyle/>
                    <a:p>
                      <a:pPr algn="ctr"/>
                      <a:endParaRPr lang="en-GB" sz="900" b="1" i="1" dirty="0" smtClean="0">
                        <a:solidFill>
                          <a:schemeClr val="accent2"/>
                        </a:solidFill>
                      </a:endParaRPr>
                    </a:p>
                    <a:p>
                      <a:pPr algn="ctr"/>
                      <a:endParaRPr lang="en-GB" sz="900" b="1" i="1" dirty="0" smtClean="0">
                        <a:solidFill>
                          <a:schemeClr val="accent2"/>
                        </a:solidFill>
                      </a:endParaRPr>
                    </a:p>
                    <a:p>
                      <a:pPr algn="ctr"/>
                      <a:endParaRPr lang="en-GB" sz="900" b="1" i="1" dirty="0" smtClean="0">
                        <a:solidFill>
                          <a:schemeClr val="accent2"/>
                        </a:solidFill>
                      </a:endParaRPr>
                    </a:p>
                    <a:p>
                      <a:pPr algn="ctr"/>
                      <a:endParaRPr lang="en-GB" sz="900" b="1" i="1" dirty="0" smtClean="0">
                        <a:solidFill>
                          <a:schemeClr val="accent2"/>
                        </a:solidFill>
                      </a:endParaRPr>
                    </a:p>
                    <a:p>
                      <a:pPr algn="ctr"/>
                      <a:endParaRPr lang="en-GB" sz="900" b="1" i="1" dirty="0" smtClean="0">
                        <a:solidFill>
                          <a:schemeClr val="accent2"/>
                        </a:solidFill>
                      </a:endParaRPr>
                    </a:p>
                    <a:p>
                      <a:pPr algn="ctr"/>
                      <a:endParaRPr lang="en-GB" sz="900" b="1" i="1" dirty="0" smtClean="0">
                        <a:solidFill>
                          <a:schemeClr val="accent2"/>
                        </a:solidFill>
                      </a:endParaRPr>
                    </a:p>
                    <a:p>
                      <a:pPr algn="ctr"/>
                      <a:endParaRPr lang="en-GB" sz="900" b="1" i="1" dirty="0" smtClean="0">
                        <a:solidFill>
                          <a:schemeClr val="accent2"/>
                        </a:solidFill>
                      </a:endParaRPr>
                    </a:p>
                    <a:p>
                      <a:pPr algn="ctr"/>
                      <a:endParaRPr lang="en-GB" sz="900" b="1" i="1" dirty="0" smtClean="0">
                        <a:solidFill>
                          <a:schemeClr val="accent2"/>
                        </a:solidFill>
                      </a:endParaRPr>
                    </a:p>
                    <a:p>
                      <a:pPr algn="ctr"/>
                      <a:endParaRPr lang="en-GB" sz="900" b="1" i="1" dirty="0" smtClean="0">
                        <a:solidFill>
                          <a:schemeClr val="accent2"/>
                        </a:solidFill>
                      </a:endParaRPr>
                    </a:p>
                  </a:txBody>
                  <a:tcPr marL="65314" marR="65314" marT="32657" marB="32657"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900" b="1" dirty="0" smtClean="0"/>
                        <a:t>Products are at a higher energy level</a:t>
                      </a:r>
                      <a:r>
                        <a:rPr lang="en-US" sz="900" b="1" baseline="0" dirty="0" smtClean="0"/>
                        <a:t> than the reactants. As the reactants form products, energy is transferred from the surroundings to the reaction mixture. The temperature of the surroundings decreases because energy is taken in during the reaction.</a:t>
                      </a:r>
                      <a:endParaRPr lang="en-US" sz="900" dirty="0" smtClean="0"/>
                    </a:p>
                  </a:txBody>
                  <a:tcPr marL="65314" marR="65314" marT="32657" marB="32657" anchor="ctr"/>
                </a:tc>
                <a:extLst>
                  <a:ext uri="{0D108BD9-81ED-4DB2-BD59-A6C34878D82A}">
                    <a16:rowId xmlns:a16="http://schemas.microsoft.com/office/drawing/2014/main" val="10000"/>
                  </a:ext>
                </a:extLst>
              </a:tr>
              <a:tr h="1671352">
                <a:tc>
                  <a:txBody>
                    <a:bodyPr/>
                    <a:lstStyle/>
                    <a:p>
                      <a:pPr algn="ctr"/>
                      <a:r>
                        <a:rPr lang="en-GB" sz="900" b="1" dirty="0" smtClean="0"/>
                        <a:t>Exothermic</a:t>
                      </a:r>
                      <a:endParaRPr lang="en-GB" sz="900" b="1" dirty="0"/>
                    </a:p>
                  </a:txBody>
                  <a:tcPr marL="65314" marR="65314" marT="32657" marB="32657" vert="vert270" anchor="ctr">
                    <a:solidFill>
                      <a:schemeClr val="accent2">
                        <a:lumMod val="20000"/>
                        <a:lumOff val="80000"/>
                      </a:schemeClr>
                    </a:solidFill>
                  </a:tcPr>
                </a:tc>
                <a:tc>
                  <a:txBody>
                    <a:bodyPr/>
                    <a:lstStyle/>
                    <a:p>
                      <a:pPr algn="ctr"/>
                      <a:endParaRPr lang="en-GB" sz="900" b="1" i="1" dirty="0" smtClean="0">
                        <a:solidFill>
                          <a:schemeClr val="accent2"/>
                        </a:solidFill>
                      </a:endParaRPr>
                    </a:p>
                    <a:p>
                      <a:pPr algn="ctr"/>
                      <a:endParaRPr lang="en-GB" sz="900" b="1" i="1" dirty="0" smtClean="0">
                        <a:solidFill>
                          <a:schemeClr val="accent2"/>
                        </a:solidFill>
                      </a:endParaRPr>
                    </a:p>
                    <a:p>
                      <a:pPr algn="ctr"/>
                      <a:endParaRPr lang="en-GB" sz="900" b="1" i="1" dirty="0" smtClean="0">
                        <a:solidFill>
                          <a:schemeClr val="accent2"/>
                        </a:solidFill>
                      </a:endParaRPr>
                    </a:p>
                    <a:p>
                      <a:pPr algn="ctr"/>
                      <a:endParaRPr lang="en-GB" sz="900" b="1" i="1" dirty="0" smtClean="0">
                        <a:solidFill>
                          <a:schemeClr val="accent2"/>
                        </a:solidFill>
                      </a:endParaRPr>
                    </a:p>
                    <a:p>
                      <a:pPr algn="ctr"/>
                      <a:endParaRPr lang="en-GB" sz="900" b="1" i="1" dirty="0" smtClean="0">
                        <a:solidFill>
                          <a:schemeClr val="accent2"/>
                        </a:solidFill>
                      </a:endParaRPr>
                    </a:p>
                    <a:p>
                      <a:pPr algn="ctr"/>
                      <a:endParaRPr lang="en-GB" sz="900" b="1" i="1" dirty="0" smtClean="0">
                        <a:solidFill>
                          <a:schemeClr val="accent2"/>
                        </a:solidFill>
                      </a:endParaRPr>
                    </a:p>
                    <a:p>
                      <a:pPr algn="ctr"/>
                      <a:endParaRPr lang="en-GB" sz="900" b="1" i="1" dirty="0" smtClean="0">
                        <a:solidFill>
                          <a:schemeClr val="accent2"/>
                        </a:solidFill>
                      </a:endParaRPr>
                    </a:p>
                    <a:p>
                      <a:pPr algn="ctr"/>
                      <a:endParaRPr lang="en-GB" sz="900" b="1" i="1" dirty="0" smtClean="0">
                        <a:solidFill>
                          <a:schemeClr val="accent2"/>
                        </a:solidFill>
                      </a:endParaRPr>
                    </a:p>
                    <a:p>
                      <a:pPr algn="ctr"/>
                      <a:endParaRPr lang="en-GB" sz="900" b="1" i="1" dirty="0" smtClean="0">
                        <a:solidFill>
                          <a:schemeClr val="accent2"/>
                        </a:solidFill>
                      </a:endParaRPr>
                    </a:p>
                    <a:p>
                      <a:pPr algn="ctr"/>
                      <a:endParaRPr lang="en-GB" sz="900" b="1" i="1" dirty="0">
                        <a:solidFill>
                          <a:schemeClr val="accent2"/>
                        </a:solidFill>
                      </a:endParaRPr>
                    </a:p>
                  </a:txBody>
                  <a:tcPr marL="65314" marR="65314" marT="32657" marB="32657" anchor="ctr"/>
                </a:tc>
                <a:tc>
                  <a:txBody>
                    <a:bodyPr/>
                    <a:lstStyle/>
                    <a:p>
                      <a:pPr algn="l"/>
                      <a:endParaRPr lang="en-GB" sz="900" dirty="0" smtClean="0"/>
                    </a:p>
                    <a:p>
                      <a:pPr algn="ctr"/>
                      <a:r>
                        <a:rPr lang="en-GB" sz="900" b="1" dirty="0" smtClean="0"/>
                        <a:t>Products are at a lower energy level than the reactants. When the reactants form products, energy is transferred to the surroundings. The temperature of the surroundings increases because energy is released during the reaction.</a:t>
                      </a:r>
                    </a:p>
                    <a:p>
                      <a:pPr algn="l"/>
                      <a:endParaRPr lang="en-GB" sz="900" dirty="0" smtClean="0"/>
                    </a:p>
                    <a:p>
                      <a:pPr algn="l"/>
                      <a:endParaRPr lang="en-GB" sz="900" dirty="0" smtClean="0"/>
                    </a:p>
                    <a:p>
                      <a:pPr algn="l"/>
                      <a:endParaRPr lang="en-GB" sz="900" dirty="0"/>
                    </a:p>
                  </a:txBody>
                  <a:tcPr marL="65314" marR="65314" marT="32657" marB="32657" anchor="ctr"/>
                </a:tc>
                <a:extLst>
                  <a:ext uri="{0D108BD9-81ED-4DB2-BD59-A6C34878D82A}">
                    <a16:rowId xmlns:a16="http://schemas.microsoft.com/office/drawing/2014/main" val="10001"/>
                  </a:ext>
                </a:extLst>
              </a:tr>
            </a:tbl>
          </a:graphicData>
        </a:graphic>
      </p:graphicFrame>
      <p:pic>
        <p:nvPicPr>
          <p:cNvPr id="15" name="Picture 14"/>
          <p:cNvPicPr>
            <a:picLocks noChangeAspect="1"/>
          </p:cNvPicPr>
          <p:nvPr/>
        </p:nvPicPr>
        <p:blipFill>
          <a:blip r:embed="rId2"/>
          <a:stretch>
            <a:fillRect/>
          </a:stretch>
        </p:blipFill>
        <p:spPr>
          <a:xfrm>
            <a:off x="6139718" y="3557118"/>
            <a:ext cx="1601456" cy="1242251"/>
          </a:xfrm>
          <a:prstGeom prst="rect">
            <a:avLst/>
          </a:prstGeom>
        </p:spPr>
      </p:pic>
      <p:graphicFrame>
        <p:nvGraphicFramePr>
          <p:cNvPr id="144" name="Table 143"/>
          <p:cNvGraphicFramePr>
            <a:graphicFrameLocks noGrp="1"/>
          </p:cNvGraphicFramePr>
          <p:nvPr>
            <p:extLst/>
          </p:nvPr>
        </p:nvGraphicFramePr>
        <p:xfrm>
          <a:off x="460203" y="1469581"/>
          <a:ext cx="2557882" cy="457200"/>
        </p:xfrm>
        <a:graphic>
          <a:graphicData uri="http://schemas.openxmlformats.org/drawingml/2006/table">
            <a:tbl>
              <a:tblPr firstRow="1" bandRow="1">
                <a:tableStyleId>{5940675A-B579-460E-94D1-54222C63F5DA}</a:tableStyleId>
              </a:tblPr>
              <a:tblGrid>
                <a:gridCol w="756216">
                  <a:extLst>
                    <a:ext uri="{9D8B030D-6E8A-4147-A177-3AD203B41FA5}">
                      <a16:colId xmlns:a16="http://schemas.microsoft.com/office/drawing/2014/main" val="20000"/>
                    </a:ext>
                  </a:extLst>
                </a:gridCol>
                <a:gridCol w="1801666">
                  <a:extLst>
                    <a:ext uri="{9D8B030D-6E8A-4147-A177-3AD203B41FA5}">
                      <a16:colId xmlns:a16="http://schemas.microsoft.com/office/drawing/2014/main" val="20001"/>
                    </a:ext>
                  </a:extLst>
                </a:gridCol>
              </a:tblGrid>
              <a:tr h="457200">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dirty="0" smtClean="0"/>
                        <a:t>Reaction profiles</a:t>
                      </a:r>
                      <a:endParaRPr lang="en-GB" sz="900" b="1" dirty="0"/>
                    </a:p>
                  </a:txBody>
                  <a:tcPr marL="65314" marR="65314" marT="32657" marB="32657"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solidFill>
                        </a:rPr>
                        <a:t>Show the overall energy change of a reaction</a:t>
                      </a:r>
                    </a:p>
                    <a:p>
                      <a:pPr algn="ctr"/>
                      <a:endParaRPr lang="en-GB" sz="900" b="1" i="1" dirty="0">
                        <a:solidFill>
                          <a:schemeClr val="accent2"/>
                        </a:solidFill>
                      </a:endParaRPr>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145" name="Table 144"/>
          <p:cNvGraphicFramePr>
            <a:graphicFrameLocks noGrp="1"/>
          </p:cNvGraphicFramePr>
          <p:nvPr>
            <p:extLst/>
          </p:nvPr>
        </p:nvGraphicFramePr>
        <p:xfrm>
          <a:off x="453887" y="2040535"/>
          <a:ext cx="2564198" cy="691188"/>
        </p:xfrm>
        <a:graphic>
          <a:graphicData uri="http://schemas.openxmlformats.org/drawingml/2006/table">
            <a:tbl>
              <a:tblPr firstRow="1" bandRow="1">
                <a:tableStyleId>{5940675A-B579-460E-94D1-54222C63F5DA}</a:tableStyleId>
              </a:tblPr>
              <a:tblGrid>
                <a:gridCol w="1439341">
                  <a:extLst>
                    <a:ext uri="{9D8B030D-6E8A-4147-A177-3AD203B41FA5}">
                      <a16:colId xmlns:a16="http://schemas.microsoft.com/office/drawing/2014/main" val="20000"/>
                    </a:ext>
                  </a:extLst>
                </a:gridCol>
                <a:gridCol w="1124857">
                  <a:extLst>
                    <a:ext uri="{9D8B030D-6E8A-4147-A177-3AD203B41FA5}">
                      <a16:colId xmlns:a16="http://schemas.microsoft.com/office/drawing/2014/main" val="20001"/>
                    </a:ext>
                  </a:extLst>
                </a:gridCol>
              </a:tblGrid>
              <a:tr h="364616">
                <a:tc>
                  <a:txBody>
                    <a:bodyPr/>
                    <a:lstStyle/>
                    <a:p>
                      <a:pPr algn="ctr"/>
                      <a:r>
                        <a:rPr lang="en-GB" sz="900" b="1" dirty="0" smtClean="0"/>
                        <a:t>Breaking bonds in reactants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solidFill>
                        </a:rPr>
                        <a:t>Endothermic process</a:t>
                      </a:r>
                      <a:endParaRPr lang="en-GB" sz="900" b="1" i="1" dirty="0">
                        <a:solidFill>
                          <a:schemeClr val="accent2"/>
                        </a:solidFill>
                      </a:endParaRPr>
                    </a:p>
                  </a:txBody>
                  <a:tcPr marL="65314" marR="65314" marT="32657" marB="32657" anchor="ctr"/>
                </a:tc>
                <a:extLst>
                  <a:ext uri="{0D108BD9-81ED-4DB2-BD59-A6C34878D82A}">
                    <a16:rowId xmlns:a16="http://schemas.microsoft.com/office/drawing/2014/main" val="10000"/>
                  </a:ext>
                </a:extLst>
              </a:tr>
              <a:tr h="326571">
                <a:tc>
                  <a:txBody>
                    <a:bodyPr/>
                    <a:lstStyle/>
                    <a:p>
                      <a:pPr algn="ctr"/>
                      <a:r>
                        <a:rPr lang="en-GB" sz="900" b="1" dirty="0" smtClean="0"/>
                        <a:t>Making bonds in products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solidFill>
                        </a:rPr>
                        <a:t>Exothermic</a:t>
                      </a:r>
                      <a:r>
                        <a:rPr lang="en-GB" sz="900" b="1" i="1" baseline="0" dirty="0" smtClean="0">
                          <a:solidFill>
                            <a:schemeClr val="accent2"/>
                          </a:solidFill>
                        </a:rPr>
                        <a:t> process</a:t>
                      </a:r>
                      <a:endParaRPr lang="en-GB" sz="900" b="1" i="1" dirty="0">
                        <a:solidFill>
                          <a:schemeClr val="accent2"/>
                        </a:solidFill>
                      </a:endParaRPr>
                    </a:p>
                  </a:txBody>
                  <a:tcPr marL="65314" marR="65314" marT="32657" marB="32657" anchor="ctr"/>
                </a:tc>
                <a:extLst>
                  <a:ext uri="{0D108BD9-81ED-4DB2-BD59-A6C34878D82A}">
                    <a16:rowId xmlns:a16="http://schemas.microsoft.com/office/drawing/2014/main" val="10001"/>
                  </a:ext>
                </a:extLst>
              </a:tr>
            </a:tbl>
          </a:graphicData>
        </a:graphic>
      </p:graphicFrame>
      <p:graphicFrame>
        <p:nvGraphicFramePr>
          <p:cNvPr id="148" name="Table 147"/>
          <p:cNvGraphicFramePr>
            <a:graphicFrameLocks noGrp="1"/>
          </p:cNvGraphicFramePr>
          <p:nvPr>
            <p:extLst/>
          </p:nvPr>
        </p:nvGraphicFramePr>
        <p:xfrm>
          <a:off x="471575" y="2845477"/>
          <a:ext cx="2656916" cy="1175657"/>
        </p:xfrm>
        <a:graphic>
          <a:graphicData uri="http://schemas.openxmlformats.org/drawingml/2006/table">
            <a:tbl>
              <a:tblPr firstRow="1" bandRow="1">
                <a:tableStyleId>{5940675A-B579-460E-94D1-54222C63F5DA}</a:tableStyleId>
              </a:tblPr>
              <a:tblGrid>
                <a:gridCol w="330106">
                  <a:extLst>
                    <a:ext uri="{9D8B030D-6E8A-4147-A177-3AD203B41FA5}">
                      <a16:colId xmlns:a16="http://schemas.microsoft.com/office/drawing/2014/main" val="20000"/>
                    </a:ext>
                  </a:extLst>
                </a:gridCol>
                <a:gridCol w="735360">
                  <a:extLst>
                    <a:ext uri="{9D8B030D-6E8A-4147-A177-3AD203B41FA5}">
                      <a16:colId xmlns:a16="http://schemas.microsoft.com/office/drawing/2014/main" val="20001"/>
                    </a:ext>
                  </a:extLst>
                </a:gridCol>
                <a:gridCol w="1591450">
                  <a:extLst>
                    <a:ext uri="{9D8B030D-6E8A-4147-A177-3AD203B41FA5}">
                      <a16:colId xmlns:a16="http://schemas.microsoft.com/office/drawing/2014/main" val="20002"/>
                    </a:ext>
                  </a:extLst>
                </a:gridCol>
              </a:tblGrid>
              <a:tr h="587829">
                <a:tc rowSpan="2">
                  <a:txBody>
                    <a:bodyPr/>
                    <a:lstStyle/>
                    <a:p>
                      <a:pPr algn="ctr"/>
                      <a:r>
                        <a:rPr lang="en-GB" sz="900" b="1" dirty="0" smtClean="0"/>
                        <a:t>Overall energy change of a reaction</a:t>
                      </a:r>
                      <a:endParaRPr lang="en-GB" sz="900" b="1" dirty="0"/>
                    </a:p>
                  </a:txBody>
                  <a:tcPr marL="65314" marR="65314" marT="32657" marB="32657" vert="vert270"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solidFill>
                        </a:rPr>
                        <a:t>Exothermic</a:t>
                      </a:r>
                    </a:p>
                    <a:p>
                      <a:pPr algn="ctr"/>
                      <a:endParaRPr lang="en-GB" sz="900" b="1" i="1" dirty="0">
                        <a:solidFill>
                          <a:schemeClr val="accent2"/>
                        </a:solidFill>
                      </a:endParaRPr>
                    </a:p>
                  </a:txBody>
                  <a:tcPr marL="65314" marR="65314" marT="32657" marB="32657"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900" b="1" dirty="0" smtClean="0"/>
                        <a:t>Energy released making new bonds is greater than the energy taken</a:t>
                      </a:r>
                      <a:r>
                        <a:rPr lang="en-US" sz="900" b="1" baseline="0" dirty="0" smtClean="0"/>
                        <a:t> in breaking existing bonds.</a:t>
                      </a:r>
                      <a:endParaRPr lang="en-US" sz="900" b="1" dirty="0" smtClean="0"/>
                    </a:p>
                  </a:txBody>
                  <a:tcPr marL="65314" marR="65314" marT="32657" marB="32657" anchor="ctr"/>
                </a:tc>
                <a:extLst>
                  <a:ext uri="{0D108BD9-81ED-4DB2-BD59-A6C34878D82A}">
                    <a16:rowId xmlns:a16="http://schemas.microsoft.com/office/drawing/2014/main" val="10000"/>
                  </a:ext>
                </a:extLst>
              </a:tr>
              <a:tr h="587829">
                <a:tc vMerge="1">
                  <a:txBody>
                    <a:bodyPr/>
                    <a:lstStyle/>
                    <a:p>
                      <a:pPr algn="ctr"/>
                      <a:endParaRPr lang="en-GB" sz="1200" b="1" dirty="0"/>
                    </a:p>
                  </a:txBody>
                  <a:tcPr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solidFill>
                        </a:rPr>
                        <a:t>Endothermic</a:t>
                      </a:r>
                    </a:p>
                    <a:p>
                      <a:pPr algn="ctr"/>
                      <a:endParaRPr lang="en-GB" sz="900" b="1" i="1" dirty="0">
                        <a:solidFill>
                          <a:schemeClr val="accent2"/>
                        </a:solidFill>
                      </a:endParaRPr>
                    </a:p>
                  </a:txBody>
                  <a:tcPr marL="65314" marR="65314" marT="32657" marB="32657"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dirty="0" smtClean="0"/>
                        <a:t>Energy needed to break existing bonds is greater than the energy released making new bonds.</a:t>
                      </a:r>
                      <a:endParaRPr lang="en-GB" sz="900" dirty="0"/>
                    </a:p>
                  </a:txBody>
                  <a:tcPr marL="65314" marR="65314" marT="32657" marB="32657" anchor="ctr"/>
                </a:tc>
                <a:extLst>
                  <a:ext uri="{0D108BD9-81ED-4DB2-BD59-A6C34878D82A}">
                    <a16:rowId xmlns:a16="http://schemas.microsoft.com/office/drawing/2014/main" val="10001"/>
                  </a:ext>
                </a:extLst>
              </a:tr>
            </a:tbl>
          </a:graphicData>
        </a:graphic>
      </p:graphicFrame>
      <p:graphicFrame>
        <p:nvGraphicFramePr>
          <p:cNvPr id="150" name="Table 149"/>
          <p:cNvGraphicFramePr>
            <a:graphicFrameLocks noGrp="1"/>
          </p:cNvGraphicFramePr>
          <p:nvPr>
            <p:extLst/>
          </p:nvPr>
        </p:nvGraphicFramePr>
        <p:xfrm>
          <a:off x="4939975" y="735692"/>
          <a:ext cx="4492948" cy="1075871"/>
        </p:xfrm>
        <a:graphic>
          <a:graphicData uri="http://schemas.openxmlformats.org/drawingml/2006/table">
            <a:tbl>
              <a:tblPr firstRow="1" bandRow="1">
                <a:tableStyleId>{5940675A-B579-460E-94D1-54222C63F5DA}</a:tableStyleId>
              </a:tblPr>
              <a:tblGrid>
                <a:gridCol w="415951">
                  <a:extLst>
                    <a:ext uri="{9D8B030D-6E8A-4147-A177-3AD203B41FA5}">
                      <a16:colId xmlns:a16="http://schemas.microsoft.com/office/drawing/2014/main" val="20000"/>
                    </a:ext>
                  </a:extLst>
                </a:gridCol>
                <a:gridCol w="1916844">
                  <a:extLst>
                    <a:ext uri="{9D8B030D-6E8A-4147-A177-3AD203B41FA5}">
                      <a16:colId xmlns:a16="http://schemas.microsoft.com/office/drawing/2014/main" val="20001"/>
                    </a:ext>
                  </a:extLst>
                </a:gridCol>
                <a:gridCol w="2160153">
                  <a:extLst>
                    <a:ext uri="{9D8B030D-6E8A-4147-A177-3AD203B41FA5}">
                      <a16:colId xmlns:a16="http://schemas.microsoft.com/office/drawing/2014/main" val="20002"/>
                    </a:ext>
                  </a:extLst>
                </a:gridCol>
              </a:tblGrid>
              <a:tr h="457200">
                <a:tc rowSpan="2">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dirty="0" smtClean="0"/>
                        <a:t>Hydrogen fuel cells</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1" dirty="0" smtClean="0">
                          <a:solidFill>
                            <a:schemeClr val="accent2"/>
                          </a:solidFill>
                        </a:rPr>
                        <a:t>Word equation:</a:t>
                      </a:r>
                    </a:p>
                    <a:p>
                      <a:pPr algn="ctr"/>
                      <a:endParaRPr lang="en-GB" sz="900" b="1" i="1" dirty="0" smtClean="0">
                        <a:solidFill>
                          <a:schemeClr val="accent2"/>
                        </a:solidFill>
                      </a:endParaRPr>
                    </a:p>
                    <a:p>
                      <a:pPr algn="ctr"/>
                      <a:r>
                        <a:rPr lang="en-GB" sz="900" b="1" i="1" dirty="0" smtClean="0">
                          <a:solidFill>
                            <a:schemeClr val="accent2"/>
                          </a:solidFill>
                        </a:rPr>
                        <a:t>hydrogen + oxygen </a:t>
                      </a:r>
                      <a:r>
                        <a:rPr lang="en-GB" sz="900" b="1" i="1" dirty="0" smtClean="0">
                          <a:solidFill>
                            <a:schemeClr val="accent2"/>
                          </a:solidFill>
                          <a:sym typeface="Wingdings" panose="05000000000000000000" pitchFamily="2" charset="2"/>
                        </a:rPr>
                        <a:t> water</a:t>
                      </a:r>
                      <a:endParaRPr lang="en-GB" sz="900" b="1" i="1" dirty="0">
                        <a:solidFill>
                          <a:schemeClr val="accent2"/>
                        </a:solidFill>
                      </a:endParaRPr>
                    </a:p>
                  </a:txBody>
                  <a:tcPr marL="65314" marR="65314" marT="32657" marB="32657" anchor="ctr"/>
                </a:tc>
                <a:tc>
                  <a:txBody>
                    <a:bodyPr/>
                    <a:lstStyle/>
                    <a:p>
                      <a:pPr algn="ctr"/>
                      <a:r>
                        <a:rPr lang="en-GB" sz="900" b="1" dirty="0" smtClean="0"/>
                        <a:t>Symbol equation:</a:t>
                      </a:r>
                    </a:p>
                    <a:p>
                      <a:pPr algn="ctr"/>
                      <a:endParaRPr lang="en-GB" sz="900" b="1" dirty="0" smtClean="0"/>
                    </a:p>
                    <a:p>
                      <a:pPr algn="ctr"/>
                      <a:r>
                        <a:rPr lang="en-GB" sz="900" b="1" dirty="0" smtClean="0"/>
                        <a:t>2H</a:t>
                      </a:r>
                      <a:r>
                        <a:rPr lang="en-GB" sz="900" b="1" baseline="-25000" dirty="0" smtClean="0"/>
                        <a:t>2 </a:t>
                      </a:r>
                      <a:r>
                        <a:rPr lang="en-GB" sz="900" b="1" dirty="0" smtClean="0"/>
                        <a:t>+ O</a:t>
                      </a:r>
                      <a:r>
                        <a:rPr lang="en-GB" sz="900" b="1" baseline="-25000" dirty="0" smtClean="0"/>
                        <a:t>2</a:t>
                      </a:r>
                      <a:r>
                        <a:rPr lang="en-GB" sz="900" b="1" dirty="0" smtClean="0"/>
                        <a:t> </a:t>
                      </a:r>
                      <a:r>
                        <a:rPr lang="en-GB" sz="900" b="1" dirty="0" smtClean="0">
                          <a:sym typeface="Wingdings" panose="05000000000000000000" pitchFamily="2" charset="2"/>
                        </a:rPr>
                        <a:t> 2H</a:t>
                      </a:r>
                      <a:r>
                        <a:rPr lang="en-GB" sz="900" b="1" baseline="-25000" dirty="0" smtClean="0">
                          <a:sym typeface="Wingdings" panose="05000000000000000000" pitchFamily="2" charset="2"/>
                        </a:rPr>
                        <a:t>2</a:t>
                      </a:r>
                      <a:r>
                        <a:rPr lang="en-GB" sz="900" b="1" dirty="0" smtClean="0">
                          <a:sym typeface="Wingdings" panose="05000000000000000000" pitchFamily="2" charset="2"/>
                        </a:rPr>
                        <a:t>O</a:t>
                      </a:r>
                      <a:endParaRPr lang="en-GB" sz="900" b="1" dirty="0"/>
                    </a:p>
                  </a:txBody>
                  <a:tcPr marL="65314" marR="65314" marT="32657" marB="32657" anchor="ctr"/>
                </a:tc>
                <a:extLst>
                  <a:ext uri="{0D108BD9-81ED-4DB2-BD59-A6C34878D82A}">
                    <a16:rowId xmlns:a16="http://schemas.microsoft.com/office/drawing/2014/main" val="10000"/>
                  </a:ext>
                </a:extLst>
              </a:tr>
              <a:tr h="618671">
                <a:tc vMerge="1">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endParaRPr lang="en-GB" sz="1200" b="1" dirty="0"/>
                    </a:p>
                  </a:txBody>
                  <a:tcPr anchor="ctr">
                    <a:solidFill>
                      <a:schemeClr val="accent2">
                        <a:lumMod val="20000"/>
                        <a:lumOff val="80000"/>
                      </a:schemeClr>
                    </a:solidFill>
                  </a:tcPr>
                </a:tc>
                <a:tc>
                  <a:txBody>
                    <a:bodyPr/>
                    <a:lstStyle/>
                    <a:p>
                      <a:pPr algn="ctr"/>
                      <a:r>
                        <a:rPr lang="en-GB" sz="900" b="1" dirty="0" smtClean="0"/>
                        <a:t>Advantages:</a:t>
                      </a:r>
                    </a:p>
                    <a:p>
                      <a:pPr marL="285750" indent="-285750">
                        <a:buFont typeface="Arial" panose="020B0604020202020204" pitchFamily="34" charset="0"/>
                        <a:buChar char="•"/>
                      </a:pPr>
                      <a:r>
                        <a:rPr lang="en-GB" sz="900" b="1" dirty="0" smtClean="0"/>
                        <a:t>No pollutants produced</a:t>
                      </a:r>
                    </a:p>
                    <a:p>
                      <a:pPr marL="285750" indent="-285750">
                        <a:buFont typeface="Arial" panose="020B0604020202020204" pitchFamily="34" charset="0"/>
                        <a:buChar char="•"/>
                      </a:pPr>
                      <a:r>
                        <a:rPr lang="en-GB" sz="900" b="1" dirty="0" smtClean="0"/>
                        <a:t>Can be a range of sizes</a:t>
                      </a:r>
                      <a:endParaRPr lang="en-GB" sz="900" b="1" i="1" dirty="0">
                        <a:solidFill>
                          <a:schemeClr val="accent2"/>
                        </a:solidFill>
                      </a:endParaRPr>
                    </a:p>
                  </a:txBody>
                  <a:tcPr marL="65314" marR="65314" marT="32657" marB="32657" anchor="ctr"/>
                </a:tc>
                <a:tc>
                  <a:txBody>
                    <a:bodyPr/>
                    <a:lstStyle/>
                    <a:p>
                      <a:pPr algn="ctr"/>
                      <a:r>
                        <a:rPr lang="en-GB" sz="900" b="1" dirty="0" smtClean="0"/>
                        <a:t>Disadvantages:</a:t>
                      </a:r>
                    </a:p>
                    <a:p>
                      <a:pPr marL="285750" indent="-285750">
                        <a:buFont typeface="Arial" panose="020B0604020202020204" pitchFamily="34" charset="0"/>
                        <a:buChar char="•"/>
                      </a:pPr>
                      <a:r>
                        <a:rPr lang="en-GB" sz="900" b="1" dirty="0" smtClean="0"/>
                        <a:t>Hydrogen is highly flammable</a:t>
                      </a:r>
                    </a:p>
                    <a:p>
                      <a:pPr marL="285750" indent="-285750">
                        <a:buFont typeface="Arial" panose="020B0604020202020204" pitchFamily="34" charset="0"/>
                        <a:buChar char="•"/>
                      </a:pPr>
                      <a:r>
                        <a:rPr lang="en-GB" sz="900" b="1" dirty="0" smtClean="0"/>
                        <a:t>Hydrogen is difficult to store</a:t>
                      </a:r>
                      <a:endParaRPr lang="en-GB" sz="900" b="1" dirty="0"/>
                    </a:p>
                  </a:txBody>
                  <a:tcPr marL="65314" marR="65314" marT="32657" marB="32657" anchor="ctr"/>
                </a:tc>
                <a:extLst>
                  <a:ext uri="{0D108BD9-81ED-4DB2-BD59-A6C34878D82A}">
                    <a16:rowId xmlns:a16="http://schemas.microsoft.com/office/drawing/2014/main" val="10001"/>
                  </a:ext>
                </a:extLst>
              </a:tr>
            </a:tbl>
          </a:graphicData>
        </a:graphic>
      </p:graphicFrame>
      <p:graphicFrame>
        <p:nvGraphicFramePr>
          <p:cNvPr id="153" name="Table 152"/>
          <p:cNvGraphicFramePr>
            <a:graphicFrameLocks noGrp="1"/>
          </p:cNvGraphicFramePr>
          <p:nvPr>
            <p:extLst/>
          </p:nvPr>
        </p:nvGraphicFramePr>
        <p:xfrm>
          <a:off x="4939974" y="120514"/>
          <a:ext cx="4031669" cy="518840"/>
        </p:xfrm>
        <a:graphic>
          <a:graphicData uri="http://schemas.openxmlformats.org/drawingml/2006/table">
            <a:tbl>
              <a:tblPr firstRow="1" bandRow="1">
                <a:tableStyleId>{5940675A-B579-460E-94D1-54222C63F5DA}</a:tableStyleId>
              </a:tblPr>
              <a:tblGrid>
                <a:gridCol w="435101">
                  <a:extLst>
                    <a:ext uri="{9D8B030D-6E8A-4147-A177-3AD203B41FA5}">
                      <a16:colId xmlns:a16="http://schemas.microsoft.com/office/drawing/2014/main" val="20000"/>
                    </a:ext>
                  </a:extLst>
                </a:gridCol>
                <a:gridCol w="1856189">
                  <a:extLst>
                    <a:ext uri="{9D8B030D-6E8A-4147-A177-3AD203B41FA5}">
                      <a16:colId xmlns:a16="http://schemas.microsoft.com/office/drawing/2014/main" val="20001"/>
                    </a:ext>
                  </a:extLst>
                </a:gridCol>
                <a:gridCol w="1740379">
                  <a:extLst>
                    <a:ext uri="{9D8B030D-6E8A-4147-A177-3AD203B41FA5}">
                      <a16:colId xmlns:a16="http://schemas.microsoft.com/office/drawing/2014/main" val="20002"/>
                    </a:ext>
                  </a:extLst>
                </a:gridCol>
              </a:tblGrid>
              <a:tr h="518840">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dirty="0" smtClean="0"/>
                        <a:t>Ionic half equations</a:t>
                      </a:r>
                      <a:endParaRPr lang="en-GB" sz="900" b="1" dirty="0"/>
                    </a:p>
                  </a:txBody>
                  <a:tcPr marL="65314" marR="65314" marT="32657" marB="32657" vert="vert270"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dirty="0" smtClean="0"/>
                        <a:t>Negative electrode:</a:t>
                      </a:r>
                    </a:p>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dirty="0" smtClean="0"/>
                        <a:t> 2H</a:t>
                      </a:r>
                      <a:r>
                        <a:rPr lang="en-GB" sz="900" b="1" baseline="-25000" dirty="0" smtClean="0"/>
                        <a:t>2</a:t>
                      </a:r>
                      <a:r>
                        <a:rPr lang="en-GB" sz="900" b="1" dirty="0" smtClean="0"/>
                        <a:t> (g) + 4OH</a:t>
                      </a:r>
                      <a:r>
                        <a:rPr lang="en-GB" sz="900" b="1" baseline="30000" dirty="0" smtClean="0"/>
                        <a:t>-</a:t>
                      </a:r>
                      <a:r>
                        <a:rPr lang="en-GB" sz="900" b="1" dirty="0" smtClean="0"/>
                        <a:t> (</a:t>
                      </a:r>
                      <a:r>
                        <a:rPr lang="en-GB" sz="900" b="1" dirty="0" err="1" smtClean="0"/>
                        <a:t>aq</a:t>
                      </a:r>
                      <a:r>
                        <a:rPr lang="en-GB" sz="900" b="1" dirty="0" smtClean="0"/>
                        <a:t>) </a:t>
                      </a:r>
                      <a:r>
                        <a:rPr lang="en-GB" sz="900" b="1" dirty="0" smtClean="0">
                          <a:sym typeface="Wingdings" panose="05000000000000000000" pitchFamily="2" charset="2"/>
                        </a:rPr>
                        <a:t> 4H</a:t>
                      </a:r>
                      <a:r>
                        <a:rPr lang="en-GB" sz="900" b="1" baseline="-25000" dirty="0" smtClean="0">
                          <a:sym typeface="Wingdings" panose="05000000000000000000" pitchFamily="2" charset="2"/>
                        </a:rPr>
                        <a:t>2</a:t>
                      </a:r>
                      <a:r>
                        <a:rPr lang="en-GB" sz="900" b="1" dirty="0" smtClean="0">
                          <a:sym typeface="Wingdings" panose="05000000000000000000" pitchFamily="2" charset="2"/>
                        </a:rPr>
                        <a:t>O (l) + 4e</a:t>
                      </a:r>
                      <a:r>
                        <a:rPr lang="en-GB" sz="900" b="1" baseline="30000" dirty="0" smtClean="0">
                          <a:sym typeface="Wingdings" panose="05000000000000000000" pitchFamily="2" charset="2"/>
                        </a:rPr>
                        <a:t>-</a:t>
                      </a:r>
                    </a:p>
                    <a:p>
                      <a:pPr algn="ctr"/>
                      <a:endParaRPr lang="en-GB" sz="900" b="1" i="1" dirty="0">
                        <a:solidFill>
                          <a:schemeClr val="accent2"/>
                        </a:solidFill>
                      </a:endParaRPr>
                    </a:p>
                  </a:txBody>
                  <a:tcPr marL="65314" marR="65314" marT="32657" marB="32657"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dirty="0" smtClean="0">
                          <a:sym typeface="Wingdings" panose="05000000000000000000" pitchFamily="2" charset="2"/>
                        </a:rPr>
                        <a:t>Positive electrode:</a:t>
                      </a:r>
                    </a:p>
                    <a:p>
                      <a:pPr marL="0" marR="0" lvl="0" indent="0" algn="ctr" defTabSz="1280160" rtl="0" eaLnBrk="1" fontAlgn="auto" latinLnBrk="0" hangingPunct="1">
                        <a:lnSpc>
                          <a:spcPct val="100000"/>
                        </a:lnSpc>
                        <a:spcBef>
                          <a:spcPts val="0"/>
                        </a:spcBef>
                        <a:spcAft>
                          <a:spcPts val="0"/>
                        </a:spcAft>
                        <a:buClrTx/>
                        <a:buSzTx/>
                        <a:buFontTx/>
                        <a:buNone/>
                        <a:tabLst/>
                        <a:defRPr/>
                      </a:pPr>
                      <a:r>
                        <a:rPr lang="en-GB" sz="900" b="1" dirty="0" smtClean="0">
                          <a:sym typeface="Wingdings" panose="05000000000000000000" pitchFamily="2" charset="2"/>
                        </a:rPr>
                        <a:t> O</a:t>
                      </a:r>
                      <a:r>
                        <a:rPr lang="en-GB" sz="900" b="1" baseline="-25000" dirty="0" smtClean="0">
                          <a:sym typeface="Wingdings" panose="05000000000000000000" pitchFamily="2" charset="2"/>
                        </a:rPr>
                        <a:t>2</a:t>
                      </a:r>
                      <a:r>
                        <a:rPr lang="en-GB" sz="900" b="1" dirty="0" smtClean="0">
                          <a:sym typeface="Wingdings" panose="05000000000000000000" pitchFamily="2" charset="2"/>
                        </a:rPr>
                        <a:t> (g) + 2H</a:t>
                      </a:r>
                      <a:r>
                        <a:rPr lang="en-GB" sz="900" b="1" baseline="-25000" dirty="0" smtClean="0">
                          <a:sym typeface="Wingdings" panose="05000000000000000000" pitchFamily="2" charset="2"/>
                        </a:rPr>
                        <a:t>2</a:t>
                      </a:r>
                      <a:r>
                        <a:rPr lang="en-GB" sz="900" b="1" dirty="0" smtClean="0">
                          <a:sym typeface="Wingdings" panose="05000000000000000000" pitchFamily="2" charset="2"/>
                        </a:rPr>
                        <a:t>O (l) + 4e</a:t>
                      </a:r>
                      <a:r>
                        <a:rPr lang="en-GB" sz="900" b="1" baseline="30000" dirty="0" smtClean="0">
                          <a:sym typeface="Wingdings" panose="05000000000000000000" pitchFamily="2" charset="2"/>
                        </a:rPr>
                        <a:t>-</a:t>
                      </a:r>
                      <a:r>
                        <a:rPr lang="en-GB" sz="900" b="1" dirty="0" smtClean="0">
                          <a:sym typeface="Wingdings" panose="05000000000000000000" pitchFamily="2" charset="2"/>
                        </a:rPr>
                        <a:t>  4OH</a:t>
                      </a:r>
                      <a:r>
                        <a:rPr lang="en-GB" sz="900" b="1" baseline="30000" dirty="0" smtClean="0">
                          <a:sym typeface="Wingdings" panose="05000000000000000000" pitchFamily="2" charset="2"/>
                        </a:rPr>
                        <a:t>-</a:t>
                      </a:r>
                      <a:r>
                        <a:rPr lang="en-GB" sz="900" b="1" dirty="0" smtClean="0">
                          <a:sym typeface="Wingdings" panose="05000000000000000000" pitchFamily="2" charset="2"/>
                        </a:rPr>
                        <a:t> (</a:t>
                      </a:r>
                      <a:r>
                        <a:rPr lang="en-GB" sz="900" b="1" dirty="0" err="1" smtClean="0">
                          <a:sym typeface="Wingdings" panose="05000000000000000000" pitchFamily="2" charset="2"/>
                        </a:rPr>
                        <a:t>aq</a:t>
                      </a:r>
                      <a:r>
                        <a:rPr lang="en-GB" sz="900" b="1" dirty="0" smtClean="0">
                          <a:sym typeface="Wingdings" panose="05000000000000000000" pitchFamily="2" charset="2"/>
                        </a:rPr>
                        <a:t>)</a:t>
                      </a:r>
                      <a:endParaRPr lang="en-GB" sz="900" b="1" dirty="0" smtClean="0"/>
                    </a:p>
                    <a:p>
                      <a:pPr marL="0" marR="0" indent="0" algn="ctr" defTabSz="1280160" rtl="0" eaLnBrk="1" fontAlgn="auto" latinLnBrk="0" hangingPunct="1">
                        <a:lnSpc>
                          <a:spcPct val="100000"/>
                        </a:lnSpc>
                        <a:spcBef>
                          <a:spcPts val="0"/>
                        </a:spcBef>
                        <a:spcAft>
                          <a:spcPts val="0"/>
                        </a:spcAft>
                        <a:buClrTx/>
                        <a:buSzTx/>
                        <a:buFontTx/>
                        <a:buNone/>
                        <a:tabLst/>
                        <a:defRPr/>
                      </a:pPr>
                      <a:endParaRPr lang="en-US" sz="900" b="1" dirty="0" smtClean="0"/>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155" name="Table 154"/>
          <p:cNvGraphicFramePr>
            <a:graphicFrameLocks noGrp="1"/>
          </p:cNvGraphicFramePr>
          <p:nvPr>
            <p:extLst/>
          </p:nvPr>
        </p:nvGraphicFramePr>
        <p:xfrm>
          <a:off x="3208176" y="4673789"/>
          <a:ext cx="2419233" cy="1903036"/>
        </p:xfrm>
        <a:graphic>
          <a:graphicData uri="http://schemas.openxmlformats.org/drawingml/2006/table">
            <a:tbl>
              <a:tblPr firstRow="1" bandRow="1">
                <a:tableStyleId>{5940675A-B579-460E-94D1-54222C63F5DA}</a:tableStyleId>
              </a:tblPr>
              <a:tblGrid>
                <a:gridCol w="427080">
                  <a:extLst>
                    <a:ext uri="{9D8B030D-6E8A-4147-A177-3AD203B41FA5}">
                      <a16:colId xmlns:a16="http://schemas.microsoft.com/office/drawing/2014/main" val="20000"/>
                    </a:ext>
                  </a:extLst>
                </a:gridCol>
                <a:gridCol w="1180241">
                  <a:extLst>
                    <a:ext uri="{9D8B030D-6E8A-4147-A177-3AD203B41FA5}">
                      <a16:colId xmlns:a16="http://schemas.microsoft.com/office/drawing/2014/main" val="20001"/>
                    </a:ext>
                  </a:extLst>
                </a:gridCol>
                <a:gridCol w="811912">
                  <a:extLst>
                    <a:ext uri="{9D8B030D-6E8A-4147-A177-3AD203B41FA5}">
                      <a16:colId xmlns:a16="http://schemas.microsoft.com/office/drawing/2014/main" val="20002"/>
                    </a:ext>
                  </a:extLst>
                </a:gridCol>
              </a:tblGrid>
              <a:tr h="890784">
                <a:tc>
                  <a:txBody>
                    <a:bodyPr/>
                    <a:lstStyle/>
                    <a:p>
                      <a:pPr algn="ctr"/>
                      <a:r>
                        <a:rPr lang="en-GB" sz="900" b="1" dirty="0" smtClean="0"/>
                        <a:t>Non-rechargeable cells</a:t>
                      </a:r>
                    </a:p>
                  </a:txBody>
                  <a:tcPr marL="65314" marR="65314" marT="32657" marB="32657" vert="vert270" anchor="ctr">
                    <a:solidFill>
                      <a:schemeClr val="accent2">
                        <a:lumMod val="20000"/>
                        <a:lumOff val="80000"/>
                      </a:schemeClr>
                    </a:solidFill>
                  </a:tcPr>
                </a:tc>
                <a:tc>
                  <a:txBody>
                    <a:bodyPr/>
                    <a:lstStyle/>
                    <a:p>
                      <a:pPr algn="ctr"/>
                      <a:r>
                        <a:rPr lang="en-GB" sz="900" b="1" i="1" dirty="0" smtClean="0">
                          <a:solidFill>
                            <a:schemeClr val="accent2"/>
                          </a:solidFill>
                        </a:rPr>
                        <a:t>Stop when</a:t>
                      </a:r>
                      <a:r>
                        <a:rPr lang="en-GB" sz="900" b="1" i="1" baseline="0" dirty="0" smtClean="0">
                          <a:solidFill>
                            <a:schemeClr val="accent2"/>
                          </a:solidFill>
                        </a:rPr>
                        <a:t> </a:t>
                      </a:r>
                      <a:r>
                        <a:rPr lang="en-GB" sz="900" b="1" i="1" dirty="0" smtClean="0">
                          <a:solidFill>
                            <a:schemeClr val="accent2"/>
                          </a:solidFill>
                        </a:rPr>
                        <a:t>one of the reactants has been used up</a:t>
                      </a:r>
                    </a:p>
                    <a:p>
                      <a:pPr algn="ctr"/>
                      <a:endParaRPr lang="en-GB" sz="900" b="1" i="1" dirty="0">
                        <a:solidFill>
                          <a:schemeClr val="accent2"/>
                        </a:solidFill>
                      </a:endParaRPr>
                    </a:p>
                  </a:txBody>
                  <a:tcPr marL="65314" marR="65314" marT="32657" marB="32657" anchor="ctr"/>
                </a:tc>
                <a:tc>
                  <a:txBody>
                    <a:bodyPr/>
                    <a:lstStyle/>
                    <a:p>
                      <a:pPr marL="0" indent="0" algn="ctr">
                        <a:buFont typeface="Arial" panose="020B0604020202020204" pitchFamily="34" charset="0"/>
                        <a:buNone/>
                      </a:pPr>
                      <a:r>
                        <a:rPr lang="en-GB" sz="900" b="1" dirty="0" smtClean="0"/>
                        <a:t>Alkaline batteries</a:t>
                      </a:r>
                      <a:endParaRPr lang="en-US" sz="900" dirty="0" smtClean="0"/>
                    </a:p>
                  </a:txBody>
                  <a:tcPr marL="65314" marR="65314" marT="32657" marB="32657" anchor="ctr"/>
                </a:tc>
                <a:extLst>
                  <a:ext uri="{0D108BD9-81ED-4DB2-BD59-A6C34878D82A}">
                    <a16:rowId xmlns:a16="http://schemas.microsoft.com/office/drawing/2014/main" val="10000"/>
                  </a:ext>
                </a:extLst>
              </a:tr>
              <a:tr h="1012252">
                <a:tc>
                  <a:txBody>
                    <a:bodyPr/>
                    <a:lstStyle/>
                    <a:p>
                      <a:pPr algn="ctr"/>
                      <a:r>
                        <a:rPr lang="en-GB" sz="900" b="1" dirty="0" smtClean="0"/>
                        <a:t>Rechargeable cells</a:t>
                      </a:r>
                    </a:p>
                  </a:txBody>
                  <a:tcPr marL="65314" marR="65314" marT="32657" marB="32657" vert="vert270" anchor="ctr">
                    <a:solidFill>
                      <a:schemeClr val="accent2">
                        <a:lumMod val="20000"/>
                        <a:lumOff val="80000"/>
                      </a:schemeClr>
                    </a:solidFill>
                  </a:tcPr>
                </a:tc>
                <a:tc>
                  <a:txBody>
                    <a:bodyPr/>
                    <a:lstStyle/>
                    <a:p>
                      <a:pPr algn="ctr"/>
                      <a:r>
                        <a:rPr lang="en-GB" sz="900" b="1" i="1" dirty="0" smtClean="0">
                          <a:solidFill>
                            <a:schemeClr val="accent2"/>
                          </a:solidFill>
                        </a:rPr>
                        <a:t>Can be recharged because the chemical reactions are reversed when an external electrical current is supplied</a:t>
                      </a:r>
                    </a:p>
                    <a:p>
                      <a:pPr algn="ctr"/>
                      <a:endParaRPr lang="en-GB" sz="900" b="1" i="1" dirty="0">
                        <a:solidFill>
                          <a:schemeClr val="accent2"/>
                        </a:solidFill>
                      </a:endParaRPr>
                    </a:p>
                  </a:txBody>
                  <a:tcPr marL="65314" marR="65314" marT="32657" marB="32657" anchor="ctr"/>
                </a:tc>
                <a:tc>
                  <a:txBody>
                    <a:bodyPr/>
                    <a:lstStyle/>
                    <a:p>
                      <a:pPr marL="0" indent="0" algn="ctr">
                        <a:buFont typeface="Arial" panose="020B0604020202020204" pitchFamily="34" charset="0"/>
                        <a:buNone/>
                      </a:pPr>
                      <a:r>
                        <a:rPr lang="en-GB" sz="900" b="1" dirty="0" smtClean="0"/>
                        <a:t>Rechargeable batteries</a:t>
                      </a:r>
                    </a:p>
                    <a:p>
                      <a:pPr marL="0" indent="0" algn="l">
                        <a:buFont typeface="Arial" charset="0"/>
                        <a:buNone/>
                      </a:pPr>
                      <a:endParaRPr lang="en-GB" sz="900" dirty="0"/>
                    </a:p>
                  </a:txBody>
                  <a:tcPr marL="65314" marR="65314" marT="32657" marB="32657" anchor="ctr"/>
                </a:tc>
                <a:extLst>
                  <a:ext uri="{0D108BD9-81ED-4DB2-BD59-A6C34878D82A}">
                    <a16:rowId xmlns:a16="http://schemas.microsoft.com/office/drawing/2014/main" val="10001"/>
                  </a:ext>
                </a:extLst>
              </a:tr>
            </a:tbl>
          </a:graphicData>
        </a:graphic>
      </p:graphicFrame>
      <p:graphicFrame>
        <p:nvGraphicFramePr>
          <p:cNvPr id="157" name="Table 156"/>
          <p:cNvGraphicFramePr>
            <a:graphicFrameLocks noGrp="1"/>
          </p:cNvGraphicFramePr>
          <p:nvPr>
            <p:extLst/>
          </p:nvPr>
        </p:nvGraphicFramePr>
        <p:xfrm>
          <a:off x="3208175" y="3331227"/>
          <a:ext cx="2419234" cy="1266220"/>
        </p:xfrm>
        <a:graphic>
          <a:graphicData uri="http://schemas.openxmlformats.org/drawingml/2006/table">
            <a:tbl>
              <a:tblPr firstRow="1" bandRow="1">
                <a:tableStyleId>{5940675A-B579-460E-94D1-54222C63F5DA}</a:tableStyleId>
              </a:tblPr>
              <a:tblGrid>
                <a:gridCol w="247396">
                  <a:extLst>
                    <a:ext uri="{9D8B030D-6E8A-4147-A177-3AD203B41FA5}">
                      <a16:colId xmlns:a16="http://schemas.microsoft.com/office/drawing/2014/main" val="20000"/>
                    </a:ext>
                  </a:extLst>
                </a:gridCol>
                <a:gridCol w="1293852">
                  <a:extLst>
                    <a:ext uri="{9D8B030D-6E8A-4147-A177-3AD203B41FA5}">
                      <a16:colId xmlns:a16="http://schemas.microsoft.com/office/drawing/2014/main" val="20001"/>
                    </a:ext>
                  </a:extLst>
                </a:gridCol>
                <a:gridCol w="877986">
                  <a:extLst>
                    <a:ext uri="{9D8B030D-6E8A-4147-A177-3AD203B41FA5}">
                      <a16:colId xmlns:a16="http://schemas.microsoft.com/office/drawing/2014/main" val="20002"/>
                    </a:ext>
                  </a:extLst>
                </a:gridCol>
              </a:tblGrid>
              <a:tr h="633110">
                <a:tc>
                  <a:txBody>
                    <a:bodyPr/>
                    <a:lstStyle/>
                    <a:p>
                      <a:pPr algn="ctr"/>
                      <a:r>
                        <a:rPr lang="en-GB" sz="900" b="1" dirty="0" smtClean="0"/>
                        <a:t>Simple cell</a:t>
                      </a:r>
                    </a:p>
                  </a:txBody>
                  <a:tcPr marL="65314" marR="65314" marT="32657" marB="32657" vert="vert270" anchor="ctr">
                    <a:solidFill>
                      <a:schemeClr val="accent2">
                        <a:lumMod val="20000"/>
                        <a:lumOff val="80000"/>
                      </a:schemeClr>
                    </a:solidFill>
                  </a:tcPr>
                </a:tc>
                <a:tc>
                  <a:txBody>
                    <a:bodyPr/>
                    <a:lstStyle/>
                    <a:p>
                      <a:pPr algn="ctr"/>
                      <a:r>
                        <a:rPr lang="en-GB" sz="900" b="1" i="1" dirty="0" smtClean="0">
                          <a:solidFill>
                            <a:schemeClr val="accent2"/>
                          </a:solidFill>
                        </a:rPr>
                        <a:t>Make a simple cell</a:t>
                      </a:r>
                      <a:r>
                        <a:rPr lang="en-GB" sz="900" b="1" i="1" baseline="0" dirty="0" smtClean="0">
                          <a:solidFill>
                            <a:schemeClr val="accent2"/>
                          </a:solidFill>
                        </a:rPr>
                        <a:t> by connecting</a:t>
                      </a:r>
                      <a:r>
                        <a:rPr lang="en-GB" sz="900" b="1" i="1" dirty="0" smtClean="0">
                          <a:solidFill>
                            <a:schemeClr val="accent2"/>
                          </a:solidFill>
                        </a:rPr>
                        <a:t> two different metals in contact with an electrolyte</a:t>
                      </a:r>
                    </a:p>
                  </a:txBody>
                  <a:tcPr marL="65314" marR="65314" marT="32657" marB="32657" anchor="ctr"/>
                </a:tc>
                <a:tc rowSpan="2">
                  <a:txBody>
                    <a:bodyPr/>
                    <a:lstStyle/>
                    <a:p>
                      <a:pPr marL="0" marR="0" lvl="0" indent="0" algn="ctr" defTabSz="128016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b="1" dirty="0" smtClean="0"/>
                        <a:t>Increase the voltage by increasing the reactivity difference between the two metals.</a:t>
                      </a:r>
                    </a:p>
                  </a:txBody>
                  <a:tcPr marL="65314" marR="65314" marT="32657" marB="32657" anchor="ctr"/>
                </a:tc>
                <a:extLst>
                  <a:ext uri="{0D108BD9-81ED-4DB2-BD59-A6C34878D82A}">
                    <a16:rowId xmlns:a16="http://schemas.microsoft.com/office/drawing/2014/main" val="10000"/>
                  </a:ext>
                </a:extLst>
              </a:tr>
              <a:tr h="633110">
                <a:tc>
                  <a:txBody>
                    <a:bodyPr/>
                    <a:lstStyle/>
                    <a:p>
                      <a:pPr algn="ctr"/>
                      <a:r>
                        <a:rPr lang="en-GB" sz="900" b="1" dirty="0" smtClean="0"/>
                        <a:t>Batteries</a:t>
                      </a:r>
                    </a:p>
                  </a:txBody>
                  <a:tcPr marL="65314" marR="65314" marT="32657" marB="32657" vert="vert270" anchor="ctr">
                    <a:solidFill>
                      <a:schemeClr val="accent2">
                        <a:lumMod val="20000"/>
                        <a:lumOff val="80000"/>
                      </a:schemeClr>
                    </a:solidFill>
                  </a:tcPr>
                </a:tc>
                <a:tc>
                  <a:txBody>
                    <a:bodyPr/>
                    <a:lstStyle/>
                    <a:p>
                      <a:pPr algn="ctr"/>
                      <a:r>
                        <a:rPr lang="en-GB" sz="900" b="1" i="1" dirty="0" smtClean="0">
                          <a:solidFill>
                            <a:schemeClr val="accent2"/>
                          </a:solidFill>
                        </a:rPr>
                        <a:t>Consist of two or</a:t>
                      </a:r>
                      <a:r>
                        <a:rPr lang="en-GB" sz="900" b="1" i="1" baseline="0" dirty="0" smtClean="0">
                          <a:solidFill>
                            <a:schemeClr val="accent2"/>
                          </a:solidFill>
                        </a:rPr>
                        <a:t> more cells connected together in series to provide a greater voltage.</a:t>
                      </a:r>
                      <a:endParaRPr lang="en-GB" sz="900" b="1" i="1" dirty="0" smtClean="0">
                        <a:solidFill>
                          <a:schemeClr val="accent2"/>
                        </a:solidFill>
                      </a:endParaRPr>
                    </a:p>
                  </a:txBody>
                  <a:tcPr marL="65314" marR="65314" marT="32657" marB="32657" anchor="ctr"/>
                </a:tc>
                <a:tc vMerge="1">
                  <a:txBody>
                    <a:bodyPr/>
                    <a:lstStyle/>
                    <a:p>
                      <a:pPr marL="0" marR="0" lvl="0" indent="0" algn="ctr" defTabSz="128016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dirty="0" smtClean="0"/>
                    </a:p>
                  </a:txBody>
                  <a:tcPr anchor="ctr"/>
                </a:tc>
                <a:extLst>
                  <a:ext uri="{0D108BD9-81ED-4DB2-BD59-A6C34878D82A}">
                    <a16:rowId xmlns:a16="http://schemas.microsoft.com/office/drawing/2014/main" val="10001"/>
                  </a:ext>
                </a:extLst>
              </a:tr>
            </a:tbl>
          </a:graphicData>
        </a:graphic>
      </p:graphicFrame>
      <p:cxnSp>
        <p:nvCxnSpPr>
          <p:cNvPr id="242" name="Straight Arrow Connector 241"/>
          <p:cNvCxnSpPr>
            <a:stCxn id="4" idx="1"/>
            <a:endCxn id="130" idx="3"/>
          </p:cNvCxnSpPr>
          <p:nvPr/>
        </p:nvCxnSpPr>
        <p:spPr>
          <a:xfrm flipH="1">
            <a:off x="4090511" y="2534440"/>
            <a:ext cx="113621" cy="2414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4" name="Straight Arrow Connector 243"/>
          <p:cNvCxnSpPr>
            <a:stCxn id="4" idx="0"/>
            <a:endCxn id="20" idx="3"/>
          </p:cNvCxnSpPr>
          <p:nvPr/>
        </p:nvCxnSpPr>
        <p:spPr>
          <a:xfrm flipH="1" flipV="1">
            <a:off x="4478400" y="1956226"/>
            <a:ext cx="376151" cy="34738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6" name="Straight Arrow Connector 245"/>
          <p:cNvCxnSpPr>
            <a:stCxn id="20" idx="0"/>
            <a:endCxn id="372" idx="2"/>
          </p:cNvCxnSpPr>
          <p:nvPr/>
        </p:nvCxnSpPr>
        <p:spPr>
          <a:xfrm flipH="1" flipV="1">
            <a:off x="2959610" y="1369786"/>
            <a:ext cx="1113841" cy="42291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8" name="Straight Arrow Connector 247"/>
          <p:cNvCxnSpPr>
            <a:stCxn id="130" idx="0"/>
            <a:endCxn id="144" idx="3"/>
          </p:cNvCxnSpPr>
          <p:nvPr/>
        </p:nvCxnSpPr>
        <p:spPr>
          <a:xfrm flipH="1" flipV="1">
            <a:off x="3018084" y="1698182"/>
            <a:ext cx="602483" cy="53709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1" name="Straight Arrow Connector 250"/>
          <p:cNvCxnSpPr>
            <a:endCxn id="145" idx="3"/>
          </p:cNvCxnSpPr>
          <p:nvPr/>
        </p:nvCxnSpPr>
        <p:spPr>
          <a:xfrm flipH="1" flipV="1">
            <a:off x="3018084" y="2386129"/>
            <a:ext cx="120766" cy="15699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4" name="Straight Arrow Connector 253"/>
          <p:cNvCxnSpPr>
            <a:stCxn id="130" idx="2"/>
            <a:endCxn id="148" idx="3"/>
          </p:cNvCxnSpPr>
          <p:nvPr/>
        </p:nvCxnSpPr>
        <p:spPr>
          <a:xfrm flipH="1">
            <a:off x="3128491" y="2881882"/>
            <a:ext cx="492076" cy="55142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9" name="Straight Arrow Connector 278"/>
          <p:cNvCxnSpPr>
            <a:stCxn id="46" idx="2"/>
          </p:cNvCxnSpPr>
          <p:nvPr/>
        </p:nvCxnSpPr>
        <p:spPr>
          <a:xfrm>
            <a:off x="6079949" y="2722103"/>
            <a:ext cx="129608" cy="70214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4" idx="0"/>
            <a:endCxn id="167" idx="1"/>
          </p:cNvCxnSpPr>
          <p:nvPr/>
        </p:nvCxnSpPr>
        <p:spPr>
          <a:xfrm flipV="1">
            <a:off x="4854551" y="2024295"/>
            <a:ext cx="1059438" cy="27931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a:endCxn id="150" idx="2"/>
          </p:cNvCxnSpPr>
          <p:nvPr/>
        </p:nvCxnSpPr>
        <p:spPr>
          <a:xfrm flipV="1">
            <a:off x="6680524" y="1811564"/>
            <a:ext cx="505924" cy="8721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4" idx="3"/>
            <a:endCxn id="46" idx="1"/>
          </p:cNvCxnSpPr>
          <p:nvPr/>
        </p:nvCxnSpPr>
        <p:spPr>
          <a:xfrm>
            <a:off x="5504970" y="2534440"/>
            <a:ext cx="170031" cy="2414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a:stCxn id="4" idx="2"/>
          </p:cNvCxnSpPr>
          <p:nvPr/>
        </p:nvCxnSpPr>
        <p:spPr>
          <a:xfrm flipH="1">
            <a:off x="4751317" y="2765272"/>
            <a:ext cx="103234" cy="11661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4" name="Picture 13"/>
          <p:cNvPicPr>
            <a:picLocks noChangeAspect="1"/>
          </p:cNvPicPr>
          <p:nvPr/>
        </p:nvPicPr>
        <p:blipFill>
          <a:blip r:embed="rId3"/>
          <a:stretch>
            <a:fillRect/>
          </a:stretch>
        </p:blipFill>
        <p:spPr>
          <a:xfrm>
            <a:off x="6109848" y="5159376"/>
            <a:ext cx="1661194" cy="1335806"/>
          </a:xfrm>
          <a:prstGeom prst="rect">
            <a:avLst/>
          </a:prstGeom>
        </p:spPr>
      </p:pic>
      <p:cxnSp>
        <p:nvCxnSpPr>
          <p:cNvPr id="292" name="Straight Arrow Connector 291"/>
          <p:cNvCxnSpPr>
            <a:stCxn id="46" idx="3"/>
            <a:endCxn id="92" idx="1"/>
          </p:cNvCxnSpPr>
          <p:nvPr/>
        </p:nvCxnSpPr>
        <p:spPr>
          <a:xfrm>
            <a:off x="6484897" y="2558580"/>
            <a:ext cx="170031" cy="22845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6" name="Straight Arrow Connector 295"/>
          <p:cNvCxnSpPr/>
          <p:nvPr/>
        </p:nvCxnSpPr>
        <p:spPr>
          <a:xfrm flipH="1">
            <a:off x="4605223" y="3203813"/>
            <a:ext cx="146094" cy="11045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0" name="Straight Arrow Connector 299"/>
          <p:cNvCxnSpPr>
            <a:stCxn id="157" idx="2"/>
            <a:endCxn id="155" idx="0"/>
          </p:cNvCxnSpPr>
          <p:nvPr/>
        </p:nvCxnSpPr>
        <p:spPr>
          <a:xfrm>
            <a:off x="4417792" y="4597447"/>
            <a:ext cx="0" cy="7634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graphicFrame>
            <p:nvGraphicFramePr>
              <p:cNvPr id="309" name="Table 308"/>
              <p:cNvGraphicFramePr>
                <a:graphicFrameLocks noGrp="1"/>
              </p:cNvGraphicFramePr>
              <p:nvPr>
                <p:extLst/>
              </p:nvPr>
            </p:nvGraphicFramePr>
            <p:xfrm>
              <a:off x="431733" y="4262564"/>
              <a:ext cx="2656915" cy="2314261"/>
            </p:xfrm>
            <a:graphic>
              <a:graphicData uri="http://schemas.openxmlformats.org/drawingml/2006/table">
                <a:tbl>
                  <a:tblPr firstRow="1" bandRow="1">
                    <a:tableStyleId>{5940675A-B579-460E-94D1-54222C63F5DA}</a:tableStyleId>
                  </a:tblPr>
                  <a:tblGrid>
                    <a:gridCol w="293981">
                      <a:extLst>
                        <a:ext uri="{9D8B030D-6E8A-4147-A177-3AD203B41FA5}">
                          <a16:colId xmlns:a16="http://schemas.microsoft.com/office/drawing/2014/main" val="20000"/>
                        </a:ext>
                      </a:extLst>
                    </a:gridCol>
                    <a:gridCol w="2362934">
                      <a:extLst>
                        <a:ext uri="{9D8B030D-6E8A-4147-A177-3AD203B41FA5}">
                          <a16:colId xmlns:a16="http://schemas.microsoft.com/office/drawing/2014/main" val="20001"/>
                        </a:ext>
                      </a:extLst>
                    </a:gridCol>
                  </a:tblGrid>
                  <a:tr h="943267">
                    <a:tc rowSpan="2">
                      <a:txBody>
                        <a:bodyPr/>
                        <a:lstStyle/>
                        <a:p>
                          <a:pPr algn="ctr"/>
                          <a:r>
                            <a:rPr lang="en-GB" sz="900" b="1" dirty="0" smtClean="0"/>
                            <a:t>Bond energy calculation</a:t>
                          </a:r>
                          <a:endParaRPr lang="en-GB" sz="900" b="1" dirty="0"/>
                        </a:p>
                      </a:txBody>
                      <a:tcPr marL="65314" marR="65314" marT="32657" marB="32657" vert="vert270" anchor="ctr">
                        <a:solidFill>
                          <a:schemeClr val="accent2">
                            <a:lumMod val="20000"/>
                            <a:lumOff val="80000"/>
                          </a:schemeClr>
                        </a:solidFill>
                      </a:tcPr>
                    </a:tc>
                    <a:tc>
                      <a:txBody>
                        <a:bodyPr/>
                        <a:lstStyle/>
                        <a:p>
                          <a:pPr algn="ctr"/>
                          <a:r>
                            <a:rPr lang="en-GB" sz="900" b="1" i="0" dirty="0" smtClean="0">
                              <a:solidFill>
                                <a:schemeClr val="tx1"/>
                              </a:solidFill>
                            </a:rPr>
                            <a:t>Calculate the overall energy change for the forward reaction </a:t>
                          </a:r>
                        </a:p>
                        <a:p>
                          <a:pPr algn="ctr"/>
                          <a:r>
                            <a:rPr lang="en-GB" sz="900" b="1" i="0" dirty="0" smtClean="0">
                              <a:solidFill>
                                <a:schemeClr val="tx1"/>
                              </a:solidFill>
                            </a:rPr>
                            <a:t>N</a:t>
                          </a:r>
                          <a:r>
                            <a:rPr lang="en-GB" sz="900" b="1" i="0" baseline="-25000" dirty="0" smtClean="0">
                              <a:solidFill>
                                <a:schemeClr val="tx1"/>
                              </a:solidFill>
                            </a:rPr>
                            <a:t>2</a:t>
                          </a:r>
                          <a:r>
                            <a:rPr lang="en-GB" sz="900" b="1" i="0" dirty="0" smtClean="0">
                              <a:solidFill>
                                <a:schemeClr val="tx1"/>
                              </a:solidFill>
                            </a:rPr>
                            <a:t> + 3H</a:t>
                          </a:r>
                          <a:r>
                            <a:rPr lang="en-GB" sz="900" b="1" i="0" baseline="-25000" dirty="0" smtClean="0">
                              <a:solidFill>
                                <a:schemeClr val="tx1"/>
                              </a:solidFill>
                            </a:rPr>
                            <a:t>2  </a:t>
                          </a:r>
                          <a14:m>
                            <m:oMath xmlns:m="http://schemas.openxmlformats.org/officeDocument/2006/math">
                              <m:r>
                                <a:rPr lang="en-GB" sz="900" b="1" i="0" baseline="0" smtClean="0">
                                  <a:solidFill>
                                    <a:schemeClr val="tx1"/>
                                  </a:solidFill>
                                  <a:latin typeface="Cambria Math" panose="02040503050406030204" pitchFamily="18" charset="0"/>
                                  <a:ea typeface="Cambria Math" panose="02040503050406030204" pitchFamily="18" charset="0"/>
                                </a:rPr>
                                <m:t>⇌</m:t>
                              </m:r>
                            </m:oMath>
                          </a14:m>
                          <a:r>
                            <a:rPr lang="en-GB" sz="900" b="1" i="0" baseline="-25000" dirty="0" smtClean="0">
                              <a:solidFill>
                                <a:schemeClr val="tx1"/>
                              </a:solidFill>
                            </a:rPr>
                            <a:t> </a:t>
                          </a:r>
                          <a:r>
                            <a:rPr lang="en-GB" sz="900" b="1" i="0" baseline="0" dirty="0" smtClean="0">
                              <a:solidFill>
                                <a:schemeClr val="tx1"/>
                              </a:solidFill>
                            </a:rPr>
                            <a:t>2NH</a:t>
                          </a:r>
                          <a:r>
                            <a:rPr lang="en-GB" sz="900" b="1" i="0" baseline="-25000" dirty="0" smtClean="0">
                              <a:solidFill>
                                <a:schemeClr val="tx1"/>
                              </a:solidFill>
                            </a:rPr>
                            <a:t>3</a:t>
                          </a:r>
                        </a:p>
                        <a:p>
                          <a:pPr algn="ctr"/>
                          <a:endParaRPr lang="en-GB" sz="900" b="1" i="0" baseline="-25000" dirty="0" smtClean="0">
                            <a:solidFill>
                              <a:schemeClr val="tx1"/>
                            </a:solidFill>
                          </a:endParaRPr>
                        </a:p>
                        <a:p>
                          <a:pPr algn="ctr"/>
                          <a:r>
                            <a:rPr lang="en-GB" sz="900" b="1" i="0" baseline="0" dirty="0" smtClean="0">
                              <a:solidFill>
                                <a:schemeClr val="tx1"/>
                              </a:solidFill>
                            </a:rPr>
                            <a:t>Bond energies (in kJ/</a:t>
                          </a:r>
                          <a:r>
                            <a:rPr lang="en-GB" sz="900" b="1" i="0" baseline="0" dirty="0" err="1" smtClean="0">
                              <a:solidFill>
                                <a:schemeClr val="tx1"/>
                              </a:solidFill>
                            </a:rPr>
                            <a:t>mol</a:t>
                          </a:r>
                          <a:r>
                            <a:rPr lang="en-GB" sz="900" b="1" i="0" baseline="0" dirty="0" smtClean="0">
                              <a:solidFill>
                                <a:schemeClr val="tx1"/>
                              </a:solidFill>
                            </a:rPr>
                            <a:t>): H-H 436, H-N 391, N</a:t>
                          </a:r>
                          <a14:m>
                            <m:oMath xmlns:m="http://schemas.openxmlformats.org/officeDocument/2006/math">
                              <m:r>
                                <a:rPr lang="en-GB" sz="900" b="1" i="0" baseline="0" smtClean="0">
                                  <a:solidFill>
                                    <a:schemeClr val="tx1"/>
                                  </a:solidFill>
                                  <a:latin typeface="Cambria Math" panose="02040503050406030204" pitchFamily="18" charset="0"/>
                                  <a:ea typeface="Cambria Math" panose="02040503050406030204" pitchFamily="18" charset="0"/>
                                </a:rPr>
                                <m:t>≡</m:t>
                              </m:r>
                            </m:oMath>
                          </a14:m>
                          <a:r>
                            <a:rPr lang="en-GB" sz="900" b="1" i="0" baseline="0" dirty="0" smtClean="0">
                              <a:solidFill>
                                <a:schemeClr val="tx1"/>
                              </a:solidFill>
                            </a:rPr>
                            <a:t>N 945</a:t>
                          </a:r>
                          <a:endParaRPr lang="en-GB" sz="900" b="1" i="0" baseline="0" dirty="0">
                            <a:solidFill>
                              <a:schemeClr val="tx1"/>
                            </a:solidFill>
                          </a:endParaRPr>
                        </a:p>
                      </a:txBody>
                      <a:tcPr marL="65314" marR="65314" marT="32657" marB="32657" anchor="ctr"/>
                    </a:tc>
                    <a:extLst>
                      <a:ext uri="{0D108BD9-81ED-4DB2-BD59-A6C34878D82A}">
                        <a16:rowId xmlns:a16="http://schemas.microsoft.com/office/drawing/2014/main" val="10000"/>
                      </a:ext>
                    </a:extLst>
                  </a:tr>
                  <a:tr h="1370994">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900" b="1" i="0" dirty="0" smtClean="0">
                              <a:solidFill>
                                <a:schemeClr val="tx1"/>
                              </a:solidFill>
                            </a:rPr>
                            <a:t>Bond breaking: 945 + (3 x 436) = 945 + 1308 = 2253 kJ/</a:t>
                          </a:r>
                          <a:r>
                            <a:rPr lang="en-GB" sz="900" b="1" i="0" dirty="0" err="1" smtClean="0">
                              <a:solidFill>
                                <a:schemeClr val="tx1"/>
                              </a:solidFill>
                            </a:rPr>
                            <a:t>mol</a:t>
                          </a:r>
                          <a:endParaRPr lang="en-GB" sz="900" b="1" i="0" dirty="0" smtClean="0">
                            <a:solidFill>
                              <a:schemeClr val="tx1"/>
                            </a:solidFill>
                          </a:endParaRPr>
                        </a:p>
                        <a:p>
                          <a:pPr algn="ctr"/>
                          <a:endParaRPr lang="en-GB" sz="900" b="1" i="0" dirty="0" smtClean="0">
                            <a:solidFill>
                              <a:schemeClr val="tx1"/>
                            </a:solidFill>
                          </a:endParaRPr>
                        </a:p>
                        <a:p>
                          <a:pPr algn="ctr"/>
                          <a:r>
                            <a:rPr lang="en-GB" sz="900" b="1" i="0" dirty="0" smtClean="0">
                              <a:solidFill>
                                <a:schemeClr val="tx1"/>
                              </a:solidFill>
                            </a:rPr>
                            <a:t>Bond making:</a:t>
                          </a:r>
                          <a:r>
                            <a:rPr lang="en-GB" sz="900" b="1" i="0" baseline="0" dirty="0" smtClean="0">
                              <a:solidFill>
                                <a:schemeClr val="tx1"/>
                              </a:solidFill>
                            </a:rPr>
                            <a:t> 6 x 391 = 2346 kJ/</a:t>
                          </a:r>
                          <a:r>
                            <a:rPr lang="en-GB" sz="900" b="1" i="0" baseline="0" dirty="0" err="1" smtClean="0">
                              <a:solidFill>
                                <a:schemeClr val="tx1"/>
                              </a:solidFill>
                            </a:rPr>
                            <a:t>mol</a:t>
                          </a:r>
                          <a:endParaRPr lang="en-GB" sz="900" b="1" i="0" baseline="0" dirty="0" smtClean="0">
                            <a:solidFill>
                              <a:schemeClr val="tx1"/>
                            </a:solidFill>
                          </a:endParaRPr>
                        </a:p>
                        <a:p>
                          <a:pPr algn="ctr"/>
                          <a:endParaRPr lang="en-GB" sz="900" b="1" i="0" baseline="0" dirty="0" smtClean="0">
                            <a:solidFill>
                              <a:schemeClr val="tx1"/>
                            </a:solidFill>
                          </a:endParaRPr>
                        </a:p>
                        <a:p>
                          <a:pPr algn="ctr"/>
                          <a:r>
                            <a:rPr lang="en-GB" sz="900" b="1" i="0" baseline="0" dirty="0" smtClean="0">
                              <a:solidFill>
                                <a:schemeClr val="tx1"/>
                              </a:solidFill>
                            </a:rPr>
                            <a:t>Overall energy change = 2253 - 2346 = -93kJ/</a:t>
                          </a:r>
                          <a:r>
                            <a:rPr lang="en-GB" sz="900" b="1" i="0" baseline="0" dirty="0" err="1" smtClean="0">
                              <a:solidFill>
                                <a:schemeClr val="tx1"/>
                              </a:solidFill>
                            </a:rPr>
                            <a:t>mol</a:t>
                          </a:r>
                          <a:endParaRPr lang="en-GB" sz="900" b="1" i="0" baseline="0" dirty="0" smtClean="0">
                            <a:solidFill>
                              <a:schemeClr val="tx1"/>
                            </a:solidFill>
                          </a:endParaRPr>
                        </a:p>
                        <a:p>
                          <a:pPr algn="ctr"/>
                          <a:endParaRPr lang="en-GB" sz="900" b="1" i="0" baseline="0" dirty="0" smtClean="0">
                            <a:solidFill>
                              <a:schemeClr val="tx1"/>
                            </a:solidFill>
                          </a:endParaRPr>
                        </a:p>
                        <a:p>
                          <a:pPr algn="ctr"/>
                          <a:r>
                            <a:rPr lang="en-GB" sz="900" b="1" i="0" baseline="0" dirty="0" smtClean="0">
                              <a:solidFill>
                                <a:schemeClr val="tx1"/>
                              </a:solidFill>
                            </a:rPr>
                            <a:t>Therefore reaction is exothermic overall.</a:t>
                          </a:r>
                          <a:endParaRPr lang="en-GB" sz="900" b="1" i="0" dirty="0">
                            <a:solidFill>
                              <a:schemeClr val="tx1"/>
                            </a:solidFill>
                          </a:endParaRPr>
                        </a:p>
                      </a:txBody>
                      <a:tcPr marL="65314" marR="65314" marT="32657" marB="32657" anchor="ctr"/>
                    </a:tc>
                    <a:extLst>
                      <a:ext uri="{0D108BD9-81ED-4DB2-BD59-A6C34878D82A}">
                        <a16:rowId xmlns:a16="http://schemas.microsoft.com/office/drawing/2014/main" val="10001"/>
                      </a:ext>
                    </a:extLst>
                  </a:tr>
                </a:tbl>
              </a:graphicData>
            </a:graphic>
          </p:graphicFrame>
        </mc:Choice>
        <mc:Fallback>
          <p:graphicFrame>
            <p:nvGraphicFramePr>
              <p:cNvPr id="309" name="Table 308"/>
              <p:cNvGraphicFramePr>
                <a:graphicFrameLocks noGrp="1"/>
              </p:cNvGraphicFramePr>
              <p:nvPr>
                <p:extLst/>
              </p:nvPr>
            </p:nvGraphicFramePr>
            <p:xfrm>
              <a:off x="431733" y="4262564"/>
              <a:ext cx="2656915" cy="2314261"/>
            </p:xfrm>
            <a:graphic>
              <a:graphicData uri="http://schemas.openxmlformats.org/drawingml/2006/table">
                <a:tbl>
                  <a:tblPr firstRow="1" bandRow="1">
                    <a:tableStyleId>{5940675A-B579-460E-94D1-54222C63F5DA}</a:tableStyleId>
                  </a:tblPr>
                  <a:tblGrid>
                    <a:gridCol w="293981">
                      <a:extLst>
                        <a:ext uri="{9D8B030D-6E8A-4147-A177-3AD203B41FA5}">
                          <a16:colId xmlns:a16="http://schemas.microsoft.com/office/drawing/2014/main" val="20000"/>
                        </a:ext>
                      </a:extLst>
                    </a:gridCol>
                    <a:gridCol w="2362934">
                      <a:extLst>
                        <a:ext uri="{9D8B030D-6E8A-4147-A177-3AD203B41FA5}">
                          <a16:colId xmlns:a16="http://schemas.microsoft.com/office/drawing/2014/main" val="20001"/>
                        </a:ext>
                      </a:extLst>
                    </a:gridCol>
                  </a:tblGrid>
                  <a:tr h="943267">
                    <a:tc rowSpan="2">
                      <a:txBody>
                        <a:bodyPr/>
                        <a:lstStyle/>
                        <a:p>
                          <a:pPr algn="ctr"/>
                          <a:r>
                            <a:rPr lang="en-GB" sz="900" b="1" dirty="0" smtClean="0"/>
                            <a:t>Bond energy calculation</a:t>
                          </a:r>
                          <a:endParaRPr lang="en-GB" sz="900" b="1" dirty="0"/>
                        </a:p>
                      </a:txBody>
                      <a:tcPr marL="65314" marR="65314" marT="32657" marB="32657" vert="vert270" anchor="ctr">
                        <a:solidFill>
                          <a:schemeClr val="accent2">
                            <a:lumMod val="20000"/>
                            <a:lumOff val="80000"/>
                          </a:schemeClr>
                        </a:solidFill>
                      </a:tcPr>
                    </a:tc>
                    <a:tc>
                      <a:txBody>
                        <a:bodyPr/>
                        <a:lstStyle/>
                        <a:p>
                          <a:endParaRPr lang="en-US"/>
                        </a:p>
                      </a:txBody>
                      <a:tcPr marL="65314" marR="65314" marT="32657" marB="32657" anchor="ctr">
                        <a:blipFill>
                          <a:blip r:embed="rId4"/>
                          <a:stretch>
                            <a:fillRect l="-12596" t="-645" r="-514" b="-146452"/>
                          </a:stretch>
                        </a:blipFill>
                      </a:tcPr>
                    </a:tc>
                    <a:extLst>
                      <a:ext uri="{0D108BD9-81ED-4DB2-BD59-A6C34878D82A}">
                        <a16:rowId xmlns:a16="http://schemas.microsoft.com/office/drawing/2014/main" val="10000"/>
                      </a:ext>
                    </a:extLst>
                  </a:tr>
                  <a:tr h="1370994">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900" b="1" i="0" dirty="0" smtClean="0">
                              <a:solidFill>
                                <a:schemeClr val="tx1"/>
                              </a:solidFill>
                            </a:rPr>
                            <a:t>Bond breaking: 945 + (3 x 436) = 945 + 1308 = 2253 kJ/</a:t>
                          </a:r>
                          <a:r>
                            <a:rPr lang="en-GB" sz="900" b="1" i="0" dirty="0" err="1" smtClean="0">
                              <a:solidFill>
                                <a:schemeClr val="tx1"/>
                              </a:solidFill>
                            </a:rPr>
                            <a:t>mol</a:t>
                          </a:r>
                          <a:endParaRPr lang="en-GB" sz="900" b="1" i="0" dirty="0" smtClean="0">
                            <a:solidFill>
                              <a:schemeClr val="tx1"/>
                            </a:solidFill>
                          </a:endParaRPr>
                        </a:p>
                        <a:p>
                          <a:pPr algn="ctr"/>
                          <a:endParaRPr lang="en-GB" sz="900" b="1" i="0" dirty="0" smtClean="0">
                            <a:solidFill>
                              <a:schemeClr val="tx1"/>
                            </a:solidFill>
                          </a:endParaRPr>
                        </a:p>
                        <a:p>
                          <a:pPr algn="ctr"/>
                          <a:r>
                            <a:rPr lang="en-GB" sz="900" b="1" i="0" dirty="0" smtClean="0">
                              <a:solidFill>
                                <a:schemeClr val="tx1"/>
                              </a:solidFill>
                            </a:rPr>
                            <a:t>Bond making:</a:t>
                          </a:r>
                          <a:r>
                            <a:rPr lang="en-GB" sz="900" b="1" i="0" baseline="0" dirty="0" smtClean="0">
                              <a:solidFill>
                                <a:schemeClr val="tx1"/>
                              </a:solidFill>
                            </a:rPr>
                            <a:t> 6 x 391 = 2346 kJ/</a:t>
                          </a:r>
                          <a:r>
                            <a:rPr lang="en-GB" sz="900" b="1" i="0" baseline="0" dirty="0" err="1" smtClean="0">
                              <a:solidFill>
                                <a:schemeClr val="tx1"/>
                              </a:solidFill>
                            </a:rPr>
                            <a:t>mol</a:t>
                          </a:r>
                          <a:endParaRPr lang="en-GB" sz="900" b="1" i="0" baseline="0" dirty="0" smtClean="0">
                            <a:solidFill>
                              <a:schemeClr val="tx1"/>
                            </a:solidFill>
                          </a:endParaRPr>
                        </a:p>
                        <a:p>
                          <a:pPr algn="ctr"/>
                          <a:endParaRPr lang="en-GB" sz="900" b="1" i="0" baseline="0" dirty="0" smtClean="0">
                            <a:solidFill>
                              <a:schemeClr val="tx1"/>
                            </a:solidFill>
                          </a:endParaRPr>
                        </a:p>
                        <a:p>
                          <a:pPr algn="ctr"/>
                          <a:r>
                            <a:rPr lang="en-GB" sz="900" b="1" i="0" baseline="0" dirty="0" smtClean="0">
                              <a:solidFill>
                                <a:schemeClr val="tx1"/>
                              </a:solidFill>
                            </a:rPr>
                            <a:t>Overall energy change = 2253 - 2346 = -93kJ/</a:t>
                          </a:r>
                          <a:r>
                            <a:rPr lang="en-GB" sz="900" b="1" i="0" baseline="0" dirty="0" err="1" smtClean="0">
                              <a:solidFill>
                                <a:schemeClr val="tx1"/>
                              </a:solidFill>
                            </a:rPr>
                            <a:t>mol</a:t>
                          </a:r>
                          <a:endParaRPr lang="en-GB" sz="900" b="1" i="0" baseline="0" dirty="0" smtClean="0">
                            <a:solidFill>
                              <a:schemeClr val="tx1"/>
                            </a:solidFill>
                          </a:endParaRPr>
                        </a:p>
                        <a:p>
                          <a:pPr algn="ctr"/>
                          <a:endParaRPr lang="en-GB" sz="900" b="1" i="0" baseline="0" dirty="0" smtClean="0">
                            <a:solidFill>
                              <a:schemeClr val="tx1"/>
                            </a:solidFill>
                          </a:endParaRPr>
                        </a:p>
                        <a:p>
                          <a:pPr algn="ctr"/>
                          <a:r>
                            <a:rPr lang="en-GB" sz="900" b="1" i="0" baseline="0" dirty="0" smtClean="0">
                              <a:solidFill>
                                <a:schemeClr val="tx1"/>
                              </a:solidFill>
                            </a:rPr>
                            <a:t>Therefore reaction is exothermic overall.</a:t>
                          </a:r>
                          <a:endParaRPr lang="en-GB" sz="900" b="1" i="0" dirty="0">
                            <a:solidFill>
                              <a:schemeClr val="tx1"/>
                            </a:solidFill>
                          </a:endParaRPr>
                        </a:p>
                      </a:txBody>
                      <a:tcPr marL="65314" marR="65314" marT="32657" marB="32657" anchor="ctr"/>
                    </a:tc>
                    <a:extLst>
                      <a:ext uri="{0D108BD9-81ED-4DB2-BD59-A6C34878D82A}">
                        <a16:rowId xmlns:a16="http://schemas.microsoft.com/office/drawing/2014/main" val="10001"/>
                      </a:ext>
                    </a:extLst>
                  </a:tr>
                </a:tbl>
              </a:graphicData>
            </a:graphic>
          </p:graphicFrame>
        </mc:Fallback>
      </mc:AlternateContent>
      <p:cxnSp>
        <p:nvCxnSpPr>
          <p:cNvPr id="311" name="Straight Arrow Connector 310"/>
          <p:cNvCxnSpPr>
            <a:stCxn id="148" idx="2"/>
            <a:endCxn id="309" idx="0"/>
          </p:cNvCxnSpPr>
          <p:nvPr/>
        </p:nvCxnSpPr>
        <p:spPr>
          <a:xfrm flipH="1">
            <a:off x="1760191" y="4021134"/>
            <a:ext cx="39842" cy="24143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20053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42375" y="2047873"/>
            <a:ext cx="1300837" cy="1081706"/>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  GCSE</a:t>
            </a:r>
          </a:p>
          <a:p>
            <a:pPr algn="ctr"/>
            <a:r>
              <a:rPr lang="en-GB" sz="1286" b="1" dirty="0">
                <a:ea typeface="Verdana" panose="020B0604030504040204" pitchFamily="34" charset="0"/>
                <a:cs typeface="Verdana" panose="020B0604030504040204" pitchFamily="34" charset="0"/>
              </a:rPr>
              <a:t>The rate and extent of chemical change</a:t>
            </a:r>
            <a:endParaRPr lang="en-GB" sz="1286" dirty="0">
              <a:ea typeface="Verdana" panose="020B0604030504040204" pitchFamily="34" charset="0"/>
              <a:cs typeface="Verdana" panose="020B0604030504040204" pitchFamily="34" charset="0"/>
            </a:endParaRPr>
          </a:p>
        </p:txBody>
      </p:sp>
      <p:sp>
        <p:nvSpPr>
          <p:cNvPr id="148" name="Rectangle 147"/>
          <p:cNvSpPr/>
          <p:nvPr/>
        </p:nvSpPr>
        <p:spPr>
          <a:xfrm>
            <a:off x="3047698" y="891762"/>
            <a:ext cx="1789355" cy="21028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Calculating rates of reactions</a:t>
            </a:r>
            <a:endParaRPr lang="en-GB" sz="1000" b="1" dirty="0">
              <a:solidFill>
                <a:schemeClr val="tx1"/>
              </a:solidFill>
            </a:endParaRPr>
          </a:p>
        </p:txBody>
      </p:sp>
      <p:cxnSp>
        <p:nvCxnSpPr>
          <p:cNvPr id="149" name="Straight Connector 148"/>
          <p:cNvCxnSpPr>
            <a:stCxn id="4" idx="0"/>
            <a:endCxn id="276" idx="2"/>
          </p:cNvCxnSpPr>
          <p:nvPr/>
        </p:nvCxnSpPr>
        <p:spPr>
          <a:xfrm flipH="1" flipV="1">
            <a:off x="4302575" y="1857946"/>
            <a:ext cx="290219" cy="1899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endCxn id="276" idx="3"/>
          </p:cNvCxnSpPr>
          <p:nvPr/>
        </p:nvCxnSpPr>
        <p:spPr>
          <a:xfrm flipH="1">
            <a:off x="4843581" y="1420131"/>
            <a:ext cx="336753" cy="20698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3761569" y="1396282"/>
            <a:ext cx="1082013" cy="48808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Rate of reaction</a:t>
            </a:r>
            <a:endParaRPr lang="en-GB" sz="1286" dirty="0">
              <a:ea typeface="Verdana" panose="020B0604030504040204" pitchFamily="34" charset="0"/>
              <a:cs typeface="Verdana" panose="020B0604030504040204" pitchFamily="34" charset="0"/>
            </a:endParaRPr>
          </a:p>
        </p:txBody>
      </p:sp>
      <p:cxnSp>
        <p:nvCxnSpPr>
          <p:cNvPr id="303" name="Straight Connector 302"/>
          <p:cNvCxnSpPr/>
          <p:nvPr/>
        </p:nvCxnSpPr>
        <p:spPr>
          <a:xfrm>
            <a:off x="3340656" y="1102977"/>
            <a:ext cx="0" cy="5748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5396852" y="2333546"/>
          <a:ext cx="4025694" cy="1502229"/>
        </p:xfrm>
        <a:graphic>
          <a:graphicData uri="http://schemas.openxmlformats.org/drawingml/2006/table">
            <a:tbl>
              <a:tblPr firstRow="1" bandRow="1">
                <a:tableStyleId>{5940675A-B579-460E-94D1-54222C63F5DA}</a:tableStyleId>
              </a:tblPr>
              <a:tblGrid>
                <a:gridCol w="866795">
                  <a:extLst>
                    <a:ext uri="{9D8B030D-6E8A-4147-A177-3AD203B41FA5}">
                      <a16:colId xmlns:a16="http://schemas.microsoft.com/office/drawing/2014/main" val="20000"/>
                    </a:ext>
                  </a:extLst>
                </a:gridCol>
                <a:gridCol w="1307667">
                  <a:extLst>
                    <a:ext uri="{9D8B030D-6E8A-4147-A177-3AD203B41FA5}">
                      <a16:colId xmlns:a16="http://schemas.microsoft.com/office/drawing/2014/main" val="20001"/>
                    </a:ext>
                  </a:extLst>
                </a:gridCol>
                <a:gridCol w="1851232">
                  <a:extLst>
                    <a:ext uri="{9D8B030D-6E8A-4147-A177-3AD203B41FA5}">
                      <a16:colId xmlns:a16="http://schemas.microsoft.com/office/drawing/2014/main" val="20002"/>
                    </a:ext>
                  </a:extLst>
                </a:gridCol>
              </a:tblGrid>
              <a:tr h="718457">
                <a:tc>
                  <a:txBody>
                    <a:bodyPr/>
                    <a:lstStyle/>
                    <a:p>
                      <a:pPr algn="ctr"/>
                      <a:r>
                        <a:rPr lang="en-GB" sz="900" b="1" dirty="0" smtClean="0"/>
                        <a:t>Collision</a:t>
                      </a:r>
                      <a:r>
                        <a:rPr lang="en-GB" sz="900" b="1" baseline="0" dirty="0" smtClean="0"/>
                        <a:t> theory</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Chemical</a:t>
                      </a:r>
                      <a:r>
                        <a:rPr lang="en-GB" sz="900" b="1" i="1" baseline="0" dirty="0" smtClean="0">
                          <a:solidFill>
                            <a:schemeClr val="accent2">
                              <a:lumMod val="75000"/>
                            </a:schemeClr>
                          </a:solidFill>
                        </a:rPr>
                        <a:t> reactions can only occur when reacting particles collide with each other with sufficient energy.</a:t>
                      </a:r>
                      <a:endParaRPr lang="en-GB" sz="900" b="1" i="1" dirty="0">
                        <a:solidFill>
                          <a:schemeClr val="accent2">
                            <a:lumMod val="75000"/>
                          </a:schemeClr>
                        </a:solidFill>
                      </a:endParaRPr>
                    </a:p>
                  </a:txBody>
                  <a:tcPr marL="65314" marR="65314" marT="32657" marB="32657" anchor="ctr"/>
                </a:tc>
                <a:tc rowSpan="2">
                  <a:txBody>
                    <a:bodyPr/>
                    <a:lstStyle/>
                    <a:p>
                      <a:pPr algn="l"/>
                      <a:r>
                        <a:rPr lang="en-GB" sz="900" dirty="0" smtClean="0"/>
                        <a:t>Increasing the temperature increases the frequency of collisions</a:t>
                      </a:r>
                      <a:r>
                        <a:rPr lang="en-GB" sz="900" baseline="0" dirty="0" smtClean="0"/>
                        <a:t> and makes the collisions more energetic, therefore increasing the rate of reaction.</a:t>
                      </a:r>
                    </a:p>
                    <a:p>
                      <a:pPr algn="l"/>
                      <a:endParaRPr lang="en-GB" sz="900" baseline="0" dirty="0" smtClean="0"/>
                    </a:p>
                    <a:p>
                      <a:pPr algn="l"/>
                      <a:r>
                        <a:rPr lang="en-GB" sz="900" baseline="0" dirty="0" smtClean="0"/>
                        <a:t>Increasing the concentration, pressure (gases) and surface area (solids) of reactions increases the frequency of collisions, therefore increasing the rate of reaction.</a:t>
                      </a:r>
                      <a:endParaRPr lang="en-GB" sz="900" dirty="0"/>
                    </a:p>
                  </a:txBody>
                  <a:tcPr marL="65314" marR="65314" marT="32657" marB="32657" anchor="ctr"/>
                </a:tc>
                <a:extLst>
                  <a:ext uri="{0D108BD9-81ED-4DB2-BD59-A6C34878D82A}">
                    <a16:rowId xmlns:a16="http://schemas.microsoft.com/office/drawing/2014/main" val="10000"/>
                  </a:ext>
                </a:extLst>
              </a:tr>
              <a:tr h="783771">
                <a:tc>
                  <a:txBody>
                    <a:bodyPr/>
                    <a:lstStyle/>
                    <a:p>
                      <a:pPr algn="ctr"/>
                      <a:r>
                        <a:rPr lang="en-GB" sz="900" b="1" dirty="0" smtClean="0"/>
                        <a:t>Activation</a:t>
                      </a:r>
                      <a:r>
                        <a:rPr lang="en-GB" sz="900" b="1" baseline="0" dirty="0" smtClean="0"/>
                        <a:t> energy</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This is the minimum amount of energy</a:t>
                      </a:r>
                      <a:r>
                        <a:rPr lang="en-GB" sz="900" b="1" i="1" baseline="0" dirty="0" smtClean="0">
                          <a:solidFill>
                            <a:schemeClr val="accent2">
                              <a:lumMod val="75000"/>
                            </a:schemeClr>
                          </a:solidFill>
                        </a:rPr>
                        <a:t> colliding particles in a reaction need in order to react.</a:t>
                      </a:r>
                      <a:endParaRPr lang="en-GB" sz="900" b="1" i="1" dirty="0">
                        <a:solidFill>
                          <a:schemeClr val="accent2">
                            <a:lumMod val="75000"/>
                          </a:schemeClr>
                        </a:solidFill>
                      </a:endParaRPr>
                    </a:p>
                  </a:txBody>
                  <a:tcPr marL="65314" marR="65314" marT="32657" marB="32657" anchor="ctr"/>
                </a:tc>
                <a:tc vMerge="1">
                  <a:txBody>
                    <a:bodyPr/>
                    <a:lstStyle/>
                    <a:p>
                      <a:pPr marL="0" marR="0" indent="0" algn="l" defTabSz="1280160" rtl="0" eaLnBrk="1" fontAlgn="auto" latinLnBrk="0" hangingPunct="1">
                        <a:lnSpc>
                          <a:spcPct val="100000"/>
                        </a:lnSpc>
                        <a:spcBef>
                          <a:spcPts val="0"/>
                        </a:spcBef>
                        <a:spcAft>
                          <a:spcPts val="0"/>
                        </a:spcAft>
                        <a:buClrTx/>
                        <a:buSzTx/>
                        <a:buFontTx/>
                        <a:buNone/>
                        <a:tabLst/>
                        <a:defRPr/>
                      </a:pPr>
                      <a:endParaRPr lang="en-US" sz="1200" dirty="0" smtClean="0"/>
                    </a:p>
                  </a:txBody>
                  <a:tcPr anchor="ctr"/>
                </a:tc>
                <a:extLst>
                  <a:ext uri="{0D108BD9-81ED-4DB2-BD59-A6C34878D82A}">
                    <a16:rowId xmlns:a16="http://schemas.microsoft.com/office/drawing/2014/main" val="10001"/>
                  </a:ext>
                </a:extLst>
              </a:tr>
            </a:tbl>
          </a:graphicData>
        </a:graphic>
      </p:graphicFrame>
      <p:graphicFrame>
        <p:nvGraphicFramePr>
          <p:cNvPr id="18" name="Table 17"/>
          <p:cNvGraphicFramePr>
            <a:graphicFrameLocks noGrp="1"/>
          </p:cNvGraphicFramePr>
          <p:nvPr>
            <p:extLst/>
          </p:nvPr>
        </p:nvGraphicFramePr>
        <p:xfrm>
          <a:off x="5396853" y="50646"/>
          <a:ext cx="3551844" cy="1687419"/>
        </p:xfrm>
        <a:graphic>
          <a:graphicData uri="http://schemas.openxmlformats.org/drawingml/2006/table">
            <a:tbl>
              <a:tblPr firstRow="1" bandRow="1">
                <a:tableStyleId>{5940675A-B579-460E-94D1-54222C63F5DA}</a:tableStyleId>
              </a:tblPr>
              <a:tblGrid>
                <a:gridCol w="1306484">
                  <a:extLst>
                    <a:ext uri="{9D8B030D-6E8A-4147-A177-3AD203B41FA5}">
                      <a16:colId xmlns:a16="http://schemas.microsoft.com/office/drawing/2014/main" val="20000"/>
                    </a:ext>
                  </a:extLst>
                </a:gridCol>
                <a:gridCol w="2245361">
                  <a:extLst>
                    <a:ext uri="{9D8B030D-6E8A-4147-A177-3AD203B41FA5}">
                      <a16:colId xmlns:a16="http://schemas.microsoft.com/office/drawing/2014/main" val="20001"/>
                    </a:ext>
                  </a:extLst>
                </a:gridCol>
              </a:tblGrid>
              <a:tr h="209749">
                <a:tc gridSpan="2">
                  <a:txBody>
                    <a:bodyPr/>
                    <a:lstStyle/>
                    <a:p>
                      <a:pPr algn="ctr"/>
                      <a:r>
                        <a:rPr lang="en-GB" sz="900" b="1" dirty="0" smtClean="0"/>
                        <a:t>Factors affecting</a:t>
                      </a:r>
                      <a:r>
                        <a:rPr lang="en-GB" sz="900" b="1" baseline="0" dirty="0" smtClean="0"/>
                        <a:t> the rate of reaction</a:t>
                      </a:r>
                      <a:endParaRPr lang="en-GB" sz="900" b="1" dirty="0"/>
                    </a:p>
                  </a:txBody>
                  <a:tcPr marL="65314" marR="65314" marT="32657" marB="32657" anchor="ctr">
                    <a:solidFill>
                      <a:schemeClr val="accent2">
                        <a:lumMod val="20000"/>
                        <a:lumOff val="80000"/>
                      </a:schemeClr>
                    </a:solidFill>
                  </a:tcPr>
                </a:tc>
                <a:tc h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326571">
                <a:tc>
                  <a:txBody>
                    <a:bodyPr/>
                    <a:lstStyle/>
                    <a:p>
                      <a:pPr algn="ctr"/>
                      <a:r>
                        <a:rPr lang="en-GB" sz="900" b="1" dirty="0" smtClean="0"/>
                        <a:t>Temperature</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The</a:t>
                      </a:r>
                      <a:r>
                        <a:rPr lang="en-GB" sz="900" b="1" i="1" baseline="0" dirty="0" smtClean="0">
                          <a:solidFill>
                            <a:schemeClr val="accent2">
                              <a:lumMod val="75000"/>
                            </a:schemeClr>
                          </a:solidFill>
                        </a:rPr>
                        <a:t> higher the temperature, the quicker the rate of reaction.</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r h="341066">
                <a:tc>
                  <a:txBody>
                    <a:bodyPr/>
                    <a:lstStyle/>
                    <a:p>
                      <a:pPr algn="ctr"/>
                      <a:r>
                        <a:rPr lang="en-GB" sz="900" b="1" dirty="0" smtClean="0"/>
                        <a:t>Concentration</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The higher the concentration, the quicker the rate of reaction.</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2"/>
                  </a:ext>
                </a:extLst>
              </a:tr>
              <a:tr h="352159">
                <a:tc>
                  <a:txBody>
                    <a:bodyPr/>
                    <a:lstStyle/>
                    <a:p>
                      <a:pPr algn="ctr"/>
                      <a:r>
                        <a:rPr lang="en-GB" sz="900" b="1" dirty="0" smtClean="0"/>
                        <a:t>Surface area</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The larger the surface</a:t>
                      </a:r>
                      <a:r>
                        <a:rPr lang="en-GB" sz="900" b="1" i="1" baseline="0" dirty="0" smtClean="0">
                          <a:solidFill>
                            <a:schemeClr val="accent2">
                              <a:lumMod val="75000"/>
                            </a:schemeClr>
                          </a:solidFill>
                        </a:rPr>
                        <a:t> area of a reactant solid, the quicker the rate of reaction.</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3"/>
                  </a:ext>
                </a:extLst>
              </a:tr>
              <a:tr h="457874">
                <a:tc>
                  <a:txBody>
                    <a:bodyPr/>
                    <a:lstStyle/>
                    <a:p>
                      <a:pPr algn="ctr"/>
                      <a:r>
                        <a:rPr lang="en-GB" sz="900" b="1" dirty="0" smtClean="0"/>
                        <a:t>Pressure (of gases)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When gases react, the higher the pressure upon them,</a:t>
                      </a:r>
                      <a:r>
                        <a:rPr lang="en-GB" sz="900" b="1" i="1" baseline="0" dirty="0" smtClean="0">
                          <a:solidFill>
                            <a:schemeClr val="accent2">
                              <a:lumMod val="75000"/>
                            </a:schemeClr>
                          </a:solidFill>
                        </a:rPr>
                        <a:t> the quicker the rate of reaction.</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4"/>
                  </a:ext>
                </a:extLst>
              </a:tr>
            </a:tbl>
          </a:graphicData>
        </a:graphic>
      </p:graphicFrame>
      <p:graphicFrame>
        <p:nvGraphicFramePr>
          <p:cNvPr id="19" name="Table 18"/>
          <p:cNvGraphicFramePr>
            <a:graphicFrameLocks noGrp="1"/>
          </p:cNvGraphicFramePr>
          <p:nvPr>
            <p:extLst/>
          </p:nvPr>
        </p:nvGraphicFramePr>
        <p:xfrm>
          <a:off x="485617" y="864201"/>
          <a:ext cx="1893232" cy="1237799"/>
        </p:xfrm>
        <a:graphic>
          <a:graphicData uri="http://schemas.openxmlformats.org/drawingml/2006/table">
            <a:tbl>
              <a:tblPr firstRow="1" bandRow="1">
                <a:tableStyleId>{5940675A-B579-460E-94D1-54222C63F5DA}</a:tableStyleId>
              </a:tblPr>
              <a:tblGrid>
                <a:gridCol w="718649">
                  <a:extLst>
                    <a:ext uri="{9D8B030D-6E8A-4147-A177-3AD203B41FA5}">
                      <a16:colId xmlns:a16="http://schemas.microsoft.com/office/drawing/2014/main" val="20000"/>
                    </a:ext>
                  </a:extLst>
                </a:gridCol>
                <a:gridCol w="1174583">
                  <a:extLst>
                    <a:ext uri="{9D8B030D-6E8A-4147-A177-3AD203B41FA5}">
                      <a16:colId xmlns:a16="http://schemas.microsoft.com/office/drawing/2014/main" val="20001"/>
                    </a:ext>
                  </a:extLst>
                </a:gridCol>
              </a:tblGrid>
              <a:tr h="195943">
                <a:tc>
                  <a:txBody>
                    <a:bodyPr/>
                    <a:lstStyle/>
                    <a:p>
                      <a:pPr algn="ctr"/>
                      <a:r>
                        <a:rPr lang="en-GB" sz="900" b="1" i="0" dirty="0" smtClean="0">
                          <a:solidFill>
                            <a:schemeClr val="tx1"/>
                          </a:solidFill>
                        </a:rPr>
                        <a:t>Quantity</a:t>
                      </a:r>
                      <a:endParaRPr lang="en-GB" sz="900" b="1" i="0" dirty="0">
                        <a:solidFill>
                          <a:schemeClr val="tx1"/>
                        </a:solidFill>
                      </a:endParaRPr>
                    </a:p>
                  </a:txBody>
                  <a:tcPr marL="65314" marR="65314" marT="32657" marB="32657" anchor="ctr">
                    <a:solidFill>
                      <a:schemeClr val="accent2">
                        <a:lumMod val="20000"/>
                        <a:lumOff val="80000"/>
                      </a:schemeClr>
                    </a:solidFill>
                  </a:tcPr>
                </a:tc>
                <a:tc>
                  <a:txBody>
                    <a:bodyPr/>
                    <a:lstStyle/>
                    <a:p>
                      <a:pPr algn="ctr"/>
                      <a:r>
                        <a:rPr lang="en-GB" sz="900" b="1" dirty="0" smtClean="0"/>
                        <a:t>Unit</a:t>
                      </a:r>
                      <a:endParaRPr lang="en-GB" sz="900" b="1" dirty="0"/>
                    </a:p>
                  </a:txBody>
                  <a:tcPr marL="65314" marR="65314" marT="32657" marB="32657" anchor="ctr">
                    <a:solidFill>
                      <a:schemeClr val="accent2">
                        <a:lumMod val="20000"/>
                        <a:lumOff val="80000"/>
                      </a:schemeClr>
                    </a:solidFill>
                  </a:tcPr>
                </a:tc>
                <a:extLst>
                  <a:ext uri="{0D108BD9-81ED-4DB2-BD59-A6C34878D82A}">
                    <a16:rowId xmlns:a16="http://schemas.microsoft.com/office/drawing/2014/main" val="10000"/>
                  </a:ext>
                </a:extLst>
              </a:tr>
              <a:tr h="304005">
                <a:tc>
                  <a:txBody>
                    <a:bodyPr/>
                    <a:lstStyle/>
                    <a:p>
                      <a:pPr algn="ctr"/>
                      <a:r>
                        <a:rPr lang="en-GB" sz="900" b="1" i="1" dirty="0" smtClean="0">
                          <a:solidFill>
                            <a:schemeClr val="accent2">
                              <a:lumMod val="75000"/>
                            </a:schemeClr>
                          </a:solidFill>
                        </a:rPr>
                        <a:t>Mass</a:t>
                      </a:r>
                      <a:endParaRPr lang="en-GB" sz="900" b="1" i="1" dirty="0">
                        <a:solidFill>
                          <a:schemeClr val="accent2">
                            <a:lumMod val="75000"/>
                          </a:schemeClr>
                        </a:solidFill>
                      </a:endParaRPr>
                    </a:p>
                  </a:txBody>
                  <a:tcPr marL="65314" marR="65314" marT="32657" marB="32657" anchor="ctr"/>
                </a:tc>
                <a:tc>
                  <a:txBody>
                    <a:bodyPr/>
                    <a:lstStyle/>
                    <a:p>
                      <a:pPr algn="l"/>
                      <a:r>
                        <a:rPr lang="en-GB" sz="900" dirty="0" smtClean="0"/>
                        <a:t> Grams (g)</a:t>
                      </a:r>
                      <a:endParaRPr lang="en-GB" sz="900" dirty="0"/>
                    </a:p>
                  </a:txBody>
                  <a:tcPr marL="65314" marR="65314" marT="32657" marB="32657" anchor="ctr"/>
                </a:tc>
                <a:extLst>
                  <a:ext uri="{0D108BD9-81ED-4DB2-BD59-A6C34878D82A}">
                    <a16:rowId xmlns:a16="http://schemas.microsoft.com/office/drawing/2014/main" val="10001"/>
                  </a:ext>
                </a:extLst>
              </a:tr>
              <a:tr h="280651">
                <a:tc>
                  <a:txBody>
                    <a:bodyPr/>
                    <a:lstStyle/>
                    <a:p>
                      <a:pPr algn="ctr"/>
                      <a:r>
                        <a:rPr lang="en-GB" sz="900" b="1" i="1" dirty="0" smtClean="0">
                          <a:solidFill>
                            <a:schemeClr val="accent2">
                              <a:lumMod val="75000"/>
                            </a:schemeClr>
                          </a:solidFill>
                        </a:rPr>
                        <a:t>Volume</a:t>
                      </a:r>
                      <a:endParaRPr lang="en-GB" sz="900" b="1" i="1" dirty="0">
                        <a:solidFill>
                          <a:schemeClr val="accent2">
                            <a:lumMod val="75000"/>
                          </a:schemeClr>
                        </a:solidFill>
                      </a:endParaRPr>
                    </a:p>
                  </a:txBody>
                  <a:tcPr marL="65314" marR="65314" marT="32657" marB="32657"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900" dirty="0" smtClean="0"/>
                        <a:t>cm</a:t>
                      </a:r>
                      <a:r>
                        <a:rPr lang="en-US" sz="900" baseline="30000" dirty="0" smtClean="0"/>
                        <a:t>3</a:t>
                      </a:r>
                    </a:p>
                  </a:txBody>
                  <a:tcPr marL="65314" marR="65314" marT="32657" marB="32657" anchor="ctr"/>
                </a:tc>
                <a:extLst>
                  <a:ext uri="{0D108BD9-81ED-4DB2-BD59-A6C34878D82A}">
                    <a16:rowId xmlns:a16="http://schemas.microsoft.com/office/drawing/2014/main" val="10002"/>
                  </a:ext>
                </a:extLst>
              </a:tr>
              <a:tr h="457200">
                <a:tc>
                  <a:txBody>
                    <a:bodyPr/>
                    <a:lstStyle/>
                    <a:p>
                      <a:pPr algn="ctr"/>
                      <a:r>
                        <a:rPr lang="en-GB" sz="900" b="1" i="1" dirty="0" smtClean="0">
                          <a:solidFill>
                            <a:schemeClr val="accent2">
                              <a:lumMod val="75000"/>
                            </a:schemeClr>
                          </a:solidFill>
                        </a:rPr>
                        <a:t>Rate</a:t>
                      </a:r>
                      <a:r>
                        <a:rPr lang="en-GB" sz="900" b="1" i="1" baseline="0" dirty="0" smtClean="0">
                          <a:solidFill>
                            <a:schemeClr val="accent2">
                              <a:lumMod val="75000"/>
                            </a:schemeClr>
                          </a:solidFill>
                        </a:rPr>
                        <a:t> of reaction</a:t>
                      </a:r>
                      <a:endParaRPr lang="en-GB" sz="900" b="1" i="1" dirty="0">
                        <a:solidFill>
                          <a:schemeClr val="accent2">
                            <a:lumMod val="75000"/>
                          </a:schemeClr>
                        </a:solidFill>
                      </a:endParaRPr>
                    </a:p>
                  </a:txBody>
                  <a:tcPr marL="65314" marR="65314" marT="32657" marB="32657" anchor="ctr"/>
                </a:tc>
                <a:tc>
                  <a:txBody>
                    <a:bodyPr/>
                    <a:lstStyle/>
                    <a:p>
                      <a:pPr algn="l"/>
                      <a:r>
                        <a:rPr lang="en-GB" sz="900" dirty="0" smtClean="0"/>
                        <a:t>Grams</a:t>
                      </a:r>
                      <a:r>
                        <a:rPr lang="en-GB" sz="900" baseline="0" dirty="0" smtClean="0"/>
                        <a:t> per cm</a:t>
                      </a:r>
                      <a:r>
                        <a:rPr lang="en-GB" sz="900" baseline="30000" dirty="0" smtClean="0"/>
                        <a:t>3</a:t>
                      </a:r>
                      <a:r>
                        <a:rPr lang="en-GB" sz="900" baseline="0" dirty="0" smtClean="0"/>
                        <a:t> (g/cm</a:t>
                      </a:r>
                      <a:r>
                        <a:rPr lang="en-GB" sz="900" baseline="30000" dirty="0" smtClean="0"/>
                        <a:t>3</a:t>
                      </a:r>
                      <a:r>
                        <a:rPr lang="en-GB" sz="900" baseline="0" dirty="0" smtClean="0"/>
                        <a:t>)</a:t>
                      </a:r>
                    </a:p>
                    <a:p>
                      <a:pPr algn="l"/>
                      <a:r>
                        <a:rPr lang="en-GB" sz="900" baseline="0" dirty="0" smtClean="0"/>
                        <a:t>HT: moles per second        </a:t>
                      </a:r>
                    </a:p>
                    <a:p>
                      <a:pPr algn="l"/>
                      <a:r>
                        <a:rPr lang="en-GB" sz="900" baseline="0" dirty="0" smtClean="0"/>
                        <a:t>                (</a:t>
                      </a:r>
                      <a:r>
                        <a:rPr lang="en-GB" sz="900" baseline="0" dirty="0" err="1" smtClean="0"/>
                        <a:t>mol</a:t>
                      </a:r>
                      <a:r>
                        <a:rPr lang="en-GB" sz="900" baseline="0" dirty="0" smtClean="0"/>
                        <a:t>/s)</a:t>
                      </a:r>
                      <a:endParaRPr lang="en-GB" sz="900" dirty="0"/>
                    </a:p>
                  </a:txBody>
                  <a:tcPr marL="65314" marR="65314" marT="32657" marB="32657" anchor="ctr"/>
                </a:tc>
                <a:extLst>
                  <a:ext uri="{0D108BD9-81ED-4DB2-BD59-A6C34878D82A}">
                    <a16:rowId xmlns:a16="http://schemas.microsoft.com/office/drawing/2014/main" val="10003"/>
                  </a:ext>
                </a:extLst>
              </a:tr>
            </a:tbl>
          </a:graphicData>
        </a:graphic>
      </p:graphicFrame>
      <p:graphicFrame>
        <p:nvGraphicFramePr>
          <p:cNvPr id="20" name="Table 19"/>
          <p:cNvGraphicFramePr>
            <a:graphicFrameLocks noGrp="1"/>
          </p:cNvGraphicFramePr>
          <p:nvPr>
            <p:extLst/>
          </p:nvPr>
        </p:nvGraphicFramePr>
        <p:xfrm>
          <a:off x="1026623" y="59892"/>
          <a:ext cx="3811116" cy="718457"/>
        </p:xfrm>
        <a:graphic>
          <a:graphicData uri="http://schemas.openxmlformats.org/drawingml/2006/table">
            <a:tbl>
              <a:tblPr firstRow="1" bandRow="1">
                <a:tableStyleId>{5940675A-B579-460E-94D1-54222C63F5DA}</a:tableStyleId>
              </a:tblPr>
              <a:tblGrid>
                <a:gridCol w="685841">
                  <a:extLst>
                    <a:ext uri="{9D8B030D-6E8A-4147-A177-3AD203B41FA5}">
                      <a16:colId xmlns:a16="http://schemas.microsoft.com/office/drawing/2014/main" val="20000"/>
                    </a:ext>
                  </a:extLst>
                </a:gridCol>
                <a:gridCol w="1434788">
                  <a:extLst>
                    <a:ext uri="{9D8B030D-6E8A-4147-A177-3AD203B41FA5}">
                      <a16:colId xmlns:a16="http://schemas.microsoft.com/office/drawing/2014/main" val="20001"/>
                    </a:ext>
                  </a:extLst>
                </a:gridCol>
                <a:gridCol w="1690487">
                  <a:extLst>
                    <a:ext uri="{9D8B030D-6E8A-4147-A177-3AD203B41FA5}">
                      <a16:colId xmlns:a16="http://schemas.microsoft.com/office/drawing/2014/main" val="20002"/>
                    </a:ext>
                  </a:extLst>
                </a:gridCol>
              </a:tblGrid>
              <a:tr h="718457">
                <a:tc>
                  <a:txBody>
                    <a:bodyPr/>
                    <a:lstStyle/>
                    <a:p>
                      <a:pPr algn="ctr"/>
                      <a:r>
                        <a:rPr lang="en-GB" sz="900" b="0" dirty="0" smtClean="0"/>
                        <a:t>Rate</a:t>
                      </a:r>
                      <a:r>
                        <a:rPr lang="en-GB" sz="900" b="0" baseline="0" dirty="0" smtClean="0"/>
                        <a:t> of chemical reaction</a:t>
                      </a:r>
                      <a:endParaRPr lang="en-GB" sz="900" b="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This can be</a:t>
                      </a:r>
                      <a:r>
                        <a:rPr lang="en-GB" sz="900" b="1" i="1" baseline="0" dirty="0" smtClean="0">
                          <a:solidFill>
                            <a:schemeClr val="accent2">
                              <a:lumMod val="75000"/>
                            </a:schemeClr>
                          </a:solidFill>
                        </a:rPr>
                        <a:t> calculated by measuring the quantity of reactant used or product formed in a given time.</a:t>
                      </a:r>
                      <a:endParaRPr lang="en-GB" sz="900" b="1" i="1" dirty="0">
                        <a:solidFill>
                          <a:schemeClr val="accent2">
                            <a:lumMod val="75000"/>
                          </a:schemeClr>
                        </a:solidFill>
                      </a:endParaRPr>
                    </a:p>
                  </a:txBody>
                  <a:tcPr marL="65314" marR="65314" marT="32657" marB="32657" anchor="ctr"/>
                </a:tc>
                <a:tc>
                  <a:txBody>
                    <a:bodyPr/>
                    <a:lstStyle/>
                    <a:p>
                      <a:pPr algn="l"/>
                      <a:r>
                        <a:rPr lang="en-GB" sz="900" baseline="0" dirty="0" smtClean="0"/>
                        <a:t>Rate =  </a:t>
                      </a:r>
                      <a:r>
                        <a:rPr lang="en-GB" sz="900" u="sng" baseline="0" dirty="0" smtClean="0"/>
                        <a:t>quantity of reactant used</a:t>
                      </a:r>
                      <a:endParaRPr lang="en-GB" sz="900" u="none" baseline="0" dirty="0" smtClean="0"/>
                    </a:p>
                    <a:p>
                      <a:pPr algn="l"/>
                      <a:r>
                        <a:rPr lang="en-GB" sz="900" dirty="0" smtClean="0"/>
                        <a:t>                         time taken </a:t>
                      </a:r>
                    </a:p>
                    <a:p>
                      <a:pPr algn="l"/>
                      <a:endParaRPr lang="en-GB" sz="900" dirty="0" smtClean="0"/>
                    </a:p>
                    <a:p>
                      <a:pPr algn="l"/>
                      <a:r>
                        <a:rPr lang="en-GB" sz="900" dirty="0" smtClean="0"/>
                        <a:t>Rate</a:t>
                      </a:r>
                      <a:r>
                        <a:rPr lang="en-GB" sz="900" baseline="0" dirty="0" smtClean="0"/>
                        <a:t> = </a:t>
                      </a:r>
                      <a:r>
                        <a:rPr lang="en-GB" sz="900" u="sng" baseline="0" dirty="0" smtClean="0"/>
                        <a:t>quantity of product formed</a:t>
                      </a:r>
                      <a:endParaRPr lang="en-GB" sz="900" u="none" baseline="0" dirty="0" smtClean="0"/>
                    </a:p>
                    <a:p>
                      <a:pPr algn="l"/>
                      <a:r>
                        <a:rPr lang="en-GB" sz="900" dirty="0" smtClean="0"/>
                        <a:t>                         time taken</a:t>
                      </a:r>
                      <a:endParaRPr lang="en-GB" sz="900" dirty="0"/>
                    </a:p>
                  </a:txBody>
                  <a:tcPr marL="65314" marR="65314" marT="32657" marB="32657" anchor="ctr"/>
                </a:tc>
                <a:extLst>
                  <a:ext uri="{0D108BD9-81ED-4DB2-BD59-A6C34878D82A}">
                    <a16:rowId xmlns:a16="http://schemas.microsoft.com/office/drawing/2014/main" val="10000"/>
                  </a:ext>
                </a:extLst>
              </a:tr>
            </a:tbl>
          </a:graphicData>
        </a:graphic>
      </p:graphicFrame>
      <p:pic>
        <p:nvPicPr>
          <p:cNvPr id="12" name="Picture 11"/>
          <p:cNvPicPr>
            <a:picLocks noChangeAspect="1"/>
          </p:cNvPicPr>
          <p:nvPr/>
        </p:nvPicPr>
        <p:blipFill>
          <a:blip r:embed="rId2"/>
          <a:stretch>
            <a:fillRect/>
          </a:stretch>
        </p:blipFill>
        <p:spPr>
          <a:xfrm>
            <a:off x="2466716" y="1231342"/>
            <a:ext cx="1311089" cy="1009996"/>
          </a:xfrm>
          <a:prstGeom prst="rect">
            <a:avLst/>
          </a:prstGeom>
        </p:spPr>
      </p:pic>
      <p:cxnSp>
        <p:nvCxnSpPr>
          <p:cNvPr id="22" name="Straight Connector 21"/>
          <p:cNvCxnSpPr>
            <a:endCxn id="148" idx="1"/>
          </p:cNvCxnSpPr>
          <p:nvPr/>
        </p:nvCxnSpPr>
        <p:spPr>
          <a:xfrm>
            <a:off x="2378849" y="996905"/>
            <a:ext cx="66884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a:endCxn id="148" idx="0"/>
          </p:cNvCxnSpPr>
          <p:nvPr/>
        </p:nvCxnSpPr>
        <p:spPr>
          <a:xfrm>
            <a:off x="3942376" y="778349"/>
            <a:ext cx="0" cy="11341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48" idx="2"/>
            <a:endCxn id="276" idx="0"/>
          </p:cNvCxnSpPr>
          <p:nvPr/>
        </p:nvCxnSpPr>
        <p:spPr>
          <a:xfrm>
            <a:off x="3942376" y="1102048"/>
            <a:ext cx="360199" cy="29423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Rectangle 36"/>
          <p:cNvSpPr/>
          <p:nvPr/>
        </p:nvSpPr>
        <p:spPr>
          <a:xfrm rot="16200000">
            <a:off x="4466334" y="799648"/>
            <a:ext cx="1298557" cy="21028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Factors affecting rates</a:t>
            </a:r>
            <a:endParaRPr lang="en-GB" sz="1000" b="1" dirty="0">
              <a:solidFill>
                <a:schemeClr val="tx1"/>
              </a:solidFill>
            </a:endParaRPr>
          </a:p>
        </p:txBody>
      </p:sp>
      <p:sp>
        <p:nvSpPr>
          <p:cNvPr id="40" name="Rectangle 39"/>
          <p:cNvSpPr/>
          <p:nvPr/>
        </p:nvSpPr>
        <p:spPr>
          <a:xfrm>
            <a:off x="5420802" y="1867809"/>
            <a:ext cx="1298557" cy="34962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Collision theory and activation energy</a:t>
            </a:r>
            <a:endParaRPr lang="en-GB" sz="1000" b="1" dirty="0">
              <a:solidFill>
                <a:schemeClr val="tx1"/>
              </a:solidFill>
            </a:endParaRPr>
          </a:p>
        </p:txBody>
      </p:sp>
      <p:cxnSp>
        <p:nvCxnSpPr>
          <p:cNvPr id="41" name="Straight Connector 40"/>
          <p:cNvCxnSpPr>
            <a:stCxn id="18" idx="1"/>
            <a:endCxn id="37" idx="2"/>
          </p:cNvCxnSpPr>
          <p:nvPr/>
        </p:nvCxnSpPr>
        <p:spPr>
          <a:xfrm flipH="1">
            <a:off x="5220757" y="894356"/>
            <a:ext cx="176096" cy="104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40" idx="1"/>
            <a:endCxn id="276" idx="3"/>
          </p:cNvCxnSpPr>
          <p:nvPr/>
        </p:nvCxnSpPr>
        <p:spPr>
          <a:xfrm flipH="1" flipV="1">
            <a:off x="4843581" y="1627114"/>
            <a:ext cx="577220" cy="4155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49" name="Picture 48"/>
          <p:cNvPicPr>
            <a:picLocks noChangeAspect="1"/>
          </p:cNvPicPr>
          <p:nvPr/>
        </p:nvPicPr>
        <p:blipFill>
          <a:blip r:embed="rId3"/>
          <a:stretch>
            <a:fillRect/>
          </a:stretch>
        </p:blipFill>
        <p:spPr>
          <a:xfrm>
            <a:off x="396156" y="2140764"/>
            <a:ext cx="1112422" cy="1058965"/>
          </a:xfrm>
          <a:prstGeom prst="rect">
            <a:avLst/>
          </a:prstGeom>
        </p:spPr>
      </p:pic>
      <p:pic>
        <p:nvPicPr>
          <p:cNvPr id="50" name="Picture 49"/>
          <p:cNvPicPr>
            <a:picLocks noChangeAspect="1"/>
          </p:cNvPicPr>
          <p:nvPr/>
        </p:nvPicPr>
        <p:blipFill rotWithShape="1">
          <a:blip r:embed="rId4"/>
          <a:srcRect l="15855" r="21793"/>
          <a:stretch/>
        </p:blipFill>
        <p:spPr>
          <a:xfrm>
            <a:off x="8689642" y="1804074"/>
            <a:ext cx="732904" cy="422074"/>
          </a:xfrm>
          <a:prstGeom prst="rect">
            <a:avLst/>
          </a:prstGeom>
        </p:spPr>
      </p:pic>
      <p:pic>
        <p:nvPicPr>
          <p:cNvPr id="51" name="Picture 50"/>
          <p:cNvPicPr>
            <a:picLocks noChangeAspect="1"/>
          </p:cNvPicPr>
          <p:nvPr/>
        </p:nvPicPr>
        <p:blipFill rotWithShape="1">
          <a:blip r:embed="rId5"/>
          <a:srcRect l="20790" t="7597"/>
          <a:stretch/>
        </p:blipFill>
        <p:spPr>
          <a:xfrm>
            <a:off x="7957430" y="1793096"/>
            <a:ext cx="479951" cy="448864"/>
          </a:xfrm>
          <a:prstGeom prst="rect">
            <a:avLst/>
          </a:prstGeom>
        </p:spPr>
      </p:pic>
      <p:pic>
        <p:nvPicPr>
          <p:cNvPr id="52" name="Picture 51"/>
          <p:cNvPicPr>
            <a:picLocks noChangeAspect="1"/>
          </p:cNvPicPr>
          <p:nvPr/>
        </p:nvPicPr>
        <p:blipFill>
          <a:blip r:embed="rId6"/>
          <a:stretch>
            <a:fillRect/>
          </a:stretch>
        </p:blipFill>
        <p:spPr>
          <a:xfrm>
            <a:off x="7264722" y="1771814"/>
            <a:ext cx="462834" cy="541614"/>
          </a:xfrm>
          <a:prstGeom prst="rect">
            <a:avLst/>
          </a:prstGeom>
        </p:spPr>
      </p:pic>
      <p:cxnSp>
        <p:nvCxnSpPr>
          <p:cNvPr id="53" name="Straight Connector 52"/>
          <p:cNvCxnSpPr>
            <a:endCxn id="40" idx="2"/>
          </p:cNvCxnSpPr>
          <p:nvPr/>
        </p:nvCxnSpPr>
        <p:spPr>
          <a:xfrm flipH="1" flipV="1">
            <a:off x="6070080" y="2217434"/>
            <a:ext cx="36908" cy="1161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7" name="Rectangle 56"/>
          <p:cNvSpPr/>
          <p:nvPr/>
        </p:nvSpPr>
        <p:spPr>
          <a:xfrm rot="5400000">
            <a:off x="3432212" y="2558984"/>
            <a:ext cx="649541" cy="21028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Catalysts</a:t>
            </a:r>
            <a:endParaRPr lang="en-GB" sz="1000" b="1" dirty="0">
              <a:solidFill>
                <a:schemeClr val="tx1"/>
              </a:solidFill>
            </a:endParaRPr>
          </a:p>
        </p:txBody>
      </p:sp>
      <p:cxnSp>
        <p:nvCxnSpPr>
          <p:cNvPr id="58" name="Straight Connector 57"/>
          <p:cNvCxnSpPr>
            <a:stCxn id="57" idx="0"/>
            <a:endCxn id="4" idx="1"/>
          </p:cNvCxnSpPr>
          <p:nvPr/>
        </p:nvCxnSpPr>
        <p:spPr>
          <a:xfrm flipV="1">
            <a:off x="3862126" y="2476561"/>
            <a:ext cx="80249" cy="1875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1" name="Table 60"/>
          <p:cNvGraphicFramePr>
            <a:graphicFrameLocks noGrp="1"/>
          </p:cNvGraphicFramePr>
          <p:nvPr>
            <p:extLst/>
          </p:nvPr>
        </p:nvGraphicFramePr>
        <p:xfrm>
          <a:off x="1574460" y="2224315"/>
          <a:ext cx="2011497" cy="1502229"/>
        </p:xfrm>
        <a:graphic>
          <a:graphicData uri="http://schemas.openxmlformats.org/drawingml/2006/table">
            <a:tbl>
              <a:tblPr firstRow="1" bandRow="1">
                <a:tableStyleId>{5940675A-B579-460E-94D1-54222C63F5DA}</a:tableStyleId>
              </a:tblPr>
              <a:tblGrid>
                <a:gridCol w="692036">
                  <a:extLst>
                    <a:ext uri="{9D8B030D-6E8A-4147-A177-3AD203B41FA5}">
                      <a16:colId xmlns:a16="http://schemas.microsoft.com/office/drawing/2014/main" val="20000"/>
                    </a:ext>
                  </a:extLst>
                </a:gridCol>
                <a:gridCol w="1319461">
                  <a:extLst>
                    <a:ext uri="{9D8B030D-6E8A-4147-A177-3AD203B41FA5}">
                      <a16:colId xmlns:a16="http://schemas.microsoft.com/office/drawing/2014/main" val="20001"/>
                    </a:ext>
                  </a:extLst>
                </a:gridCol>
              </a:tblGrid>
              <a:tr h="457200">
                <a:tc>
                  <a:txBody>
                    <a:bodyPr/>
                    <a:lstStyle/>
                    <a:p>
                      <a:pPr algn="ctr"/>
                      <a:r>
                        <a:rPr lang="en-GB" sz="900" b="1" i="1" dirty="0" smtClean="0">
                          <a:solidFill>
                            <a:schemeClr val="accent2">
                              <a:lumMod val="75000"/>
                            </a:schemeClr>
                          </a:solidFill>
                        </a:rPr>
                        <a:t>Catalyst</a:t>
                      </a:r>
                      <a:endParaRPr lang="en-GB" sz="900" b="1" i="1" dirty="0">
                        <a:solidFill>
                          <a:schemeClr val="accent2">
                            <a:lumMod val="75000"/>
                          </a:schemeClr>
                        </a:solidFill>
                      </a:endParaRPr>
                    </a:p>
                  </a:txBody>
                  <a:tcPr marL="65314" marR="65314" marT="32657" marB="32657" anchor="ctr">
                    <a:solidFill>
                      <a:schemeClr val="accent2">
                        <a:lumMod val="20000"/>
                        <a:lumOff val="80000"/>
                      </a:schemeClr>
                    </a:solidFill>
                  </a:tcPr>
                </a:tc>
                <a:tc>
                  <a:txBody>
                    <a:bodyPr/>
                    <a:lstStyle/>
                    <a:p>
                      <a:pPr algn="l"/>
                      <a:r>
                        <a:rPr lang="en-GB" sz="900" dirty="0" smtClean="0"/>
                        <a:t>A catalyst changes the rate of a chemical reaction but is not used in the reaction.</a:t>
                      </a:r>
                      <a:endParaRPr lang="en-GB" sz="900" dirty="0"/>
                    </a:p>
                  </a:txBody>
                  <a:tcPr marL="65314" marR="65314" marT="32657" marB="32657" anchor="ctr"/>
                </a:tc>
                <a:extLst>
                  <a:ext uri="{0D108BD9-81ED-4DB2-BD59-A6C34878D82A}">
                    <a16:rowId xmlns:a16="http://schemas.microsoft.com/office/drawing/2014/main" val="10000"/>
                  </a:ext>
                </a:extLst>
              </a:tr>
              <a:tr h="326571">
                <a:tc>
                  <a:txBody>
                    <a:bodyPr/>
                    <a:lstStyle/>
                    <a:p>
                      <a:pPr algn="ctr"/>
                      <a:r>
                        <a:rPr lang="en-GB" sz="900" b="1" i="1" dirty="0" smtClean="0">
                          <a:solidFill>
                            <a:schemeClr val="accent2">
                              <a:lumMod val="75000"/>
                            </a:schemeClr>
                          </a:solidFill>
                        </a:rPr>
                        <a:t>Enzymes</a:t>
                      </a:r>
                      <a:endParaRPr lang="en-GB" sz="900" b="1" i="1" dirty="0">
                        <a:solidFill>
                          <a:schemeClr val="accent2">
                            <a:lumMod val="75000"/>
                          </a:schemeClr>
                        </a:solidFill>
                      </a:endParaRPr>
                    </a:p>
                  </a:txBody>
                  <a:tcPr marL="65314" marR="65314" marT="32657" marB="32657"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900" b="0" baseline="0" dirty="0" smtClean="0"/>
                        <a:t>These are biological catalysts.</a:t>
                      </a:r>
                      <a:endParaRPr lang="en-US" sz="900" b="0" baseline="30000" dirty="0" smtClean="0"/>
                    </a:p>
                  </a:txBody>
                  <a:tcPr marL="65314" marR="65314" marT="32657" marB="32657" anchor="ctr"/>
                </a:tc>
                <a:extLst>
                  <a:ext uri="{0D108BD9-81ED-4DB2-BD59-A6C34878D82A}">
                    <a16:rowId xmlns:a16="http://schemas.microsoft.com/office/drawing/2014/main" val="10001"/>
                  </a:ext>
                </a:extLst>
              </a:tr>
              <a:tr h="718457">
                <a:tc>
                  <a:txBody>
                    <a:bodyPr/>
                    <a:lstStyle/>
                    <a:p>
                      <a:pPr algn="ctr"/>
                      <a:r>
                        <a:rPr lang="en-GB" sz="900" b="1" i="1" dirty="0" smtClean="0">
                          <a:solidFill>
                            <a:schemeClr val="accent2">
                              <a:lumMod val="75000"/>
                            </a:schemeClr>
                          </a:solidFill>
                        </a:rPr>
                        <a:t>How do they work?</a:t>
                      </a:r>
                      <a:endParaRPr lang="en-GB" sz="900" b="1" i="1" dirty="0">
                        <a:solidFill>
                          <a:schemeClr val="accent2">
                            <a:lumMod val="75000"/>
                          </a:schemeClr>
                        </a:solidFill>
                      </a:endParaRPr>
                    </a:p>
                  </a:txBody>
                  <a:tcPr marL="65314" marR="65314" marT="32657" marB="32657" anchor="ctr">
                    <a:solidFill>
                      <a:schemeClr val="accent2">
                        <a:lumMod val="20000"/>
                        <a:lumOff val="80000"/>
                      </a:schemeClr>
                    </a:solidFill>
                  </a:tcPr>
                </a:tc>
                <a:tc>
                  <a:txBody>
                    <a:bodyPr/>
                    <a:lstStyle/>
                    <a:p>
                      <a:pPr algn="l"/>
                      <a:r>
                        <a:rPr lang="en-GB" sz="900" dirty="0" smtClean="0"/>
                        <a:t>Catalysts provide a different reaction pathway where reactants</a:t>
                      </a:r>
                      <a:r>
                        <a:rPr lang="en-GB" sz="900" baseline="0" dirty="0" smtClean="0"/>
                        <a:t> do not require as much energy to react when they collide.</a:t>
                      </a:r>
                      <a:endParaRPr lang="en-GB" sz="900" dirty="0"/>
                    </a:p>
                  </a:txBody>
                  <a:tcPr marL="65314" marR="65314" marT="32657" marB="32657" anchor="ctr"/>
                </a:tc>
                <a:extLst>
                  <a:ext uri="{0D108BD9-81ED-4DB2-BD59-A6C34878D82A}">
                    <a16:rowId xmlns:a16="http://schemas.microsoft.com/office/drawing/2014/main" val="10002"/>
                  </a:ext>
                </a:extLst>
              </a:tr>
            </a:tbl>
          </a:graphicData>
        </a:graphic>
      </p:graphicFrame>
      <p:sp>
        <p:nvSpPr>
          <p:cNvPr id="48" name="TextBox 47"/>
          <p:cNvSpPr txBox="1"/>
          <p:nvPr/>
        </p:nvSpPr>
        <p:spPr>
          <a:xfrm>
            <a:off x="484742" y="3173080"/>
            <a:ext cx="1012898" cy="619913"/>
          </a:xfrm>
          <a:prstGeom prst="rect">
            <a:avLst/>
          </a:prstGeom>
          <a:noFill/>
          <a:ln>
            <a:solidFill>
              <a:schemeClr val="tx1"/>
            </a:solidFill>
          </a:ln>
        </p:spPr>
        <p:txBody>
          <a:bodyPr wrap="square" rtlCol="0">
            <a:spAutoFit/>
          </a:bodyPr>
          <a:lstStyle/>
          <a:p>
            <a:r>
              <a:rPr lang="en-GB" sz="857" dirty="0"/>
              <a:t>If a catalyst is used in a reaction, it is not shown in the word equation.</a:t>
            </a:r>
            <a:endParaRPr lang="en-GB" sz="857" dirty="0"/>
          </a:p>
        </p:txBody>
      </p:sp>
      <p:cxnSp>
        <p:nvCxnSpPr>
          <p:cNvPr id="63" name="Straight Connector 62"/>
          <p:cNvCxnSpPr>
            <a:stCxn id="48" idx="3"/>
            <a:endCxn id="61" idx="1"/>
          </p:cNvCxnSpPr>
          <p:nvPr/>
        </p:nvCxnSpPr>
        <p:spPr>
          <a:xfrm flipV="1">
            <a:off x="1497640" y="2975430"/>
            <a:ext cx="76820" cy="49443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stCxn id="61" idx="3"/>
            <a:endCxn id="57" idx="2"/>
          </p:cNvCxnSpPr>
          <p:nvPr/>
        </p:nvCxnSpPr>
        <p:spPr>
          <a:xfrm flipV="1">
            <a:off x="3585958" y="2664128"/>
            <a:ext cx="65882" cy="31130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ectangle 70"/>
          <p:cNvSpPr/>
          <p:nvPr/>
        </p:nvSpPr>
        <p:spPr>
          <a:xfrm>
            <a:off x="3777804" y="3100401"/>
            <a:ext cx="1512206" cy="8838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Reversible reactions and dynamic equilibrium</a:t>
            </a:r>
            <a:endParaRPr lang="en-GB" sz="1286" dirty="0">
              <a:ea typeface="Verdana" panose="020B0604030504040204" pitchFamily="34" charset="0"/>
              <a:cs typeface="Verdana" panose="020B0604030504040204" pitchFamily="34" charset="0"/>
            </a:endParaRPr>
          </a:p>
        </p:txBody>
      </p:sp>
      <p:cxnSp>
        <p:nvCxnSpPr>
          <p:cNvPr id="72" name="Straight Connector 71"/>
          <p:cNvCxnSpPr>
            <a:stCxn id="4" idx="2"/>
            <a:endCxn id="71" idx="0"/>
          </p:cNvCxnSpPr>
          <p:nvPr/>
        </p:nvCxnSpPr>
        <p:spPr>
          <a:xfrm flipH="1">
            <a:off x="4533908" y="2905250"/>
            <a:ext cx="58886" cy="1951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Rectangle 75"/>
          <p:cNvSpPr/>
          <p:nvPr/>
        </p:nvSpPr>
        <p:spPr>
          <a:xfrm>
            <a:off x="2105170" y="3755932"/>
            <a:ext cx="1339401" cy="21028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Reversible reactions</a:t>
            </a:r>
            <a:endParaRPr lang="en-GB" sz="1000" b="1" dirty="0">
              <a:solidFill>
                <a:schemeClr val="tx1"/>
              </a:solidFill>
            </a:endParaRPr>
          </a:p>
        </p:txBody>
      </p:sp>
      <p:sp>
        <p:nvSpPr>
          <p:cNvPr id="77" name="Rectangle 76"/>
          <p:cNvSpPr/>
          <p:nvPr/>
        </p:nvSpPr>
        <p:spPr>
          <a:xfrm>
            <a:off x="409059" y="5802637"/>
            <a:ext cx="2253590" cy="21859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Energy changes and reversible reactions</a:t>
            </a:r>
            <a:endParaRPr lang="en-GB" sz="1000" b="1" dirty="0">
              <a:solidFill>
                <a:schemeClr val="tx1"/>
              </a:solidFill>
            </a:endParaRPr>
          </a:p>
        </p:txBody>
      </p:sp>
      <p:sp>
        <p:nvSpPr>
          <p:cNvPr id="78" name="Rectangle 77"/>
          <p:cNvSpPr/>
          <p:nvPr/>
        </p:nvSpPr>
        <p:spPr>
          <a:xfrm rot="16200000">
            <a:off x="2932618" y="4483341"/>
            <a:ext cx="872658" cy="21028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Equilibrium</a:t>
            </a:r>
            <a:endParaRPr lang="en-GB" sz="1000" b="1" dirty="0">
              <a:solidFill>
                <a:schemeClr val="tx1"/>
              </a:solidFill>
            </a:endParaRPr>
          </a:p>
        </p:txBody>
      </p:sp>
      <p:sp>
        <p:nvSpPr>
          <p:cNvPr id="79" name="Rectangle 78"/>
          <p:cNvSpPr/>
          <p:nvPr/>
        </p:nvSpPr>
        <p:spPr>
          <a:xfrm>
            <a:off x="4010695" y="3962227"/>
            <a:ext cx="1339401" cy="32199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Changing conditions and equilibrium (HT)</a:t>
            </a:r>
            <a:endParaRPr lang="en-GB" sz="1000" b="1" dirty="0">
              <a:solidFill>
                <a:schemeClr val="tx1"/>
              </a:solidFill>
            </a:endParaRPr>
          </a:p>
        </p:txBody>
      </p:sp>
      <p:graphicFrame>
        <p:nvGraphicFramePr>
          <p:cNvPr id="82" name="Table 81"/>
          <p:cNvGraphicFramePr>
            <a:graphicFrameLocks noGrp="1"/>
          </p:cNvGraphicFramePr>
          <p:nvPr>
            <p:extLst/>
          </p:nvPr>
        </p:nvGraphicFramePr>
        <p:xfrm>
          <a:off x="3167478" y="5181601"/>
          <a:ext cx="2423476" cy="849086"/>
        </p:xfrm>
        <a:graphic>
          <a:graphicData uri="http://schemas.openxmlformats.org/drawingml/2006/table">
            <a:tbl>
              <a:tblPr firstRow="1" bandRow="1">
                <a:tableStyleId>{5940675A-B579-460E-94D1-54222C63F5DA}</a:tableStyleId>
              </a:tblPr>
              <a:tblGrid>
                <a:gridCol w="736735">
                  <a:extLst>
                    <a:ext uri="{9D8B030D-6E8A-4147-A177-3AD203B41FA5}">
                      <a16:colId xmlns:a16="http://schemas.microsoft.com/office/drawing/2014/main" val="20000"/>
                    </a:ext>
                  </a:extLst>
                </a:gridCol>
                <a:gridCol w="1686741">
                  <a:extLst>
                    <a:ext uri="{9D8B030D-6E8A-4147-A177-3AD203B41FA5}">
                      <a16:colId xmlns:a16="http://schemas.microsoft.com/office/drawing/2014/main" val="20001"/>
                    </a:ext>
                  </a:extLst>
                </a:gridCol>
              </a:tblGrid>
              <a:tr h="849086">
                <a:tc>
                  <a:txBody>
                    <a:bodyPr/>
                    <a:lstStyle/>
                    <a:p>
                      <a:pPr algn="ctr"/>
                      <a:r>
                        <a:rPr lang="en-GB" sz="900" b="1" i="1" dirty="0" smtClean="0">
                          <a:solidFill>
                            <a:schemeClr val="accent2">
                              <a:lumMod val="75000"/>
                            </a:schemeClr>
                          </a:solidFill>
                        </a:rPr>
                        <a:t>Equilibrium in reversible reactions</a:t>
                      </a:r>
                      <a:endParaRPr lang="en-GB" sz="900" b="1" i="1" dirty="0">
                        <a:solidFill>
                          <a:schemeClr val="accent2">
                            <a:lumMod val="75000"/>
                          </a:schemeClr>
                        </a:solidFill>
                      </a:endParaRPr>
                    </a:p>
                  </a:txBody>
                  <a:tcPr marL="65314" marR="65314" marT="32657" marB="32657" anchor="ctr">
                    <a:solidFill>
                      <a:schemeClr val="accent2">
                        <a:lumMod val="20000"/>
                        <a:lumOff val="80000"/>
                      </a:schemeClr>
                    </a:solidFill>
                  </a:tcPr>
                </a:tc>
                <a:tc>
                  <a:txBody>
                    <a:bodyPr/>
                    <a:lstStyle/>
                    <a:p>
                      <a:pPr algn="l"/>
                      <a:r>
                        <a:rPr lang="en-GB" sz="900" dirty="0" smtClean="0"/>
                        <a:t>When a reversible reaction</a:t>
                      </a:r>
                      <a:r>
                        <a:rPr lang="en-GB" sz="900" baseline="0" dirty="0" smtClean="0"/>
                        <a:t> occurs in apparatus which prevents the escape of reactants and products, equilibrium is reached when the forward and reverse reactions occur exactly at the same rate.</a:t>
                      </a:r>
                      <a:endParaRPr lang="en-GB" sz="900" dirty="0"/>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83" name="Table 82"/>
          <p:cNvGraphicFramePr>
            <a:graphicFrameLocks noGrp="1"/>
          </p:cNvGraphicFramePr>
          <p:nvPr>
            <p:extLst/>
          </p:nvPr>
        </p:nvGraphicFramePr>
        <p:xfrm>
          <a:off x="5670882" y="3980969"/>
          <a:ext cx="3764470" cy="2609069"/>
        </p:xfrm>
        <a:graphic>
          <a:graphicData uri="http://schemas.openxmlformats.org/drawingml/2006/table">
            <a:tbl>
              <a:tblPr firstRow="1" bandRow="1">
                <a:tableStyleId>{5940675A-B579-460E-94D1-54222C63F5DA}</a:tableStyleId>
              </a:tblPr>
              <a:tblGrid>
                <a:gridCol w="806673">
                  <a:extLst>
                    <a:ext uri="{9D8B030D-6E8A-4147-A177-3AD203B41FA5}">
                      <a16:colId xmlns:a16="http://schemas.microsoft.com/office/drawing/2014/main" val="20000"/>
                    </a:ext>
                  </a:extLst>
                </a:gridCol>
                <a:gridCol w="2957797">
                  <a:extLst>
                    <a:ext uri="{9D8B030D-6E8A-4147-A177-3AD203B41FA5}">
                      <a16:colId xmlns:a16="http://schemas.microsoft.com/office/drawing/2014/main" val="20001"/>
                    </a:ext>
                  </a:extLst>
                </a:gridCol>
              </a:tblGrid>
              <a:tr h="463088">
                <a:tc>
                  <a:txBody>
                    <a:bodyPr/>
                    <a:lstStyle/>
                    <a:p>
                      <a:pPr algn="ctr"/>
                      <a:r>
                        <a:rPr lang="en-GB" sz="900" b="1" i="1" dirty="0" smtClean="0">
                          <a:solidFill>
                            <a:schemeClr val="accent2">
                              <a:lumMod val="75000"/>
                            </a:schemeClr>
                          </a:solidFill>
                        </a:rPr>
                        <a:t>Le </a:t>
                      </a:r>
                      <a:r>
                        <a:rPr lang="en-GB" sz="900" b="1" i="1" dirty="0" err="1" smtClean="0">
                          <a:solidFill>
                            <a:schemeClr val="accent2">
                              <a:lumMod val="75000"/>
                            </a:schemeClr>
                          </a:solidFill>
                        </a:rPr>
                        <a:t>Chatelier’s</a:t>
                      </a:r>
                      <a:r>
                        <a:rPr lang="en-GB" sz="900" b="1" i="1" dirty="0" smtClean="0">
                          <a:solidFill>
                            <a:schemeClr val="accent2">
                              <a:lumMod val="75000"/>
                            </a:schemeClr>
                          </a:solidFill>
                        </a:rPr>
                        <a:t> Principles</a:t>
                      </a:r>
                      <a:endParaRPr lang="en-GB" sz="900" b="1" i="1" dirty="0">
                        <a:solidFill>
                          <a:schemeClr val="accent2">
                            <a:lumMod val="75000"/>
                          </a:schemeClr>
                        </a:solidFill>
                      </a:endParaRPr>
                    </a:p>
                  </a:txBody>
                  <a:tcPr marL="65314" marR="65314" marT="32657" marB="32657" anchor="ctr">
                    <a:solidFill>
                      <a:schemeClr val="accent2">
                        <a:lumMod val="20000"/>
                        <a:lumOff val="80000"/>
                      </a:schemeClr>
                    </a:solidFill>
                  </a:tcPr>
                </a:tc>
                <a:tc>
                  <a:txBody>
                    <a:bodyPr/>
                    <a:lstStyle/>
                    <a:p>
                      <a:pPr algn="l"/>
                      <a:r>
                        <a:rPr lang="en-GB" sz="900" dirty="0" smtClean="0"/>
                        <a:t>States</a:t>
                      </a:r>
                      <a:r>
                        <a:rPr lang="en-GB" sz="900" baseline="0" dirty="0" smtClean="0"/>
                        <a:t> that when a system experiences a disturbance (change in condition), it will respond to restore a new equilibrium state.</a:t>
                      </a:r>
                      <a:endParaRPr lang="en-GB" sz="900" dirty="0"/>
                    </a:p>
                  </a:txBody>
                  <a:tcPr marL="65314" marR="65314" marT="32657" marB="32657" anchor="ctr"/>
                </a:tc>
                <a:extLst>
                  <a:ext uri="{0D108BD9-81ED-4DB2-BD59-A6C34878D82A}">
                    <a16:rowId xmlns:a16="http://schemas.microsoft.com/office/drawing/2014/main" val="10000"/>
                  </a:ext>
                </a:extLst>
              </a:tr>
              <a:tr h="743503">
                <a:tc>
                  <a:txBody>
                    <a:bodyPr/>
                    <a:lstStyle/>
                    <a:p>
                      <a:pPr algn="ctr"/>
                      <a:r>
                        <a:rPr lang="en-GB" sz="900" b="1" i="1" dirty="0" smtClean="0">
                          <a:solidFill>
                            <a:schemeClr val="accent2">
                              <a:lumMod val="75000"/>
                            </a:schemeClr>
                          </a:solidFill>
                        </a:rPr>
                        <a:t>Changing concentration</a:t>
                      </a:r>
                      <a:endParaRPr lang="en-GB" sz="900" b="1" i="1" dirty="0">
                        <a:solidFill>
                          <a:schemeClr val="accent2">
                            <a:lumMod val="75000"/>
                          </a:schemeClr>
                        </a:solidFill>
                      </a:endParaRPr>
                    </a:p>
                  </a:txBody>
                  <a:tcPr marL="65314" marR="65314" marT="32657" marB="32657"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900" b="0" i="0" baseline="0" dirty="0" smtClean="0"/>
                        <a:t>If the concentration of a reactant is increased, more products will be formed .</a:t>
                      </a:r>
                    </a:p>
                    <a:p>
                      <a:pPr marL="0" marR="0" indent="0" algn="l" defTabSz="1280160" rtl="0" eaLnBrk="1" fontAlgn="auto" latinLnBrk="0" hangingPunct="1">
                        <a:lnSpc>
                          <a:spcPct val="100000"/>
                        </a:lnSpc>
                        <a:spcBef>
                          <a:spcPts val="0"/>
                        </a:spcBef>
                        <a:spcAft>
                          <a:spcPts val="0"/>
                        </a:spcAft>
                        <a:buClrTx/>
                        <a:buSzTx/>
                        <a:buFontTx/>
                        <a:buNone/>
                        <a:tabLst/>
                        <a:defRPr/>
                      </a:pPr>
                      <a:r>
                        <a:rPr lang="en-US" sz="900" b="0" i="0" baseline="0" dirty="0" smtClean="0"/>
                        <a:t>If the concentration of a product is decreased, more reactants will react.</a:t>
                      </a:r>
                    </a:p>
                  </a:txBody>
                  <a:tcPr marL="65314" marR="65314" marT="32657" marB="32657" anchor="ctr"/>
                </a:tc>
                <a:extLst>
                  <a:ext uri="{0D108BD9-81ED-4DB2-BD59-A6C34878D82A}">
                    <a16:rowId xmlns:a16="http://schemas.microsoft.com/office/drawing/2014/main" val="10001"/>
                  </a:ext>
                </a:extLst>
              </a:tr>
              <a:tr h="557376">
                <a:tc>
                  <a:txBody>
                    <a:bodyPr/>
                    <a:lstStyle/>
                    <a:p>
                      <a:pPr algn="ctr"/>
                      <a:r>
                        <a:rPr lang="en-GB" sz="900" b="1" i="1" dirty="0" smtClean="0">
                          <a:solidFill>
                            <a:schemeClr val="accent2">
                              <a:lumMod val="75000"/>
                            </a:schemeClr>
                          </a:solidFill>
                        </a:rPr>
                        <a:t>Changing temperature</a:t>
                      </a:r>
                      <a:endParaRPr lang="en-GB" sz="900" b="1" i="1" dirty="0">
                        <a:solidFill>
                          <a:schemeClr val="accent2">
                            <a:lumMod val="75000"/>
                          </a:schemeClr>
                        </a:solidFill>
                      </a:endParaRPr>
                    </a:p>
                  </a:txBody>
                  <a:tcPr marL="65314" marR="65314" marT="32657" marB="32657" anchor="ctr">
                    <a:solidFill>
                      <a:schemeClr val="accent2">
                        <a:lumMod val="20000"/>
                        <a:lumOff val="80000"/>
                      </a:schemeClr>
                    </a:solidFill>
                  </a:tcPr>
                </a:tc>
                <a:tc>
                  <a:txBody>
                    <a:bodyPr/>
                    <a:lstStyle/>
                    <a:p>
                      <a:pPr algn="l"/>
                      <a:r>
                        <a:rPr lang="en-GB" sz="900" dirty="0" smtClean="0"/>
                        <a:t>If the temperature of a system at equilibrium</a:t>
                      </a:r>
                      <a:r>
                        <a:rPr lang="en-GB" sz="900" baseline="0" dirty="0" smtClean="0"/>
                        <a:t> is increased:</a:t>
                      </a:r>
                    </a:p>
                    <a:p>
                      <a:pPr marL="171450" indent="-171450" algn="l">
                        <a:buFontTx/>
                        <a:buChar char="-"/>
                      </a:pPr>
                      <a:r>
                        <a:rPr lang="en-GB" sz="900" baseline="0" dirty="0" smtClean="0"/>
                        <a:t>Exothermic reaction = products decrease</a:t>
                      </a:r>
                    </a:p>
                    <a:p>
                      <a:pPr marL="171450" indent="-171450" algn="l">
                        <a:buFontTx/>
                        <a:buChar char="-"/>
                      </a:pPr>
                      <a:r>
                        <a:rPr lang="en-GB" sz="900" baseline="0" dirty="0" smtClean="0"/>
                        <a:t>Endothermic reaction = products increase</a:t>
                      </a:r>
                      <a:endParaRPr lang="en-GB" sz="900" dirty="0"/>
                    </a:p>
                  </a:txBody>
                  <a:tcPr marL="65314" marR="65314" marT="32657" marB="32657" anchor="ctr"/>
                </a:tc>
                <a:extLst>
                  <a:ext uri="{0D108BD9-81ED-4DB2-BD59-A6C34878D82A}">
                    <a16:rowId xmlns:a16="http://schemas.microsoft.com/office/drawing/2014/main" val="10002"/>
                  </a:ext>
                </a:extLst>
              </a:tr>
              <a:tr h="845103">
                <a:tc>
                  <a:txBody>
                    <a:bodyPr/>
                    <a:lstStyle/>
                    <a:p>
                      <a:pPr algn="ctr"/>
                      <a:r>
                        <a:rPr lang="en-GB" sz="900" b="1" i="1" dirty="0" smtClean="0">
                          <a:solidFill>
                            <a:schemeClr val="accent2">
                              <a:lumMod val="75000"/>
                            </a:schemeClr>
                          </a:solidFill>
                        </a:rPr>
                        <a:t>Changing pressure (gaseous reactions)</a:t>
                      </a:r>
                      <a:endParaRPr lang="en-GB" sz="900" b="1" i="1" dirty="0">
                        <a:solidFill>
                          <a:schemeClr val="accent2">
                            <a:lumMod val="75000"/>
                          </a:schemeClr>
                        </a:solidFill>
                      </a:endParaRPr>
                    </a:p>
                  </a:txBody>
                  <a:tcPr marL="65314" marR="65314" marT="32657" marB="32657" anchor="ctr">
                    <a:solidFill>
                      <a:schemeClr val="accent2">
                        <a:lumMod val="20000"/>
                        <a:lumOff val="80000"/>
                      </a:schemeClr>
                    </a:solidFill>
                  </a:tcPr>
                </a:tc>
                <a:tc>
                  <a:txBody>
                    <a:bodyPr/>
                    <a:lstStyle/>
                    <a:p>
                      <a:pPr algn="l"/>
                      <a:r>
                        <a:rPr lang="en-GB" sz="900" dirty="0" smtClean="0"/>
                        <a:t>For</a:t>
                      </a:r>
                      <a:r>
                        <a:rPr lang="en-GB" sz="900" baseline="0" dirty="0" smtClean="0"/>
                        <a:t> a gaseous system at equilibrium:</a:t>
                      </a:r>
                    </a:p>
                    <a:p>
                      <a:pPr marL="171450" indent="-171450" algn="l">
                        <a:buFontTx/>
                        <a:buChar char="-"/>
                      </a:pPr>
                      <a:r>
                        <a:rPr lang="en-GB" sz="900" baseline="0" dirty="0" smtClean="0"/>
                        <a:t>Pressure increase = equilibrium position shifts to side of equation with smaller number of molecules.</a:t>
                      </a:r>
                    </a:p>
                    <a:p>
                      <a:pPr marL="171450" indent="-171450" algn="l">
                        <a:buFontTx/>
                        <a:buChar char="-"/>
                      </a:pPr>
                      <a:r>
                        <a:rPr lang="en-GB" sz="900" baseline="0" dirty="0" smtClean="0"/>
                        <a:t>Pressure decrease = equilibrium position shifts to side of equation with larger number of molecules.</a:t>
                      </a:r>
                      <a:endParaRPr lang="en-GB" sz="900" dirty="0"/>
                    </a:p>
                  </a:txBody>
                  <a:tcPr marL="65314" marR="65314" marT="32657" marB="32657" anchor="ctr"/>
                </a:tc>
                <a:extLst>
                  <a:ext uri="{0D108BD9-81ED-4DB2-BD59-A6C34878D82A}">
                    <a16:rowId xmlns:a16="http://schemas.microsoft.com/office/drawing/2014/main" val="10003"/>
                  </a:ext>
                </a:extLst>
              </a:tr>
            </a:tbl>
          </a:graphicData>
        </a:graphic>
      </p:graphicFrame>
      <p:sp>
        <p:nvSpPr>
          <p:cNvPr id="68" name="TextBox 67"/>
          <p:cNvSpPr txBox="1"/>
          <p:nvPr/>
        </p:nvSpPr>
        <p:spPr>
          <a:xfrm>
            <a:off x="3725687" y="4455742"/>
            <a:ext cx="1836666" cy="488019"/>
          </a:xfrm>
          <a:prstGeom prst="rect">
            <a:avLst/>
          </a:prstGeom>
          <a:noFill/>
          <a:ln>
            <a:solidFill>
              <a:schemeClr val="tx1"/>
            </a:solidFill>
          </a:ln>
        </p:spPr>
        <p:txBody>
          <a:bodyPr wrap="square" rtlCol="0">
            <a:spAutoFit/>
          </a:bodyPr>
          <a:lstStyle/>
          <a:p>
            <a:r>
              <a:rPr lang="en-GB" sz="857" dirty="0"/>
              <a:t>The relative amounts of reactants and products at equilibrium depend on the conditions of the reaction.</a:t>
            </a:r>
            <a:endParaRPr lang="en-GB" sz="857" dirty="0"/>
          </a:p>
        </p:txBody>
      </p:sp>
      <p:cxnSp>
        <p:nvCxnSpPr>
          <p:cNvPr id="85" name="Straight Connector 84"/>
          <p:cNvCxnSpPr>
            <a:stCxn id="78" idx="3"/>
          </p:cNvCxnSpPr>
          <p:nvPr/>
        </p:nvCxnSpPr>
        <p:spPr>
          <a:xfrm flipV="1">
            <a:off x="3368947" y="3759922"/>
            <a:ext cx="408857" cy="3922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a:stCxn id="68" idx="0"/>
            <a:endCxn id="79" idx="2"/>
          </p:cNvCxnSpPr>
          <p:nvPr/>
        </p:nvCxnSpPr>
        <p:spPr>
          <a:xfrm flipV="1">
            <a:off x="4644020" y="4284218"/>
            <a:ext cx="36375" cy="1715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a:stCxn id="79" idx="0"/>
            <a:endCxn id="71" idx="2"/>
          </p:cNvCxnSpPr>
          <p:nvPr/>
        </p:nvCxnSpPr>
        <p:spPr>
          <a:xfrm flipH="1" flipV="1">
            <a:off x="4533907" y="3759923"/>
            <a:ext cx="146488" cy="20230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a:stCxn id="76" idx="3"/>
          </p:cNvCxnSpPr>
          <p:nvPr/>
        </p:nvCxnSpPr>
        <p:spPr>
          <a:xfrm flipV="1">
            <a:off x="3444570" y="3766649"/>
            <a:ext cx="314494" cy="944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9" name="Table 98"/>
          <p:cNvGraphicFramePr>
            <a:graphicFrameLocks noGrp="1"/>
          </p:cNvGraphicFramePr>
          <p:nvPr>
            <p:extLst/>
          </p:nvPr>
        </p:nvGraphicFramePr>
        <p:xfrm>
          <a:off x="452727" y="3999635"/>
          <a:ext cx="2598306" cy="1763486"/>
        </p:xfrm>
        <a:graphic>
          <a:graphicData uri="http://schemas.openxmlformats.org/drawingml/2006/table">
            <a:tbl>
              <a:tblPr firstRow="1" bandRow="1">
                <a:tableStyleId>{5940675A-B579-460E-94D1-54222C63F5DA}</a:tableStyleId>
              </a:tblPr>
              <a:tblGrid>
                <a:gridCol w="756094">
                  <a:extLst>
                    <a:ext uri="{9D8B030D-6E8A-4147-A177-3AD203B41FA5}">
                      <a16:colId xmlns:a16="http://schemas.microsoft.com/office/drawing/2014/main" val="20000"/>
                    </a:ext>
                  </a:extLst>
                </a:gridCol>
                <a:gridCol w="1842212">
                  <a:extLst>
                    <a:ext uri="{9D8B030D-6E8A-4147-A177-3AD203B41FA5}">
                      <a16:colId xmlns:a16="http://schemas.microsoft.com/office/drawing/2014/main" val="20001"/>
                    </a:ext>
                  </a:extLst>
                </a:gridCol>
              </a:tblGrid>
              <a:tr h="457200">
                <a:tc>
                  <a:txBody>
                    <a:bodyPr/>
                    <a:lstStyle/>
                    <a:p>
                      <a:pPr algn="ctr"/>
                      <a:r>
                        <a:rPr lang="en-GB" sz="900" b="1" i="1" dirty="0" smtClean="0">
                          <a:solidFill>
                            <a:schemeClr val="accent2">
                              <a:lumMod val="75000"/>
                            </a:schemeClr>
                          </a:solidFill>
                        </a:rPr>
                        <a:t>Reversible reactions</a:t>
                      </a:r>
                      <a:endParaRPr lang="en-GB" sz="900" b="1" i="1" dirty="0">
                        <a:solidFill>
                          <a:schemeClr val="accent2">
                            <a:lumMod val="75000"/>
                          </a:schemeClr>
                        </a:solidFill>
                      </a:endParaRPr>
                    </a:p>
                  </a:txBody>
                  <a:tcPr marL="65314" marR="65314" marT="32657" marB="32657" anchor="ctr">
                    <a:solidFill>
                      <a:schemeClr val="accent2">
                        <a:lumMod val="20000"/>
                        <a:lumOff val="80000"/>
                      </a:schemeClr>
                    </a:solidFill>
                  </a:tcPr>
                </a:tc>
                <a:tc>
                  <a:txBody>
                    <a:bodyPr/>
                    <a:lstStyle/>
                    <a:p>
                      <a:pPr algn="l"/>
                      <a:r>
                        <a:rPr lang="en-GB" sz="900" dirty="0" smtClean="0"/>
                        <a:t>In</a:t>
                      </a:r>
                      <a:r>
                        <a:rPr lang="en-GB" sz="900" baseline="0" dirty="0" smtClean="0"/>
                        <a:t> some chemical reactions, the products can react again to re-form the reactants.</a:t>
                      </a:r>
                      <a:endParaRPr lang="en-GB" sz="900" dirty="0"/>
                    </a:p>
                  </a:txBody>
                  <a:tcPr marL="65314" marR="65314" marT="32657" marB="32657" anchor="ctr"/>
                </a:tc>
                <a:extLst>
                  <a:ext uri="{0D108BD9-81ED-4DB2-BD59-A6C34878D82A}">
                    <a16:rowId xmlns:a16="http://schemas.microsoft.com/office/drawing/2014/main" val="10000"/>
                  </a:ext>
                </a:extLst>
              </a:tr>
              <a:tr h="457200">
                <a:tc>
                  <a:txBody>
                    <a:bodyPr/>
                    <a:lstStyle/>
                    <a:p>
                      <a:pPr algn="ctr"/>
                      <a:r>
                        <a:rPr lang="en-GB" sz="900" b="1" i="1" dirty="0" smtClean="0">
                          <a:solidFill>
                            <a:schemeClr val="accent2">
                              <a:lumMod val="75000"/>
                            </a:schemeClr>
                          </a:solidFill>
                        </a:rPr>
                        <a:t>Representing reversible</a:t>
                      </a:r>
                      <a:r>
                        <a:rPr lang="en-GB" sz="900" b="1" i="1" baseline="0" dirty="0" smtClean="0">
                          <a:solidFill>
                            <a:schemeClr val="accent2">
                              <a:lumMod val="75000"/>
                            </a:schemeClr>
                          </a:solidFill>
                        </a:rPr>
                        <a:t> reactions</a:t>
                      </a:r>
                      <a:endParaRPr lang="en-GB" sz="900" b="1" i="1" dirty="0">
                        <a:solidFill>
                          <a:schemeClr val="accent2">
                            <a:lumMod val="75000"/>
                          </a:schemeClr>
                        </a:solidFill>
                      </a:endParaRPr>
                    </a:p>
                  </a:txBody>
                  <a:tcPr marL="65314" marR="65314" marT="32657" marB="32657"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100" b="0" baseline="0" dirty="0" smtClean="0"/>
                        <a:t>A   +   B                   C   +   D</a:t>
                      </a:r>
                    </a:p>
                  </a:txBody>
                  <a:tcPr marL="65314" marR="65314" marT="32657" marB="32657" anchor="ctr"/>
                </a:tc>
                <a:extLst>
                  <a:ext uri="{0D108BD9-81ED-4DB2-BD59-A6C34878D82A}">
                    <a16:rowId xmlns:a16="http://schemas.microsoft.com/office/drawing/2014/main" val="10001"/>
                  </a:ext>
                </a:extLst>
              </a:tr>
              <a:tr h="849086">
                <a:tc>
                  <a:txBody>
                    <a:bodyPr/>
                    <a:lstStyle/>
                    <a:p>
                      <a:pPr algn="ctr"/>
                      <a:r>
                        <a:rPr lang="en-GB" sz="900" b="1" i="1" dirty="0" smtClean="0">
                          <a:solidFill>
                            <a:schemeClr val="accent2">
                              <a:lumMod val="75000"/>
                            </a:schemeClr>
                          </a:solidFill>
                        </a:rPr>
                        <a:t>The direction</a:t>
                      </a:r>
                      <a:r>
                        <a:rPr lang="en-GB" sz="900" b="1" i="1" baseline="0" dirty="0" smtClean="0">
                          <a:solidFill>
                            <a:schemeClr val="accent2">
                              <a:lumMod val="75000"/>
                            </a:schemeClr>
                          </a:solidFill>
                        </a:rPr>
                        <a:t> </a:t>
                      </a:r>
                      <a:endParaRPr lang="en-GB" sz="900" b="1" i="1" dirty="0">
                        <a:solidFill>
                          <a:schemeClr val="accent2">
                            <a:lumMod val="75000"/>
                          </a:schemeClr>
                        </a:solidFill>
                      </a:endParaRPr>
                    </a:p>
                  </a:txBody>
                  <a:tcPr marL="65314" marR="65314" marT="32657" marB="32657" anchor="ctr">
                    <a:solidFill>
                      <a:schemeClr val="accent2">
                        <a:lumMod val="20000"/>
                        <a:lumOff val="80000"/>
                      </a:schemeClr>
                    </a:solidFill>
                  </a:tcPr>
                </a:tc>
                <a:tc>
                  <a:txBody>
                    <a:bodyPr/>
                    <a:lstStyle/>
                    <a:p>
                      <a:pPr algn="l"/>
                      <a:r>
                        <a:rPr lang="en-GB" sz="900" dirty="0" smtClean="0"/>
                        <a:t>The direction of reversible reactions can be changed</a:t>
                      </a:r>
                      <a:r>
                        <a:rPr lang="en-GB" sz="900" baseline="0" dirty="0" smtClean="0"/>
                        <a:t> by changing conditions:</a:t>
                      </a:r>
                    </a:p>
                    <a:p>
                      <a:pPr algn="l"/>
                      <a:r>
                        <a:rPr lang="en-GB" sz="900" baseline="0" dirty="0" smtClean="0"/>
                        <a:t>                 heat</a:t>
                      </a:r>
                    </a:p>
                    <a:p>
                      <a:pPr algn="l"/>
                      <a:r>
                        <a:rPr lang="en-GB" sz="900" baseline="0" dirty="0" smtClean="0"/>
                        <a:t>A   +   B                   C   +    D</a:t>
                      </a:r>
                    </a:p>
                    <a:p>
                      <a:pPr algn="l"/>
                      <a:r>
                        <a:rPr lang="en-GB" sz="900" baseline="0" dirty="0" smtClean="0"/>
                        <a:t>                 cool</a:t>
                      </a:r>
                    </a:p>
                  </a:txBody>
                  <a:tcPr marL="65314" marR="65314" marT="32657" marB="32657" anchor="ctr"/>
                </a:tc>
                <a:extLst>
                  <a:ext uri="{0D108BD9-81ED-4DB2-BD59-A6C34878D82A}">
                    <a16:rowId xmlns:a16="http://schemas.microsoft.com/office/drawing/2014/main" val="10002"/>
                  </a:ext>
                </a:extLst>
              </a:tr>
            </a:tbl>
          </a:graphicData>
        </a:graphic>
      </p:graphicFrame>
      <p:pic>
        <p:nvPicPr>
          <p:cNvPr id="92" name="Picture 91"/>
          <p:cNvPicPr>
            <a:picLocks noChangeAspect="1"/>
          </p:cNvPicPr>
          <p:nvPr/>
        </p:nvPicPr>
        <p:blipFill>
          <a:blip r:embed="rId7"/>
          <a:stretch>
            <a:fillRect/>
          </a:stretch>
        </p:blipFill>
        <p:spPr>
          <a:xfrm>
            <a:off x="1804935" y="4579285"/>
            <a:ext cx="292316" cy="203209"/>
          </a:xfrm>
          <a:prstGeom prst="rect">
            <a:avLst/>
          </a:prstGeom>
        </p:spPr>
      </p:pic>
      <p:pic>
        <p:nvPicPr>
          <p:cNvPr id="101" name="Picture 100"/>
          <p:cNvPicPr>
            <a:picLocks noChangeAspect="1"/>
          </p:cNvPicPr>
          <p:nvPr/>
        </p:nvPicPr>
        <p:blipFill>
          <a:blip r:embed="rId7"/>
          <a:stretch>
            <a:fillRect/>
          </a:stretch>
        </p:blipFill>
        <p:spPr>
          <a:xfrm>
            <a:off x="1696431" y="5466180"/>
            <a:ext cx="201339" cy="139965"/>
          </a:xfrm>
          <a:prstGeom prst="rect">
            <a:avLst/>
          </a:prstGeom>
        </p:spPr>
      </p:pic>
      <p:cxnSp>
        <p:nvCxnSpPr>
          <p:cNvPr id="102" name="Straight Connector 101"/>
          <p:cNvCxnSpPr>
            <a:stCxn id="99" idx="0"/>
            <a:endCxn id="76" idx="1"/>
          </p:cNvCxnSpPr>
          <p:nvPr/>
        </p:nvCxnSpPr>
        <p:spPr>
          <a:xfrm flipV="1">
            <a:off x="1751881" y="3861075"/>
            <a:ext cx="353289" cy="1385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TextBox 95"/>
          <p:cNvSpPr txBox="1"/>
          <p:nvPr/>
        </p:nvSpPr>
        <p:spPr>
          <a:xfrm>
            <a:off x="409059" y="6131227"/>
            <a:ext cx="2521066" cy="619913"/>
          </a:xfrm>
          <a:prstGeom prst="rect">
            <a:avLst/>
          </a:prstGeom>
          <a:noFill/>
          <a:ln>
            <a:solidFill>
              <a:schemeClr val="tx1"/>
            </a:solidFill>
          </a:ln>
        </p:spPr>
        <p:txBody>
          <a:bodyPr wrap="square" rtlCol="0">
            <a:spAutoFit/>
          </a:bodyPr>
          <a:lstStyle/>
          <a:p>
            <a:r>
              <a:rPr lang="en-GB" sz="857" dirty="0"/>
              <a:t>If one direction of a reversible reaction is exothermic, the opposite direction is endothermic. The same amount of energy is transferred in each case.</a:t>
            </a:r>
            <a:endParaRPr lang="en-GB" sz="857" dirty="0"/>
          </a:p>
        </p:txBody>
      </p:sp>
      <p:cxnSp>
        <p:nvCxnSpPr>
          <p:cNvPr id="108" name="Straight Connector 107"/>
          <p:cNvCxnSpPr>
            <a:stCxn id="96" idx="0"/>
            <a:endCxn id="77" idx="2"/>
          </p:cNvCxnSpPr>
          <p:nvPr/>
        </p:nvCxnSpPr>
        <p:spPr>
          <a:xfrm flipH="1" flipV="1">
            <a:off x="1535855" y="6021231"/>
            <a:ext cx="133738" cy="1099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p:cNvCxnSpPr>
            <a:stCxn id="77" idx="0"/>
            <a:endCxn id="99" idx="2"/>
          </p:cNvCxnSpPr>
          <p:nvPr/>
        </p:nvCxnSpPr>
        <p:spPr>
          <a:xfrm flipV="1">
            <a:off x="1535854" y="5763121"/>
            <a:ext cx="216026" cy="395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TextBox 114"/>
          <p:cNvSpPr txBox="1"/>
          <p:nvPr/>
        </p:nvSpPr>
        <p:spPr>
          <a:xfrm>
            <a:off x="3038982" y="6128373"/>
            <a:ext cx="2551971" cy="619913"/>
          </a:xfrm>
          <a:prstGeom prst="rect">
            <a:avLst/>
          </a:prstGeom>
          <a:noFill/>
          <a:ln>
            <a:solidFill>
              <a:schemeClr val="tx1"/>
            </a:solidFill>
          </a:ln>
        </p:spPr>
        <p:txBody>
          <a:bodyPr wrap="square" rtlCol="0">
            <a:spAutoFit/>
          </a:bodyPr>
          <a:lstStyle/>
          <a:p>
            <a:r>
              <a:rPr lang="en-GB" sz="857" dirty="0"/>
              <a:t>For example:        </a:t>
            </a:r>
            <a:r>
              <a:rPr lang="en-GB" sz="857" baseline="-25000" dirty="0"/>
              <a:t>endothermic</a:t>
            </a:r>
          </a:p>
          <a:p>
            <a:r>
              <a:rPr lang="en-GB" sz="857" dirty="0"/>
              <a:t>Hydrated copper	             Anhydrous copper + Water</a:t>
            </a:r>
          </a:p>
          <a:p>
            <a:r>
              <a:rPr lang="en-GB" sz="857" dirty="0"/>
              <a:t>    </a:t>
            </a:r>
            <a:r>
              <a:rPr lang="en-GB" sz="857" dirty="0" err="1"/>
              <a:t>s</a:t>
            </a:r>
            <a:r>
              <a:rPr lang="en-GB" sz="857" dirty="0" err="1"/>
              <a:t>ulfate</a:t>
            </a:r>
            <a:r>
              <a:rPr lang="en-GB" sz="857" dirty="0"/>
              <a:t>                </a:t>
            </a:r>
            <a:r>
              <a:rPr lang="en-GB" sz="857" baseline="30000" dirty="0"/>
              <a:t>exothermic</a:t>
            </a:r>
            <a:r>
              <a:rPr lang="en-GB" sz="857" dirty="0"/>
              <a:t>         </a:t>
            </a:r>
            <a:r>
              <a:rPr lang="en-GB" sz="857" dirty="0" err="1"/>
              <a:t>sulfate</a:t>
            </a:r>
            <a:endParaRPr lang="en-GB" sz="857" dirty="0"/>
          </a:p>
        </p:txBody>
      </p:sp>
      <p:pic>
        <p:nvPicPr>
          <p:cNvPr id="116" name="Picture 115"/>
          <p:cNvPicPr>
            <a:picLocks noChangeAspect="1"/>
          </p:cNvPicPr>
          <p:nvPr/>
        </p:nvPicPr>
        <p:blipFill>
          <a:blip r:embed="rId7"/>
          <a:stretch>
            <a:fillRect/>
          </a:stretch>
        </p:blipFill>
        <p:spPr>
          <a:xfrm>
            <a:off x="3972191" y="6289689"/>
            <a:ext cx="201339" cy="139965"/>
          </a:xfrm>
          <a:prstGeom prst="rect">
            <a:avLst/>
          </a:prstGeom>
        </p:spPr>
      </p:pic>
      <p:cxnSp>
        <p:nvCxnSpPr>
          <p:cNvPr id="117" name="Straight Connector 116"/>
          <p:cNvCxnSpPr>
            <a:stCxn id="115" idx="1"/>
            <a:endCxn id="96" idx="3"/>
          </p:cNvCxnSpPr>
          <p:nvPr/>
        </p:nvCxnSpPr>
        <p:spPr>
          <a:xfrm flipH="1">
            <a:off x="2930125" y="6359206"/>
            <a:ext cx="108857" cy="285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a:endCxn id="79" idx="3"/>
          </p:cNvCxnSpPr>
          <p:nvPr/>
        </p:nvCxnSpPr>
        <p:spPr>
          <a:xfrm flipH="1" flipV="1">
            <a:off x="5350095" y="4123223"/>
            <a:ext cx="320787" cy="1577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p:cNvCxnSpPr/>
          <p:nvPr/>
        </p:nvCxnSpPr>
        <p:spPr>
          <a:xfrm flipV="1">
            <a:off x="3372175" y="5039078"/>
            <a:ext cx="1" cy="1425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8420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600" y="2334281"/>
            <a:ext cx="1638155" cy="48808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 GCSE </a:t>
            </a:r>
          </a:p>
          <a:p>
            <a:pPr algn="ctr"/>
            <a:r>
              <a:rPr lang="en-GB" sz="1286" b="1" dirty="0">
                <a:ea typeface="Verdana" panose="020B0604030504040204" pitchFamily="34" charset="0"/>
                <a:cs typeface="Verdana" panose="020B0604030504040204" pitchFamily="34" charset="0"/>
              </a:rPr>
              <a:t>Organic chemistry 1</a:t>
            </a:r>
            <a:endParaRPr lang="en-GB" sz="1286" dirty="0">
              <a:ea typeface="Verdana" panose="020B0604030504040204" pitchFamily="34" charset="0"/>
              <a:cs typeface="Verdana" panose="020B0604030504040204" pitchFamily="34" charset="0"/>
            </a:endParaRPr>
          </a:p>
        </p:txBody>
      </p:sp>
      <p:sp>
        <p:nvSpPr>
          <p:cNvPr id="148" name="Rectangle 147"/>
          <p:cNvSpPr/>
          <p:nvPr/>
        </p:nvSpPr>
        <p:spPr>
          <a:xfrm rot="5400000">
            <a:off x="3083505" y="660102"/>
            <a:ext cx="1534478" cy="3270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Crude oil, hydrocarbons and alkanes</a:t>
            </a:r>
            <a:endParaRPr lang="en-GB" sz="1000" b="1" dirty="0">
              <a:solidFill>
                <a:schemeClr val="tx1"/>
              </a:solidFill>
            </a:endParaRPr>
          </a:p>
        </p:txBody>
      </p:sp>
      <p:cxnSp>
        <p:nvCxnSpPr>
          <p:cNvPr id="149" name="Straight Connector 148"/>
          <p:cNvCxnSpPr>
            <a:stCxn id="4" idx="2"/>
            <a:endCxn id="276" idx="0"/>
          </p:cNvCxnSpPr>
          <p:nvPr/>
        </p:nvCxnSpPr>
        <p:spPr>
          <a:xfrm>
            <a:off x="4812678" y="2795946"/>
            <a:ext cx="381" cy="11668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endCxn id="148" idx="3"/>
          </p:cNvCxnSpPr>
          <p:nvPr/>
        </p:nvCxnSpPr>
        <p:spPr>
          <a:xfrm flipH="1" flipV="1">
            <a:off x="3850743" y="1590864"/>
            <a:ext cx="163526" cy="1210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066766" y="2912635"/>
            <a:ext cx="1492586" cy="8838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Carbon compounds as fuels and feedstock</a:t>
            </a:r>
            <a:endParaRPr lang="en-GB" sz="1286" dirty="0">
              <a:ea typeface="Verdana" panose="020B0604030504040204" pitchFamily="34" charset="0"/>
              <a:cs typeface="Verdana" panose="020B0604030504040204" pitchFamily="34" charset="0"/>
            </a:endParaRPr>
          </a:p>
        </p:txBody>
      </p:sp>
      <p:cxnSp>
        <p:nvCxnSpPr>
          <p:cNvPr id="303" name="Straight Connector 302"/>
          <p:cNvCxnSpPr>
            <a:stCxn id="20" idx="1"/>
            <a:endCxn id="276" idx="2"/>
          </p:cNvCxnSpPr>
          <p:nvPr/>
        </p:nvCxnSpPr>
        <p:spPr>
          <a:xfrm flipH="1" flipV="1">
            <a:off x="4813059" y="3572156"/>
            <a:ext cx="500534" cy="2851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453231" y="427301"/>
          <a:ext cx="3116644" cy="2179128"/>
        </p:xfrm>
        <a:graphic>
          <a:graphicData uri="http://schemas.openxmlformats.org/drawingml/2006/table">
            <a:tbl>
              <a:tblPr firstRow="1" bandRow="1">
                <a:tableStyleId>{5940675A-B579-460E-94D1-54222C63F5DA}</a:tableStyleId>
              </a:tblPr>
              <a:tblGrid>
                <a:gridCol w="901080">
                  <a:extLst>
                    <a:ext uri="{9D8B030D-6E8A-4147-A177-3AD203B41FA5}">
                      <a16:colId xmlns:a16="http://schemas.microsoft.com/office/drawing/2014/main" val="20000"/>
                    </a:ext>
                  </a:extLst>
                </a:gridCol>
                <a:gridCol w="909278">
                  <a:extLst>
                    <a:ext uri="{9D8B030D-6E8A-4147-A177-3AD203B41FA5}">
                      <a16:colId xmlns:a16="http://schemas.microsoft.com/office/drawing/2014/main" val="20001"/>
                    </a:ext>
                  </a:extLst>
                </a:gridCol>
                <a:gridCol w="1306286">
                  <a:extLst>
                    <a:ext uri="{9D8B030D-6E8A-4147-A177-3AD203B41FA5}">
                      <a16:colId xmlns:a16="http://schemas.microsoft.com/office/drawing/2014/main" val="20002"/>
                    </a:ext>
                  </a:extLst>
                </a:gridCol>
              </a:tblGrid>
              <a:tr h="718457">
                <a:tc>
                  <a:txBody>
                    <a:bodyPr/>
                    <a:lstStyle/>
                    <a:p>
                      <a:pPr algn="ctr"/>
                      <a:r>
                        <a:rPr lang="en-GB" sz="900" b="1" dirty="0" smtClean="0"/>
                        <a:t>Crude</a:t>
                      </a:r>
                      <a:r>
                        <a:rPr lang="en-GB" sz="900" b="1" baseline="0" dirty="0" smtClean="0"/>
                        <a:t> oil</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a:t>
                      </a:r>
                      <a:r>
                        <a:rPr lang="en-GB" sz="900" b="1" i="1" baseline="0" dirty="0" smtClean="0">
                          <a:solidFill>
                            <a:schemeClr val="accent2">
                              <a:lumMod val="75000"/>
                            </a:schemeClr>
                          </a:solidFill>
                        </a:rPr>
                        <a:t> finite resource</a:t>
                      </a:r>
                      <a:endParaRPr lang="en-GB" sz="900" b="1" i="1" dirty="0">
                        <a:solidFill>
                          <a:schemeClr val="accent2">
                            <a:lumMod val="75000"/>
                          </a:schemeClr>
                        </a:solidFill>
                      </a:endParaRPr>
                    </a:p>
                  </a:txBody>
                  <a:tcPr marL="65314" marR="65314" marT="32657" marB="32657" anchor="ctr"/>
                </a:tc>
                <a:tc>
                  <a:txBody>
                    <a:bodyPr/>
                    <a:lstStyle/>
                    <a:p>
                      <a:pPr algn="l"/>
                      <a:r>
                        <a:rPr lang="en-GB" sz="900" dirty="0" smtClean="0"/>
                        <a:t>Consisting</a:t>
                      </a:r>
                      <a:r>
                        <a:rPr lang="en-GB" sz="900" baseline="0" dirty="0" smtClean="0"/>
                        <a:t> mainly of plankton that was buried in the mud, crude oil is the remains of ancient biomass.</a:t>
                      </a:r>
                      <a:endParaRPr lang="en-GB" sz="900" dirty="0"/>
                    </a:p>
                  </a:txBody>
                  <a:tcPr marL="65314" marR="65314" marT="32657" marB="32657" anchor="ctr"/>
                </a:tc>
                <a:extLst>
                  <a:ext uri="{0D108BD9-81ED-4DB2-BD59-A6C34878D82A}">
                    <a16:rowId xmlns:a16="http://schemas.microsoft.com/office/drawing/2014/main" val="10000"/>
                  </a:ext>
                </a:extLst>
              </a:tr>
              <a:tr h="742214">
                <a:tc>
                  <a:txBody>
                    <a:bodyPr/>
                    <a:lstStyle/>
                    <a:p>
                      <a:pPr algn="ctr"/>
                      <a:r>
                        <a:rPr lang="en-GB" sz="900" b="1" dirty="0" smtClean="0"/>
                        <a:t>Hydrocarbons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These make up the majority of the compounds</a:t>
                      </a:r>
                      <a:r>
                        <a:rPr lang="en-GB" sz="900" b="1" i="1" baseline="0" dirty="0" smtClean="0">
                          <a:solidFill>
                            <a:schemeClr val="accent2">
                              <a:lumMod val="75000"/>
                            </a:schemeClr>
                          </a:solidFill>
                        </a:rPr>
                        <a:t> in crude oil</a:t>
                      </a:r>
                      <a:endParaRPr lang="en-GB" sz="900" b="1" i="1" dirty="0">
                        <a:solidFill>
                          <a:schemeClr val="accent2">
                            <a:lumMod val="75000"/>
                          </a:schemeClr>
                        </a:solidFill>
                      </a:endParaRPr>
                    </a:p>
                  </a:txBody>
                  <a:tcPr marL="65314" marR="65314" marT="32657" marB="32657"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900" dirty="0" smtClean="0"/>
                        <a:t>Most of these hydrocarbons are called alkanes.</a:t>
                      </a:r>
                    </a:p>
                  </a:txBody>
                  <a:tcPr marL="65314" marR="65314" marT="32657" marB="32657" anchor="ctr"/>
                </a:tc>
                <a:extLst>
                  <a:ext uri="{0D108BD9-81ED-4DB2-BD59-A6C34878D82A}">
                    <a16:rowId xmlns:a16="http://schemas.microsoft.com/office/drawing/2014/main" val="10001"/>
                  </a:ext>
                </a:extLst>
              </a:tr>
              <a:tr h="718457">
                <a:tc>
                  <a:txBody>
                    <a:bodyPr/>
                    <a:lstStyle/>
                    <a:p>
                      <a:pPr algn="ctr"/>
                      <a:r>
                        <a:rPr lang="en-GB" sz="900" b="1" dirty="0" smtClean="0"/>
                        <a:t>General formula for alkanes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C</a:t>
                      </a:r>
                      <a:r>
                        <a:rPr lang="en-GB" sz="900" b="1" i="1" baseline="-25000" dirty="0" smtClean="0">
                          <a:solidFill>
                            <a:schemeClr val="accent2">
                              <a:lumMod val="75000"/>
                            </a:schemeClr>
                          </a:solidFill>
                        </a:rPr>
                        <a:t>n</a:t>
                      </a:r>
                      <a:r>
                        <a:rPr lang="en-GB" sz="900" b="1" i="1" dirty="0" smtClean="0">
                          <a:solidFill>
                            <a:schemeClr val="accent2">
                              <a:lumMod val="75000"/>
                            </a:schemeClr>
                          </a:solidFill>
                        </a:rPr>
                        <a:t>H</a:t>
                      </a:r>
                      <a:r>
                        <a:rPr lang="en-GB" sz="900" b="1" i="1" baseline="-25000" dirty="0" smtClean="0">
                          <a:solidFill>
                            <a:schemeClr val="accent2">
                              <a:lumMod val="75000"/>
                            </a:schemeClr>
                          </a:solidFill>
                        </a:rPr>
                        <a:t>2n+2</a:t>
                      </a:r>
                      <a:endParaRPr lang="en-GB" sz="900" b="1" i="1" baseline="-25000" dirty="0">
                        <a:solidFill>
                          <a:schemeClr val="accent2">
                            <a:lumMod val="75000"/>
                          </a:schemeClr>
                        </a:solidFill>
                      </a:endParaRPr>
                    </a:p>
                  </a:txBody>
                  <a:tcPr marL="65314" marR="65314" marT="32657" marB="32657" anchor="ctr"/>
                </a:tc>
                <a:tc>
                  <a:txBody>
                    <a:bodyPr/>
                    <a:lstStyle/>
                    <a:p>
                      <a:pPr algn="l"/>
                      <a:r>
                        <a:rPr lang="en-GB" sz="900" dirty="0" smtClean="0"/>
                        <a:t>For example:</a:t>
                      </a:r>
                    </a:p>
                    <a:p>
                      <a:pPr algn="ctr"/>
                      <a:endParaRPr lang="en-GB" sz="900" dirty="0" smtClean="0"/>
                    </a:p>
                    <a:p>
                      <a:pPr algn="ctr"/>
                      <a:r>
                        <a:rPr lang="en-GB" sz="900" dirty="0" smtClean="0"/>
                        <a:t>C</a:t>
                      </a:r>
                      <a:r>
                        <a:rPr lang="en-GB" sz="900" baseline="-25000" dirty="0" smtClean="0"/>
                        <a:t>2</a:t>
                      </a:r>
                      <a:r>
                        <a:rPr lang="en-GB" sz="900" dirty="0" smtClean="0"/>
                        <a:t>H</a:t>
                      </a:r>
                      <a:r>
                        <a:rPr lang="en-GB" sz="900" baseline="-25000" dirty="0" smtClean="0"/>
                        <a:t>6</a:t>
                      </a:r>
                    </a:p>
                    <a:p>
                      <a:pPr algn="ctr"/>
                      <a:endParaRPr lang="en-GB" sz="900" dirty="0" smtClean="0"/>
                    </a:p>
                    <a:p>
                      <a:pPr algn="ctr"/>
                      <a:r>
                        <a:rPr lang="en-GB" sz="900" dirty="0" smtClean="0"/>
                        <a:t>C</a:t>
                      </a:r>
                      <a:r>
                        <a:rPr lang="en-GB" sz="900" baseline="-25000" dirty="0" smtClean="0"/>
                        <a:t>6</a:t>
                      </a:r>
                      <a:r>
                        <a:rPr lang="en-GB" sz="900" dirty="0" smtClean="0"/>
                        <a:t>H</a:t>
                      </a:r>
                      <a:r>
                        <a:rPr lang="en-GB" sz="900" baseline="-25000" dirty="0" smtClean="0"/>
                        <a:t>14</a:t>
                      </a:r>
                      <a:endParaRPr lang="en-GB" sz="900" baseline="-25000" dirty="0"/>
                    </a:p>
                  </a:txBody>
                  <a:tcPr marL="65314" marR="65314" marT="32657" marB="32657" anchor="ctr"/>
                </a:tc>
                <a:extLst>
                  <a:ext uri="{0D108BD9-81ED-4DB2-BD59-A6C34878D82A}">
                    <a16:rowId xmlns:a16="http://schemas.microsoft.com/office/drawing/2014/main" val="10002"/>
                  </a:ext>
                </a:extLst>
              </a:tr>
            </a:tbl>
          </a:graphicData>
        </a:graphic>
      </p:graphicFrame>
      <p:sp>
        <p:nvSpPr>
          <p:cNvPr id="12" name="Rectangle 11"/>
          <p:cNvSpPr/>
          <p:nvPr/>
        </p:nvSpPr>
        <p:spPr>
          <a:xfrm>
            <a:off x="3798576" y="1711956"/>
            <a:ext cx="2028205" cy="48808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Carbon compounds as fuels and feedstock</a:t>
            </a:r>
            <a:endParaRPr lang="en-GB" sz="1286" dirty="0">
              <a:ea typeface="Verdana" panose="020B0604030504040204" pitchFamily="34" charset="0"/>
              <a:cs typeface="Verdana" panose="020B0604030504040204" pitchFamily="34" charset="0"/>
            </a:endParaRPr>
          </a:p>
        </p:txBody>
      </p:sp>
      <p:sp>
        <p:nvSpPr>
          <p:cNvPr id="19" name="Rectangle 18"/>
          <p:cNvSpPr/>
          <p:nvPr/>
        </p:nvSpPr>
        <p:spPr>
          <a:xfrm>
            <a:off x="5775519" y="2279383"/>
            <a:ext cx="1619794" cy="3270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Fractional distillation and petrochemicals</a:t>
            </a:r>
            <a:endParaRPr lang="en-GB" sz="1000" b="1" dirty="0">
              <a:solidFill>
                <a:schemeClr val="tx1"/>
              </a:solidFill>
            </a:endParaRPr>
          </a:p>
        </p:txBody>
      </p:sp>
      <p:sp>
        <p:nvSpPr>
          <p:cNvPr id="20" name="Rectangle 19"/>
          <p:cNvSpPr/>
          <p:nvPr/>
        </p:nvSpPr>
        <p:spPr>
          <a:xfrm>
            <a:off x="5313593" y="3754554"/>
            <a:ext cx="1619794" cy="20557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Properties of hydrocarbons</a:t>
            </a:r>
            <a:endParaRPr lang="en-GB" sz="1000" b="1" dirty="0">
              <a:solidFill>
                <a:schemeClr val="tx1"/>
              </a:solidFill>
            </a:endParaRPr>
          </a:p>
        </p:txBody>
      </p:sp>
      <p:sp>
        <p:nvSpPr>
          <p:cNvPr id="21" name="Rectangle 20"/>
          <p:cNvSpPr/>
          <p:nvPr/>
        </p:nvSpPr>
        <p:spPr>
          <a:xfrm>
            <a:off x="3501380" y="3764303"/>
            <a:ext cx="1619794" cy="3270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Cracking and alkenes</a:t>
            </a:r>
            <a:endParaRPr lang="en-GB" sz="1000" b="1" dirty="0">
              <a:solidFill>
                <a:schemeClr val="tx1"/>
              </a:solidFill>
            </a:endParaRPr>
          </a:p>
        </p:txBody>
      </p:sp>
      <p:cxnSp>
        <p:nvCxnSpPr>
          <p:cNvPr id="25" name="Straight Connector 24"/>
          <p:cNvCxnSpPr>
            <a:stCxn id="12" idx="2"/>
            <a:endCxn id="4" idx="0"/>
          </p:cNvCxnSpPr>
          <p:nvPr/>
        </p:nvCxnSpPr>
        <p:spPr>
          <a:xfrm flipH="1">
            <a:off x="4812678" y="2173621"/>
            <a:ext cx="1" cy="1606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148" idx="2"/>
          </p:cNvCxnSpPr>
          <p:nvPr/>
        </p:nvCxnSpPr>
        <p:spPr>
          <a:xfrm flipH="1">
            <a:off x="3569876" y="823625"/>
            <a:ext cx="117344" cy="1257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33" name="Picture 32"/>
          <p:cNvPicPr>
            <a:picLocks noChangeAspect="1"/>
          </p:cNvPicPr>
          <p:nvPr/>
        </p:nvPicPr>
        <p:blipFill>
          <a:blip r:embed="rId2"/>
          <a:stretch>
            <a:fillRect/>
          </a:stretch>
        </p:blipFill>
        <p:spPr>
          <a:xfrm>
            <a:off x="4201205" y="277981"/>
            <a:ext cx="441699" cy="457688"/>
          </a:xfrm>
          <a:prstGeom prst="rect">
            <a:avLst/>
          </a:prstGeom>
        </p:spPr>
      </p:pic>
      <p:pic>
        <p:nvPicPr>
          <p:cNvPr id="34" name="Picture 33"/>
          <p:cNvPicPr>
            <a:picLocks noChangeAspect="1"/>
          </p:cNvPicPr>
          <p:nvPr/>
        </p:nvPicPr>
        <p:blipFill>
          <a:blip r:embed="rId3"/>
          <a:stretch>
            <a:fillRect/>
          </a:stretch>
        </p:blipFill>
        <p:spPr>
          <a:xfrm>
            <a:off x="5136658" y="300706"/>
            <a:ext cx="587525" cy="444059"/>
          </a:xfrm>
          <a:prstGeom prst="rect">
            <a:avLst/>
          </a:prstGeom>
        </p:spPr>
      </p:pic>
      <p:pic>
        <p:nvPicPr>
          <p:cNvPr id="35" name="Picture 34"/>
          <p:cNvPicPr>
            <a:picLocks noChangeAspect="1"/>
          </p:cNvPicPr>
          <p:nvPr/>
        </p:nvPicPr>
        <p:blipFill>
          <a:blip r:embed="rId4"/>
          <a:stretch>
            <a:fillRect/>
          </a:stretch>
        </p:blipFill>
        <p:spPr>
          <a:xfrm>
            <a:off x="4080530" y="1025805"/>
            <a:ext cx="674021" cy="404412"/>
          </a:xfrm>
          <a:prstGeom prst="rect">
            <a:avLst/>
          </a:prstGeom>
        </p:spPr>
      </p:pic>
      <p:pic>
        <p:nvPicPr>
          <p:cNvPr id="36" name="Picture 35"/>
          <p:cNvPicPr>
            <a:picLocks noChangeAspect="1"/>
          </p:cNvPicPr>
          <p:nvPr/>
        </p:nvPicPr>
        <p:blipFill>
          <a:blip r:embed="rId5"/>
          <a:stretch>
            <a:fillRect/>
          </a:stretch>
        </p:blipFill>
        <p:spPr>
          <a:xfrm>
            <a:off x="5056422" y="1030953"/>
            <a:ext cx="787617" cy="379223"/>
          </a:xfrm>
          <a:prstGeom prst="rect">
            <a:avLst/>
          </a:prstGeom>
        </p:spPr>
      </p:pic>
      <p:sp>
        <p:nvSpPr>
          <p:cNvPr id="38" name="TextBox 37"/>
          <p:cNvSpPr txBox="1"/>
          <p:nvPr/>
        </p:nvSpPr>
        <p:spPr>
          <a:xfrm>
            <a:off x="4080531" y="35592"/>
            <a:ext cx="1820496" cy="224229"/>
          </a:xfrm>
          <a:prstGeom prst="rect">
            <a:avLst/>
          </a:prstGeom>
          <a:solidFill>
            <a:schemeClr val="accent2">
              <a:lumMod val="20000"/>
              <a:lumOff val="80000"/>
            </a:schemeClr>
          </a:solidFill>
          <a:ln>
            <a:solidFill>
              <a:schemeClr val="tx1"/>
            </a:solidFill>
          </a:ln>
        </p:spPr>
        <p:txBody>
          <a:bodyPr wrap="square" rtlCol="0">
            <a:spAutoFit/>
          </a:bodyPr>
          <a:lstStyle/>
          <a:p>
            <a:r>
              <a:rPr lang="en-GB" sz="857" dirty="0"/>
              <a:t>Display formula for first four alkanes</a:t>
            </a:r>
            <a:endParaRPr lang="en-GB" sz="857" dirty="0"/>
          </a:p>
        </p:txBody>
      </p:sp>
      <p:sp>
        <p:nvSpPr>
          <p:cNvPr id="39" name="TextBox 38"/>
          <p:cNvSpPr txBox="1"/>
          <p:nvPr/>
        </p:nvSpPr>
        <p:spPr>
          <a:xfrm>
            <a:off x="4080042" y="737207"/>
            <a:ext cx="849913" cy="224229"/>
          </a:xfrm>
          <a:prstGeom prst="rect">
            <a:avLst/>
          </a:prstGeom>
          <a:noFill/>
        </p:spPr>
        <p:txBody>
          <a:bodyPr wrap="none" rtlCol="0">
            <a:spAutoFit/>
          </a:bodyPr>
          <a:lstStyle/>
          <a:p>
            <a:r>
              <a:rPr lang="en-GB" sz="857" dirty="0"/>
              <a:t>Methane (CH</a:t>
            </a:r>
            <a:r>
              <a:rPr lang="en-GB" sz="857" baseline="-25000" dirty="0"/>
              <a:t>4</a:t>
            </a:r>
            <a:r>
              <a:rPr lang="en-GB" sz="857" dirty="0"/>
              <a:t>)</a:t>
            </a:r>
            <a:endParaRPr lang="en-GB" sz="857" dirty="0"/>
          </a:p>
        </p:txBody>
      </p:sp>
      <p:sp>
        <p:nvSpPr>
          <p:cNvPr id="46" name="TextBox 45"/>
          <p:cNvSpPr txBox="1"/>
          <p:nvPr/>
        </p:nvSpPr>
        <p:spPr>
          <a:xfrm>
            <a:off x="5108856" y="740737"/>
            <a:ext cx="790601" cy="224229"/>
          </a:xfrm>
          <a:prstGeom prst="rect">
            <a:avLst/>
          </a:prstGeom>
          <a:noFill/>
        </p:spPr>
        <p:txBody>
          <a:bodyPr wrap="none" rtlCol="0">
            <a:spAutoFit/>
          </a:bodyPr>
          <a:lstStyle/>
          <a:p>
            <a:r>
              <a:rPr lang="en-GB" sz="857" dirty="0"/>
              <a:t>Ethane (C</a:t>
            </a:r>
            <a:r>
              <a:rPr lang="en-GB" sz="857" baseline="-25000" dirty="0"/>
              <a:t>2</a:t>
            </a:r>
            <a:r>
              <a:rPr lang="en-GB" sz="857" dirty="0"/>
              <a:t>H</a:t>
            </a:r>
            <a:r>
              <a:rPr lang="en-GB" sz="857" baseline="-25000" dirty="0"/>
              <a:t>6</a:t>
            </a:r>
            <a:r>
              <a:rPr lang="en-GB" sz="857" dirty="0"/>
              <a:t>)</a:t>
            </a:r>
            <a:endParaRPr lang="en-GB" sz="857" dirty="0"/>
          </a:p>
        </p:txBody>
      </p:sp>
      <p:sp>
        <p:nvSpPr>
          <p:cNvPr id="47" name="TextBox 46"/>
          <p:cNvSpPr txBox="1"/>
          <p:nvPr/>
        </p:nvSpPr>
        <p:spPr>
          <a:xfrm>
            <a:off x="4080041" y="1393006"/>
            <a:ext cx="853119" cy="224229"/>
          </a:xfrm>
          <a:prstGeom prst="rect">
            <a:avLst/>
          </a:prstGeom>
          <a:noFill/>
        </p:spPr>
        <p:txBody>
          <a:bodyPr wrap="none" rtlCol="0">
            <a:spAutoFit/>
          </a:bodyPr>
          <a:lstStyle/>
          <a:p>
            <a:r>
              <a:rPr lang="en-GB" sz="857" dirty="0"/>
              <a:t>Propane (C</a:t>
            </a:r>
            <a:r>
              <a:rPr lang="en-GB" sz="857" baseline="-25000" dirty="0"/>
              <a:t>3</a:t>
            </a:r>
            <a:r>
              <a:rPr lang="en-GB" sz="857" dirty="0"/>
              <a:t>H</a:t>
            </a:r>
            <a:r>
              <a:rPr lang="en-GB" sz="857" baseline="-25000" dirty="0"/>
              <a:t>8</a:t>
            </a:r>
            <a:r>
              <a:rPr lang="en-GB" sz="857" dirty="0"/>
              <a:t>)</a:t>
            </a:r>
            <a:endParaRPr lang="en-GB" sz="857" dirty="0"/>
          </a:p>
        </p:txBody>
      </p:sp>
      <p:sp>
        <p:nvSpPr>
          <p:cNvPr id="48" name="TextBox 47"/>
          <p:cNvSpPr txBox="1"/>
          <p:nvPr/>
        </p:nvSpPr>
        <p:spPr>
          <a:xfrm>
            <a:off x="5041670" y="1394225"/>
            <a:ext cx="833883" cy="224229"/>
          </a:xfrm>
          <a:prstGeom prst="rect">
            <a:avLst/>
          </a:prstGeom>
          <a:noFill/>
        </p:spPr>
        <p:txBody>
          <a:bodyPr wrap="none" rtlCol="0">
            <a:spAutoFit/>
          </a:bodyPr>
          <a:lstStyle/>
          <a:p>
            <a:r>
              <a:rPr lang="en-GB" sz="857" dirty="0"/>
              <a:t>Butane (C</a:t>
            </a:r>
            <a:r>
              <a:rPr lang="en-GB" sz="857" baseline="-25000" dirty="0"/>
              <a:t>4</a:t>
            </a:r>
            <a:r>
              <a:rPr lang="en-GB" sz="857" dirty="0"/>
              <a:t>H</a:t>
            </a:r>
            <a:r>
              <a:rPr lang="en-GB" sz="857" baseline="-25000" dirty="0"/>
              <a:t>10</a:t>
            </a:r>
            <a:r>
              <a:rPr lang="en-GB" sz="857" dirty="0"/>
              <a:t>)</a:t>
            </a:r>
            <a:endParaRPr lang="en-GB" sz="857" dirty="0"/>
          </a:p>
        </p:txBody>
      </p:sp>
      <p:cxnSp>
        <p:nvCxnSpPr>
          <p:cNvPr id="49" name="Straight Connector 48"/>
          <p:cNvCxnSpPr/>
          <p:nvPr/>
        </p:nvCxnSpPr>
        <p:spPr>
          <a:xfrm flipH="1">
            <a:off x="4020956" y="233448"/>
            <a:ext cx="180249" cy="18530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2" name="Table 51"/>
          <p:cNvGraphicFramePr>
            <a:graphicFrameLocks noGrp="1"/>
          </p:cNvGraphicFramePr>
          <p:nvPr>
            <p:extLst/>
          </p:nvPr>
        </p:nvGraphicFramePr>
        <p:xfrm>
          <a:off x="5986042" y="106134"/>
          <a:ext cx="3030115" cy="1959429"/>
        </p:xfrm>
        <a:graphic>
          <a:graphicData uri="http://schemas.openxmlformats.org/drawingml/2006/table">
            <a:tbl>
              <a:tblPr firstRow="1" bandRow="1">
                <a:tableStyleId>{5940675A-B579-460E-94D1-54222C63F5DA}</a:tableStyleId>
              </a:tblPr>
              <a:tblGrid>
                <a:gridCol w="548252">
                  <a:extLst>
                    <a:ext uri="{9D8B030D-6E8A-4147-A177-3AD203B41FA5}">
                      <a16:colId xmlns:a16="http://schemas.microsoft.com/office/drawing/2014/main" val="20000"/>
                    </a:ext>
                  </a:extLst>
                </a:gridCol>
                <a:gridCol w="1065654">
                  <a:extLst>
                    <a:ext uri="{9D8B030D-6E8A-4147-A177-3AD203B41FA5}">
                      <a16:colId xmlns:a16="http://schemas.microsoft.com/office/drawing/2014/main" val="20001"/>
                    </a:ext>
                  </a:extLst>
                </a:gridCol>
                <a:gridCol w="1416209">
                  <a:extLst>
                    <a:ext uri="{9D8B030D-6E8A-4147-A177-3AD203B41FA5}">
                      <a16:colId xmlns:a16="http://schemas.microsoft.com/office/drawing/2014/main" val="20002"/>
                    </a:ext>
                  </a:extLst>
                </a:gridCol>
              </a:tblGrid>
              <a:tr h="849086">
                <a:tc>
                  <a:txBody>
                    <a:bodyPr/>
                    <a:lstStyle/>
                    <a:p>
                      <a:pPr algn="ctr"/>
                      <a:r>
                        <a:rPr lang="en-GB" sz="900" b="1" dirty="0" smtClean="0"/>
                        <a:t>Fractions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The</a:t>
                      </a:r>
                      <a:r>
                        <a:rPr lang="en-GB" sz="900" b="1" i="1" baseline="0" dirty="0" smtClean="0">
                          <a:solidFill>
                            <a:schemeClr val="accent2">
                              <a:lumMod val="75000"/>
                            </a:schemeClr>
                          </a:solidFill>
                        </a:rPr>
                        <a:t> hydrocarbons in crude oil can be split into fractions</a:t>
                      </a:r>
                      <a:endParaRPr lang="en-GB" sz="900" b="1" i="1" dirty="0">
                        <a:solidFill>
                          <a:schemeClr val="accent2">
                            <a:lumMod val="75000"/>
                          </a:schemeClr>
                        </a:solidFill>
                      </a:endParaRPr>
                    </a:p>
                  </a:txBody>
                  <a:tcPr marL="65314" marR="65314" marT="32657" marB="32657" anchor="ctr"/>
                </a:tc>
                <a:tc>
                  <a:txBody>
                    <a:bodyPr/>
                    <a:lstStyle/>
                    <a:p>
                      <a:pPr algn="l"/>
                      <a:r>
                        <a:rPr lang="en-GB" sz="900" dirty="0" smtClean="0"/>
                        <a:t>Each fraction</a:t>
                      </a:r>
                      <a:r>
                        <a:rPr lang="en-GB" sz="900" baseline="0" dirty="0" smtClean="0"/>
                        <a:t> contains molecules with a similar number of carbon atoms in them. The process used to do this is called fractional distillation.</a:t>
                      </a:r>
                      <a:endParaRPr lang="en-GB" sz="900" dirty="0"/>
                    </a:p>
                  </a:txBody>
                  <a:tcPr marL="65314" marR="65314" marT="32657" marB="32657" anchor="ctr"/>
                </a:tc>
                <a:extLst>
                  <a:ext uri="{0D108BD9-81ED-4DB2-BD59-A6C34878D82A}">
                    <a16:rowId xmlns:a16="http://schemas.microsoft.com/office/drawing/2014/main" val="10000"/>
                  </a:ext>
                </a:extLst>
              </a:tr>
              <a:tr h="1110343">
                <a:tc>
                  <a:txBody>
                    <a:bodyPr/>
                    <a:lstStyle/>
                    <a:p>
                      <a:pPr algn="ctr"/>
                      <a:r>
                        <a:rPr lang="en-GB" sz="900" b="1" dirty="0" smtClean="0"/>
                        <a:t>Using fractions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Fractions can be processed to produce fuels and feedstock for petrochemical</a:t>
                      </a:r>
                      <a:r>
                        <a:rPr lang="en-GB" sz="900" b="1" i="1" baseline="0" dirty="0" smtClean="0">
                          <a:solidFill>
                            <a:schemeClr val="accent2">
                              <a:lumMod val="75000"/>
                            </a:schemeClr>
                          </a:solidFill>
                        </a:rPr>
                        <a:t> industry</a:t>
                      </a:r>
                      <a:endParaRPr lang="en-GB" sz="900" b="1" i="1" dirty="0">
                        <a:solidFill>
                          <a:schemeClr val="accent2">
                            <a:lumMod val="75000"/>
                          </a:schemeClr>
                        </a:solidFill>
                      </a:endParaRPr>
                    </a:p>
                  </a:txBody>
                  <a:tcPr marL="65314" marR="65314" marT="32657" marB="32657"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900" dirty="0" smtClean="0"/>
                        <a:t>We depend</a:t>
                      </a:r>
                      <a:r>
                        <a:rPr lang="en-US" sz="900" baseline="0" dirty="0" smtClean="0"/>
                        <a:t> on many of these fuels; petrol, diesel and kerosene.</a:t>
                      </a:r>
                    </a:p>
                    <a:p>
                      <a:pPr marL="0" marR="0" indent="0" algn="l" defTabSz="1280160" rtl="0" eaLnBrk="1" fontAlgn="auto" latinLnBrk="0" hangingPunct="1">
                        <a:lnSpc>
                          <a:spcPct val="100000"/>
                        </a:lnSpc>
                        <a:spcBef>
                          <a:spcPts val="0"/>
                        </a:spcBef>
                        <a:spcAft>
                          <a:spcPts val="0"/>
                        </a:spcAft>
                        <a:buClrTx/>
                        <a:buSzTx/>
                        <a:buFontTx/>
                        <a:buNone/>
                        <a:tabLst/>
                        <a:defRPr/>
                      </a:pPr>
                      <a:endParaRPr lang="en-US" sz="900" baseline="0" dirty="0" smtClean="0"/>
                    </a:p>
                    <a:p>
                      <a:pPr marL="0" marR="0" indent="0" algn="l" defTabSz="1280160" rtl="0" eaLnBrk="1" fontAlgn="auto" latinLnBrk="0" hangingPunct="1">
                        <a:lnSpc>
                          <a:spcPct val="100000"/>
                        </a:lnSpc>
                        <a:spcBef>
                          <a:spcPts val="0"/>
                        </a:spcBef>
                        <a:spcAft>
                          <a:spcPts val="0"/>
                        </a:spcAft>
                        <a:buClrTx/>
                        <a:buSzTx/>
                        <a:buFontTx/>
                        <a:buNone/>
                        <a:tabLst/>
                        <a:defRPr/>
                      </a:pPr>
                      <a:r>
                        <a:rPr lang="en-US" sz="900" baseline="0" dirty="0" smtClean="0"/>
                        <a:t>Many useful materials are made by the petrochemical industry; solvents, lubricants and polymers.</a:t>
                      </a:r>
                      <a:endParaRPr lang="en-US" sz="900" dirty="0" smtClean="0"/>
                    </a:p>
                  </a:txBody>
                  <a:tcPr marL="65314" marR="65314" marT="32657" marB="32657" anchor="ctr"/>
                </a:tc>
                <a:extLst>
                  <a:ext uri="{0D108BD9-81ED-4DB2-BD59-A6C34878D82A}">
                    <a16:rowId xmlns:a16="http://schemas.microsoft.com/office/drawing/2014/main" val="10001"/>
                  </a:ext>
                </a:extLst>
              </a:tr>
            </a:tbl>
          </a:graphicData>
        </a:graphic>
      </p:graphicFrame>
      <p:cxnSp>
        <p:nvCxnSpPr>
          <p:cNvPr id="53" name="Straight Connector 52"/>
          <p:cNvCxnSpPr>
            <a:stCxn id="52" idx="2"/>
            <a:endCxn id="19" idx="0"/>
          </p:cNvCxnSpPr>
          <p:nvPr/>
        </p:nvCxnSpPr>
        <p:spPr>
          <a:xfrm flipH="1">
            <a:off x="6585416" y="2065563"/>
            <a:ext cx="915683" cy="21381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flipV="1">
            <a:off x="5476447" y="2168875"/>
            <a:ext cx="299073" cy="1893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flipH="1" flipV="1">
            <a:off x="7395315" y="2448193"/>
            <a:ext cx="1049463" cy="2007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a:stCxn id="19" idx="2"/>
          </p:cNvCxnSpPr>
          <p:nvPr/>
        </p:nvCxnSpPr>
        <p:spPr>
          <a:xfrm>
            <a:off x="6585416" y="2606428"/>
            <a:ext cx="0" cy="850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1" name="Table 40"/>
          <p:cNvGraphicFramePr>
            <a:graphicFrameLocks noGrp="1"/>
          </p:cNvGraphicFramePr>
          <p:nvPr>
            <p:extLst/>
          </p:nvPr>
        </p:nvGraphicFramePr>
        <p:xfrm>
          <a:off x="6585416" y="5090159"/>
          <a:ext cx="2885156" cy="1530866"/>
        </p:xfrm>
        <a:graphic>
          <a:graphicData uri="http://schemas.openxmlformats.org/drawingml/2006/table">
            <a:tbl>
              <a:tblPr firstRow="1" bandRow="1">
                <a:tableStyleId>{5940675A-B579-460E-94D1-54222C63F5DA}</a:tableStyleId>
              </a:tblPr>
              <a:tblGrid>
                <a:gridCol w="1122025">
                  <a:extLst>
                    <a:ext uri="{9D8B030D-6E8A-4147-A177-3AD203B41FA5}">
                      <a16:colId xmlns:a16="http://schemas.microsoft.com/office/drawing/2014/main" val="20000"/>
                    </a:ext>
                  </a:extLst>
                </a:gridCol>
                <a:gridCol w="1763131">
                  <a:extLst>
                    <a:ext uri="{9D8B030D-6E8A-4147-A177-3AD203B41FA5}">
                      <a16:colId xmlns:a16="http://schemas.microsoft.com/office/drawing/2014/main" val="20001"/>
                    </a:ext>
                  </a:extLst>
                </a:gridCol>
              </a:tblGrid>
              <a:tr h="546717">
                <a:tc>
                  <a:txBody>
                    <a:bodyPr/>
                    <a:lstStyle/>
                    <a:p>
                      <a:pPr algn="ctr"/>
                      <a:r>
                        <a:rPr lang="en-GB" sz="900" b="1" dirty="0" smtClean="0"/>
                        <a:t>Boiling point</a:t>
                      </a:r>
                    </a:p>
                    <a:p>
                      <a:pPr algn="ctr"/>
                      <a:r>
                        <a:rPr lang="en-GB" sz="900" b="1" dirty="0" smtClean="0"/>
                        <a:t>(temperature</a:t>
                      </a:r>
                      <a:r>
                        <a:rPr lang="en-GB" sz="900" b="1" baseline="0" dirty="0" smtClean="0"/>
                        <a:t> at which liquid boils)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As the hydrocarbon chain length increases, boiling point increases.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r h="502426">
                <a:tc>
                  <a:txBody>
                    <a:bodyPr/>
                    <a:lstStyle/>
                    <a:p>
                      <a:pPr algn="ctr"/>
                      <a:r>
                        <a:rPr lang="en-GB" sz="900" b="1" dirty="0" smtClean="0"/>
                        <a:t>Viscosity</a:t>
                      </a:r>
                    </a:p>
                    <a:p>
                      <a:pPr algn="ctr"/>
                      <a:r>
                        <a:rPr lang="en-GB" sz="900" b="1" dirty="0" smtClean="0"/>
                        <a:t>(how</a:t>
                      </a:r>
                      <a:r>
                        <a:rPr lang="en-GB" sz="900" b="1" baseline="0" dirty="0" smtClean="0"/>
                        <a:t> easily it flows)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As the hydrocarbon chain length increases, viscosity increases.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r h="481724">
                <a:tc>
                  <a:txBody>
                    <a:bodyPr/>
                    <a:lstStyle/>
                    <a:p>
                      <a:pPr algn="ctr"/>
                      <a:r>
                        <a:rPr lang="en-GB" sz="900" b="1" dirty="0" smtClean="0"/>
                        <a:t>Flammability</a:t>
                      </a:r>
                    </a:p>
                    <a:p>
                      <a:pPr algn="ctr"/>
                      <a:r>
                        <a:rPr lang="en-GB" sz="900" b="1" dirty="0" smtClean="0"/>
                        <a:t>(how</a:t>
                      </a:r>
                      <a:r>
                        <a:rPr lang="en-GB" sz="900" b="1" baseline="0" dirty="0" smtClean="0"/>
                        <a:t> easily it burns)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baseline="0" dirty="0" smtClean="0">
                          <a:solidFill>
                            <a:schemeClr val="accent2">
                              <a:lumMod val="75000"/>
                            </a:schemeClr>
                          </a:solidFill>
                        </a:rPr>
                        <a:t>As the hydrocarbon chain length increases, flammability decreases. </a:t>
                      </a:r>
                      <a:endParaRPr lang="en-GB" sz="900" b="1" i="1" baseline="0"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2"/>
                  </a:ext>
                </a:extLst>
              </a:tr>
            </a:tbl>
          </a:graphicData>
        </a:graphic>
      </p:graphicFrame>
      <p:sp>
        <p:nvSpPr>
          <p:cNvPr id="50" name="TextBox 49"/>
          <p:cNvSpPr txBox="1"/>
          <p:nvPr/>
        </p:nvSpPr>
        <p:spPr>
          <a:xfrm>
            <a:off x="6425653" y="4596063"/>
            <a:ext cx="3044919" cy="488019"/>
          </a:xfrm>
          <a:prstGeom prst="rect">
            <a:avLst/>
          </a:prstGeom>
          <a:noFill/>
          <a:ln>
            <a:solidFill>
              <a:schemeClr val="tx1"/>
            </a:solidFill>
          </a:ln>
        </p:spPr>
        <p:txBody>
          <a:bodyPr wrap="square" rtlCol="0">
            <a:spAutoFit/>
          </a:bodyPr>
          <a:lstStyle/>
          <a:p>
            <a:pPr algn="ctr"/>
            <a:r>
              <a:rPr lang="en-GB" sz="857" dirty="0"/>
              <a:t>Complete combustion of methane:</a:t>
            </a:r>
          </a:p>
          <a:p>
            <a:pPr algn="ctr"/>
            <a:r>
              <a:rPr lang="en-GB" sz="857" dirty="0"/>
              <a:t>Methane + oxygen </a:t>
            </a:r>
            <a:r>
              <a:rPr lang="en-GB" sz="857" dirty="0">
                <a:sym typeface="Wingdings" panose="05000000000000000000" pitchFamily="2" charset="2"/>
              </a:rPr>
              <a:t> carbon dioxide + water + energy</a:t>
            </a:r>
          </a:p>
          <a:p>
            <a:pPr algn="ctr"/>
            <a:r>
              <a:rPr lang="en-GB" sz="857" dirty="0">
                <a:sym typeface="Wingdings" panose="05000000000000000000" pitchFamily="2" charset="2"/>
              </a:rPr>
              <a:t>CH</a:t>
            </a:r>
            <a:r>
              <a:rPr lang="en-GB" sz="857" baseline="-25000" dirty="0">
                <a:sym typeface="Wingdings" panose="05000000000000000000" pitchFamily="2" charset="2"/>
              </a:rPr>
              <a:t>4</a:t>
            </a:r>
            <a:r>
              <a:rPr lang="en-GB" sz="857" dirty="0">
                <a:sym typeface="Wingdings" panose="05000000000000000000" pitchFamily="2" charset="2"/>
              </a:rPr>
              <a:t> (g)    +    2O</a:t>
            </a:r>
            <a:r>
              <a:rPr lang="en-GB" sz="857" baseline="-25000" dirty="0">
                <a:sym typeface="Wingdings" panose="05000000000000000000" pitchFamily="2" charset="2"/>
              </a:rPr>
              <a:t>2</a:t>
            </a:r>
            <a:r>
              <a:rPr lang="en-GB" sz="857" dirty="0">
                <a:sym typeface="Wingdings" panose="05000000000000000000" pitchFamily="2" charset="2"/>
              </a:rPr>
              <a:t> (g)        CO</a:t>
            </a:r>
            <a:r>
              <a:rPr lang="en-GB" sz="857" baseline="-25000" dirty="0">
                <a:sym typeface="Wingdings" panose="05000000000000000000" pitchFamily="2" charset="2"/>
              </a:rPr>
              <a:t>2</a:t>
            </a:r>
            <a:r>
              <a:rPr lang="en-GB" sz="857" dirty="0">
                <a:sym typeface="Wingdings" panose="05000000000000000000" pitchFamily="2" charset="2"/>
              </a:rPr>
              <a:t> (g)    + 2   H</a:t>
            </a:r>
            <a:r>
              <a:rPr lang="en-GB" sz="857" baseline="-25000" dirty="0">
                <a:sym typeface="Wingdings" panose="05000000000000000000" pitchFamily="2" charset="2"/>
              </a:rPr>
              <a:t>2</a:t>
            </a:r>
            <a:r>
              <a:rPr lang="en-GB" sz="857" dirty="0">
                <a:sym typeface="Wingdings" panose="05000000000000000000" pitchFamily="2" charset="2"/>
              </a:rPr>
              <a:t>O (l)</a:t>
            </a:r>
            <a:endParaRPr lang="en-GB" sz="857" dirty="0"/>
          </a:p>
        </p:txBody>
      </p:sp>
      <p:cxnSp>
        <p:nvCxnSpPr>
          <p:cNvPr id="51" name="Straight Connector 50"/>
          <p:cNvCxnSpPr/>
          <p:nvPr/>
        </p:nvCxnSpPr>
        <p:spPr>
          <a:xfrm flipH="1" flipV="1">
            <a:off x="6927976" y="3918058"/>
            <a:ext cx="268609" cy="7338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H="1" flipV="1">
            <a:off x="6885654" y="4579267"/>
            <a:ext cx="84643" cy="167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stCxn id="41" idx="0"/>
            <a:endCxn id="50" idx="2"/>
          </p:cNvCxnSpPr>
          <p:nvPr/>
        </p:nvCxnSpPr>
        <p:spPr>
          <a:xfrm flipH="1" flipV="1">
            <a:off x="7948112" y="5057728"/>
            <a:ext cx="79881" cy="324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a:stCxn id="276" idx="2"/>
            <a:endCxn id="21" idx="0"/>
          </p:cNvCxnSpPr>
          <p:nvPr/>
        </p:nvCxnSpPr>
        <p:spPr>
          <a:xfrm flipH="1">
            <a:off x="4311278" y="3572157"/>
            <a:ext cx="501782" cy="1921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0" name="Table 59"/>
          <p:cNvGraphicFramePr>
            <a:graphicFrameLocks noGrp="1"/>
          </p:cNvGraphicFramePr>
          <p:nvPr>
            <p:extLst/>
          </p:nvPr>
        </p:nvGraphicFramePr>
        <p:xfrm>
          <a:off x="439852" y="4421487"/>
          <a:ext cx="3853894" cy="2179128"/>
        </p:xfrm>
        <a:graphic>
          <a:graphicData uri="http://schemas.openxmlformats.org/drawingml/2006/table">
            <a:tbl>
              <a:tblPr firstRow="1" bandRow="1">
                <a:tableStyleId>{5940675A-B579-460E-94D1-54222C63F5DA}</a:tableStyleId>
              </a:tblPr>
              <a:tblGrid>
                <a:gridCol w="1114233">
                  <a:extLst>
                    <a:ext uri="{9D8B030D-6E8A-4147-A177-3AD203B41FA5}">
                      <a16:colId xmlns:a16="http://schemas.microsoft.com/office/drawing/2014/main" val="20000"/>
                    </a:ext>
                  </a:extLst>
                </a:gridCol>
                <a:gridCol w="1124370">
                  <a:extLst>
                    <a:ext uri="{9D8B030D-6E8A-4147-A177-3AD203B41FA5}">
                      <a16:colId xmlns:a16="http://schemas.microsoft.com/office/drawing/2014/main" val="20001"/>
                    </a:ext>
                  </a:extLst>
                </a:gridCol>
                <a:gridCol w="1615291">
                  <a:extLst>
                    <a:ext uri="{9D8B030D-6E8A-4147-A177-3AD203B41FA5}">
                      <a16:colId xmlns:a16="http://schemas.microsoft.com/office/drawing/2014/main" val="20002"/>
                    </a:ext>
                  </a:extLst>
                </a:gridCol>
              </a:tblGrid>
              <a:tr h="718457">
                <a:tc>
                  <a:txBody>
                    <a:bodyPr/>
                    <a:lstStyle/>
                    <a:p>
                      <a:pPr algn="ctr"/>
                      <a:r>
                        <a:rPr lang="en-GB" sz="900" b="1" dirty="0" smtClean="0"/>
                        <a:t>Cracking</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The</a:t>
                      </a:r>
                      <a:r>
                        <a:rPr lang="en-GB" sz="900" b="1" i="1" baseline="0" dirty="0" smtClean="0">
                          <a:solidFill>
                            <a:schemeClr val="accent2">
                              <a:lumMod val="75000"/>
                            </a:schemeClr>
                          </a:solidFill>
                        </a:rPr>
                        <a:t> breaking down of long chain hydrocarbons into smaller chains</a:t>
                      </a:r>
                      <a:endParaRPr lang="en-GB" sz="900" b="1" i="1" dirty="0">
                        <a:solidFill>
                          <a:schemeClr val="accent2">
                            <a:lumMod val="75000"/>
                          </a:schemeClr>
                        </a:solidFill>
                      </a:endParaRPr>
                    </a:p>
                  </a:txBody>
                  <a:tcPr marL="65314" marR="65314" marT="32657" marB="32657" anchor="ctr"/>
                </a:tc>
                <a:tc>
                  <a:txBody>
                    <a:bodyPr/>
                    <a:lstStyle/>
                    <a:p>
                      <a:pPr algn="l"/>
                      <a:r>
                        <a:rPr lang="en-GB" sz="900" dirty="0" smtClean="0"/>
                        <a:t>The smaller chains are more useful. Cracking</a:t>
                      </a:r>
                      <a:r>
                        <a:rPr lang="en-GB" sz="900" baseline="0" dirty="0" smtClean="0"/>
                        <a:t> can be done by various methods including catalytic cracking and steam cracking.</a:t>
                      </a:r>
                      <a:endParaRPr lang="en-GB" sz="900" dirty="0"/>
                    </a:p>
                  </a:txBody>
                  <a:tcPr marL="65314" marR="65314" marT="32657" marB="32657" anchor="ctr"/>
                </a:tc>
                <a:extLst>
                  <a:ext uri="{0D108BD9-81ED-4DB2-BD59-A6C34878D82A}">
                    <a16:rowId xmlns:a16="http://schemas.microsoft.com/office/drawing/2014/main" val="10000"/>
                  </a:ext>
                </a:extLst>
              </a:tr>
              <a:tr h="742214">
                <a:tc>
                  <a:txBody>
                    <a:bodyPr/>
                    <a:lstStyle/>
                    <a:p>
                      <a:pPr algn="ctr"/>
                      <a:r>
                        <a:rPr lang="en-GB" sz="900" b="1" dirty="0" smtClean="0"/>
                        <a:t>Catalytic cracking</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The heavy</a:t>
                      </a:r>
                      <a:r>
                        <a:rPr lang="en-GB" sz="900" b="1" i="1" baseline="0" dirty="0" smtClean="0">
                          <a:solidFill>
                            <a:schemeClr val="accent2">
                              <a:lumMod val="75000"/>
                            </a:schemeClr>
                          </a:solidFill>
                        </a:rPr>
                        <a:t> fraction is heated until vaporised</a:t>
                      </a:r>
                      <a:endParaRPr lang="en-GB" sz="900" b="1" i="1" dirty="0">
                        <a:solidFill>
                          <a:schemeClr val="accent2">
                            <a:lumMod val="75000"/>
                          </a:schemeClr>
                        </a:solidFill>
                      </a:endParaRPr>
                    </a:p>
                  </a:txBody>
                  <a:tcPr marL="65314" marR="65314" marT="32657" marB="32657"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900" dirty="0" smtClean="0"/>
                        <a:t>After </a:t>
                      </a:r>
                      <a:r>
                        <a:rPr lang="en-US" sz="900" dirty="0" err="1" smtClean="0"/>
                        <a:t>vaporisation</a:t>
                      </a:r>
                      <a:r>
                        <a:rPr lang="en-US" sz="900" dirty="0" smtClean="0"/>
                        <a:t>, the</a:t>
                      </a:r>
                      <a:r>
                        <a:rPr lang="en-US" sz="900" baseline="0" dirty="0" smtClean="0"/>
                        <a:t> </a:t>
                      </a:r>
                      <a:r>
                        <a:rPr lang="en-US" sz="900" dirty="0" err="1" smtClean="0"/>
                        <a:t>vapour</a:t>
                      </a:r>
                      <a:r>
                        <a:rPr lang="en-US" sz="900" baseline="0" dirty="0" smtClean="0"/>
                        <a:t> is passed over a hot catalyst forming smaller, more useful hydrocarbons. </a:t>
                      </a:r>
                      <a:endParaRPr lang="en-US" sz="900" dirty="0" smtClean="0"/>
                    </a:p>
                  </a:txBody>
                  <a:tcPr marL="65314" marR="65314" marT="32657" marB="32657" anchor="ctr"/>
                </a:tc>
                <a:extLst>
                  <a:ext uri="{0D108BD9-81ED-4DB2-BD59-A6C34878D82A}">
                    <a16:rowId xmlns:a16="http://schemas.microsoft.com/office/drawing/2014/main" val="10001"/>
                  </a:ext>
                </a:extLst>
              </a:tr>
              <a:tr h="718457">
                <a:tc>
                  <a:txBody>
                    <a:bodyPr/>
                    <a:lstStyle/>
                    <a:p>
                      <a:pPr algn="ctr"/>
                      <a:r>
                        <a:rPr lang="en-GB" sz="900" b="1" smtClean="0"/>
                        <a:t>Steam cracking</a:t>
                      </a:r>
                      <a:endParaRPr lang="en-GB" sz="900" b="1"/>
                    </a:p>
                  </a:txBody>
                  <a:tcPr marL="65314" marR="65314" marT="32657" marB="32657" anchor="ctr">
                    <a:solidFill>
                      <a:schemeClr val="accent2">
                        <a:lumMod val="20000"/>
                        <a:lumOff val="80000"/>
                      </a:schemeClr>
                    </a:solidFill>
                  </a:tcPr>
                </a:tc>
                <a:tc>
                  <a:txBody>
                    <a:bodyPr/>
                    <a:lstStyle/>
                    <a:p>
                      <a:pPr algn="ctr"/>
                      <a:r>
                        <a:rPr lang="en-GB" sz="900" b="1" i="1" smtClean="0">
                          <a:solidFill>
                            <a:schemeClr val="accent2">
                              <a:lumMod val="75000"/>
                            </a:schemeClr>
                          </a:solidFill>
                        </a:rPr>
                        <a:t>The heavy fraction is heated until vaporised</a:t>
                      </a:r>
                      <a:endParaRPr lang="en-GB" sz="900" b="1" i="1" baseline="-25000">
                        <a:solidFill>
                          <a:schemeClr val="accent2">
                            <a:lumMod val="75000"/>
                          </a:schemeClr>
                        </a:solidFill>
                      </a:endParaRPr>
                    </a:p>
                  </a:txBody>
                  <a:tcPr marL="65314" marR="65314" marT="32657" marB="32657" anchor="ctr"/>
                </a:tc>
                <a:tc>
                  <a:txBody>
                    <a:bodyPr/>
                    <a:lstStyle/>
                    <a:p>
                      <a:pPr algn="l"/>
                      <a:r>
                        <a:rPr lang="en-GB" sz="900" dirty="0" smtClean="0"/>
                        <a:t>After vaporisation, the vapour is mixed</a:t>
                      </a:r>
                      <a:r>
                        <a:rPr lang="en-GB" sz="900" baseline="0" dirty="0" smtClean="0"/>
                        <a:t> with steam and heated to a very high temperature forming smaller, more useful hydrocarbons. </a:t>
                      </a:r>
                      <a:endParaRPr lang="en-GB" sz="900" baseline="-25000" dirty="0"/>
                    </a:p>
                  </a:txBody>
                  <a:tcPr marL="65314" marR="65314" marT="32657" marB="32657" anchor="ctr"/>
                </a:tc>
                <a:extLst>
                  <a:ext uri="{0D108BD9-81ED-4DB2-BD59-A6C34878D82A}">
                    <a16:rowId xmlns:a16="http://schemas.microsoft.com/office/drawing/2014/main" val="10002"/>
                  </a:ext>
                </a:extLst>
              </a:tr>
            </a:tbl>
          </a:graphicData>
        </a:graphic>
      </p:graphicFrame>
      <p:graphicFrame>
        <p:nvGraphicFramePr>
          <p:cNvPr id="62" name="Table 61"/>
          <p:cNvGraphicFramePr>
            <a:graphicFrameLocks noGrp="1"/>
          </p:cNvGraphicFramePr>
          <p:nvPr>
            <p:extLst/>
          </p:nvPr>
        </p:nvGraphicFramePr>
        <p:xfrm>
          <a:off x="454578" y="2709673"/>
          <a:ext cx="2871643" cy="1678319"/>
        </p:xfrm>
        <a:graphic>
          <a:graphicData uri="http://schemas.openxmlformats.org/drawingml/2006/table">
            <a:tbl>
              <a:tblPr firstRow="1" bandRow="1">
                <a:tableStyleId>{5940675A-B579-460E-94D1-54222C63F5DA}</a:tableStyleId>
              </a:tblPr>
              <a:tblGrid>
                <a:gridCol w="856551">
                  <a:extLst>
                    <a:ext uri="{9D8B030D-6E8A-4147-A177-3AD203B41FA5}">
                      <a16:colId xmlns:a16="http://schemas.microsoft.com/office/drawing/2014/main" val="20000"/>
                    </a:ext>
                  </a:extLst>
                </a:gridCol>
                <a:gridCol w="2015091">
                  <a:extLst>
                    <a:ext uri="{9D8B030D-6E8A-4147-A177-3AD203B41FA5}">
                      <a16:colId xmlns:a16="http://schemas.microsoft.com/office/drawing/2014/main" val="20001"/>
                    </a:ext>
                  </a:extLst>
                </a:gridCol>
              </a:tblGrid>
              <a:tr h="516021">
                <a:tc>
                  <a:txBody>
                    <a:bodyPr/>
                    <a:lstStyle/>
                    <a:p>
                      <a:pPr algn="ctr"/>
                      <a:r>
                        <a:rPr lang="en-GB" sz="900" b="1" dirty="0" smtClean="0"/>
                        <a:t>Alkanes to alkenes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Long</a:t>
                      </a:r>
                      <a:r>
                        <a:rPr lang="en-GB" sz="900" b="1" i="1" baseline="0" dirty="0" smtClean="0">
                          <a:solidFill>
                            <a:schemeClr val="accent2">
                              <a:lumMod val="75000"/>
                            </a:schemeClr>
                          </a:solidFill>
                        </a:rPr>
                        <a:t> chain alkanes are cracked into short chain alkenes.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r h="574469">
                <a:tc>
                  <a:txBody>
                    <a:bodyPr/>
                    <a:lstStyle/>
                    <a:p>
                      <a:pPr algn="ctr"/>
                      <a:r>
                        <a:rPr lang="en-GB" sz="900" b="1" smtClean="0"/>
                        <a:t>Alkenes</a:t>
                      </a:r>
                      <a:endParaRPr lang="en-GB" sz="900" b="1"/>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Alkenes are hydrocarbons with a double bond</a:t>
                      </a:r>
                      <a:r>
                        <a:rPr lang="en-GB" sz="900" b="1" i="1" baseline="0" dirty="0" smtClean="0">
                          <a:solidFill>
                            <a:schemeClr val="accent2">
                              <a:lumMod val="75000"/>
                            </a:schemeClr>
                          </a:solidFill>
                        </a:rPr>
                        <a:t> (some are formed during the cracking process).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r h="587829">
                <a:tc>
                  <a:txBody>
                    <a:bodyPr/>
                    <a:lstStyle/>
                    <a:p>
                      <a:pPr algn="ctr"/>
                      <a:r>
                        <a:rPr lang="en-GB" sz="900" b="1" smtClean="0"/>
                        <a:t>Properties of alkenes</a:t>
                      </a:r>
                      <a:endParaRPr lang="en-GB" sz="900" b="1"/>
                    </a:p>
                  </a:txBody>
                  <a:tcPr marL="65314" marR="65314" marT="32657" marB="32657" anchor="ctr">
                    <a:solidFill>
                      <a:schemeClr val="accent2">
                        <a:lumMod val="20000"/>
                        <a:lumOff val="80000"/>
                      </a:schemeClr>
                    </a:solidFill>
                  </a:tcPr>
                </a:tc>
                <a:tc>
                  <a:txBody>
                    <a:bodyPr/>
                    <a:lstStyle/>
                    <a:p>
                      <a:pPr algn="ctr"/>
                      <a:r>
                        <a:rPr lang="en-GB" sz="900" b="1" i="1" baseline="0" dirty="0" smtClean="0">
                          <a:solidFill>
                            <a:schemeClr val="accent2">
                              <a:lumMod val="75000"/>
                            </a:schemeClr>
                          </a:solidFill>
                        </a:rPr>
                        <a:t>Alkenes are more reactive that alkanes and react with bromine water. Bromine water changes from orange to colourless in the presence of alkenes.</a:t>
                      </a:r>
                      <a:endParaRPr lang="en-GB" sz="900" b="1" i="1" baseline="-25000"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2"/>
                  </a:ext>
                </a:extLst>
              </a:tr>
            </a:tbl>
          </a:graphicData>
        </a:graphic>
      </p:graphicFrame>
      <p:cxnSp>
        <p:nvCxnSpPr>
          <p:cNvPr id="63" name="Straight Connector 62"/>
          <p:cNvCxnSpPr>
            <a:stCxn id="21" idx="2"/>
          </p:cNvCxnSpPr>
          <p:nvPr/>
        </p:nvCxnSpPr>
        <p:spPr>
          <a:xfrm flipH="1">
            <a:off x="4111081" y="4091349"/>
            <a:ext cx="200196" cy="33013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a:stCxn id="21" idx="1"/>
            <a:endCxn id="62" idx="3"/>
          </p:cNvCxnSpPr>
          <p:nvPr/>
        </p:nvCxnSpPr>
        <p:spPr>
          <a:xfrm flipH="1" flipV="1">
            <a:off x="3326221" y="3548832"/>
            <a:ext cx="175159" cy="378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4331384" y="4582456"/>
            <a:ext cx="1964417" cy="488019"/>
          </a:xfrm>
          <a:prstGeom prst="rect">
            <a:avLst/>
          </a:prstGeom>
          <a:noFill/>
          <a:ln>
            <a:solidFill>
              <a:schemeClr val="tx1"/>
            </a:solidFill>
          </a:ln>
        </p:spPr>
        <p:txBody>
          <a:bodyPr wrap="square" rtlCol="0">
            <a:spAutoFit/>
          </a:bodyPr>
          <a:lstStyle/>
          <a:p>
            <a:r>
              <a:rPr lang="en-GB" sz="857" err="1"/>
              <a:t>Decane</a:t>
            </a:r>
            <a:r>
              <a:rPr lang="en-GB" sz="857"/>
              <a:t> </a:t>
            </a:r>
            <a:r>
              <a:rPr lang="en-GB" sz="857">
                <a:sym typeface="Wingdings" panose="05000000000000000000" pitchFamily="2" charset="2"/>
              </a:rPr>
              <a:t> pentane + propene + ethane</a:t>
            </a:r>
          </a:p>
          <a:p>
            <a:endParaRPr lang="en-GB" sz="857">
              <a:sym typeface="Wingdings" panose="05000000000000000000" pitchFamily="2" charset="2"/>
            </a:endParaRPr>
          </a:p>
          <a:p>
            <a:r>
              <a:rPr lang="en-GB" sz="857">
                <a:sym typeface="Wingdings" panose="05000000000000000000" pitchFamily="2" charset="2"/>
              </a:rPr>
              <a:t>C</a:t>
            </a:r>
            <a:r>
              <a:rPr lang="en-GB" sz="857" baseline="-25000">
                <a:sym typeface="Wingdings" panose="05000000000000000000" pitchFamily="2" charset="2"/>
              </a:rPr>
              <a:t>10</a:t>
            </a:r>
            <a:r>
              <a:rPr lang="en-GB" sz="857">
                <a:sym typeface="Wingdings" panose="05000000000000000000" pitchFamily="2" charset="2"/>
              </a:rPr>
              <a:t>H</a:t>
            </a:r>
            <a:r>
              <a:rPr lang="en-GB" sz="857" baseline="-25000">
                <a:sym typeface="Wingdings" panose="05000000000000000000" pitchFamily="2" charset="2"/>
              </a:rPr>
              <a:t>22</a:t>
            </a:r>
            <a:r>
              <a:rPr lang="en-GB" sz="857">
                <a:sym typeface="Wingdings" panose="05000000000000000000" pitchFamily="2" charset="2"/>
              </a:rPr>
              <a:t>      C</a:t>
            </a:r>
            <a:r>
              <a:rPr lang="en-GB" sz="857" baseline="-25000">
                <a:sym typeface="Wingdings" panose="05000000000000000000" pitchFamily="2" charset="2"/>
              </a:rPr>
              <a:t>5</a:t>
            </a:r>
            <a:r>
              <a:rPr lang="en-GB" sz="857">
                <a:sym typeface="Wingdings" panose="05000000000000000000" pitchFamily="2" charset="2"/>
              </a:rPr>
              <a:t>H</a:t>
            </a:r>
            <a:r>
              <a:rPr lang="en-GB" sz="857" baseline="-25000">
                <a:sym typeface="Wingdings" panose="05000000000000000000" pitchFamily="2" charset="2"/>
              </a:rPr>
              <a:t>12</a:t>
            </a:r>
            <a:r>
              <a:rPr lang="en-GB" sz="857">
                <a:sym typeface="Wingdings" panose="05000000000000000000" pitchFamily="2" charset="2"/>
              </a:rPr>
              <a:t>    +     C</a:t>
            </a:r>
            <a:r>
              <a:rPr lang="en-GB" sz="857" baseline="-25000">
                <a:sym typeface="Wingdings" panose="05000000000000000000" pitchFamily="2" charset="2"/>
              </a:rPr>
              <a:t>3</a:t>
            </a:r>
            <a:r>
              <a:rPr lang="en-GB" sz="857">
                <a:sym typeface="Wingdings" panose="05000000000000000000" pitchFamily="2" charset="2"/>
              </a:rPr>
              <a:t>H</a:t>
            </a:r>
            <a:r>
              <a:rPr lang="en-GB" sz="857" baseline="-25000">
                <a:sym typeface="Wingdings" panose="05000000000000000000" pitchFamily="2" charset="2"/>
              </a:rPr>
              <a:t>6</a:t>
            </a:r>
            <a:r>
              <a:rPr lang="en-GB" sz="857">
                <a:sym typeface="Wingdings" panose="05000000000000000000" pitchFamily="2" charset="2"/>
              </a:rPr>
              <a:t>     +    C</a:t>
            </a:r>
            <a:r>
              <a:rPr lang="en-GB" sz="857" baseline="-25000">
                <a:sym typeface="Wingdings" panose="05000000000000000000" pitchFamily="2" charset="2"/>
              </a:rPr>
              <a:t>2</a:t>
            </a:r>
            <a:r>
              <a:rPr lang="en-GB" sz="857">
                <a:sym typeface="Wingdings" panose="05000000000000000000" pitchFamily="2" charset="2"/>
              </a:rPr>
              <a:t>H</a:t>
            </a:r>
            <a:r>
              <a:rPr lang="en-GB" sz="857" baseline="-25000">
                <a:sym typeface="Wingdings" panose="05000000000000000000" pitchFamily="2" charset="2"/>
              </a:rPr>
              <a:t>4</a:t>
            </a:r>
            <a:endParaRPr lang="en-GB" sz="857" baseline="-25000"/>
          </a:p>
        </p:txBody>
      </p:sp>
      <p:cxnSp>
        <p:nvCxnSpPr>
          <p:cNvPr id="74" name="Straight Connector 73"/>
          <p:cNvCxnSpPr>
            <a:stCxn id="65" idx="2"/>
            <a:endCxn id="67" idx="0"/>
          </p:cNvCxnSpPr>
          <p:nvPr/>
        </p:nvCxnSpPr>
        <p:spPr>
          <a:xfrm>
            <a:off x="5313593" y="5044121"/>
            <a:ext cx="116827" cy="256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4813060" y="4098637"/>
            <a:ext cx="86019" cy="4974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66" name="Picture 6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34197" y="2420698"/>
            <a:ext cx="1536374" cy="2021100"/>
          </a:xfrm>
          <a:prstGeom prst="rect">
            <a:avLst/>
          </a:prstGeom>
        </p:spPr>
      </p:pic>
      <p:graphicFrame>
        <p:nvGraphicFramePr>
          <p:cNvPr id="61" name="Table 60"/>
          <p:cNvGraphicFramePr>
            <a:graphicFrameLocks noGrp="1"/>
          </p:cNvGraphicFramePr>
          <p:nvPr>
            <p:extLst/>
          </p:nvPr>
        </p:nvGraphicFramePr>
        <p:xfrm>
          <a:off x="5145095" y="3991438"/>
          <a:ext cx="2744440" cy="587829"/>
        </p:xfrm>
        <a:graphic>
          <a:graphicData uri="http://schemas.openxmlformats.org/drawingml/2006/table">
            <a:tbl>
              <a:tblPr firstRow="1" bandRow="1">
                <a:tableStyleId>{5940675A-B579-460E-94D1-54222C63F5DA}</a:tableStyleId>
              </a:tblPr>
              <a:tblGrid>
                <a:gridCol w="662892">
                  <a:extLst>
                    <a:ext uri="{9D8B030D-6E8A-4147-A177-3AD203B41FA5}">
                      <a16:colId xmlns:a16="http://schemas.microsoft.com/office/drawing/2014/main" val="20000"/>
                    </a:ext>
                  </a:extLst>
                </a:gridCol>
                <a:gridCol w="2081548">
                  <a:extLst>
                    <a:ext uri="{9D8B030D-6E8A-4147-A177-3AD203B41FA5}">
                      <a16:colId xmlns:a16="http://schemas.microsoft.com/office/drawing/2014/main" val="20001"/>
                    </a:ext>
                  </a:extLst>
                </a:gridCol>
              </a:tblGrid>
              <a:tr h="587829">
                <a:tc>
                  <a:txBody>
                    <a:bodyPr/>
                    <a:lstStyle/>
                    <a:p>
                      <a:pPr algn="ctr"/>
                      <a:r>
                        <a:rPr lang="en-GB" sz="800" b="1" dirty="0" smtClean="0"/>
                        <a:t>Combustion</a:t>
                      </a:r>
                      <a:endParaRPr lang="en-GB" sz="800" b="1" dirty="0"/>
                    </a:p>
                  </a:txBody>
                  <a:tcPr marL="65314" marR="65314" marT="32657" marB="32657" anchor="ctr">
                    <a:solidFill>
                      <a:schemeClr val="accent2">
                        <a:lumMod val="20000"/>
                        <a:lumOff val="80000"/>
                      </a:schemeClr>
                    </a:solidFill>
                  </a:tcPr>
                </a:tc>
                <a:tc>
                  <a:txBody>
                    <a:bodyPr/>
                    <a:lstStyle/>
                    <a:p>
                      <a:pPr algn="ctr"/>
                      <a:r>
                        <a:rPr lang="en-GB" sz="900" dirty="0" smtClean="0"/>
                        <a:t>During the complete combustion of hydrocarbons, the carbon and hydrogen in the fuels are oxidised, releasing carbon dioxide, water and energy. </a:t>
                      </a:r>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67" name="Table 66"/>
          <p:cNvGraphicFramePr>
            <a:graphicFrameLocks noGrp="1"/>
          </p:cNvGraphicFramePr>
          <p:nvPr>
            <p:extLst/>
          </p:nvPr>
        </p:nvGraphicFramePr>
        <p:xfrm>
          <a:off x="4343525" y="5069748"/>
          <a:ext cx="2173790" cy="1567543"/>
        </p:xfrm>
        <a:graphic>
          <a:graphicData uri="http://schemas.openxmlformats.org/drawingml/2006/table">
            <a:tbl>
              <a:tblPr firstRow="1" bandRow="1">
                <a:tableStyleId>{5940675A-B579-460E-94D1-54222C63F5DA}</a:tableStyleId>
              </a:tblPr>
              <a:tblGrid>
                <a:gridCol w="614624">
                  <a:extLst>
                    <a:ext uri="{9D8B030D-6E8A-4147-A177-3AD203B41FA5}">
                      <a16:colId xmlns:a16="http://schemas.microsoft.com/office/drawing/2014/main" val="20000"/>
                    </a:ext>
                  </a:extLst>
                </a:gridCol>
                <a:gridCol w="1559166">
                  <a:extLst>
                    <a:ext uri="{9D8B030D-6E8A-4147-A177-3AD203B41FA5}">
                      <a16:colId xmlns:a16="http://schemas.microsoft.com/office/drawing/2014/main" val="20001"/>
                    </a:ext>
                  </a:extLst>
                </a:gridCol>
              </a:tblGrid>
              <a:tr h="849086">
                <a:tc>
                  <a:txBody>
                    <a:bodyPr/>
                    <a:lstStyle/>
                    <a:p>
                      <a:pPr algn="ctr"/>
                      <a:r>
                        <a:rPr lang="en-GB" sz="900" b="1" dirty="0" smtClean="0"/>
                        <a:t>Alkenes and uses as polymers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Used to produce polymers. They</a:t>
                      </a:r>
                      <a:r>
                        <a:rPr lang="en-GB" sz="900" b="1" i="1" baseline="0" dirty="0" smtClean="0">
                          <a:solidFill>
                            <a:schemeClr val="accent2">
                              <a:lumMod val="75000"/>
                            </a:schemeClr>
                          </a:solidFill>
                        </a:rPr>
                        <a:t> are also used as the starting materials of many other chemicals, such as alcohol, plastics and detergents.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r h="718457">
                <a:tc>
                  <a:txBody>
                    <a:bodyPr/>
                    <a:lstStyle/>
                    <a:p>
                      <a:pPr algn="ctr"/>
                      <a:r>
                        <a:rPr lang="en-GB" sz="900" b="1" dirty="0" smtClean="0"/>
                        <a:t>Why do we crack long chains?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Without cracking, many of the long hydrocarbons</a:t>
                      </a:r>
                      <a:r>
                        <a:rPr lang="en-GB" sz="900" b="1" i="1" baseline="0" dirty="0" smtClean="0">
                          <a:solidFill>
                            <a:schemeClr val="accent2">
                              <a:lumMod val="75000"/>
                            </a:schemeClr>
                          </a:solidFill>
                        </a:rPr>
                        <a:t> would be wasted as there is not much demand for these as for the shorter chains.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bl>
          </a:graphicData>
        </a:graphic>
      </p:graphicFrame>
      <p:graphicFrame>
        <p:nvGraphicFramePr>
          <p:cNvPr id="68" name="Table 67"/>
          <p:cNvGraphicFramePr>
            <a:graphicFrameLocks noGrp="1"/>
          </p:cNvGraphicFramePr>
          <p:nvPr>
            <p:extLst/>
          </p:nvPr>
        </p:nvGraphicFramePr>
        <p:xfrm>
          <a:off x="5681441" y="2682371"/>
          <a:ext cx="2252756" cy="1045029"/>
        </p:xfrm>
        <a:graphic>
          <a:graphicData uri="http://schemas.openxmlformats.org/drawingml/2006/table">
            <a:tbl>
              <a:tblPr firstRow="1" bandRow="1">
                <a:tableStyleId>{5940675A-B579-460E-94D1-54222C63F5DA}</a:tableStyleId>
              </a:tblPr>
              <a:tblGrid>
                <a:gridCol w="156028">
                  <a:extLst>
                    <a:ext uri="{9D8B030D-6E8A-4147-A177-3AD203B41FA5}">
                      <a16:colId xmlns:a16="http://schemas.microsoft.com/office/drawing/2014/main" val="20000"/>
                    </a:ext>
                  </a:extLst>
                </a:gridCol>
                <a:gridCol w="281259">
                  <a:extLst>
                    <a:ext uri="{9D8B030D-6E8A-4147-A177-3AD203B41FA5}">
                      <a16:colId xmlns:a16="http://schemas.microsoft.com/office/drawing/2014/main" val="20001"/>
                    </a:ext>
                  </a:extLst>
                </a:gridCol>
                <a:gridCol w="1817786">
                  <a:extLst>
                    <a:ext uri="{9D8B030D-6E8A-4147-A177-3AD203B41FA5}">
                      <a16:colId xmlns:a16="http://schemas.microsoft.com/office/drawing/2014/main" val="20002"/>
                    </a:ext>
                  </a:extLst>
                </a:gridCol>
              </a:tblGrid>
              <a:tr h="326571">
                <a:tc rowSpan="2">
                  <a:txBody>
                    <a:bodyPr/>
                    <a:lstStyle/>
                    <a:p>
                      <a:pPr algn="ctr"/>
                      <a:r>
                        <a:rPr lang="en-GB" sz="800" b="1" dirty="0" smtClean="0"/>
                        <a:t>Hydrocarbon chains</a:t>
                      </a:r>
                      <a:endParaRPr lang="en-GB" sz="800" b="1" dirty="0"/>
                    </a:p>
                  </a:txBody>
                  <a:tcPr marL="65314" marR="65314" marT="32657" marB="32657" vert="vert270"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In oil</a:t>
                      </a:r>
                      <a:endParaRPr lang="en-GB" sz="900" b="1" i="1" dirty="0">
                        <a:solidFill>
                          <a:schemeClr val="accent2">
                            <a:lumMod val="75000"/>
                          </a:schemeClr>
                        </a:solidFill>
                      </a:endParaRPr>
                    </a:p>
                  </a:txBody>
                  <a:tcPr marL="65314" marR="65314" marT="32657" marB="32657" vert="vert270" anchor="ctr"/>
                </a:tc>
                <a:tc>
                  <a:txBody>
                    <a:bodyPr/>
                    <a:lstStyle/>
                    <a:p>
                      <a:pPr algn="ctr"/>
                      <a:r>
                        <a:rPr lang="en-GB" sz="900" b="0" i="0" dirty="0" smtClean="0">
                          <a:solidFill>
                            <a:schemeClr val="tx1"/>
                          </a:solidFill>
                        </a:rPr>
                        <a:t>Hydrocarbon chains in crude oil come in lots of different lengths.</a:t>
                      </a:r>
                      <a:endParaRPr lang="en-GB" sz="900" b="0" i="0" dirty="0">
                        <a:solidFill>
                          <a:schemeClr val="tx1"/>
                        </a:solidFill>
                      </a:endParaRPr>
                    </a:p>
                  </a:txBody>
                  <a:tcPr marL="65314" marR="65314" marT="32657" marB="32657" anchor="ctr"/>
                </a:tc>
                <a:extLst>
                  <a:ext uri="{0D108BD9-81ED-4DB2-BD59-A6C34878D82A}">
                    <a16:rowId xmlns:a16="http://schemas.microsoft.com/office/drawing/2014/main" val="10000"/>
                  </a:ext>
                </a:extLst>
              </a:tr>
              <a:tr h="718457">
                <a:tc vMerge="1">
                  <a:txBody>
                    <a:bodyPr/>
                    <a:lstStyle/>
                    <a:p>
                      <a:pPr algn="ctr"/>
                      <a:endParaRPr lang="en-GB" sz="1050" b="1" dirty="0"/>
                    </a:p>
                  </a:txBody>
                  <a:tcPr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Boiling points</a:t>
                      </a:r>
                      <a:endParaRPr lang="en-GB" sz="900" b="1" i="1" dirty="0">
                        <a:solidFill>
                          <a:schemeClr val="accent2">
                            <a:lumMod val="75000"/>
                          </a:schemeClr>
                        </a:solidFill>
                      </a:endParaRPr>
                    </a:p>
                  </a:txBody>
                  <a:tcPr marL="65314" marR="65314" marT="32657" marB="32657" vert="vert270" anchor="ctr"/>
                </a:tc>
                <a:tc>
                  <a:txBody>
                    <a:bodyPr/>
                    <a:lstStyle/>
                    <a:p>
                      <a:pPr algn="ctr"/>
                      <a:r>
                        <a:rPr lang="en-GB" sz="900" b="0" i="0" dirty="0" smtClean="0">
                          <a:solidFill>
                            <a:schemeClr val="tx1"/>
                          </a:solidFill>
                        </a:rPr>
                        <a:t>The</a:t>
                      </a:r>
                      <a:r>
                        <a:rPr lang="en-GB" sz="900" b="0" i="0" baseline="0" dirty="0" smtClean="0">
                          <a:solidFill>
                            <a:schemeClr val="tx1"/>
                          </a:solidFill>
                        </a:rPr>
                        <a:t> boiling point of the chain depends on its length. During fractional distillation, they boil and separate at different temperatures due to this.</a:t>
                      </a:r>
                      <a:endParaRPr lang="en-GB" sz="900" b="0" i="0" dirty="0">
                        <a:solidFill>
                          <a:schemeClr val="tx1"/>
                        </a:solidFill>
                      </a:endParaRPr>
                    </a:p>
                  </a:txBody>
                  <a:tcPr marL="65314" marR="65314" marT="32657" marB="32657"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1914907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n ethene monomer has four hydrogen atoms and two carbon atoms that are joined together with a double bond. After polymerisation, the monomer forms a repeating unit of polyethene which has single bonds between the carbon atoms. A chloroethene monomer has three hydrogen atoms, one chlorine atom and two carbon atoms. The carbon atoms are joined together with a double bond. After polymerisation, the monomer forms a repeating unit of polychloroethene that has single bonds between the carbon atoms"/>
          <p:cNvPicPr>
            <a:picLocks noChangeAspect="1" noChangeArrowheads="1"/>
          </p:cNvPicPr>
          <p:nvPr/>
        </p:nvPicPr>
        <p:blipFill rotWithShape="1">
          <a:blip r:embed="rId2">
            <a:extLst>
              <a:ext uri="{28A0092B-C50C-407E-A947-70E740481C1C}">
                <a14:useLocalDpi xmlns:a14="http://schemas.microsoft.com/office/drawing/2010/main" val="0"/>
              </a:ext>
            </a:extLst>
          </a:blip>
          <a:srcRect l="2653" t="33664" r="6123" b="36440"/>
          <a:stretch/>
        </p:blipFill>
        <p:spPr bwMode="auto">
          <a:xfrm>
            <a:off x="2699843" y="6037358"/>
            <a:ext cx="1287062" cy="552561"/>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8"/>
          <p:cNvPicPr>
            <a:picLocks noChangeAspect="1"/>
          </p:cNvPicPr>
          <p:nvPr/>
        </p:nvPicPr>
        <p:blipFill>
          <a:blip r:embed="rId3"/>
          <a:stretch>
            <a:fillRect/>
          </a:stretch>
        </p:blipFill>
        <p:spPr>
          <a:xfrm>
            <a:off x="8213093" y="79752"/>
            <a:ext cx="856226" cy="525516"/>
          </a:xfrm>
          <a:prstGeom prst="rect">
            <a:avLst/>
          </a:prstGeom>
        </p:spPr>
      </p:pic>
      <p:pic>
        <p:nvPicPr>
          <p:cNvPr id="29" name="Picture 28"/>
          <p:cNvPicPr>
            <a:picLocks noChangeAspect="1"/>
          </p:cNvPicPr>
          <p:nvPr/>
        </p:nvPicPr>
        <p:blipFill>
          <a:blip r:embed="rId4"/>
          <a:stretch>
            <a:fillRect/>
          </a:stretch>
        </p:blipFill>
        <p:spPr>
          <a:xfrm>
            <a:off x="410635" y="1318876"/>
            <a:ext cx="686166" cy="387833"/>
          </a:xfrm>
          <a:prstGeom prst="rect">
            <a:avLst/>
          </a:prstGeom>
        </p:spPr>
      </p:pic>
      <p:sp>
        <p:nvSpPr>
          <p:cNvPr id="4" name="Rectangle 3"/>
          <p:cNvSpPr/>
          <p:nvPr/>
        </p:nvSpPr>
        <p:spPr>
          <a:xfrm>
            <a:off x="3993601" y="2277356"/>
            <a:ext cx="1727802" cy="685957"/>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 GCSE Organic chemistry 2 </a:t>
            </a:r>
          </a:p>
          <a:p>
            <a:pPr algn="ctr"/>
            <a:r>
              <a:rPr lang="en-GB" sz="1286" b="1" dirty="0">
                <a:ea typeface="Verdana" panose="020B0604030504040204" pitchFamily="34" charset="0"/>
                <a:cs typeface="Verdana" panose="020B0604030504040204" pitchFamily="34" charset="0"/>
              </a:rPr>
              <a:t>(CHEMISTRY ONLY)</a:t>
            </a:r>
            <a:endParaRPr lang="en-GB" sz="1286" dirty="0">
              <a:ea typeface="Verdana" panose="020B0604030504040204" pitchFamily="34" charset="0"/>
              <a:cs typeface="Verdana" panose="020B0604030504040204" pitchFamily="34" charset="0"/>
            </a:endParaRPr>
          </a:p>
        </p:txBody>
      </p:sp>
      <p:sp>
        <p:nvSpPr>
          <p:cNvPr id="148" name="Rectangle 147"/>
          <p:cNvSpPr/>
          <p:nvPr/>
        </p:nvSpPr>
        <p:spPr>
          <a:xfrm rot="5400000">
            <a:off x="2620265" y="1084500"/>
            <a:ext cx="1951662" cy="21608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Structure and formula of alkenes</a:t>
            </a:r>
            <a:endParaRPr lang="en-GB" sz="1000" b="1" dirty="0">
              <a:solidFill>
                <a:schemeClr val="tx1"/>
              </a:solidFill>
            </a:endParaRPr>
          </a:p>
        </p:txBody>
      </p:sp>
      <p:cxnSp>
        <p:nvCxnSpPr>
          <p:cNvPr id="149" name="Straight Connector 148"/>
          <p:cNvCxnSpPr>
            <a:stCxn id="4" idx="0"/>
            <a:endCxn id="276" idx="2"/>
          </p:cNvCxnSpPr>
          <p:nvPr/>
        </p:nvCxnSpPr>
        <p:spPr>
          <a:xfrm flipH="1" flipV="1">
            <a:off x="4639780" y="2168375"/>
            <a:ext cx="217722" cy="1089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p:nvPr/>
        </p:nvCxnSpPr>
        <p:spPr>
          <a:xfrm>
            <a:off x="3704140" y="1438291"/>
            <a:ext cx="126445" cy="26841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3830586" y="1706709"/>
            <a:ext cx="1618389" cy="48808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Reactions of alkenes and alcohols</a:t>
            </a:r>
            <a:endParaRPr lang="en-GB" sz="1286" dirty="0">
              <a:ea typeface="Verdana" panose="020B0604030504040204" pitchFamily="34" charset="0"/>
              <a:cs typeface="Verdana" panose="020B0604030504040204" pitchFamily="34" charset="0"/>
            </a:endParaRPr>
          </a:p>
        </p:txBody>
      </p:sp>
      <p:cxnSp>
        <p:nvCxnSpPr>
          <p:cNvPr id="303" name="Straight Connector 302"/>
          <p:cNvCxnSpPr>
            <a:stCxn id="372" idx="3"/>
            <a:endCxn id="148" idx="2"/>
          </p:cNvCxnSpPr>
          <p:nvPr/>
        </p:nvCxnSpPr>
        <p:spPr>
          <a:xfrm>
            <a:off x="3351606" y="1154284"/>
            <a:ext cx="136446" cy="382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1308589" y="216712"/>
          <a:ext cx="2043017" cy="1933927"/>
        </p:xfrm>
        <a:graphic>
          <a:graphicData uri="http://schemas.openxmlformats.org/drawingml/2006/table">
            <a:tbl>
              <a:tblPr firstRow="1" bandRow="1">
                <a:tableStyleId>{5940675A-B579-460E-94D1-54222C63F5DA}</a:tableStyleId>
              </a:tblPr>
              <a:tblGrid>
                <a:gridCol w="881213">
                  <a:extLst>
                    <a:ext uri="{9D8B030D-6E8A-4147-A177-3AD203B41FA5}">
                      <a16:colId xmlns:a16="http://schemas.microsoft.com/office/drawing/2014/main" val="20000"/>
                    </a:ext>
                  </a:extLst>
                </a:gridCol>
                <a:gridCol w="1161804">
                  <a:extLst>
                    <a:ext uri="{9D8B030D-6E8A-4147-A177-3AD203B41FA5}">
                      <a16:colId xmlns:a16="http://schemas.microsoft.com/office/drawing/2014/main" val="20001"/>
                    </a:ext>
                  </a:extLst>
                </a:gridCol>
              </a:tblGrid>
              <a:tr h="457200">
                <a:tc>
                  <a:txBody>
                    <a:bodyPr/>
                    <a:lstStyle/>
                    <a:p>
                      <a:pPr algn="ctr"/>
                      <a:r>
                        <a:rPr lang="en-GB" sz="900" b="1" dirty="0" smtClean="0"/>
                        <a:t>Alkenes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Hydrocarbons with a double carbon-carbon bond.</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r h="849086">
                <a:tc>
                  <a:txBody>
                    <a:bodyPr/>
                    <a:lstStyle/>
                    <a:p>
                      <a:pPr algn="ctr"/>
                      <a:r>
                        <a:rPr lang="en-GB" sz="900" b="1" dirty="0" smtClean="0"/>
                        <a:t>Unsaturated</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Alkenes are unsaturated</a:t>
                      </a:r>
                      <a:r>
                        <a:rPr lang="en-GB" sz="900" b="1" i="1" baseline="0" dirty="0" smtClean="0">
                          <a:solidFill>
                            <a:schemeClr val="accent2">
                              <a:lumMod val="75000"/>
                            </a:schemeClr>
                          </a:solidFill>
                        </a:rPr>
                        <a:t> because they contain two fewer hydrogen atoms than their alkane counterparts.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r h="568859">
                <a:tc>
                  <a:txBody>
                    <a:bodyPr/>
                    <a:lstStyle/>
                    <a:p>
                      <a:pPr algn="ctr"/>
                      <a:r>
                        <a:rPr lang="en-GB" sz="900" b="1" dirty="0" smtClean="0"/>
                        <a:t>General</a:t>
                      </a:r>
                      <a:r>
                        <a:rPr lang="en-GB" sz="900" b="1" baseline="0" dirty="0" smtClean="0"/>
                        <a:t> formula for alkenes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C</a:t>
                      </a:r>
                      <a:r>
                        <a:rPr lang="en-GB" sz="900" b="1" i="1" baseline="-25000" dirty="0" smtClean="0">
                          <a:solidFill>
                            <a:schemeClr val="accent2">
                              <a:lumMod val="75000"/>
                            </a:schemeClr>
                          </a:solidFill>
                        </a:rPr>
                        <a:t>n</a:t>
                      </a:r>
                      <a:r>
                        <a:rPr lang="en-GB" sz="900" b="1" i="1" dirty="0" smtClean="0">
                          <a:solidFill>
                            <a:schemeClr val="accent2">
                              <a:lumMod val="75000"/>
                            </a:schemeClr>
                          </a:solidFill>
                        </a:rPr>
                        <a:t>H</a:t>
                      </a:r>
                      <a:r>
                        <a:rPr lang="en-GB" sz="900" b="1" i="1" baseline="-25000" dirty="0" smtClean="0">
                          <a:solidFill>
                            <a:schemeClr val="accent2">
                              <a:lumMod val="75000"/>
                            </a:schemeClr>
                          </a:solidFill>
                        </a:rPr>
                        <a:t>2n</a:t>
                      </a:r>
                      <a:endParaRPr lang="en-GB" sz="900" b="1" i="1" baseline="-25000"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2"/>
                  </a:ext>
                </a:extLst>
              </a:tr>
            </a:tbl>
          </a:graphicData>
        </a:graphic>
      </p:graphicFrame>
      <p:pic>
        <p:nvPicPr>
          <p:cNvPr id="25" name="Picture 24"/>
          <p:cNvPicPr>
            <a:picLocks noChangeAspect="1"/>
          </p:cNvPicPr>
          <p:nvPr/>
        </p:nvPicPr>
        <p:blipFill>
          <a:blip r:embed="rId5"/>
          <a:stretch>
            <a:fillRect/>
          </a:stretch>
        </p:blipFill>
        <p:spPr>
          <a:xfrm>
            <a:off x="462300" y="854715"/>
            <a:ext cx="504606" cy="318699"/>
          </a:xfrm>
          <a:prstGeom prst="rect">
            <a:avLst/>
          </a:prstGeom>
        </p:spPr>
      </p:pic>
      <p:pic>
        <p:nvPicPr>
          <p:cNvPr id="28" name="Picture 27"/>
          <p:cNvPicPr>
            <a:picLocks noChangeAspect="1"/>
          </p:cNvPicPr>
          <p:nvPr/>
        </p:nvPicPr>
        <p:blipFill>
          <a:blip r:embed="rId6"/>
          <a:stretch>
            <a:fillRect/>
          </a:stretch>
        </p:blipFill>
        <p:spPr>
          <a:xfrm>
            <a:off x="480332" y="383582"/>
            <a:ext cx="316528" cy="296063"/>
          </a:xfrm>
          <a:prstGeom prst="rect">
            <a:avLst/>
          </a:prstGeom>
        </p:spPr>
      </p:pic>
      <p:pic>
        <p:nvPicPr>
          <p:cNvPr id="35" name="Picture 34"/>
          <p:cNvPicPr>
            <a:picLocks noChangeAspect="1"/>
          </p:cNvPicPr>
          <p:nvPr/>
        </p:nvPicPr>
        <p:blipFill rotWithShape="1">
          <a:blip r:embed="rId7"/>
          <a:srcRect l="10395" r="33393" b="56087"/>
          <a:stretch/>
        </p:blipFill>
        <p:spPr>
          <a:xfrm>
            <a:off x="381001" y="1824420"/>
            <a:ext cx="927589" cy="391786"/>
          </a:xfrm>
          <a:prstGeom prst="rect">
            <a:avLst/>
          </a:prstGeom>
        </p:spPr>
      </p:pic>
      <p:sp>
        <p:nvSpPr>
          <p:cNvPr id="42" name="Rectangle 41"/>
          <p:cNvSpPr/>
          <p:nvPr/>
        </p:nvSpPr>
        <p:spPr>
          <a:xfrm>
            <a:off x="3993601" y="1408739"/>
            <a:ext cx="1243397" cy="21608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Reactions of alkenes</a:t>
            </a:r>
            <a:endParaRPr lang="en-GB" sz="1000" b="1" dirty="0">
              <a:solidFill>
                <a:schemeClr val="tx1"/>
              </a:solidFill>
            </a:endParaRPr>
          </a:p>
        </p:txBody>
      </p:sp>
      <p:graphicFrame>
        <p:nvGraphicFramePr>
          <p:cNvPr id="43" name="Table 42"/>
          <p:cNvGraphicFramePr>
            <a:graphicFrameLocks noGrp="1"/>
          </p:cNvGraphicFramePr>
          <p:nvPr>
            <p:extLst/>
          </p:nvPr>
        </p:nvGraphicFramePr>
        <p:xfrm>
          <a:off x="3769935" y="56282"/>
          <a:ext cx="3674121" cy="1326200"/>
        </p:xfrm>
        <a:graphic>
          <a:graphicData uri="http://schemas.openxmlformats.org/drawingml/2006/table">
            <a:tbl>
              <a:tblPr firstRow="1" bandRow="1">
                <a:tableStyleId>{5940675A-B579-460E-94D1-54222C63F5DA}</a:tableStyleId>
              </a:tblPr>
              <a:tblGrid>
                <a:gridCol w="697005">
                  <a:extLst>
                    <a:ext uri="{9D8B030D-6E8A-4147-A177-3AD203B41FA5}">
                      <a16:colId xmlns:a16="http://schemas.microsoft.com/office/drawing/2014/main" val="20000"/>
                    </a:ext>
                  </a:extLst>
                </a:gridCol>
                <a:gridCol w="1389827">
                  <a:extLst>
                    <a:ext uri="{9D8B030D-6E8A-4147-A177-3AD203B41FA5}">
                      <a16:colId xmlns:a16="http://schemas.microsoft.com/office/drawing/2014/main" val="20001"/>
                    </a:ext>
                  </a:extLst>
                </a:gridCol>
                <a:gridCol w="1587289">
                  <a:extLst>
                    <a:ext uri="{9D8B030D-6E8A-4147-A177-3AD203B41FA5}">
                      <a16:colId xmlns:a16="http://schemas.microsoft.com/office/drawing/2014/main" val="20002"/>
                    </a:ext>
                  </a:extLst>
                </a:gridCol>
              </a:tblGrid>
              <a:tr h="575086">
                <a:tc>
                  <a:txBody>
                    <a:bodyPr/>
                    <a:lstStyle/>
                    <a:p>
                      <a:pPr algn="ctr"/>
                      <a:r>
                        <a:rPr lang="en-GB" sz="900" b="1" dirty="0" smtClean="0"/>
                        <a:t>Functional</a:t>
                      </a:r>
                      <a:r>
                        <a:rPr lang="en-GB" sz="900" b="1" baseline="0" dirty="0" smtClean="0"/>
                        <a:t> group</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Alkenes</a:t>
                      </a:r>
                      <a:r>
                        <a:rPr lang="en-GB" sz="900" b="1" i="1" baseline="0" dirty="0" smtClean="0">
                          <a:solidFill>
                            <a:schemeClr val="accent2">
                              <a:lumMod val="75000"/>
                            </a:schemeClr>
                          </a:solidFill>
                        </a:rPr>
                        <a:t> are hydrocarbons in the functional group C=C.</a:t>
                      </a:r>
                      <a:endParaRPr lang="en-GB" sz="900" b="1" i="1" dirty="0">
                        <a:solidFill>
                          <a:schemeClr val="accent2">
                            <a:lumMod val="75000"/>
                          </a:schemeClr>
                        </a:solidFill>
                      </a:endParaRPr>
                    </a:p>
                  </a:txBody>
                  <a:tcPr marL="65314" marR="65314" marT="32657" marB="32657" anchor="ctr"/>
                </a:tc>
                <a:tc>
                  <a:txBody>
                    <a:bodyPr/>
                    <a:lstStyle/>
                    <a:p>
                      <a:pPr algn="ctr"/>
                      <a:r>
                        <a:rPr lang="en-GB" sz="900" b="0" i="0" dirty="0" smtClean="0">
                          <a:solidFill>
                            <a:schemeClr val="tx1"/>
                          </a:solidFill>
                        </a:rPr>
                        <a:t>The functional group of an</a:t>
                      </a:r>
                      <a:r>
                        <a:rPr lang="en-GB" sz="900" b="0" i="0" baseline="0" dirty="0" smtClean="0">
                          <a:solidFill>
                            <a:schemeClr val="tx1"/>
                          </a:solidFill>
                        </a:rPr>
                        <a:t> organic compound determined their reactions.</a:t>
                      </a:r>
                      <a:endParaRPr lang="en-GB" sz="900" b="0" i="0" dirty="0">
                        <a:solidFill>
                          <a:schemeClr val="tx1"/>
                        </a:solidFill>
                      </a:endParaRPr>
                    </a:p>
                  </a:txBody>
                  <a:tcPr marL="65314" marR="65314" marT="32657" marB="32657" anchor="ctr"/>
                </a:tc>
                <a:extLst>
                  <a:ext uri="{0D108BD9-81ED-4DB2-BD59-A6C34878D82A}">
                    <a16:rowId xmlns:a16="http://schemas.microsoft.com/office/drawing/2014/main" val="10000"/>
                  </a:ext>
                </a:extLst>
              </a:tr>
              <a:tr h="718457">
                <a:tc>
                  <a:txBody>
                    <a:bodyPr/>
                    <a:lstStyle/>
                    <a:p>
                      <a:pPr algn="ctr"/>
                      <a:r>
                        <a:rPr lang="en-GB" sz="900" b="1" dirty="0" smtClean="0"/>
                        <a:t>Alkene reactions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Alkenes react with oxygen</a:t>
                      </a:r>
                      <a:r>
                        <a:rPr lang="en-GB" sz="900" b="1" i="1" baseline="0" dirty="0" smtClean="0">
                          <a:solidFill>
                            <a:schemeClr val="accent2">
                              <a:lumMod val="75000"/>
                            </a:schemeClr>
                          </a:solidFill>
                        </a:rPr>
                        <a:t> in the same way as other hydrocarbons, just with a smoky flame due to incomplete combustion.</a:t>
                      </a:r>
                      <a:endParaRPr lang="en-GB" sz="900" b="1" i="1" dirty="0">
                        <a:solidFill>
                          <a:schemeClr val="accent2">
                            <a:lumMod val="75000"/>
                          </a:schemeClr>
                        </a:solidFill>
                      </a:endParaRPr>
                    </a:p>
                  </a:txBody>
                  <a:tcPr marL="65314" marR="65314" marT="32657" marB="32657" anchor="ctr"/>
                </a:tc>
                <a:tc>
                  <a:txBody>
                    <a:bodyPr/>
                    <a:lstStyle/>
                    <a:p>
                      <a:pPr algn="ctr"/>
                      <a:r>
                        <a:rPr lang="en-GB" sz="900" b="0" i="0" dirty="0" smtClean="0">
                          <a:solidFill>
                            <a:schemeClr val="tx1"/>
                          </a:solidFill>
                        </a:rPr>
                        <a:t>Alkenes also react with hydrogen, water and the halogens. The C=C</a:t>
                      </a:r>
                      <a:r>
                        <a:rPr lang="en-GB" sz="900" b="0" i="0" baseline="0" dirty="0" smtClean="0">
                          <a:solidFill>
                            <a:schemeClr val="tx1"/>
                          </a:solidFill>
                        </a:rPr>
                        <a:t> bond allows for the addition of other atoms. </a:t>
                      </a:r>
                      <a:endParaRPr lang="en-GB" sz="900" b="0" i="0" dirty="0">
                        <a:solidFill>
                          <a:schemeClr val="tx1"/>
                        </a:solidFill>
                      </a:endParaRPr>
                    </a:p>
                  </a:txBody>
                  <a:tcPr marL="65314" marR="65314" marT="32657" marB="32657" anchor="ctr"/>
                </a:tc>
                <a:extLst>
                  <a:ext uri="{0D108BD9-81ED-4DB2-BD59-A6C34878D82A}">
                    <a16:rowId xmlns:a16="http://schemas.microsoft.com/office/drawing/2014/main" val="10001"/>
                  </a:ext>
                </a:extLst>
              </a:tr>
            </a:tbl>
          </a:graphicData>
        </a:graphic>
      </p:graphicFrame>
      <p:cxnSp>
        <p:nvCxnSpPr>
          <p:cNvPr id="44" name="Straight Connector 43"/>
          <p:cNvCxnSpPr/>
          <p:nvPr/>
        </p:nvCxnSpPr>
        <p:spPr>
          <a:xfrm flipV="1">
            <a:off x="4627539" y="1349825"/>
            <a:ext cx="0" cy="589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a:stCxn id="276" idx="0"/>
            <a:endCxn id="42" idx="2"/>
          </p:cNvCxnSpPr>
          <p:nvPr/>
        </p:nvCxnSpPr>
        <p:spPr>
          <a:xfrm flipH="1" flipV="1">
            <a:off x="4615300" y="1624826"/>
            <a:ext cx="24481" cy="8188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rot="16200000">
            <a:off x="5319753" y="1706402"/>
            <a:ext cx="691931" cy="21608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Alcohols</a:t>
            </a:r>
            <a:endParaRPr lang="en-GB" sz="1000" b="1" dirty="0">
              <a:solidFill>
                <a:schemeClr val="tx1"/>
              </a:solidFill>
            </a:endParaRPr>
          </a:p>
        </p:txBody>
      </p:sp>
      <p:graphicFrame>
        <p:nvGraphicFramePr>
          <p:cNvPr id="54" name="Table 53"/>
          <p:cNvGraphicFramePr>
            <a:graphicFrameLocks noGrp="1"/>
          </p:cNvGraphicFramePr>
          <p:nvPr>
            <p:extLst/>
          </p:nvPr>
        </p:nvGraphicFramePr>
        <p:xfrm>
          <a:off x="5882463" y="1408739"/>
          <a:ext cx="3581780" cy="3213462"/>
        </p:xfrm>
        <a:graphic>
          <a:graphicData uri="http://schemas.openxmlformats.org/drawingml/2006/table">
            <a:tbl>
              <a:tblPr firstRow="1" bandRow="1">
                <a:tableStyleId>{5940675A-B579-460E-94D1-54222C63F5DA}</a:tableStyleId>
              </a:tblPr>
              <a:tblGrid>
                <a:gridCol w="756557">
                  <a:extLst>
                    <a:ext uri="{9D8B030D-6E8A-4147-A177-3AD203B41FA5}">
                      <a16:colId xmlns:a16="http://schemas.microsoft.com/office/drawing/2014/main" val="20000"/>
                    </a:ext>
                  </a:extLst>
                </a:gridCol>
                <a:gridCol w="774658">
                  <a:extLst>
                    <a:ext uri="{9D8B030D-6E8A-4147-A177-3AD203B41FA5}">
                      <a16:colId xmlns:a16="http://schemas.microsoft.com/office/drawing/2014/main" val="20001"/>
                    </a:ext>
                  </a:extLst>
                </a:gridCol>
                <a:gridCol w="2050565">
                  <a:extLst>
                    <a:ext uri="{9D8B030D-6E8A-4147-A177-3AD203B41FA5}">
                      <a16:colId xmlns:a16="http://schemas.microsoft.com/office/drawing/2014/main" val="20002"/>
                    </a:ext>
                  </a:extLst>
                </a:gridCol>
              </a:tblGrid>
              <a:tr h="587829">
                <a:tc>
                  <a:txBody>
                    <a:bodyPr/>
                    <a:lstStyle/>
                    <a:p>
                      <a:pPr algn="ctr"/>
                      <a:r>
                        <a:rPr lang="en-GB" sz="900" b="1" dirty="0" smtClean="0"/>
                        <a:t>Functional group</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-OH</a:t>
                      </a:r>
                    </a:p>
                    <a:p>
                      <a:pPr algn="ctr"/>
                      <a:endParaRPr lang="en-GB" sz="900" b="1" i="1" dirty="0" smtClean="0">
                        <a:solidFill>
                          <a:schemeClr val="accent2">
                            <a:lumMod val="75000"/>
                          </a:schemeClr>
                        </a:solidFill>
                      </a:endParaRPr>
                    </a:p>
                    <a:p>
                      <a:pPr algn="ctr"/>
                      <a:r>
                        <a:rPr lang="en-GB" sz="900" b="1" i="1" dirty="0" smtClean="0">
                          <a:solidFill>
                            <a:schemeClr val="accent2">
                              <a:lumMod val="75000"/>
                            </a:schemeClr>
                          </a:solidFill>
                        </a:rPr>
                        <a:t>For example: CH</a:t>
                      </a:r>
                      <a:r>
                        <a:rPr lang="en-GB" sz="900" b="1" i="1" baseline="-25000" dirty="0" smtClean="0">
                          <a:solidFill>
                            <a:schemeClr val="accent2">
                              <a:lumMod val="75000"/>
                            </a:schemeClr>
                          </a:solidFill>
                        </a:rPr>
                        <a:t>3</a:t>
                      </a:r>
                      <a:r>
                        <a:rPr lang="en-GB" sz="900" b="1" i="1" dirty="0" smtClean="0">
                          <a:solidFill>
                            <a:schemeClr val="accent2">
                              <a:lumMod val="75000"/>
                            </a:schemeClr>
                          </a:solidFill>
                        </a:rPr>
                        <a:t>CH</a:t>
                      </a:r>
                      <a:r>
                        <a:rPr lang="en-GB" sz="900" b="1" i="1" baseline="-25000" dirty="0" smtClean="0">
                          <a:solidFill>
                            <a:schemeClr val="accent2">
                              <a:lumMod val="75000"/>
                            </a:schemeClr>
                          </a:solidFill>
                        </a:rPr>
                        <a:t>2</a:t>
                      </a:r>
                      <a:r>
                        <a:rPr lang="en-GB" sz="900" b="1" i="1" dirty="0" smtClean="0">
                          <a:solidFill>
                            <a:schemeClr val="accent2">
                              <a:lumMod val="75000"/>
                            </a:schemeClr>
                          </a:solidFill>
                        </a:rPr>
                        <a:t>OH</a:t>
                      </a:r>
                    </a:p>
                  </a:txBody>
                  <a:tcPr marL="65314" marR="65314" marT="32657" marB="32657"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0" i="0" dirty="0" smtClean="0">
                          <a:solidFill>
                            <a:schemeClr val="tx1"/>
                          </a:solidFill>
                        </a:rPr>
                        <a:t>Methanol,</a:t>
                      </a:r>
                      <a:r>
                        <a:rPr lang="en-GB" sz="900" b="0" i="0" baseline="0" dirty="0" smtClean="0">
                          <a:solidFill>
                            <a:schemeClr val="tx1"/>
                          </a:solidFill>
                        </a:rPr>
                        <a:t> ethanol, propanol and butanol are the first four of the homologous series.</a:t>
                      </a:r>
                      <a:endParaRPr lang="en-GB" sz="900" b="0" i="0" dirty="0" smtClean="0">
                        <a:solidFill>
                          <a:schemeClr val="tx1"/>
                        </a:solidFill>
                      </a:endParaRPr>
                    </a:p>
                  </a:txBody>
                  <a:tcPr marL="65314" marR="65314" marT="32657" marB="32657" anchor="ctr"/>
                </a:tc>
                <a:extLst>
                  <a:ext uri="{0D108BD9-81ED-4DB2-BD59-A6C34878D82A}">
                    <a16:rowId xmlns:a16="http://schemas.microsoft.com/office/drawing/2014/main" val="10000"/>
                  </a:ext>
                </a:extLst>
              </a:tr>
              <a:tr h="1502229">
                <a:tc>
                  <a:txBody>
                    <a:bodyPr/>
                    <a:lstStyle/>
                    <a:p>
                      <a:pPr algn="ctr"/>
                      <a:r>
                        <a:rPr lang="en-GB" sz="900" b="1" dirty="0" smtClean="0"/>
                        <a:t>Alcohol reactions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Alcohols react with sodium, air</a:t>
                      </a:r>
                      <a:r>
                        <a:rPr lang="en-GB" sz="900" b="1" i="1" baseline="0" dirty="0" smtClean="0">
                          <a:solidFill>
                            <a:schemeClr val="accent2">
                              <a:lumMod val="75000"/>
                            </a:schemeClr>
                          </a:solidFill>
                        </a:rPr>
                        <a:t> and water.</a:t>
                      </a:r>
                      <a:endParaRPr lang="en-GB" sz="900" b="1" i="1" dirty="0">
                        <a:solidFill>
                          <a:schemeClr val="accent2">
                            <a:lumMod val="75000"/>
                          </a:schemeClr>
                        </a:solidFill>
                      </a:endParaRPr>
                    </a:p>
                  </a:txBody>
                  <a:tcPr marL="65314" marR="65314" marT="32657" marB="32657" anchor="ctr"/>
                </a:tc>
                <a:tc>
                  <a:txBody>
                    <a:bodyPr/>
                    <a:lstStyle/>
                    <a:p>
                      <a:pPr algn="ctr"/>
                      <a:r>
                        <a:rPr lang="en-GB" sz="900" b="0" i="0" dirty="0" smtClean="0">
                          <a:solidFill>
                            <a:schemeClr val="tx1"/>
                          </a:solidFill>
                        </a:rPr>
                        <a:t>Alcohols and sodium:</a:t>
                      </a:r>
                    </a:p>
                    <a:p>
                      <a:pPr algn="ctr"/>
                      <a:r>
                        <a:rPr lang="en-GB" sz="900" b="0" i="0" dirty="0" smtClean="0">
                          <a:solidFill>
                            <a:schemeClr val="tx1"/>
                          </a:solidFill>
                        </a:rPr>
                        <a:t>bubbling, hydrogen gas given off</a:t>
                      </a:r>
                      <a:r>
                        <a:rPr lang="en-GB" sz="900" b="0" i="0" baseline="0" dirty="0" smtClean="0">
                          <a:solidFill>
                            <a:schemeClr val="tx1"/>
                          </a:solidFill>
                        </a:rPr>
                        <a:t> and salt formed.</a:t>
                      </a:r>
                    </a:p>
                    <a:p>
                      <a:pPr algn="ctr"/>
                      <a:endParaRPr lang="en-GB" sz="900" b="0" i="0" dirty="0" smtClean="0">
                        <a:solidFill>
                          <a:schemeClr val="tx1"/>
                        </a:solidFill>
                      </a:endParaRPr>
                    </a:p>
                    <a:p>
                      <a:pPr algn="ctr"/>
                      <a:r>
                        <a:rPr lang="en-GB" sz="900" b="0" i="0" dirty="0" smtClean="0">
                          <a:solidFill>
                            <a:schemeClr val="tx1"/>
                          </a:solidFill>
                        </a:rPr>
                        <a:t>Alcohols</a:t>
                      </a:r>
                      <a:r>
                        <a:rPr lang="en-GB" sz="900" b="0" i="0" baseline="0" dirty="0" smtClean="0">
                          <a:solidFill>
                            <a:schemeClr val="tx1"/>
                          </a:solidFill>
                        </a:rPr>
                        <a:t> and air:</a:t>
                      </a:r>
                    </a:p>
                    <a:p>
                      <a:pPr algn="ctr"/>
                      <a:r>
                        <a:rPr lang="en-GB" sz="900" b="0" i="0" baseline="0" dirty="0" smtClean="0">
                          <a:solidFill>
                            <a:schemeClr val="tx1"/>
                          </a:solidFill>
                        </a:rPr>
                        <a:t>alcohols burn in air releasing carbon dioxide and water.</a:t>
                      </a:r>
                    </a:p>
                    <a:p>
                      <a:pPr algn="ctr"/>
                      <a:endParaRPr lang="en-GB" sz="900" b="0" i="0" baseline="0" dirty="0" smtClean="0">
                        <a:solidFill>
                          <a:schemeClr val="tx1"/>
                        </a:solidFill>
                      </a:endParaRPr>
                    </a:p>
                    <a:p>
                      <a:pPr algn="ctr"/>
                      <a:r>
                        <a:rPr lang="en-GB" sz="900" b="0" i="0" baseline="0" dirty="0" smtClean="0">
                          <a:solidFill>
                            <a:schemeClr val="tx1"/>
                          </a:solidFill>
                        </a:rPr>
                        <a:t>Alcohols and water:</a:t>
                      </a:r>
                    </a:p>
                    <a:p>
                      <a:pPr algn="ctr"/>
                      <a:r>
                        <a:rPr lang="en-GB" sz="900" b="0" i="0" baseline="0" dirty="0" smtClean="0">
                          <a:solidFill>
                            <a:schemeClr val="tx1"/>
                          </a:solidFill>
                        </a:rPr>
                        <a:t>alcohols dissolve in water to form a neutral solution.</a:t>
                      </a:r>
                    </a:p>
                  </a:txBody>
                  <a:tcPr marL="65314" marR="65314" marT="32657" marB="32657" anchor="ctr"/>
                </a:tc>
                <a:extLst>
                  <a:ext uri="{0D108BD9-81ED-4DB2-BD59-A6C34878D82A}">
                    <a16:rowId xmlns:a16="http://schemas.microsoft.com/office/drawing/2014/main" val="10001"/>
                  </a:ext>
                </a:extLst>
              </a:tr>
              <a:tr h="849086">
                <a:tc>
                  <a:txBody>
                    <a:bodyPr/>
                    <a:lstStyle/>
                    <a:p>
                      <a:pPr algn="ctr"/>
                      <a:r>
                        <a:rPr lang="en-GB" sz="900" b="1" dirty="0" smtClean="0"/>
                        <a:t>Fermentation</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Ethanol is produced from</a:t>
                      </a:r>
                      <a:r>
                        <a:rPr lang="en-GB" sz="900" b="1" i="1" baseline="0" dirty="0" smtClean="0">
                          <a:solidFill>
                            <a:schemeClr val="accent2">
                              <a:lumMod val="75000"/>
                            </a:schemeClr>
                          </a:solidFill>
                        </a:rPr>
                        <a:t> fermentation.</a:t>
                      </a:r>
                      <a:endParaRPr lang="en-GB" sz="900" b="1" i="1" dirty="0">
                        <a:solidFill>
                          <a:schemeClr val="accent2">
                            <a:lumMod val="75000"/>
                          </a:schemeClr>
                        </a:solidFill>
                      </a:endParaRPr>
                    </a:p>
                  </a:txBody>
                  <a:tcPr marL="65314" marR="65314" marT="32657" marB="32657" anchor="ctr"/>
                </a:tc>
                <a:tc>
                  <a:txBody>
                    <a:bodyPr/>
                    <a:lstStyle/>
                    <a:p>
                      <a:pPr algn="ctr"/>
                      <a:r>
                        <a:rPr lang="en-GB" sz="900" b="0" i="0" baseline="0" dirty="0" smtClean="0">
                          <a:solidFill>
                            <a:schemeClr val="tx1"/>
                          </a:solidFill>
                        </a:rPr>
                        <a:t>When sugar solutions are fermented using yeast, aqueous solutions of ethanol are produced. The conditions needed for this process include a moderate temperature (25 – 50⁰C), water (from sugar solution) and an absence of oxygen.</a:t>
                      </a:r>
                    </a:p>
                  </a:txBody>
                  <a:tcPr marL="65314" marR="65314" marT="32657" marB="32657" anchor="ctr"/>
                </a:tc>
                <a:extLst>
                  <a:ext uri="{0D108BD9-81ED-4DB2-BD59-A6C34878D82A}">
                    <a16:rowId xmlns:a16="http://schemas.microsoft.com/office/drawing/2014/main" val="10002"/>
                  </a:ext>
                </a:extLst>
              </a:tr>
            </a:tbl>
          </a:graphicData>
        </a:graphic>
      </p:graphicFrame>
      <p:pic>
        <p:nvPicPr>
          <p:cNvPr id="47" name="Picture 46"/>
          <p:cNvPicPr>
            <a:picLocks noChangeAspect="1"/>
          </p:cNvPicPr>
          <p:nvPr/>
        </p:nvPicPr>
        <p:blipFill rotWithShape="1">
          <a:blip r:embed="rId8"/>
          <a:srcRect l="1805" t="5063" r="56369" b="51430"/>
          <a:stretch/>
        </p:blipFill>
        <p:spPr>
          <a:xfrm>
            <a:off x="7444057" y="755651"/>
            <a:ext cx="903767" cy="454876"/>
          </a:xfrm>
          <a:prstGeom prst="rect">
            <a:avLst/>
          </a:prstGeom>
        </p:spPr>
      </p:pic>
      <p:pic>
        <p:nvPicPr>
          <p:cNvPr id="48" name="Picture 47"/>
          <p:cNvPicPr>
            <a:picLocks noChangeAspect="1"/>
          </p:cNvPicPr>
          <p:nvPr/>
        </p:nvPicPr>
        <p:blipFill>
          <a:blip r:embed="rId9"/>
          <a:stretch>
            <a:fillRect/>
          </a:stretch>
        </p:blipFill>
        <p:spPr>
          <a:xfrm>
            <a:off x="7444056" y="57848"/>
            <a:ext cx="711369" cy="547420"/>
          </a:xfrm>
          <a:prstGeom prst="rect">
            <a:avLst/>
          </a:prstGeom>
        </p:spPr>
      </p:pic>
      <p:pic>
        <p:nvPicPr>
          <p:cNvPr id="50" name="Picture 49"/>
          <p:cNvPicPr>
            <a:picLocks noChangeAspect="1"/>
          </p:cNvPicPr>
          <p:nvPr/>
        </p:nvPicPr>
        <p:blipFill>
          <a:blip r:embed="rId10"/>
          <a:stretch>
            <a:fillRect/>
          </a:stretch>
        </p:blipFill>
        <p:spPr>
          <a:xfrm>
            <a:off x="8347824" y="755473"/>
            <a:ext cx="991474" cy="437070"/>
          </a:xfrm>
          <a:prstGeom prst="rect">
            <a:avLst/>
          </a:prstGeom>
        </p:spPr>
      </p:pic>
      <p:sp>
        <p:nvSpPr>
          <p:cNvPr id="51" name="TextBox 50"/>
          <p:cNvSpPr txBox="1"/>
          <p:nvPr/>
        </p:nvSpPr>
        <p:spPr>
          <a:xfrm>
            <a:off x="8367456" y="613040"/>
            <a:ext cx="486059" cy="356123"/>
          </a:xfrm>
          <a:prstGeom prst="rect">
            <a:avLst/>
          </a:prstGeom>
          <a:noFill/>
        </p:spPr>
        <p:txBody>
          <a:bodyPr wrap="square" rtlCol="0">
            <a:spAutoFit/>
          </a:bodyPr>
          <a:lstStyle/>
          <a:p>
            <a:r>
              <a:rPr lang="en-GB" sz="857" dirty="0"/>
              <a:t>Ethanol</a:t>
            </a:r>
            <a:endParaRPr lang="en-GB" sz="857" dirty="0"/>
          </a:p>
        </p:txBody>
      </p:sp>
      <p:sp>
        <p:nvSpPr>
          <p:cNvPr id="60" name="TextBox 59"/>
          <p:cNvSpPr txBox="1"/>
          <p:nvPr/>
        </p:nvSpPr>
        <p:spPr>
          <a:xfrm>
            <a:off x="7486385" y="1200492"/>
            <a:ext cx="669040" cy="224229"/>
          </a:xfrm>
          <a:prstGeom prst="rect">
            <a:avLst/>
          </a:prstGeom>
          <a:noFill/>
        </p:spPr>
        <p:txBody>
          <a:bodyPr wrap="square" rtlCol="0">
            <a:spAutoFit/>
          </a:bodyPr>
          <a:lstStyle/>
          <a:p>
            <a:r>
              <a:rPr lang="en-GB" sz="857" dirty="0"/>
              <a:t>Propanol</a:t>
            </a:r>
            <a:endParaRPr lang="en-GB" sz="857" dirty="0"/>
          </a:p>
        </p:txBody>
      </p:sp>
      <p:sp>
        <p:nvSpPr>
          <p:cNvPr id="61" name="TextBox 60"/>
          <p:cNvSpPr txBox="1"/>
          <p:nvPr/>
        </p:nvSpPr>
        <p:spPr>
          <a:xfrm>
            <a:off x="8367457" y="1200315"/>
            <a:ext cx="486059" cy="356123"/>
          </a:xfrm>
          <a:prstGeom prst="rect">
            <a:avLst/>
          </a:prstGeom>
          <a:noFill/>
        </p:spPr>
        <p:txBody>
          <a:bodyPr wrap="square" rtlCol="0">
            <a:spAutoFit/>
          </a:bodyPr>
          <a:lstStyle/>
          <a:p>
            <a:r>
              <a:rPr lang="en-GB" sz="857" dirty="0"/>
              <a:t>Butanol</a:t>
            </a:r>
            <a:endParaRPr lang="en-GB" sz="857" dirty="0"/>
          </a:p>
        </p:txBody>
      </p:sp>
      <p:sp>
        <p:nvSpPr>
          <p:cNvPr id="62" name="TextBox 61"/>
          <p:cNvSpPr txBox="1"/>
          <p:nvPr/>
        </p:nvSpPr>
        <p:spPr>
          <a:xfrm>
            <a:off x="7486385" y="605117"/>
            <a:ext cx="669040" cy="224229"/>
          </a:xfrm>
          <a:prstGeom prst="rect">
            <a:avLst/>
          </a:prstGeom>
          <a:noFill/>
        </p:spPr>
        <p:txBody>
          <a:bodyPr wrap="square" rtlCol="0">
            <a:spAutoFit/>
          </a:bodyPr>
          <a:lstStyle/>
          <a:p>
            <a:r>
              <a:rPr lang="en-GB" sz="857" dirty="0"/>
              <a:t>Methanol</a:t>
            </a:r>
            <a:endParaRPr lang="en-GB" sz="857" dirty="0"/>
          </a:p>
        </p:txBody>
      </p:sp>
      <p:cxnSp>
        <p:nvCxnSpPr>
          <p:cNvPr id="64" name="Straight Connector 63"/>
          <p:cNvCxnSpPr>
            <a:endCxn id="53" idx="2"/>
          </p:cNvCxnSpPr>
          <p:nvPr/>
        </p:nvCxnSpPr>
        <p:spPr>
          <a:xfrm flipH="1" flipV="1">
            <a:off x="5773762" y="1814445"/>
            <a:ext cx="104589" cy="11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stCxn id="276" idx="3"/>
            <a:endCxn id="53" idx="0"/>
          </p:cNvCxnSpPr>
          <p:nvPr/>
        </p:nvCxnSpPr>
        <p:spPr>
          <a:xfrm flipV="1">
            <a:off x="5448974" y="1814445"/>
            <a:ext cx="108700" cy="1230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Rectangle 69"/>
          <p:cNvSpPr/>
          <p:nvPr/>
        </p:nvSpPr>
        <p:spPr>
          <a:xfrm rot="5400000">
            <a:off x="3284314" y="2735638"/>
            <a:ext cx="1092542" cy="21608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Carboxylic acids</a:t>
            </a:r>
            <a:endParaRPr lang="en-GB" sz="1000" b="1" dirty="0">
              <a:solidFill>
                <a:schemeClr val="tx1"/>
              </a:solidFill>
            </a:endParaRPr>
          </a:p>
        </p:txBody>
      </p:sp>
      <p:graphicFrame>
        <p:nvGraphicFramePr>
          <p:cNvPr id="71" name="Table 70"/>
          <p:cNvGraphicFramePr>
            <a:graphicFrameLocks noGrp="1"/>
          </p:cNvGraphicFramePr>
          <p:nvPr>
            <p:extLst/>
          </p:nvPr>
        </p:nvGraphicFramePr>
        <p:xfrm>
          <a:off x="438667" y="2458677"/>
          <a:ext cx="3228902" cy="2711378"/>
        </p:xfrm>
        <a:graphic>
          <a:graphicData uri="http://schemas.openxmlformats.org/drawingml/2006/table">
            <a:tbl>
              <a:tblPr firstRow="1" bandRow="1">
                <a:tableStyleId>{5940675A-B579-460E-94D1-54222C63F5DA}</a:tableStyleId>
              </a:tblPr>
              <a:tblGrid>
                <a:gridCol w="614974">
                  <a:extLst>
                    <a:ext uri="{9D8B030D-6E8A-4147-A177-3AD203B41FA5}">
                      <a16:colId xmlns:a16="http://schemas.microsoft.com/office/drawing/2014/main" val="20000"/>
                    </a:ext>
                  </a:extLst>
                </a:gridCol>
                <a:gridCol w="760375">
                  <a:extLst>
                    <a:ext uri="{9D8B030D-6E8A-4147-A177-3AD203B41FA5}">
                      <a16:colId xmlns:a16="http://schemas.microsoft.com/office/drawing/2014/main" val="20001"/>
                    </a:ext>
                  </a:extLst>
                </a:gridCol>
                <a:gridCol w="1853553">
                  <a:extLst>
                    <a:ext uri="{9D8B030D-6E8A-4147-A177-3AD203B41FA5}">
                      <a16:colId xmlns:a16="http://schemas.microsoft.com/office/drawing/2014/main" val="20002"/>
                    </a:ext>
                  </a:extLst>
                </a:gridCol>
              </a:tblGrid>
              <a:tr h="666700">
                <a:tc>
                  <a:txBody>
                    <a:bodyPr/>
                    <a:lstStyle/>
                    <a:p>
                      <a:pPr algn="ctr"/>
                      <a:r>
                        <a:rPr lang="en-GB" sz="900" b="1" dirty="0" smtClean="0"/>
                        <a:t>Functional group</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-COOH</a:t>
                      </a:r>
                    </a:p>
                    <a:p>
                      <a:pPr algn="ctr"/>
                      <a:endParaRPr lang="en-GB" sz="900" b="1" i="1" dirty="0" smtClean="0">
                        <a:solidFill>
                          <a:schemeClr val="accent2">
                            <a:lumMod val="75000"/>
                          </a:schemeClr>
                        </a:solidFill>
                      </a:endParaRPr>
                    </a:p>
                    <a:p>
                      <a:pPr algn="ctr"/>
                      <a:r>
                        <a:rPr lang="en-GB" sz="900" b="1" i="1" dirty="0" smtClean="0">
                          <a:solidFill>
                            <a:schemeClr val="accent2">
                              <a:lumMod val="75000"/>
                            </a:schemeClr>
                          </a:solidFill>
                        </a:rPr>
                        <a:t>For example:</a:t>
                      </a:r>
                    </a:p>
                    <a:p>
                      <a:pPr algn="ctr"/>
                      <a:r>
                        <a:rPr lang="en-GB" sz="900" b="1" i="1" dirty="0" smtClean="0">
                          <a:solidFill>
                            <a:schemeClr val="accent2">
                              <a:lumMod val="75000"/>
                            </a:schemeClr>
                          </a:solidFill>
                        </a:rPr>
                        <a:t>CH</a:t>
                      </a:r>
                      <a:r>
                        <a:rPr lang="en-GB" sz="900" b="1" i="1" baseline="-25000" dirty="0" smtClean="0">
                          <a:solidFill>
                            <a:schemeClr val="accent2">
                              <a:lumMod val="75000"/>
                            </a:schemeClr>
                          </a:solidFill>
                        </a:rPr>
                        <a:t>3</a:t>
                      </a:r>
                      <a:r>
                        <a:rPr lang="en-GB" sz="900" b="1" i="1" dirty="0" smtClean="0">
                          <a:solidFill>
                            <a:schemeClr val="accent2">
                              <a:lumMod val="75000"/>
                            </a:schemeClr>
                          </a:solidFill>
                        </a:rPr>
                        <a:t>COOH</a:t>
                      </a:r>
                      <a:endParaRPr lang="en-GB" sz="900" b="1" i="1" dirty="0">
                        <a:solidFill>
                          <a:schemeClr val="accent2">
                            <a:lumMod val="75000"/>
                          </a:schemeClr>
                        </a:solidFill>
                      </a:endParaRPr>
                    </a:p>
                  </a:txBody>
                  <a:tcPr marL="65314" marR="65314" marT="32657" marB="32657" anchor="ctr"/>
                </a:tc>
                <a:tc>
                  <a:txBody>
                    <a:bodyPr/>
                    <a:lstStyle/>
                    <a:p>
                      <a:pPr algn="ctr"/>
                      <a:r>
                        <a:rPr lang="en-GB" sz="900" b="0" i="0" dirty="0" err="1" smtClean="0">
                          <a:solidFill>
                            <a:schemeClr val="tx1"/>
                          </a:solidFill>
                        </a:rPr>
                        <a:t>Methanoic</a:t>
                      </a:r>
                      <a:r>
                        <a:rPr lang="en-GB" sz="900" b="0" i="0" dirty="0" smtClean="0">
                          <a:solidFill>
                            <a:schemeClr val="tx1"/>
                          </a:solidFill>
                        </a:rPr>
                        <a:t> acid,</a:t>
                      </a:r>
                      <a:r>
                        <a:rPr lang="en-GB" sz="900" b="0" i="0" baseline="0" dirty="0" smtClean="0">
                          <a:solidFill>
                            <a:schemeClr val="tx1"/>
                          </a:solidFill>
                        </a:rPr>
                        <a:t> </a:t>
                      </a:r>
                      <a:r>
                        <a:rPr lang="en-GB" sz="900" b="0" i="0" baseline="0" dirty="0" err="1" smtClean="0">
                          <a:solidFill>
                            <a:schemeClr val="tx1"/>
                          </a:solidFill>
                        </a:rPr>
                        <a:t>ethanoic</a:t>
                      </a:r>
                      <a:r>
                        <a:rPr lang="en-GB" sz="900" b="0" i="0" baseline="0" dirty="0" smtClean="0">
                          <a:solidFill>
                            <a:schemeClr val="tx1"/>
                          </a:solidFill>
                        </a:rPr>
                        <a:t> acid, </a:t>
                      </a:r>
                      <a:r>
                        <a:rPr lang="en-GB" sz="900" b="0" i="0" baseline="0" dirty="0" err="1" smtClean="0">
                          <a:solidFill>
                            <a:schemeClr val="tx1"/>
                          </a:solidFill>
                        </a:rPr>
                        <a:t>propanoic</a:t>
                      </a:r>
                      <a:r>
                        <a:rPr lang="en-GB" sz="900" b="0" i="0" baseline="0" dirty="0" smtClean="0">
                          <a:solidFill>
                            <a:schemeClr val="tx1"/>
                          </a:solidFill>
                        </a:rPr>
                        <a:t> acid and </a:t>
                      </a:r>
                      <a:r>
                        <a:rPr lang="en-GB" sz="900" b="0" i="0" baseline="0" dirty="0" err="1" smtClean="0">
                          <a:solidFill>
                            <a:schemeClr val="tx1"/>
                          </a:solidFill>
                        </a:rPr>
                        <a:t>butanoic</a:t>
                      </a:r>
                      <a:r>
                        <a:rPr lang="en-GB" sz="900" b="0" i="0" baseline="0" dirty="0" smtClean="0">
                          <a:solidFill>
                            <a:schemeClr val="tx1"/>
                          </a:solidFill>
                        </a:rPr>
                        <a:t> acid are the first four of the homologous series.</a:t>
                      </a:r>
                      <a:endParaRPr lang="en-GB" sz="900" b="0" i="0" dirty="0">
                        <a:solidFill>
                          <a:schemeClr val="tx1"/>
                        </a:solidFill>
                      </a:endParaRPr>
                    </a:p>
                  </a:txBody>
                  <a:tcPr marL="65314" marR="65314" marT="32657" marB="32657" anchor="ctr"/>
                </a:tc>
                <a:extLst>
                  <a:ext uri="{0D108BD9-81ED-4DB2-BD59-A6C34878D82A}">
                    <a16:rowId xmlns:a16="http://schemas.microsoft.com/office/drawing/2014/main" val="10000"/>
                  </a:ext>
                </a:extLst>
              </a:tr>
              <a:tr h="457200">
                <a:tc rowSpan="3">
                  <a:txBody>
                    <a:bodyPr/>
                    <a:lstStyle/>
                    <a:p>
                      <a:pPr algn="ctr"/>
                      <a:r>
                        <a:rPr lang="en-GB" sz="900" b="1" dirty="0" smtClean="0"/>
                        <a:t>Carboxylic acid</a:t>
                      </a:r>
                      <a:r>
                        <a:rPr lang="en-GB" sz="900" b="1" baseline="0" dirty="0" smtClean="0"/>
                        <a:t> reactions</a:t>
                      </a:r>
                      <a:endParaRPr lang="en-GB" sz="900" b="1" dirty="0"/>
                    </a:p>
                  </a:txBody>
                  <a:tcPr marL="65314" marR="65314" marT="32657" marB="32657" anchor="ctr">
                    <a:solidFill>
                      <a:schemeClr val="accent2">
                        <a:lumMod val="20000"/>
                        <a:lumOff val="80000"/>
                      </a:schemeClr>
                    </a:solidFill>
                  </a:tcPr>
                </a:tc>
                <a:tc rowSpan="3">
                  <a:txBody>
                    <a:bodyPr/>
                    <a:lstStyle/>
                    <a:p>
                      <a:pPr algn="ctr"/>
                      <a:r>
                        <a:rPr lang="en-GB" sz="900" b="1" i="1" dirty="0" smtClean="0">
                          <a:solidFill>
                            <a:schemeClr val="accent2">
                              <a:lumMod val="75000"/>
                            </a:schemeClr>
                          </a:solidFill>
                        </a:rPr>
                        <a:t>Carboxylic acids react with carbonates, water and alcohols.</a:t>
                      </a:r>
                      <a:endParaRPr lang="en-GB" sz="900" b="1" i="1" dirty="0">
                        <a:solidFill>
                          <a:schemeClr val="accent2">
                            <a:lumMod val="75000"/>
                          </a:schemeClr>
                        </a:solidFill>
                      </a:endParaRPr>
                    </a:p>
                  </a:txBody>
                  <a:tcPr marL="65314" marR="65314" marT="32657" marB="32657" anchor="ctr"/>
                </a:tc>
                <a:tc>
                  <a:txBody>
                    <a:bodyPr/>
                    <a:lstStyle/>
                    <a:p>
                      <a:pPr algn="ctr"/>
                      <a:r>
                        <a:rPr lang="en-GB" sz="900" b="0" i="0" dirty="0" smtClean="0">
                          <a:solidFill>
                            <a:schemeClr val="tx1"/>
                          </a:solidFill>
                        </a:rPr>
                        <a:t>Carboxylic acids and carbonates:</a:t>
                      </a:r>
                    </a:p>
                    <a:p>
                      <a:pPr algn="ctr"/>
                      <a:r>
                        <a:rPr lang="en-GB" sz="900" b="0" i="0" dirty="0" smtClean="0">
                          <a:solidFill>
                            <a:schemeClr val="tx1"/>
                          </a:solidFill>
                        </a:rPr>
                        <a:t>These acids are neutralised by carbonates</a:t>
                      </a:r>
                    </a:p>
                  </a:txBody>
                  <a:tcPr marL="65314" marR="65314" marT="32657" marB="32657" anchor="ctr"/>
                </a:tc>
                <a:extLst>
                  <a:ext uri="{0D108BD9-81ED-4DB2-BD59-A6C34878D82A}">
                    <a16:rowId xmlns:a16="http://schemas.microsoft.com/office/drawing/2014/main" val="10001"/>
                  </a:ext>
                </a:extLst>
              </a:tr>
              <a:tr h="339976">
                <a:tc vMerge="1">
                  <a:txBody>
                    <a:bodyPr/>
                    <a:lstStyle/>
                    <a:p>
                      <a:endParaRPr lang="en-GB"/>
                    </a:p>
                  </a:txBody>
                  <a:tcPr/>
                </a:tc>
                <a:tc vMerge="1">
                  <a:txBody>
                    <a:bodyPr/>
                    <a:lstStyle/>
                    <a:p>
                      <a:endParaRPr lang="en-GB"/>
                    </a:p>
                  </a:txBody>
                  <a:tcPr/>
                </a:tc>
                <a:tc>
                  <a:txBody>
                    <a:bodyPr/>
                    <a:lstStyle/>
                    <a:p>
                      <a:pPr algn="ctr"/>
                      <a:r>
                        <a:rPr lang="en-GB" sz="900" b="0" i="0" dirty="0" smtClean="0">
                          <a:solidFill>
                            <a:schemeClr val="tx1"/>
                          </a:solidFill>
                        </a:rPr>
                        <a:t>Carboxylic acids and water:</a:t>
                      </a:r>
                    </a:p>
                    <a:p>
                      <a:pPr algn="ctr"/>
                      <a:r>
                        <a:rPr lang="en-GB" sz="900" b="0" i="0" dirty="0" smtClean="0">
                          <a:solidFill>
                            <a:schemeClr val="tx1"/>
                          </a:solidFill>
                        </a:rPr>
                        <a:t>These acids dissolve in water.</a:t>
                      </a:r>
                    </a:p>
                  </a:txBody>
                  <a:tcPr marL="65314" marR="65314" marT="32657" marB="32657" anchor="ctr"/>
                </a:tc>
                <a:extLst>
                  <a:ext uri="{0D108BD9-81ED-4DB2-BD59-A6C34878D82A}">
                    <a16:rowId xmlns:a16="http://schemas.microsoft.com/office/drawing/2014/main" val="10002"/>
                  </a:ext>
                </a:extLst>
              </a:tr>
              <a:tr h="457200">
                <a:tc vMerge="1">
                  <a:txBody>
                    <a:bodyPr/>
                    <a:lstStyle/>
                    <a:p>
                      <a:endParaRPr lang="en-GB"/>
                    </a:p>
                  </a:txBody>
                  <a:tcPr/>
                </a:tc>
                <a:tc vMerge="1">
                  <a:txBody>
                    <a:bodyPr/>
                    <a:lstStyle/>
                    <a:p>
                      <a:endParaRPr lang="en-GB"/>
                    </a:p>
                  </a:txBody>
                  <a:tcPr/>
                </a:tc>
                <a:tc>
                  <a:txBody>
                    <a:bodyPr/>
                    <a:lstStyle/>
                    <a:p>
                      <a:pPr algn="ctr"/>
                      <a:r>
                        <a:rPr lang="en-GB" sz="900" b="0" i="0" dirty="0" smtClean="0">
                          <a:solidFill>
                            <a:schemeClr val="tx1"/>
                          </a:solidFill>
                        </a:rPr>
                        <a:t>Carboxylic acids and alcohols:</a:t>
                      </a:r>
                    </a:p>
                    <a:p>
                      <a:pPr algn="ctr"/>
                      <a:r>
                        <a:rPr lang="en-GB" sz="900" b="0" i="0" dirty="0" smtClean="0">
                          <a:solidFill>
                            <a:schemeClr val="tx1"/>
                          </a:solidFill>
                        </a:rPr>
                        <a:t>The acids react with alcohols</a:t>
                      </a:r>
                      <a:r>
                        <a:rPr lang="en-GB" sz="900" b="0" i="0" baseline="0" dirty="0" smtClean="0">
                          <a:solidFill>
                            <a:schemeClr val="tx1"/>
                          </a:solidFill>
                        </a:rPr>
                        <a:t> to form esters.</a:t>
                      </a:r>
                      <a:endParaRPr lang="en-GB" sz="900" b="0" i="0" dirty="0" smtClean="0">
                        <a:solidFill>
                          <a:schemeClr val="tx1"/>
                        </a:solidFill>
                      </a:endParaRPr>
                    </a:p>
                  </a:txBody>
                  <a:tcPr marL="65314" marR="65314" marT="32657" marB="32657" anchor="ctr"/>
                </a:tc>
                <a:extLst>
                  <a:ext uri="{0D108BD9-81ED-4DB2-BD59-A6C34878D82A}">
                    <a16:rowId xmlns:a16="http://schemas.microsoft.com/office/drawing/2014/main" val="10003"/>
                  </a:ext>
                </a:extLst>
              </a:tr>
              <a:tr h="713894">
                <a:tc>
                  <a:txBody>
                    <a:bodyPr/>
                    <a:lstStyle/>
                    <a:p>
                      <a:pPr algn="ctr"/>
                      <a:r>
                        <a:rPr lang="en-GB" sz="900" b="1" dirty="0" smtClean="0"/>
                        <a:t>Strength</a:t>
                      </a:r>
                      <a:r>
                        <a:rPr lang="en-GB" sz="900" b="1" baseline="0" dirty="0" smtClean="0"/>
                        <a:t> (HT only)</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baseline="0" dirty="0" smtClean="0">
                          <a:solidFill>
                            <a:schemeClr val="accent2">
                              <a:lumMod val="75000"/>
                            </a:schemeClr>
                          </a:solidFill>
                        </a:rPr>
                        <a:t>Carboxylic acids are weak acids</a:t>
                      </a:r>
                      <a:endParaRPr lang="en-GB" sz="900" b="1" i="1" baseline="-25000" dirty="0">
                        <a:solidFill>
                          <a:schemeClr val="accent2">
                            <a:lumMod val="75000"/>
                          </a:schemeClr>
                        </a:solidFill>
                      </a:endParaRPr>
                    </a:p>
                  </a:txBody>
                  <a:tcPr marL="65314" marR="65314" marT="32657" marB="32657" anchor="ctr"/>
                </a:tc>
                <a:tc>
                  <a:txBody>
                    <a:bodyPr/>
                    <a:lstStyle/>
                    <a:p>
                      <a:pPr algn="ctr"/>
                      <a:r>
                        <a:rPr lang="en-GB" sz="900" b="0" i="0" baseline="0" dirty="0" smtClean="0">
                          <a:solidFill>
                            <a:schemeClr val="tx1"/>
                          </a:solidFill>
                        </a:rPr>
                        <a:t>Carboxylic acids only partially ionise in water. </a:t>
                      </a:r>
                    </a:p>
                    <a:p>
                      <a:pPr algn="ctr"/>
                      <a:r>
                        <a:rPr lang="en-GB" sz="900" b="0" i="0" baseline="0" dirty="0" smtClean="0">
                          <a:solidFill>
                            <a:schemeClr val="tx1"/>
                          </a:solidFill>
                        </a:rPr>
                        <a:t>An aqueous solution of a weak acid with have a high pH (but still below 7).</a:t>
                      </a:r>
                      <a:endParaRPr lang="en-GB" sz="900" b="0" i="0" baseline="0" dirty="0">
                        <a:solidFill>
                          <a:schemeClr val="tx1"/>
                        </a:solidFill>
                      </a:endParaRPr>
                    </a:p>
                  </a:txBody>
                  <a:tcPr marL="65314" marR="65314" marT="32657" marB="32657" anchor="ctr"/>
                </a:tc>
                <a:extLst>
                  <a:ext uri="{0D108BD9-81ED-4DB2-BD59-A6C34878D82A}">
                    <a16:rowId xmlns:a16="http://schemas.microsoft.com/office/drawing/2014/main" val="10004"/>
                  </a:ext>
                </a:extLst>
              </a:tr>
            </a:tbl>
          </a:graphicData>
        </a:graphic>
      </p:graphicFrame>
      <p:cxnSp>
        <p:nvCxnSpPr>
          <p:cNvPr id="72" name="Straight Connector 71"/>
          <p:cNvCxnSpPr/>
          <p:nvPr/>
        </p:nvCxnSpPr>
        <p:spPr>
          <a:xfrm flipH="1" flipV="1">
            <a:off x="3667568" y="2843682"/>
            <a:ext cx="54974"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a:endCxn id="4" idx="1"/>
          </p:cNvCxnSpPr>
          <p:nvPr/>
        </p:nvCxnSpPr>
        <p:spPr>
          <a:xfrm>
            <a:off x="3938629" y="2508189"/>
            <a:ext cx="54972" cy="989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Rectangle 77"/>
          <p:cNvSpPr/>
          <p:nvPr/>
        </p:nvSpPr>
        <p:spPr>
          <a:xfrm>
            <a:off x="4060772" y="3055142"/>
            <a:ext cx="1618389" cy="444096"/>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143" b="1" dirty="0">
                <a:ea typeface="Verdana" panose="020B0604030504040204" pitchFamily="34" charset="0"/>
                <a:cs typeface="Verdana" panose="020B0604030504040204" pitchFamily="34" charset="0"/>
              </a:rPr>
              <a:t>Synthetic and naturally occurring polymers</a:t>
            </a:r>
            <a:endParaRPr lang="en-GB" sz="1143" dirty="0">
              <a:ea typeface="Verdana" panose="020B0604030504040204" pitchFamily="34" charset="0"/>
              <a:cs typeface="Verdana" panose="020B0604030504040204" pitchFamily="34" charset="0"/>
            </a:endParaRPr>
          </a:p>
        </p:txBody>
      </p:sp>
      <p:cxnSp>
        <p:nvCxnSpPr>
          <p:cNvPr id="79" name="Straight Connector 78"/>
          <p:cNvCxnSpPr>
            <a:stCxn id="78" idx="0"/>
            <a:endCxn id="4" idx="2"/>
          </p:cNvCxnSpPr>
          <p:nvPr/>
        </p:nvCxnSpPr>
        <p:spPr>
          <a:xfrm flipH="1" flipV="1">
            <a:off x="4857502" y="2936877"/>
            <a:ext cx="12464" cy="1182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 name="Rectangle 81"/>
          <p:cNvSpPr/>
          <p:nvPr/>
        </p:nvSpPr>
        <p:spPr>
          <a:xfrm rot="5400000">
            <a:off x="3081142" y="4289670"/>
            <a:ext cx="1526371" cy="18860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Addition polymerisation</a:t>
            </a:r>
            <a:endParaRPr lang="en-GB" sz="1000" b="1" dirty="0">
              <a:solidFill>
                <a:schemeClr val="tx1"/>
              </a:solidFill>
            </a:endParaRPr>
          </a:p>
        </p:txBody>
      </p:sp>
      <p:cxnSp>
        <p:nvCxnSpPr>
          <p:cNvPr id="83" name="Straight Connector 82"/>
          <p:cNvCxnSpPr>
            <a:stCxn id="82" idx="1"/>
            <a:endCxn id="78" idx="1"/>
          </p:cNvCxnSpPr>
          <p:nvPr/>
        </p:nvCxnSpPr>
        <p:spPr>
          <a:xfrm flipV="1">
            <a:off x="3844327" y="3263990"/>
            <a:ext cx="216444" cy="3567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6" name="Table 85"/>
          <p:cNvGraphicFramePr>
            <a:graphicFrameLocks noGrp="1"/>
          </p:cNvGraphicFramePr>
          <p:nvPr>
            <p:extLst/>
          </p:nvPr>
        </p:nvGraphicFramePr>
        <p:xfrm>
          <a:off x="438668" y="5212219"/>
          <a:ext cx="3674121" cy="1377700"/>
        </p:xfrm>
        <a:graphic>
          <a:graphicData uri="http://schemas.openxmlformats.org/drawingml/2006/table">
            <a:tbl>
              <a:tblPr firstRow="1" bandRow="1">
                <a:tableStyleId>{5940675A-B579-460E-94D1-54222C63F5DA}</a:tableStyleId>
              </a:tblPr>
              <a:tblGrid>
                <a:gridCol w="697005">
                  <a:extLst>
                    <a:ext uri="{9D8B030D-6E8A-4147-A177-3AD203B41FA5}">
                      <a16:colId xmlns:a16="http://schemas.microsoft.com/office/drawing/2014/main" val="20000"/>
                    </a:ext>
                  </a:extLst>
                </a:gridCol>
                <a:gridCol w="1389827">
                  <a:extLst>
                    <a:ext uri="{9D8B030D-6E8A-4147-A177-3AD203B41FA5}">
                      <a16:colId xmlns:a16="http://schemas.microsoft.com/office/drawing/2014/main" val="20001"/>
                    </a:ext>
                  </a:extLst>
                </a:gridCol>
                <a:gridCol w="1587289">
                  <a:extLst>
                    <a:ext uri="{9D8B030D-6E8A-4147-A177-3AD203B41FA5}">
                      <a16:colId xmlns:a16="http://schemas.microsoft.com/office/drawing/2014/main" val="20002"/>
                    </a:ext>
                  </a:extLst>
                </a:gridCol>
              </a:tblGrid>
              <a:tr h="624351">
                <a:tc>
                  <a:txBody>
                    <a:bodyPr/>
                    <a:lstStyle/>
                    <a:p>
                      <a:pPr algn="ctr"/>
                      <a:r>
                        <a:rPr lang="en-GB" sz="900" b="1" dirty="0" smtClean="0"/>
                        <a:t>Polymers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Alkenes are</a:t>
                      </a:r>
                      <a:r>
                        <a:rPr lang="en-GB" sz="900" b="1" i="1" baseline="0" dirty="0" smtClean="0">
                          <a:solidFill>
                            <a:schemeClr val="accent2">
                              <a:lumMod val="75000"/>
                            </a:schemeClr>
                          </a:solidFill>
                        </a:rPr>
                        <a:t> used to make polymers by addition polymerisation.</a:t>
                      </a:r>
                      <a:endParaRPr lang="en-GB" sz="900" b="1" i="1" dirty="0">
                        <a:solidFill>
                          <a:schemeClr val="accent2">
                            <a:lumMod val="75000"/>
                          </a:schemeClr>
                        </a:solidFill>
                      </a:endParaRPr>
                    </a:p>
                  </a:txBody>
                  <a:tcPr marL="65314" marR="65314" marT="32657" marB="32657" anchor="ctr"/>
                </a:tc>
                <a:tc>
                  <a:txBody>
                    <a:bodyPr/>
                    <a:lstStyle/>
                    <a:p>
                      <a:pPr algn="ctr"/>
                      <a:r>
                        <a:rPr lang="en-GB" sz="900" b="0" i="0" dirty="0" smtClean="0">
                          <a:solidFill>
                            <a:schemeClr val="tx1"/>
                          </a:solidFill>
                        </a:rPr>
                        <a:t>Many small</a:t>
                      </a:r>
                      <a:r>
                        <a:rPr lang="en-GB" sz="900" b="0" i="0" baseline="0" dirty="0" smtClean="0">
                          <a:solidFill>
                            <a:schemeClr val="tx1"/>
                          </a:solidFill>
                        </a:rPr>
                        <a:t> molecules join together to form polymers (very large molecules).</a:t>
                      </a:r>
                      <a:endParaRPr lang="en-GB" sz="900" b="0" i="0" dirty="0">
                        <a:solidFill>
                          <a:schemeClr val="tx1"/>
                        </a:solidFill>
                      </a:endParaRPr>
                    </a:p>
                  </a:txBody>
                  <a:tcPr marL="65314" marR="65314" marT="32657" marB="32657" anchor="ctr"/>
                </a:tc>
                <a:extLst>
                  <a:ext uri="{0D108BD9-81ED-4DB2-BD59-A6C34878D82A}">
                    <a16:rowId xmlns:a16="http://schemas.microsoft.com/office/drawing/2014/main" val="10000"/>
                  </a:ext>
                </a:extLst>
              </a:tr>
              <a:tr h="753349">
                <a:tc>
                  <a:txBody>
                    <a:bodyPr/>
                    <a:lstStyle/>
                    <a:p>
                      <a:pPr algn="ctr"/>
                      <a:r>
                        <a:rPr lang="en-GB" sz="900" b="1" dirty="0" smtClean="0"/>
                        <a:t>Displaying</a:t>
                      </a:r>
                      <a:r>
                        <a:rPr lang="en-GB" sz="900" b="1" baseline="0" dirty="0" smtClean="0"/>
                        <a:t> polymers</a:t>
                      </a:r>
                      <a:endParaRPr lang="en-GB" sz="900" b="1"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In</a:t>
                      </a:r>
                      <a:r>
                        <a:rPr lang="en-GB" sz="900" b="1" i="1" baseline="0" dirty="0" smtClean="0">
                          <a:solidFill>
                            <a:schemeClr val="accent2">
                              <a:lumMod val="75000"/>
                            </a:schemeClr>
                          </a:solidFill>
                        </a:rPr>
                        <a:t> addition polymers, the repeating unit has the same atoms as the monomer.</a:t>
                      </a:r>
                      <a:endParaRPr lang="en-GB" sz="900" b="1" i="1" dirty="0">
                        <a:solidFill>
                          <a:schemeClr val="accent2">
                            <a:lumMod val="75000"/>
                          </a:schemeClr>
                        </a:solidFill>
                      </a:endParaRPr>
                    </a:p>
                  </a:txBody>
                  <a:tcPr marL="65314" marR="65314" marT="32657" marB="32657" anchor="ctr"/>
                </a:tc>
                <a:tc>
                  <a:txBody>
                    <a:bodyPr/>
                    <a:lstStyle/>
                    <a:p>
                      <a:pPr algn="ctr"/>
                      <a:r>
                        <a:rPr lang="en-GB" sz="900" b="0" i="0" dirty="0" smtClean="0">
                          <a:solidFill>
                            <a:schemeClr val="tx1"/>
                          </a:solidFill>
                        </a:rPr>
                        <a:t>It can be displayed like this:</a:t>
                      </a:r>
                    </a:p>
                    <a:p>
                      <a:pPr algn="ctr"/>
                      <a:endParaRPr lang="en-GB" sz="900" b="0" i="0" dirty="0" smtClean="0">
                        <a:solidFill>
                          <a:schemeClr val="tx1"/>
                        </a:solidFill>
                      </a:endParaRPr>
                    </a:p>
                    <a:p>
                      <a:pPr algn="ctr"/>
                      <a:endParaRPr lang="en-GB" sz="900" b="0" i="0" dirty="0" smtClean="0">
                        <a:solidFill>
                          <a:schemeClr val="tx1"/>
                        </a:solidFill>
                      </a:endParaRPr>
                    </a:p>
                    <a:p>
                      <a:pPr algn="ctr"/>
                      <a:endParaRPr lang="en-GB" sz="900" b="0" i="0" dirty="0" smtClean="0">
                        <a:solidFill>
                          <a:schemeClr val="tx1"/>
                        </a:solidFill>
                      </a:endParaRPr>
                    </a:p>
                    <a:p>
                      <a:pPr algn="ctr"/>
                      <a:endParaRPr lang="en-GB" sz="900" b="0" i="0" dirty="0">
                        <a:solidFill>
                          <a:schemeClr val="tx1"/>
                        </a:solidFill>
                      </a:endParaRPr>
                    </a:p>
                  </a:txBody>
                  <a:tcPr marL="65314" marR="65314" marT="32657" marB="32657" anchor="ctr"/>
                </a:tc>
                <a:extLst>
                  <a:ext uri="{0D108BD9-81ED-4DB2-BD59-A6C34878D82A}">
                    <a16:rowId xmlns:a16="http://schemas.microsoft.com/office/drawing/2014/main" val="10001"/>
                  </a:ext>
                </a:extLst>
              </a:tr>
            </a:tbl>
          </a:graphicData>
        </a:graphic>
      </p:graphicFrame>
      <p:cxnSp>
        <p:nvCxnSpPr>
          <p:cNvPr id="88" name="Straight Connector 87"/>
          <p:cNvCxnSpPr/>
          <p:nvPr/>
        </p:nvCxnSpPr>
        <p:spPr>
          <a:xfrm flipV="1">
            <a:off x="3667568" y="5018982"/>
            <a:ext cx="90922" cy="1974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0" name="Rectangle 89"/>
          <p:cNvSpPr/>
          <p:nvPr/>
        </p:nvSpPr>
        <p:spPr>
          <a:xfrm rot="5400000">
            <a:off x="3114315" y="4642872"/>
            <a:ext cx="2243231" cy="18860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Condensation polymerisation (HT only)</a:t>
            </a:r>
            <a:endParaRPr lang="en-GB" sz="1000" b="1" dirty="0">
              <a:solidFill>
                <a:schemeClr val="tx1"/>
              </a:solidFill>
            </a:endParaRPr>
          </a:p>
        </p:txBody>
      </p:sp>
      <p:cxnSp>
        <p:nvCxnSpPr>
          <p:cNvPr id="91" name="Straight Connector 90"/>
          <p:cNvCxnSpPr>
            <a:stCxn id="90" idx="1"/>
            <a:endCxn id="78" idx="2"/>
          </p:cNvCxnSpPr>
          <p:nvPr/>
        </p:nvCxnSpPr>
        <p:spPr>
          <a:xfrm flipV="1">
            <a:off x="4235931" y="3472838"/>
            <a:ext cx="634036" cy="14271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5" name="Table 94"/>
          <p:cNvGraphicFramePr>
            <a:graphicFrameLocks noGrp="1"/>
          </p:cNvGraphicFramePr>
          <p:nvPr>
            <p:extLst/>
          </p:nvPr>
        </p:nvGraphicFramePr>
        <p:xfrm>
          <a:off x="4146783" y="5936410"/>
          <a:ext cx="5317460" cy="624351"/>
        </p:xfrm>
        <a:graphic>
          <a:graphicData uri="http://schemas.openxmlformats.org/drawingml/2006/table">
            <a:tbl>
              <a:tblPr firstRow="1" bandRow="1">
                <a:tableStyleId>{5940675A-B579-460E-94D1-54222C63F5DA}</a:tableStyleId>
              </a:tblPr>
              <a:tblGrid>
                <a:gridCol w="1195034">
                  <a:extLst>
                    <a:ext uri="{9D8B030D-6E8A-4147-A177-3AD203B41FA5}">
                      <a16:colId xmlns:a16="http://schemas.microsoft.com/office/drawing/2014/main" val="20000"/>
                    </a:ext>
                  </a:extLst>
                </a:gridCol>
                <a:gridCol w="1825184">
                  <a:extLst>
                    <a:ext uri="{9D8B030D-6E8A-4147-A177-3AD203B41FA5}">
                      <a16:colId xmlns:a16="http://schemas.microsoft.com/office/drawing/2014/main" val="20001"/>
                    </a:ext>
                  </a:extLst>
                </a:gridCol>
                <a:gridCol w="2297242">
                  <a:extLst>
                    <a:ext uri="{9D8B030D-6E8A-4147-A177-3AD203B41FA5}">
                      <a16:colId xmlns:a16="http://schemas.microsoft.com/office/drawing/2014/main" val="20002"/>
                    </a:ext>
                  </a:extLst>
                </a:gridCol>
              </a:tblGrid>
              <a:tr h="624351">
                <a:tc>
                  <a:txBody>
                    <a:bodyPr/>
                    <a:lstStyle/>
                    <a:p>
                      <a:r>
                        <a:rPr lang="en-GB" sz="900" b="1" dirty="0" smtClean="0"/>
                        <a:t>Condensation</a:t>
                      </a:r>
                      <a:r>
                        <a:rPr lang="en-GB" sz="900" b="1" baseline="0" dirty="0" smtClean="0"/>
                        <a:t> polymerisation</a:t>
                      </a:r>
                      <a:endParaRPr lang="en-GB" sz="900" b="1" dirty="0"/>
                    </a:p>
                  </a:txBody>
                  <a:tcPr marL="65314" marR="65314" marT="32657" marB="32657"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900" b="1" i="1" baseline="0" dirty="0" smtClean="0">
                          <a:solidFill>
                            <a:schemeClr val="accent2">
                              <a:lumMod val="75000"/>
                            </a:schemeClr>
                          </a:solidFill>
                        </a:rPr>
                        <a:t>Condensation polymerisation involves monomers with two functional groups</a:t>
                      </a:r>
                      <a:r>
                        <a:rPr lang="en-GB" sz="900" b="1" i="1" dirty="0" smtClean="0">
                          <a:solidFill>
                            <a:schemeClr val="accent2"/>
                          </a:solidFill>
                        </a:rPr>
                        <a:t> </a:t>
                      </a:r>
                      <a:endParaRPr lang="en-GB" sz="900" b="1" i="1" dirty="0">
                        <a:solidFill>
                          <a:schemeClr val="accent2"/>
                        </a:solidFill>
                      </a:endParaRPr>
                    </a:p>
                  </a:txBody>
                  <a:tcPr marL="65314" marR="65314" marT="32657" marB="32657" anchor="ctr"/>
                </a:tc>
                <a:tc>
                  <a:txBody>
                    <a:bodyPr/>
                    <a:lstStyle/>
                    <a:p>
                      <a:r>
                        <a:rPr lang="en-GB" sz="900" dirty="0" smtClean="0">
                          <a:solidFill>
                            <a:schemeClr val="tx1"/>
                          </a:solidFill>
                        </a:rPr>
                        <a:t>When these types of monomers</a:t>
                      </a:r>
                      <a:r>
                        <a:rPr lang="en-GB" sz="900" baseline="0" dirty="0" smtClean="0">
                          <a:solidFill>
                            <a:schemeClr val="tx1"/>
                          </a:solidFill>
                        </a:rPr>
                        <a:t> react they join together and usually lose small molecules, such as water. This is why they are called condensation reactions. </a:t>
                      </a:r>
                      <a:endParaRPr lang="en-GB" sz="900" dirty="0">
                        <a:solidFill>
                          <a:schemeClr val="tx1"/>
                        </a:solidFill>
                      </a:endParaRPr>
                    </a:p>
                  </a:txBody>
                  <a:tcPr marL="65314" marR="65314" marT="32657" marB="32657" anchor="ctr"/>
                </a:tc>
                <a:extLst>
                  <a:ext uri="{0D108BD9-81ED-4DB2-BD59-A6C34878D82A}">
                    <a16:rowId xmlns:a16="http://schemas.microsoft.com/office/drawing/2014/main" val="10000"/>
                  </a:ext>
                </a:extLst>
              </a:tr>
            </a:tbl>
          </a:graphicData>
        </a:graphic>
      </p:graphicFrame>
      <p:cxnSp>
        <p:nvCxnSpPr>
          <p:cNvPr id="96" name="Straight Connector 95"/>
          <p:cNvCxnSpPr/>
          <p:nvPr/>
        </p:nvCxnSpPr>
        <p:spPr>
          <a:xfrm>
            <a:off x="4330232" y="5828306"/>
            <a:ext cx="169944" cy="1081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Rectangle 98"/>
          <p:cNvSpPr/>
          <p:nvPr/>
        </p:nvSpPr>
        <p:spPr>
          <a:xfrm>
            <a:off x="4415205" y="3730858"/>
            <a:ext cx="1083288" cy="18860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Amino acids</a:t>
            </a:r>
            <a:endParaRPr lang="en-GB" sz="1000" b="1" dirty="0">
              <a:solidFill>
                <a:schemeClr val="tx1"/>
              </a:solidFill>
            </a:endParaRPr>
          </a:p>
        </p:txBody>
      </p:sp>
      <p:sp>
        <p:nvSpPr>
          <p:cNvPr id="100" name="Rectangle 99"/>
          <p:cNvSpPr/>
          <p:nvPr/>
        </p:nvSpPr>
        <p:spPr>
          <a:xfrm rot="5400000">
            <a:off x="4610140" y="4601069"/>
            <a:ext cx="2243231" cy="18860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DNA and naturally occurring polymers</a:t>
            </a:r>
            <a:endParaRPr lang="en-GB" sz="1000" b="1" dirty="0">
              <a:solidFill>
                <a:schemeClr val="tx1"/>
              </a:solidFill>
            </a:endParaRPr>
          </a:p>
        </p:txBody>
      </p:sp>
      <p:sp>
        <p:nvSpPr>
          <p:cNvPr id="87" name="TextBox 86"/>
          <p:cNvSpPr txBox="1"/>
          <p:nvPr/>
        </p:nvSpPr>
        <p:spPr>
          <a:xfrm>
            <a:off x="4415204" y="4035838"/>
            <a:ext cx="1142470" cy="1015599"/>
          </a:xfrm>
          <a:prstGeom prst="rect">
            <a:avLst/>
          </a:prstGeom>
          <a:noFill/>
          <a:ln>
            <a:solidFill>
              <a:schemeClr val="tx1"/>
            </a:solidFill>
          </a:ln>
        </p:spPr>
        <p:txBody>
          <a:bodyPr wrap="square" rtlCol="0">
            <a:spAutoFit/>
          </a:bodyPr>
          <a:lstStyle/>
          <a:p>
            <a:r>
              <a:rPr lang="en-GB" sz="857" dirty="0"/>
              <a:t>Amino acids have two functional groups in a molecule. They react by condensation polymerisation to produce peptides.</a:t>
            </a:r>
            <a:endParaRPr lang="en-GB" sz="857" dirty="0"/>
          </a:p>
        </p:txBody>
      </p:sp>
      <p:pic>
        <p:nvPicPr>
          <p:cNvPr id="1028" name="Picture 4" descr="Image result for glycin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38233" y="4997967"/>
            <a:ext cx="1010742" cy="560374"/>
          </a:xfrm>
          <a:prstGeom prst="rect">
            <a:avLst/>
          </a:prstGeom>
          <a:noFill/>
          <a:extLst>
            <a:ext uri="{909E8E84-426E-40DD-AFC4-6F175D3DCCD1}">
              <a14:hiddenFill xmlns:a14="http://schemas.microsoft.com/office/drawing/2010/main">
                <a:solidFill>
                  <a:srgbClr val="FFFFFF"/>
                </a:solidFill>
              </a14:hiddenFill>
            </a:ext>
          </a:extLst>
        </p:spPr>
      </p:pic>
      <p:sp>
        <p:nvSpPr>
          <p:cNvPr id="104" name="TextBox 103"/>
          <p:cNvSpPr txBox="1"/>
          <p:nvPr/>
        </p:nvSpPr>
        <p:spPr>
          <a:xfrm>
            <a:off x="4613165" y="5605399"/>
            <a:ext cx="486716" cy="356123"/>
          </a:xfrm>
          <a:prstGeom prst="rect">
            <a:avLst/>
          </a:prstGeom>
          <a:noFill/>
          <a:ln>
            <a:solidFill>
              <a:schemeClr val="bg1"/>
            </a:solidFill>
          </a:ln>
        </p:spPr>
        <p:txBody>
          <a:bodyPr wrap="square" rtlCol="0">
            <a:spAutoFit/>
          </a:bodyPr>
          <a:lstStyle/>
          <a:p>
            <a:r>
              <a:rPr lang="en-GB" sz="857" dirty="0"/>
              <a:t>Glycine</a:t>
            </a:r>
            <a:endParaRPr lang="en-GB" sz="857" dirty="0"/>
          </a:p>
        </p:txBody>
      </p:sp>
      <p:cxnSp>
        <p:nvCxnSpPr>
          <p:cNvPr id="105" name="Straight Connector 104"/>
          <p:cNvCxnSpPr>
            <a:stCxn id="100" idx="0"/>
          </p:cNvCxnSpPr>
          <p:nvPr/>
        </p:nvCxnSpPr>
        <p:spPr>
          <a:xfrm flipV="1">
            <a:off x="5826057" y="4695370"/>
            <a:ext cx="138961"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a:stCxn id="100" idx="1"/>
            <a:endCxn id="78" idx="2"/>
          </p:cNvCxnSpPr>
          <p:nvPr/>
        </p:nvCxnSpPr>
        <p:spPr>
          <a:xfrm flipH="1" flipV="1">
            <a:off x="4869966" y="3472838"/>
            <a:ext cx="861789" cy="1009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a:stCxn id="99" idx="0"/>
            <a:endCxn id="78" idx="2"/>
          </p:cNvCxnSpPr>
          <p:nvPr/>
        </p:nvCxnSpPr>
        <p:spPr>
          <a:xfrm flipH="1" flipV="1">
            <a:off x="4869967" y="3472838"/>
            <a:ext cx="86882" cy="25801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a:stCxn id="87" idx="0"/>
            <a:endCxn id="99" idx="2"/>
          </p:cNvCxnSpPr>
          <p:nvPr/>
        </p:nvCxnSpPr>
        <p:spPr>
          <a:xfrm flipH="1" flipV="1">
            <a:off x="4956849" y="3919459"/>
            <a:ext cx="29591" cy="11637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17" name="Table 116"/>
          <p:cNvGraphicFramePr>
            <a:graphicFrameLocks noGrp="1"/>
          </p:cNvGraphicFramePr>
          <p:nvPr>
            <p:extLst/>
          </p:nvPr>
        </p:nvGraphicFramePr>
        <p:xfrm>
          <a:off x="5982475" y="4396213"/>
          <a:ext cx="3481767" cy="1486146"/>
        </p:xfrm>
        <a:graphic>
          <a:graphicData uri="http://schemas.openxmlformats.org/drawingml/2006/table">
            <a:tbl>
              <a:tblPr firstRow="1" bandRow="1">
                <a:tableStyleId>{5940675A-B579-460E-94D1-54222C63F5DA}</a:tableStyleId>
              </a:tblPr>
              <a:tblGrid>
                <a:gridCol w="556729">
                  <a:extLst>
                    <a:ext uri="{9D8B030D-6E8A-4147-A177-3AD203B41FA5}">
                      <a16:colId xmlns:a16="http://schemas.microsoft.com/office/drawing/2014/main" val="20000"/>
                    </a:ext>
                  </a:extLst>
                </a:gridCol>
                <a:gridCol w="2925038">
                  <a:extLst>
                    <a:ext uri="{9D8B030D-6E8A-4147-A177-3AD203B41FA5}">
                      <a16:colId xmlns:a16="http://schemas.microsoft.com/office/drawing/2014/main" val="20001"/>
                    </a:ext>
                  </a:extLst>
                </a:gridCol>
              </a:tblGrid>
              <a:tr h="495382">
                <a:tc>
                  <a:txBody>
                    <a:bodyPr/>
                    <a:lstStyle/>
                    <a:p>
                      <a:r>
                        <a:rPr lang="en-GB" sz="900" b="1" dirty="0" smtClean="0"/>
                        <a:t>DNA</a:t>
                      </a:r>
                      <a:endParaRPr lang="en-GB" sz="900" b="1" dirty="0"/>
                    </a:p>
                  </a:txBody>
                  <a:tcPr marL="65314" marR="65314" marT="32657" marB="32657"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900" b="1" i="1" baseline="0" dirty="0" smtClean="0">
                          <a:solidFill>
                            <a:schemeClr val="accent2">
                              <a:lumMod val="75000"/>
                            </a:schemeClr>
                          </a:solidFill>
                        </a:rPr>
                        <a:t>Deoxyribonucleic acid is a large molecule essential for life. DNA gives the genetic instructions to ensure development and functioning of living organisms and viruses. </a:t>
                      </a:r>
                      <a:endParaRPr lang="en-GB" sz="900" b="1" i="1" dirty="0">
                        <a:solidFill>
                          <a:schemeClr val="accent2"/>
                        </a:solidFill>
                      </a:endParaRPr>
                    </a:p>
                  </a:txBody>
                  <a:tcPr marL="65314" marR="65314" marT="32657" marB="32657" anchor="ctr"/>
                </a:tc>
                <a:extLst>
                  <a:ext uri="{0D108BD9-81ED-4DB2-BD59-A6C34878D82A}">
                    <a16:rowId xmlns:a16="http://schemas.microsoft.com/office/drawing/2014/main" val="10000"/>
                  </a:ext>
                </a:extLst>
              </a:tr>
              <a:tr h="495382">
                <a:tc>
                  <a:txBody>
                    <a:bodyPr/>
                    <a:lstStyle/>
                    <a:p>
                      <a:r>
                        <a:rPr lang="en-GB" sz="900" b="1" dirty="0" smtClean="0"/>
                        <a:t>DNA structure</a:t>
                      </a:r>
                      <a:endParaRPr lang="en-GB" sz="900" b="1" dirty="0"/>
                    </a:p>
                  </a:txBody>
                  <a:tcPr marL="65314" marR="65314" marT="32657" marB="32657"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900" b="1" i="1" baseline="0" dirty="0" smtClean="0">
                          <a:solidFill>
                            <a:schemeClr val="accent2">
                              <a:lumMod val="75000"/>
                            </a:schemeClr>
                          </a:solidFill>
                        </a:rPr>
                        <a:t>Most DNA molecules are two polymer chains made from four different monomers, called nucleotides. They are in the double helix formation. </a:t>
                      </a:r>
                      <a:endParaRPr lang="en-GB" sz="900" b="1" i="1" dirty="0" smtClean="0">
                        <a:solidFill>
                          <a:schemeClr val="accent2"/>
                        </a:solidFill>
                      </a:endParaRPr>
                    </a:p>
                  </a:txBody>
                  <a:tcPr marL="65314" marR="65314" marT="32657" marB="32657" anchor="ctr"/>
                </a:tc>
                <a:extLst>
                  <a:ext uri="{0D108BD9-81ED-4DB2-BD59-A6C34878D82A}">
                    <a16:rowId xmlns:a16="http://schemas.microsoft.com/office/drawing/2014/main" val="10001"/>
                  </a:ext>
                </a:extLst>
              </a:tr>
              <a:tr h="495382">
                <a:tc>
                  <a:txBody>
                    <a:bodyPr/>
                    <a:lstStyle/>
                    <a:p>
                      <a:r>
                        <a:rPr lang="en-GB" sz="900" b="1" dirty="0" smtClean="0"/>
                        <a:t>Natural polymers</a:t>
                      </a:r>
                      <a:endParaRPr lang="en-GB" sz="900" b="1" dirty="0"/>
                    </a:p>
                  </a:txBody>
                  <a:tcPr marL="65314" marR="65314" marT="32657" marB="32657"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900" b="1" i="1" baseline="0" dirty="0" smtClean="0">
                          <a:solidFill>
                            <a:schemeClr val="accent2">
                              <a:lumMod val="75000"/>
                            </a:schemeClr>
                          </a:solidFill>
                        </a:rPr>
                        <a:t>Other naturally occurring polymers include proteins, starch and cellulose and are all important for life.</a:t>
                      </a:r>
                      <a:endParaRPr lang="en-GB" sz="900" b="1" i="1" dirty="0" smtClean="0">
                        <a:solidFill>
                          <a:schemeClr val="accent2"/>
                        </a:solidFill>
                      </a:endParaRPr>
                    </a:p>
                  </a:txBody>
                  <a:tcPr marL="65314" marR="65314" marT="32657" marB="32657" anchor="ctr"/>
                </a:tc>
                <a:extLst>
                  <a:ext uri="{0D108BD9-81ED-4DB2-BD59-A6C34878D82A}">
                    <a16:rowId xmlns:a16="http://schemas.microsoft.com/office/drawing/2014/main" val="10002"/>
                  </a:ext>
                </a:extLst>
              </a:tr>
            </a:tbl>
          </a:graphicData>
        </a:graphic>
      </p:graphicFrame>
      <p:sp>
        <p:nvSpPr>
          <p:cNvPr id="2" name="TextBox 1"/>
          <p:cNvSpPr txBox="1"/>
          <p:nvPr/>
        </p:nvSpPr>
        <p:spPr>
          <a:xfrm>
            <a:off x="383420" y="676628"/>
            <a:ext cx="593589" cy="180178"/>
          </a:xfrm>
          <a:prstGeom prst="rect">
            <a:avLst/>
          </a:prstGeom>
          <a:noFill/>
        </p:spPr>
        <p:txBody>
          <a:bodyPr wrap="square" rtlCol="0">
            <a:spAutoFit/>
          </a:bodyPr>
          <a:lstStyle/>
          <a:p>
            <a:r>
              <a:rPr lang="en-GB" sz="571" dirty="0" err="1"/>
              <a:t>E</a:t>
            </a:r>
            <a:r>
              <a:rPr lang="en-GB" sz="571" dirty="0" err="1"/>
              <a:t>thene</a:t>
            </a:r>
            <a:r>
              <a:rPr lang="en-GB" sz="571" dirty="0"/>
              <a:t> C</a:t>
            </a:r>
            <a:r>
              <a:rPr lang="en-GB" sz="571" baseline="-25000" dirty="0"/>
              <a:t>2</a:t>
            </a:r>
            <a:r>
              <a:rPr lang="en-GB" sz="571" dirty="0"/>
              <a:t>H</a:t>
            </a:r>
            <a:r>
              <a:rPr lang="en-GB" sz="571" baseline="-25000" dirty="0"/>
              <a:t>4</a:t>
            </a:r>
            <a:endParaRPr lang="en-GB" sz="571" baseline="-25000" dirty="0"/>
          </a:p>
        </p:txBody>
      </p:sp>
      <p:sp>
        <p:nvSpPr>
          <p:cNvPr id="55" name="TextBox 54"/>
          <p:cNvSpPr txBox="1"/>
          <p:nvPr/>
        </p:nvSpPr>
        <p:spPr>
          <a:xfrm>
            <a:off x="391726" y="1164478"/>
            <a:ext cx="593589" cy="180178"/>
          </a:xfrm>
          <a:prstGeom prst="rect">
            <a:avLst/>
          </a:prstGeom>
          <a:noFill/>
        </p:spPr>
        <p:txBody>
          <a:bodyPr wrap="square" rtlCol="0">
            <a:spAutoFit/>
          </a:bodyPr>
          <a:lstStyle/>
          <a:p>
            <a:r>
              <a:rPr lang="en-GB" sz="571" dirty="0"/>
              <a:t>Propene C</a:t>
            </a:r>
            <a:r>
              <a:rPr lang="en-GB" sz="571" baseline="-25000" dirty="0"/>
              <a:t>3</a:t>
            </a:r>
            <a:r>
              <a:rPr lang="en-GB" sz="571" dirty="0"/>
              <a:t>H</a:t>
            </a:r>
            <a:r>
              <a:rPr lang="en-GB" sz="571" baseline="-25000" dirty="0"/>
              <a:t>6</a:t>
            </a:r>
            <a:endParaRPr lang="en-GB" sz="571" baseline="-25000" dirty="0"/>
          </a:p>
        </p:txBody>
      </p:sp>
      <p:sp>
        <p:nvSpPr>
          <p:cNvPr id="56" name="TextBox 55"/>
          <p:cNvSpPr txBox="1"/>
          <p:nvPr/>
        </p:nvSpPr>
        <p:spPr>
          <a:xfrm>
            <a:off x="391726" y="1652683"/>
            <a:ext cx="593589" cy="180178"/>
          </a:xfrm>
          <a:prstGeom prst="rect">
            <a:avLst/>
          </a:prstGeom>
          <a:noFill/>
        </p:spPr>
        <p:txBody>
          <a:bodyPr wrap="square" rtlCol="0">
            <a:spAutoFit/>
          </a:bodyPr>
          <a:lstStyle/>
          <a:p>
            <a:r>
              <a:rPr lang="en-GB" sz="571" dirty="0" err="1"/>
              <a:t>Butene</a:t>
            </a:r>
            <a:r>
              <a:rPr lang="en-GB" sz="571" dirty="0"/>
              <a:t> C</a:t>
            </a:r>
            <a:r>
              <a:rPr lang="en-GB" sz="571" baseline="-25000" dirty="0"/>
              <a:t>4</a:t>
            </a:r>
            <a:r>
              <a:rPr lang="en-GB" sz="571" dirty="0"/>
              <a:t>H</a:t>
            </a:r>
            <a:r>
              <a:rPr lang="en-GB" sz="571" baseline="-25000" dirty="0"/>
              <a:t>8</a:t>
            </a:r>
            <a:endParaRPr lang="en-GB" sz="571" baseline="-25000" dirty="0"/>
          </a:p>
        </p:txBody>
      </p:sp>
      <p:sp>
        <p:nvSpPr>
          <p:cNvPr id="57" name="TextBox 56"/>
          <p:cNvSpPr txBox="1"/>
          <p:nvPr/>
        </p:nvSpPr>
        <p:spPr>
          <a:xfrm>
            <a:off x="391726" y="2222865"/>
            <a:ext cx="593589" cy="268022"/>
          </a:xfrm>
          <a:prstGeom prst="rect">
            <a:avLst/>
          </a:prstGeom>
          <a:noFill/>
        </p:spPr>
        <p:txBody>
          <a:bodyPr wrap="square" rtlCol="0">
            <a:spAutoFit/>
          </a:bodyPr>
          <a:lstStyle/>
          <a:p>
            <a:r>
              <a:rPr lang="en-GB" sz="571" dirty="0"/>
              <a:t>Pentene C</a:t>
            </a:r>
            <a:r>
              <a:rPr lang="en-GB" sz="571" baseline="-25000" dirty="0"/>
              <a:t>5</a:t>
            </a:r>
            <a:r>
              <a:rPr lang="en-GB" sz="571" dirty="0"/>
              <a:t>H</a:t>
            </a:r>
            <a:r>
              <a:rPr lang="en-GB" sz="571" baseline="-25000" dirty="0"/>
              <a:t>10</a:t>
            </a:r>
            <a:endParaRPr lang="en-GB" sz="571" baseline="-25000" dirty="0"/>
          </a:p>
        </p:txBody>
      </p:sp>
    </p:spTree>
    <p:extLst>
      <p:ext uri="{BB962C8B-B14F-4D97-AF65-F5344CB8AC3E}">
        <p14:creationId xmlns:p14="http://schemas.microsoft.com/office/powerpoint/2010/main" val="13330760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9" name="Straight Connector 178"/>
          <p:cNvCxnSpPr>
            <a:stCxn id="178" idx="1"/>
          </p:cNvCxnSpPr>
          <p:nvPr/>
        </p:nvCxnSpPr>
        <p:spPr>
          <a:xfrm flipH="1">
            <a:off x="8326495" y="2340581"/>
            <a:ext cx="251413" cy="1774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52" name="Picture 151" descr="Image result for change of state diagram">
            <a:extLst>
              <a:ext uri="{FF2B5EF4-FFF2-40B4-BE49-F238E27FC236}">
                <a16:creationId xmlns:a16="http://schemas.microsoft.com/office/drawing/2014/main" id="{70954E79-30A8-4237-8AFC-6A74CB12C6E2}"/>
              </a:ext>
            </a:extLst>
          </p:cNvPr>
          <p:cNvPicPr/>
          <p:nvPr/>
        </p:nvPicPr>
        <p:blipFill rotWithShape="1">
          <a:blip r:embed="rId2">
            <a:extLst>
              <a:ext uri="{28A0092B-C50C-407E-A947-70E740481C1C}">
                <a14:useLocalDpi xmlns:a14="http://schemas.microsoft.com/office/drawing/2010/main" val="0"/>
              </a:ext>
            </a:extLst>
          </a:blip>
          <a:srcRect b="5195"/>
          <a:stretch/>
        </p:blipFill>
        <p:spPr bwMode="auto">
          <a:xfrm>
            <a:off x="2661271" y="5687786"/>
            <a:ext cx="1360919" cy="931764"/>
          </a:xfrm>
          <a:prstGeom prst="rect">
            <a:avLst/>
          </a:prstGeom>
          <a:noFill/>
          <a:ln>
            <a:noFill/>
          </a:ln>
          <a:extLst>
            <a:ext uri="{53640926-AAD7-44D8-BBD7-CCE9431645EC}">
              <a14:shadowObscured xmlns:a14="http://schemas.microsoft.com/office/drawing/2010/main"/>
            </a:ext>
          </a:extLst>
        </p:spPr>
      </p:pic>
      <p:cxnSp>
        <p:nvCxnSpPr>
          <p:cNvPr id="163" name="Straight Connector 162"/>
          <p:cNvCxnSpPr>
            <a:stCxn id="158" idx="0"/>
          </p:cNvCxnSpPr>
          <p:nvPr/>
        </p:nvCxnSpPr>
        <p:spPr>
          <a:xfrm flipV="1">
            <a:off x="1295416" y="2870274"/>
            <a:ext cx="0" cy="1120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a:stCxn id="105" idx="1"/>
            <a:endCxn id="155" idx="3"/>
          </p:cNvCxnSpPr>
          <p:nvPr/>
        </p:nvCxnSpPr>
        <p:spPr>
          <a:xfrm flipH="1" flipV="1">
            <a:off x="2473473" y="2370111"/>
            <a:ext cx="265248" cy="1874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p:cNvCxnSpPr>
            <a:stCxn id="129" idx="0"/>
            <a:endCxn id="134" idx="2"/>
          </p:cNvCxnSpPr>
          <p:nvPr/>
        </p:nvCxnSpPr>
        <p:spPr>
          <a:xfrm flipV="1">
            <a:off x="8577908" y="3631262"/>
            <a:ext cx="0" cy="651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a:stCxn id="134" idx="1"/>
            <a:endCxn id="102" idx="3"/>
          </p:cNvCxnSpPr>
          <p:nvPr/>
        </p:nvCxnSpPr>
        <p:spPr>
          <a:xfrm flipH="1">
            <a:off x="7695947" y="3393802"/>
            <a:ext cx="81951" cy="14111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a:stCxn id="16" idx="3"/>
          </p:cNvCxnSpPr>
          <p:nvPr/>
        </p:nvCxnSpPr>
        <p:spPr>
          <a:xfrm>
            <a:off x="4857799" y="4124981"/>
            <a:ext cx="1376326" cy="2287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a:stCxn id="162" idx="2"/>
            <a:endCxn id="159" idx="0"/>
          </p:cNvCxnSpPr>
          <p:nvPr/>
        </p:nvCxnSpPr>
        <p:spPr>
          <a:xfrm>
            <a:off x="1295416" y="2382405"/>
            <a:ext cx="0" cy="861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a:stCxn id="155" idx="1"/>
            <a:endCxn id="158" idx="3"/>
          </p:cNvCxnSpPr>
          <p:nvPr/>
        </p:nvCxnSpPr>
        <p:spPr>
          <a:xfrm flipH="1">
            <a:off x="2156867" y="2370111"/>
            <a:ext cx="113394" cy="7536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a:stCxn id="105" idx="3"/>
            <a:endCxn id="4" idx="1"/>
          </p:cNvCxnSpPr>
          <p:nvPr/>
        </p:nvCxnSpPr>
        <p:spPr>
          <a:xfrm>
            <a:off x="3068481" y="2557532"/>
            <a:ext cx="222340" cy="4757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a:endCxn id="105" idx="1"/>
          </p:cNvCxnSpPr>
          <p:nvPr/>
        </p:nvCxnSpPr>
        <p:spPr>
          <a:xfrm flipV="1">
            <a:off x="2113952" y="2557532"/>
            <a:ext cx="624769" cy="13899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p:cNvCxnSpPr>
            <a:stCxn id="276" idx="3"/>
            <a:endCxn id="169" idx="1"/>
          </p:cNvCxnSpPr>
          <p:nvPr/>
        </p:nvCxnSpPr>
        <p:spPr>
          <a:xfrm>
            <a:off x="4747967" y="2382406"/>
            <a:ext cx="334588" cy="24287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a:stCxn id="106" idx="3"/>
            <a:endCxn id="10" idx="1"/>
          </p:cNvCxnSpPr>
          <p:nvPr/>
        </p:nvCxnSpPr>
        <p:spPr>
          <a:xfrm flipV="1">
            <a:off x="2632883" y="4875993"/>
            <a:ext cx="87087" cy="61618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a:stCxn id="162" idx="0"/>
            <a:endCxn id="160" idx="2"/>
          </p:cNvCxnSpPr>
          <p:nvPr/>
        </p:nvCxnSpPr>
        <p:spPr>
          <a:xfrm flipV="1">
            <a:off x="1295417" y="2043519"/>
            <a:ext cx="10131" cy="6554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p:cNvCxnSpPr>
            <a:stCxn id="4" idx="2"/>
            <a:endCxn id="16" idx="0"/>
          </p:cNvCxnSpPr>
          <p:nvPr/>
        </p:nvCxnSpPr>
        <p:spPr>
          <a:xfrm>
            <a:off x="3941240" y="3363009"/>
            <a:ext cx="146130" cy="5311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0" idx="0"/>
            <a:endCxn id="4" idx="2"/>
          </p:cNvCxnSpPr>
          <p:nvPr/>
        </p:nvCxnSpPr>
        <p:spPr>
          <a:xfrm flipV="1">
            <a:off x="2884851" y="3363009"/>
            <a:ext cx="1056389" cy="84433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3290822" y="2703488"/>
            <a:ext cx="1300837" cy="8838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a:t>
            </a:r>
          </a:p>
          <a:p>
            <a:pPr algn="ctr"/>
            <a:r>
              <a:rPr lang="en-GB" sz="1286" b="1" dirty="0">
                <a:ea typeface="Verdana" panose="020B0604030504040204" pitchFamily="34" charset="0"/>
                <a:cs typeface="Verdana" panose="020B0604030504040204" pitchFamily="34" charset="0"/>
              </a:rPr>
              <a:t>PARTICLE MODEL OF MATTER</a:t>
            </a:r>
            <a:endParaRPr lang="en-GB" sz="1286" dirty="0">
              <a:ea typeface="Verdana" panose="020B0604030504040204" pitchFamily="34" charset="0"/>
              <a:cs typeface="Verdana" panose="020B0604030504040204" pitchFamily="34" charset="0"/>
            </a:endParaRPr>
          </a:p>
        </p:txBody>
      </p:sp>
      <p:sp>
        <p:nvSpPr>
          <p:cNvPr id="276" name="Rectangle 275"/>
          <p:cNvSpPr/>
          <p:nvPr/>
        </p:nvSpPr>
        <p:spPr>
          <a:xfrm>
            <a:off x="3714917" y="2250501"/>
            <a:ext cx="1033051" cy="290208"/>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Pressure</a:t>
            </a:r>
            <a:endParaRPr lang="en-GB" sz="1286" dirty="0">
              <a:ea typeface="Verdana" panose="020B0604030504040204" pitchFamily="34" charset="0"/>
              <a:cs typeface="Verdana" panose="020B0604030504040204" pitchFamily="34" charset="0"/>
            </a:endParaRPr>
          </a:p>
        </p:txBody>
      </p:sp>
      <p:sp>
        <p:nvSpPr>
          <p:cNvPr id="10" name="Rectangle 9"/>
          <p:cNvSpPr/>
          <p:nvPr/>
        </p:nvSpPr>
        <p:spPr>
          <a:xfrm>
            <a:off x="2667190" y="4207346"/>
            <a:ext cx="382541" cy="133729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 wrap="square">
            <a:spAutoFit/>
          </a:bodyPr>
          <a:lstStyle/>
          <a:p>
            <a:pPr algn="ctr"/>
            <a:r>
              <a:rPr lang="en-GB" sz="1286" b="1" dirty="0">
                <a:ea typeface="Verdana" panose="020B0604030504040204" pitchFamily="34" charset="0"/>
                <a:cs typeface="Verdana" panose="020B0604030504040204" pitchFamily="34" charset="0"/>
              </a:rPr>
              <a:t>Change of state</a:t>
            </a:r>
            <a:endParaRPr lang="en-GB" sz="1286" dirty="0">
              <a:ea typeface="Verdana" panose="020B0604030504040204" pitchFamily="34" charset="0"/>
              <a:cs typeface="Verdana" panose="020B0604030504040204" pitchFamily="34" charset="0"/>
            </a:endParaRPr>
          </a:p>
        </p:txBody>
      </p:sp>
      <p:sp>
        <p:nvSpPr>
          <p:cNvPr id="16" name="Rectangle 15"/>
          <p:cNvSpPr/>
          <p:nvPr/>
        </p:nvSpPr>
        <p:spPr>
          <a:xfrm>
            <a:off x="3316941" y="3894148"/>
            <a:ext cx="1540859" cy="48808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Internal energy and energy transfers</a:t>
            </a:r>
            <a:endParaRPr lang="en-GB" sz="1286" dirty="0">
              <a:ea typeface="Verdana" panose="020B0604030504040204" pitchFamily="34" charset="0"/>
              <a:cs typeface="Verdana" panose="020B0604030504040204" pitchFamily="34" charset="0"/>
            </a:endParaRPr>
          </a:p>
        </p:txBody>
      </p:sp>
      <p:sp>
        <p:nvSpPr>
          <p:cNvPr id="50" name="Rectangle 49"/>
          <p:cNvSpPr/>
          <p:nvPr/>
        </p:nvSpPr>
        <p:spPr>
          <a:xfrm>
            <a:off x="456188" y="3645897"/>
            <a:ext cx="1387241" cy="16659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Density = mass </a:t>
            </a:r>
            <a:r>
              <a:rPr lang="en-GB" sz="857" b="1" dirty="0">
                <a:solidFill>
                  <a:schemeClr val="tx1"/>
                </a:solidFill>
              </a:rPr>
              <a:t>÷ </a:t>
            </a:r>
            <a:r>
              <a:rPr lang="en-GB" sz="857" dirty="0">
                <a:solidFill>
                  <a:schemeClr val="tx1"/>
                </a:solidFill>
              </a:rPr>
              <a:t>volume.</a:t>
            </a:r>
            <a:endParaRPr lang="en-GB" sz="857" dirty="0">
              <a:solidFill>
                <a:schemeClr val="tx1"/>
              </a:solidFill>
            </a:endParaRPr>
          </a:p>
        </p:txBody>
      </p:sp>
      <p:graphicFrame>
        <p:nvGraphicFramePr>
          <p:cNvPr id="51" name="Table 50"/>
          <p:cNvGraphicFramePr>
            <a:graphicFrameLocks noGrp="1"/>
          </p:cNvGraphicFramePr>
          <p:nvPr>
            <p:extLst/>
          </p:nvPr>
        </p:nvGraphicFramePr>
        <p:xfrm>
          <a:off x="2583177" y="62071"/>
          <a:ext cx="3143283" cy="1907176"/>
        </p:xfrm>
        <a:graphic>
          <a:graphicData uri="http://schemas.openxmlformats.org/drawingml/2006/table">
            <a:tbl>
              <a:tblPr firstRow="1" bandRow="1">
                <a:tableStyleId>{5940675A-B579-460E-94D1-54222C63F5DA}</a:tableStyleId>
              </a:tblPr>
              <a:tblGrid>
                <a:gridCol w="411838">
                  <a:extLst>
                    <a:ext uri="{9D8B030D-6E8A-4147-A177-3AD203B41FA5}">
                      <a16:colId xmlns:a16="http://schemas.microsoft.com/office/drawing/2014/main" val="20000"/>
                    </a:ext>
                  </a:extLst>
                </a:gridCol>
                <a:gridCol w="1448301">
                  <a:extLst>
                    <a:ext uri="{9D8B030D-6E8A-4147-A177-3AD203B41FA5}">
                      <a16:colId xmlns:a16="http://schemas.microsoft.com/office/drawing/2014/main" val="20001"/>
                    </a:ext>
                  </a:extLst>
                </a:gridCol>
                <a:gridCol w="1283144">
                  <a:extLst>
                    <a:ext uri="{9D8B030D-6E8A-4147-A177-3AD203B41FA5}">
                      <a16:colId xmlns:a16="http://schemas.microsoft.com/office/drawing/2014/main" val="20002"/>
                    </a:ext>
                  </a:extLst>
                </a:gridCol>
              </a:tblGrid>
              <a:tr h="195943">
                <a:tc>
                  <a:txBody>
                    <a:bodyPr/>
                    <a:lstStyle/>
                    <a:p>
                      <a:pPr algn="ctr"/>
                      <a:r>
                        <a:rPr lang="en-GB" sz="900" b="0" dirty="0" smtClean="0"/>
                        <a:t>State </a:t>
                      </a:r>
                      <a:endParaRPr lang="en-GB" sz="900" b="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Particle arrangement</a:t>
                      </a:r>
                      <a:endParaRPr lang="en-GB" sz="900" b="1" i="1" dirty="0">
                        <a:solidFill>
                          <a:schemeClr val="accent2">
                            <a:lumMod val="75000"/>
                          </a:schemeClr>
                        </a:solidFill>
                      </a:endParaRPr>
                    </a:p>
                  </a:txBody>
                  <a:tcPr marL="65314" marR="65314" marT="32657" marB="32657" anchor="ctr"/>
                </a:tc>
                <a:tc>
                  <a:txBody>
                    <a:bodyPr/>
                    <a:lstStyle/>
                    <a:p>
                      <a:pPr algn="ctr"/>
                      <a:r>
                        <a:rPr lang="en-GB" sz="900" dirty="0" smtClean="0"/>
                        <a:t>Properties</a:t>
                      </a:r>
                      <a:endParaRPr lang="en-GB" sz="900" dirty="0"/>
                    </a:p>
                  </a:txBody>
                  <a:tcPr marL="65314" marR="65314" marT="32657" marB="32657" anchor="ctr"/>
                </a:tc>
                <a:extLst>
                  <a:ext uri="{0D108BD9-81ED-4DB2-BD59-A6C34878D82A}">
                    <a16:rowId xmlns:a16="http://schemas.microsoft.com/office/drawing/2014/main" val="10000"/>
                  </a:ext>
                </a:extLst>
              </a:tr>
              <a:tr h="457200">
                <a:tc>
                  <a:txBody>
                    <a:bodyPr/>
                    <a:lstStyle/>
                    <a:p>
                      <a:pPr algn="ctr"/>
                      <a:r>
                        <a:rPr lang="en-GB" sz="900" b="0" dirty="0" smtClean="0"/>
                        <a:t>Solid </a:t>
                      </a:r>
                      <a:endParaRPr lang="en-GB" sz="900" b="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Packed  in a regular structure.  Strong forces hold in place so cannot move.</a:t>
                      </a:r>
                      <a:endParaRPr lang="en-GB" sz="900" b="1" i="1" dirty="0">
                        <a:solidFill>
                          <a:schemeClr val="accent2">
                            <a:lumMod val="75000"/>
                          </a:schemeClr>
                        </a:solidFill>
                      </a:endParaRPr>
                    </a:p>
                  </a:txBody>
                  <a:tcPr marL="65314" marR="65314" marT="32657" marB="32657" anchor="ctr"/>
                </a:tc>
                <a:tc>
                  <a:txBody>
                    <a:bodyPr/>
                    <a:lstStyle/>
                    <a:p>
                      <a:pPr algn="l"/>
                      <a:r>
                        <a:rPr lang="en-GB" sz="900" dirty="0" smtClean="0"/>
                        <a:t>Difficult to change shape.</a:t>
                      </a:r>
                      <a:endParaRPr lang="en-GB" sz="900" dirty="0"/>
                    </a:p>
                  </a:txBody>
                  <a:tcPr marL="65314" marR="65314" marT="32657" marB="32657" anchor="ctr"/>
                </a:tc>
                <a:extLst>
                  <a:ext uri="{0D108BD9-81ED-4DB2-BD59-A6C34878D82A}">
                    <a16:rowId xmlns:a16="http://schemas.microsoft.com/office/drawing/2014/main" val="10001"/>
                  </a:ext>
                </a:extLst>
              </a:tr>
              <a:tr h="326571">
                <a:tc>
                  <a:txBody>
                    <a:bodyPr/>
                    <a:lstStyle/>
                    <a:p>
                      <a:pPr algn="ctr"/>
                      <a:r>
                        <a:rPr lang="en-GB" sz="900" b="0" dirty="0" smtClean="0"/>
                        <a:t>Liquid</a:t>
                      </a:r>
                      <a:endParaRPr lang="en-GB" sz="900" b="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Close together, forces keep contact but</a:t>
                      </a:r>
                      <a:r>
                        <a:rPr lang="en-GB" sz="900" b="1" i="1" baseline="0" dirty="0" smtClean="0">
                          <a:solidFill>
                            <a:schemeClr val="accent2">
                              <a:lumMod val="75000"/>
                            </a:schemeClr>
                          </a:solidFill>
                        </a:rPr>
                        <a:t> can move about.</a:t>
                      </a:r>
                      <a:endParaRPr lang="en-GB" sz="900" b="1" i="1" dirty="0">
                        <a:solidFill>
                          <a:schemeClr val="accent2">
                            <a:lumMod val="75000"/>
                          </a:schemeClr>
                        </a:solidFill>
                      </a:endParaRPr>
                    </a:p>
                  </a:txBody>
                  <a:tcPr marL="65314" marR="65314" marT="32657" marB="32657" anchor="ctr"/>
                </a:tc>
                <a:tc>
                  <a:txBody>
                    <a:bodyPr/>
                    <a:lstStyle/>
                    <a:p>
                      <a:pPr algn="l"/>
                      <a:r>
                        <a:rPr lang="en-GB" sz="900" dirty="0" smtClean="0"/>
                        <a:t>Can change shape but difficult to compress.</a:t>
                      </a:r>
                      <a:endParaRPr lang="en-GB" sz="900" dirty="0"/>
                    </a:p>
                  </a:txBody>
                  <a:tcPr marL="65314" marR="65314" marT="32657" marB="32657" anchor="ctr"/>
                </a:tc>
                <a:extLst>
                  <a:ext uri="{0D108BD9-81ED-4DB2-BD59-A6C34878D82A}">
                    <a16:rowId xmlns:a16="http://schemas.microsoft.com/office/drawing/2014/main" val="10002"/>
                  </a:ext>
                </a:extLst>
              </a:tr>
              <a:tr h="587829">
                <a:tc>
                  <a:txBody>
                    <a:bodyPr/>
                    <a:lstStyle/>
                    <a:p>
                      <a:pPr algn="ctr"/>
                      <a:r>
                        <a:rPr lang="en-GB" sz="900" b="0" dirty="0" smtClean="0"/>
                        <a:t>Gas </a:t>
                      </a:r>
                      <a:endParaRPr lang="en-GB" sz="900" b="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Separated by large distances. Weak forces so constantly randomly moving.</a:t>
                      </a:r>
                      <a:endParaRPr lang="en-GB" sz="900" b="1" i="1" dirty="0">
                        <a:solidFill>
                          <a:schemeClr val="accent2">
                            <a:lumMod val="75000"/>
                          </a:schemeClr>
                        </a:solidFill>
                      </a:endParaRPr>
                    </a:p>
                  </a:txBody>
                  <a:tcPr marL="65314" marR="65314" marT="32657" marB="32657"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900" dirty="0" smtClean="0"/>
                        <a:t>Can expand to fill a space,</a:t>
                      </a:r>
                      <a:r>
                        <a:rPr lang="en-US" sz="900" baseline="0" dirty="0" smtClean="0"/>
                        <a:t> easy to compress.</a:t>
                      </a:r>
                      <a:endParaRPr lang="en-US" sz="900" dirty="0" smtClean="0"/>
                    </a:p>
                  </a:txBody>
                  <a:tcPr marL="65314" marR="65314" marT="32657" marB="32657" anchor="ctr"/>
                </a:tc>
                <a:extLst>
                  <a:ext uri="{0D108BD9-81ED-4DB2-BD59-A6C34878D82A}">
                    <a16:rowId xmlns:a16="http://schemas.microsoft.com/office/drawing/2014/main" val="10003"/>
                  </a:ext>
                </a:extLst>
              </a:tr>
            </a:tbl>
          </a:graphicData>
        </a:graphic>
      </p:graphicFrame>
      <p:cxnSp>
        <p:nvCxnSpPr>
          <p:cNvPr id="104" name="Straight Connector 103"/>
          <p:cNvCxnSpPr>
            <a:stCxn id="160" idx="0"/>
            <a:endCxn id="168" idx="2"/>
          </p:cNvCxnSpPr>
          <p:nvPr/>
        </p:nvCxnSpPr>
        <p:spPr>
          <a:xfrm flipV="1">
            <a:off x="1305548" y="1539674"/>
            <a:ext cx="2829" cy="710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5" name="Rectangle 104"/>
          <p:cNvSpPr/>
          <p:nvPr/>
        </p:nvSpPr>
        <p:spPr>
          <a:xfrm>
            <a:off x="2685941" y="1958722"/>
            <a:ext cx="382541" cy="119762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 wrap="square">
            <a:spAutoFit/>
          </a:bodyPr>
          <a:lstStyle/>
          <a:p>
            <a:pPr algn="ctr"/>
            <a:r>
              <a:rPr lang="en-GB" sz="1286" b="1" dirty="0">
                <a:ea typeface="Verdana" panose="020B0604030504040204" pitchFamily="34" charset="0"/>
                <a:cs typeface="Verdana" panose="020B0604030504040204" pitchFamily="34" charset="0"/>
              </a:rPr>
              <a:t>Particle model</a:t>
            </a:r>
            <a:endParaRPr lang="en-GB" sz="1286" dirty="0">
              <a:ea typeface="Verdana" panose="020B0604030504040204" pitchFamily="34" charset="0"/>
              <a:cs typeface="Verdana" panose="020B0604030504040204" pitchFamily="34" charset="0"/>
            </a:endParaRPr>
          </a:p>
        </p:txBody>
      </p:sp>
      <p:sp>
        <p:nvSpPr>
          <p:cNvPr id="134" name="Rectangle 133"/>
          <p:cNvSpPr/>
          <p:nvPr/>
        </p:nvSpPr>
        <p:spPr>
          <a:xfrm>
            <a:off x="7777897" y="3156342"/>
            <a:ext cx="1600021" cy="47492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Change in thermal energy = mass </a:t>
            </a:r>
            <a:r>
              <a:rPr lang="en-GB" sz="857" b="1" dirty="0">
                <a:solidFill>
                  <a:schemeClr val="tx1"/>
                </a:solidFill>
              </a:rPr>
              <a:t>X </a:t>
            </a:r>
            <a:r>
              <a:rPr lang="en-GB" sz="857" dirty="0">
                <a:solidFill>
                  <a:schemeClr val="tx1"/>
                </a:solidFill>
              </a:rPr>
              <a:t>specific heat capacity </a:t>
            </a:r>
            <a:r>
              <a:rPr lang="en-GB" sz="857" b="1" dirty="0">
                <a:solidFill>
                  <a:schemeClr val="tx1"/>
                </a:solidFill>
              </a:rPr>
              <a:t>X</a:t>
            </a:r>
            <a:r>
              <a:rPr lang="en-GB" sz="857" dirty="0">
                <a:solidFill>
                  <a:schemeClr val="tx1"/>
                </a:solidFill>
              </a:rPr>
              <a:t> temperature change.</a:t>
            </a:r>
            <a:endParaRPr lang="en-GB" sz="857" dirty="0">
              <a:solidFill>
                <a:schemeClr val="tx1"/>
              </a:solidFill>
            </a:endParaRPr>
          </a:p>
        </p:txBody>
      </p:sp>
      <p:sp>
        <p:nvSpPr>
          <p:cNvPr id="146" name="Rectangle 145"/>
          <p:cNvSpPr/>
          <p:nvPr/>
        </p:nvSpPr>
        <p:spPr>
          <a:xfrm>
            <a:off x="3750521" y="5712825"/>
            <a:ext cx="2213397" cy="11721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Energy needed = mass </a:t>
            </a:r>
            <a:r>
              <a:rPr lang="en-GB" sz="857" b="1" dirty="0">
                <a:solidFill>
                  <a:schemeClr val="tx1"/>
                </a:solidFill>
              </a:rPr>
              <a:t>X</a:t>
            </a:r>
            <a:r>
              <a:rPr lang="en-GB" sz="857" dirty="0">
                <a:solidFill>
                  <a:schemeClr val="tx1"/>
                </a:solidFill>
              </a:rPr>
              <a:t> specific latent heat.</a:t>
            </a:r>
            <a:endParaRPr lang="en-GB" sz="857" dirty="0">
              <a:solidFill>
                <a:schemeClr val="tx1"/>
              </a:solidFill>
            </a:endParaRPr>
          </a:p>
        </p:txBody>
      </p:sp>
      <p:sp>
        <p:nvSpPr>
          <p:cNvPr id="78" name="Rectangle 77"/>
          <p:cNvSpPr/>
          <p:nvPr/>
        </p:nvSpPr>
        <p:spPr>
          <a:xfrm>
            <a:off x="459854" y="3364169"/>
            <a:ext cx="650019" cy="17744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P</a:t>
            </a:r>
            <a:r>
              <a:rPr lang="en-GB" sz="857" dirty="0">
                <a:solidFill>
                  <a:schemeClr val="tx1"/>
                </a:solidFill>
              </a:rPr>
              <a:t> = m </a:t>
            </a:r>
            <a:r>
              <a:rPr lang="en-GB" sz="857" b="1" dirty="0">
                <a:solidFill>
                  <a:schemeClr val="tx1"/>
                </a:solidFill>
              </a:rPr>
              <a:t>÷</a:t>
            </a:r>
            <a:r>
              <a:rPr lang="en-GB" sz="857" dirty="0">
                <a:solidFill>
                  <a:schemeClr val="tx1"/>
                </a:solidFill>
              </a:rPr>
              <a:t> V</a:t>
            </a:r>
            <a:endParaRPr lang="en-GB" sz="857" dirty="0">
              <a:solidFill>
                <a:schemeClr val="tx1"/>
              </a:solidFill>
            </a:endParaRPr>
          </a:p>
        </p:txBody>
      </p:sp>
      <p:graphicFrame>
        <p:nvGraphicFramePr>
          <p:cNvPr id="109" name="Table 108"/>
          <p:cNvGraphicFramePr>
            <a:graphicFrameLocks noGrp="1"/>
          </p:cNvGraphicFramePr>
          <p:nvPr>
            <p:extLst/>
          </p:nvPr>
        </p:nvGraphicFramePr>
        <p:xfrm>
          <a:off x="5838658" y="34420"/>
          <a:ext cx="3192007" cy="2161900"/>
        </p:xfrm>
        <a:graphic>
          <a:graphicData uri="http://schemas.openxmlformats.org/drawingml/2006/table">
            <a:tbl>
              <a:tblPr firstRow="1" bandRow="1">
                <a:tableStyleId>{5940675A-B579-460E-94D1-54222C63F5DA}</a:tableStyleId>
              </a:tblPr>
              <a:tblGrid>
                <a:gridCol w="1353549">
                  <a:extLst>
                    <a:ext uri="{9D8B030D-6E8A-4147-A177-3AD203B41FA5}">
                      <a16:colId xmlns:a16="http://schemas.microsoft.com/office/drawing/2014/main" val="20000"/>
                    </a:ext>
                  </a:extLst>
                </a:gridCol>
                <a:gridCol w="1838458">
                  <a:extLst>
                    <a:ext uri="{9D8B030D-6E8A-4147-A177-3AD203B41FA5}">
                      <a16:colId xmlns:a16="http://schemas.microsoft.com/office/drawing/2014/main" val="20001"/>
                    </a:ext>
                  </a:extLst>
                </a:gridCol>
              </a:tblGrid>
              <a:tr h="195943">
                <a:tc>
                  <a:txBody>
                    <a:bodyPr/>
                    <a:lstStyle/>
                    <a:p>
                      <a:pPr algn="ctr"/>
                      <a:endParaRPr lang="en-GB" sz="900" b="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Units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r h="195943">
                <a:tc>
                  <a:txBody>
                    <a:bodyPr/>
                    <a:lstStyle/>
                    <a:p>
                      <a:pPr algn="ctr"/>
                      <a:r>
                        <a:rPr lang="en-GB" sz="900" b="0" dirty="0" smtClean="0"/>
                        <a:t>Density </a:t>
                      </a:r>
                      <a:endParaRPr lang="en-GB" sz="900" b="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Kilograms per metre cubed (kg/m</a:t>
                      </a:r>
                      <a:r>
                        <a:rPr lang="en-GB" sz="900" b="1" i="1" baseline="30000" dirty="0" smtClean="0">
                          <a:solidFill>
                            <a:schemeClr val="accent2">
                              <a:lumMod val="75000"/>
                            </a:schemeClr>
                          </a:solidFill>
                        </a:rPr>
                        <a:t>3</a:t>
                      </a:r>
                      <a:r>
                        <a:rPr lang="en-GB" sz="900" b="1" i="1" dirty="0" smtClean="0">
                          <a:solidFill>
                            <a:schemeClr val="accent2">
                              <a:lumMod val="75000"/>
                            </a:schemeClr>
                          </a:solidFill>
                        </a:rPr>
                        <a:t>)</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728772806"/>
                  </a:ext>
                </a:extLst>
              </a:tr>
              <a:tr h="195943">
                <a:tc>
                  <a:txBody>
                    <a:bodyPr/>
                    <a:lstStyle/>
                    <a:p>
                      <a:pPr algn="ctr"/>
                      <a:r>
                        <a:rPr lang="en-GB" sz="900" b="0" dirty="0" smtClean="0"/>
                        <a:t>Mass</a:t>
                      </a:r>
                      <a:endParaRPr lang="en-GB" sz="900" b="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Kilograms</a:t>
                      </a:r>
                      <a:r>
                        <a:rPr lang="en-GB" sz="900" b="1" i="1" baseline="0" dirty="0" smtClean="0">
                          <a:solidFill>
                            <a:schemeClr val="accent2">
                              <a:lumMod val="75000"/>
                            </a:schemeClr>
                          </a:solidFill>
                        </a:rPr>
                        <a:t> (kg)</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3982577695"/>
                  </a:ext>
                </a:extLst>
              </a:tr>
              <a:tr h="195943">
                <a:tc>
                  <a:txBody>
                    <a:bodyPr/>
                    <a:lstStyle/>
                    <a:p>
                      <a:pPr algn="ctr"/>
                      <a:r>
                        <a:rPr lang="en-GB" sz="900" b="0" dirty="0" smtClean="0"/>
                        <a:t>Volume</a:t>
                      </a:r>
                      <a:endParaRPr lang="en-GB" sz="900" b="0" dirty="0"/>
                    </a:p>
                  </a:txBody>
                  <a:tcPr marL="65314" marR="65314" marT="32657" marB="32657"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lumMod val="75000"/>
                            </a:schemeClr>
                          </a:solidFill>
                        </a:rPr>
                        <a:t>Metres cubed  (m</a:t>
                      </a:r>
                      <a:r>
                        <a:rPr lang="en-GB" sz="900" b="1" i="1" baseline="30000" dirty="0" smtClean="0">
                          <a:solidFill>
                            <a:schemeClr val="accent2">
                              <a:lumMod val="75000"/>
                            </a:schemeClr>
                          </a:solidFill>
                        </a:rPr>
                        <a:t>3</a:t>
                      </a:r>
                      <a:r>
                        <a:rPr lang="en-GB" sz="900" b="1" i="1" dirty="0" smtClean="0">
                          <a:solidFill>
                            <a:schemeClr val="accent2">
                              <a:lumMod val="75000"/>
                            </a:schemeClr>
                          </a:solidFill>
                        </a:rPr>
                        <a:t>)</a:t>
                      </a:r>
                    </a:p>
                  </a:txBody>
                  <a:tcPr marL="65314" marR="65314" marT="32657" marB="32657" anchor="ctr"/>
                </a:tc>
                <a:extLst>
                  <a:ext uri="{0D108BD9-81ED-4DB2-BD59-A6C34878D82A}">
                    <a16:rowId xmlns:a16="http://schemas.microsoft.com/office/drawing/2014/main" val="4068792628"/>
                  </a:ext>
                </a:extLst>
              </a:tr>
              <a:tr h="195943">
                <a:tc>
                  <a:txBody>
                    <a:bodyPr/>
                    <a:lstStyle/>
                    <a:p>
                      <a:pPr algn="ctr"/>
                      <a:r>
                        <a:rPr lang="en-GB" sz="900" b="0" dirty="0" smtClean="0"/>
                        <a:t>Energy needed </a:t>
                      </a:r>
                      <a:endParaRPr lang="en-GB" sz="900" b="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Joules (J)</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r h="195943">
                <a:tc>
                  <a:txBody>
                    <a:bodyPr/>
                    <a:lstStyle/>
                    <a:p>
                      <a:pPr algn="ctr"/>
                      <a:r>
                        <a:rPr lang="en-GB" sz="900" b="0" dirty="0" smtClean="0"/>
                        <a:t>Specific latent heat</a:t>
                      </a:r>
                      <a:endParaRPr lang="en-GB" sz="900" b="0" dirty="0"/>
                    </a:p>
                  </a:txBody>
                  <a:tcPr marL="65314" marR="65314" marT="32657" marB="32657"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lumMod val="75000"/>
                            </a:schemeClr>
                          </a:solidFill>
                        </a:rPr>
                        <a:t>Joule per kilogram (J/kg)</a:t>
                      </a:r>
                    </a:p>
                  </a:txBody>
                  <a:tcPr marL="65314" marR="65314" marT="32657" marB="32657" anchor="ctr"/>
                </a:tc>
                <a:extLst>
                  <a:ext uri="{0D108BD9-81ED-4DB2-BD59-A6C34878D82A}">
                    <a16:rowId xmlns:a16="http://schemas.microsoft.com/office/drawing/2014/main" val="10003"/>
                  </a:ext>
                </a:extLst>
              </a:tr>
              <a:tr h="195943">
                <a:tc>
                  <a:txBody>
                    <a:bodyPr/>
                    <a:lstStyle/>
                    <a:p>
                      <a:pPr algn="ctr"/>
                      <a:r>
                        <a:rPr lang="en-GB" sz="900" b="0" dirty="0" smtClean="0"/>
                        <a:t>Change in thermal energy</a:t>
                      </a:r>
                      <a:endParaRPr lang="en-GB" sz="900" b="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Joules (J)</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2814278795"/>
                  </a:ext>
                </a:extLst>
              </a:tr>
              <a:tr h="326571">
                <a:tc>
                  <a:txBody>
                    <a:bodyPr/>
                    <a:lstStyle/>
                    <a:p>
                      <a:pPr algn="ctr"/>
                      <a:r>
                        <a:rPr lang="en-GB" sz="900" b="0" dirty="0" smtClean="0"/>
                        <a:t>Specific heat capacity</a:t>
                      </a:r>
                      <a:endParaRPr lang="en-GB" sz="900" b="0" dirty="0"/>
                    </a:p>
                  </a:txBody>
                  <a:tcPr marL="65314" marR="65314" marT="32657" marB="32657"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lumMod val="75000"/>
                            </a:schemeClr>
                          </a:solidFill>
                        </a:rPr>
                        <a:t>Joule per kilogram degrees Celsius (J/</a:t>
                      </a:r>
                      <a:r>
                        <a:rPr lang="en-GB" sz="900" b="1" i="1" dirty="0" err="1" smtClean="0">
                          <a:solidFill>
                            <a:schemeClr val="accent2">
                              <a:lumMod val="75000"/>
                            </a:schemeClr>
                          </a:solidFill>
                        </a:rPr>
                        <a:t>kg</a:t>
                      </a:r>
                      <a:r>
                        <a:rPr lang="en-GB" sz="900" b="1" i="1" baseline="0" dirty="0" err="1" smtClean="0">
                          <a:solidFill>
                            <a:schemeClr val="accent2">
                              <a:lumMod val="75000"/>
                            </a:schemeClr>
                          </a:solidFill>
                        </a:rPr>
                        <a:t>°C</a:t>
                      </a:r>
                      <a:r>
                        <a:rPr lang="en-GB" sz="900" b="1" i="1" dirty="0" smtClean="0">
                          <a:solidFill>
                            <a:schemeClr val="accent2">
                              <a:lumMod val="75000"/>
                            </a:schemeClr>
                          </a:solidFill>
                        </a:rPr>
                        <a:t>)</a:t>
                      </a:r>
                    </a:p>
                  </a:txBody>
                  <a:tcPr marL="65314" marR="65314" marT="32657" marB="32657" anchor="ctr"/>
                </a:tc>
                <a:extLst>
                  <a:ext uri="{0D108BD9-81ED-4DB2-BD59-A6C34878D82A}">
                    <a16:rowId xmlns:a16="http://schemas.microsoft.com/office/drawing/2014/main" val="3766836807"/>
                  </a:ext>
                </a:extLst>
              </a:tr>
              <a:tr h="195943">
                <a:tc>
                  <a:txBody>
                    <a:bodyPr/>
                    <a:lstStyle/>
                    <a:p>
                      <a:pPr algn="ctr"/>
                      <a:r>
                        <a:rPr lang="en-GB" sz="900" b="0" dirty="0" smtClean="0"/>
                        <a:t>Temperature change </a:t>
                      </a:r>
                      <a:endParaRPr lang="en-GB" sz="900" b="0" dirty="0"/>
                    </a:p>
                  </a:txBody>
                  <a:tcPr marL="65314" marR="65314" marT="32657" marB="32657"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lumMod val="75000"/>
                            </a:schemeClr>
                          </a:solidFill>
                        </a:rPr>
                        <a:t>Degrees Celsius (</a:t>
                      </a:r>
                      <a:r>
                        <a:rPr lang="en-GB" sz="900" b="1" i="1" baseline="0" dirty="0" smtClean="0">
                          <a:solidFill>
                            <a:schemeClr val="accent2">
                              <a:lumMod val="75000"/>
                            </a:schemeClr>
                          </a:solidFill>
                        </a:rPr>
                        <a:t> °C)</a:t>
                      </a:r>
                      <a:endParaRPr lang="en-GB" sz="900" b="1" i="1" dirty="0" smtClean="0">
                        <a:solidFill>
                          <a:schemeClr val="accent2">
                            <a:lumMod val="75000"/>
                          </a:schemeClr>
                        </a:solidFill>
                      </a:endParaRPr>
                    </a:p>
                  </a:txBody>
                  <a:tcPr marL="65314" marR="65314" marT="32657" marB="32657" anchor="ctr"/>
                </a:tc>
                <a:extLst>
                  <a:ext uri="{0D108BD9-81ED-4DB2-BD59-A6C34878D82A}">
                    <a16:rowId xmlns:a16="http://schemas.microsoft.com/office/drawing/2014/main" val="2310555995"/>
                  </a:ext>
                </a:extLst>
              </a:tr>
              <a:tr h="195943">
                <a:tc>
                  <a:txBody>
                    <a:bodyPr/>
                    <a:lstStyle/>
                    <a:p>
                      <a:pPr algn="ctr"/>
                      <a:r>
                        <a:rPr lang="en-GB" sz="900" b="0" dirty="0" smtClean="0"/>
                        <a:t>Pressure</a:t>
                      </a:r>
                      <a:endParaRPr lang="en-GB" sz="900" b="0" dirty="0"/>
                    </a:p>
                  </a:txBody>
                  <a:tcPr marL="65314" marR="65314" marT="32657" marB="32657"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1" i="1" dirty="0" err="1" smtClean="0">
                          <a:solidFill>
                            <a:schemeClr val="accent2">
                              <a:lumMod val="75000"/>
                            </a:schemeClr>
                          </a:solidFill>
                        </a:rPr>
                        <a:t>Pascals</a:t>
                      </a:r>
                      <a:r>
                        <a:rPr lang="en-GB" sz="900" b="1" i="1" dirty="0" smtClean="0">
                          <a:solidFill>
                            <a:schemeClr val="accent2">
                              <a:lumMod val="75000"/>
                            </a:schemeClr>
                          </a:solidFill>
                        </a:rPr>
                        <a:t> (Pa)</a:t>
                      </a:r>
                    </a:p>
                  </a:txBody>
                  <a:tcPr marL="65314" marR="65314" marT="32657" marB="32657" anchor="ctr"/>
                </a:tc>
                <a:extLst>
                  <a:ext uri="{0D108BD9-81ED-4DB2-BD59-A6C34878D82A}">
                    <a16:rowId xmlns:a16="http://schemas.microsoft.com/office/drawing/2014/main" val="10009"/>
                  </a:ext>
                </a:extLst>
              </a:tr>
            </a:tbl>
          </a:graphicData>
        </a:graphic>
      </p:graphicFrame>
      <p:sp>
        <p:nvSpPr>
          <p:cNvPr id="129" name="Rectangle 128"/>
          <p:cNvSpPr/>
          <p:nvPr/>
        </p:nvSpPr>
        <p:spPr>
          <a:xfrm>
            <a:off x="7985052" y="3696428"/>
            <a:ext cx="1185711" cy="12340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∆E= m </a:t>
            </a:r>
            <a:r>
              <a:rPr lang="en-GB" sz="857" b="1" dirty="0">
                <a:solidFill>
                  <a:schemeClr val="tx1"/>
                </a:solidFill>
              </a:rPr>
              <a:t>X c</a:t>
            </a:r>
            <a:r>
              <a:rPr lang="en-GB" sz="857" dirty="0">
                <a:solidFill>
                  <a:schemeClr val="tx1"/>
                </a:solidFill>
              </a:rPr>
              <a:t> </a:t>
            </a:r>
            <a:r>
              <a:rPr lang="en-GB" sz="857" b="1" dirty="0">
                <a:solidFill>
                  <a:schemeClr val="tx1"/>
                </a:solidFill>
              </a:rPr>
              <a:t>X</a:t>
            </a:r>
            <a:r>
              <a:rPr lang="en-GB" sz="857" dirty="0">
                <a:solidFill>
                  <a:schemeClr val="tx1"/>
                </a:solidFill>
              </a:rPr>
              <a:t> ∆</a:t>
            </a:r>
            <a:r>
              <a:rPr lang="el-GR" sz="857" dirty="0">
                <a:solidFill>
                  <a:schemeClr val="tx1"/>
                </a:solidFill>
              </a:rPr>
              <a:t>θ</a:t>
            </a:r>
            <a:endParaRPr lang="en-GB" sz="857" dirty="0">
              <a:solidFill>
                <a:schemeClr val="tx1"/>
              </a:solidFill>
            </a:endParaRPr>
          </a:p>
        </p:txBody>
      </p:sp>
      <p:sp>
        <p:nvSpPr>
          <p:cNvPr id="155" name="Rectangle 154"/>
          <p:cNvSpPr/>
          <p:nvPr/>
        </p:nvSpPr>
        <p:spPr>
          <a:xfrm>
            <a:off x="2270261" y="1725129"/>
            <a:ext cx="203212" cy="128996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000" b="1" dirty="0">
                <a:solidFill>
                  <a:schemeClr val="tx1"/>
                </a:solidFill>
              </a:rPr>
              <a:t>Kinetic theory of gases</a:t>
            </a:r>
            <a:endParaRPr lang="en-GB" sz="1000" b="1" dirty="0">
              <a:solidFill>
                <a:schemeClr val="tx1"/>
              </a:solidFill>
            </a:endParaRPr>
          </a:p>
        </p:txBody>
      </p:sp>
      <p:sp>
        <p:nvSpPr>
          <p:cNvPr id="158" name="Rectangle 157"/>
          <p:cNvSpPr/>
          <p:nvPr/>
        </p:nvSpPr>
        <p:spPr>
          <a:xfrm>
            <a:off x="433966" y="2982338"/>
            <a:ext cx="1722901" cy="28292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Gas particles are in a constant state of random motion. </a:t>
            </a:r>
            <a:endParaRPr lang="en-GB" sz="857" dirty="0">
              <a:solidFill>
                <a:schemeClr val="tx1"/>
              </a:solidFill>
            </a:endParaRPr>
          </a:p>
        </p:txBody>
      </p:sp>
      <p:sp>
        <p:nvSpPr>
          <p:cNvPr id="159" name="Rectangle 158"/>
          <p:cNvSpPr/>
          <p:nvPr/>
        </p:nvSpPr>
        <p:spPr>
          <a:xfrm>
            <a:off x="435925" y="2468581"/>
            <a:ext cx="1718983" cy="42823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No kinetic energy is lost when gas particles collide with each other or the container.</a:t>
            </a:r>
            <a:endParaRPr lang="en-GB" sz="857" dirty="0">
              <a:solidFill>
                <a:schemeClr val="tx1"/>
              </a:solidFill>
            </a:endParaRPr>
          </a:p>
        </p:txBody>
      </p:sp>
      <p:sp>
        <p:nvSpPr>
          <p:cNvPr id="160" name="Rectangle 159"/>
          <p:cNvSpPr/>
          <p:nvPr/>
        </p:nvSpPr>
        <p:spPr>
          <a:xfrm>
            <a:off x="456187" y="1610724"/>
            <a:ext cx="1698721" cy="43279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Temperature of gas is linked to the average kinetic energy of the particles.</a:t>
            </a:r>
            <a:endParaRPr lang="en-GB" sz="857" dirty="0">
              <a:solidFill>
                <a:schemeClr val="tx1"/>
              </a:solidFill>
            </a:endParaRPr>
          </a:p>
        </p:txBody>
      </p:sp>
      <p:sp>
        <p:nvSpPr>
          <p:cNvPr id="162" name="Rectangle 161"/>
          <p:cNvSpPr/>
          <p:nvPr/>
        </p:nvSpPr>
        <p:spPr>
          <a:xfrm>
            <a:off x="435925" y="2109062"/>
            <a:ext cx="1718983" cy="27334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If kinetic energy increases so does the temperature of gas.</a:t>
            </a:r>
            <a:endParaRPr lang="en-GB" sz="857" dirty="0">
              <a:solidFill>
                <a:schemeClr val="tx1"/>
              </a:solidFill>
            </a:endParaRPr>
          </a:p>
        </p:txBody>
      </p:sp>
      <p:sp>
        <p:nvSpPr>
          <p:cNvPr id="168" name="Rectangle 167"/>
          <p:cNvSpPr/>
          <p:nvPr/>
        </p:nvSpPr>
        <p:spPr>
          <a:xfrm>
            <a:off x="461845" y="693096"/>
            <a:ext cx="1693063" cy="8465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Pressure of a fixed volume of gas increases as temperature increases (temperature increases, speed increases, collisions occur more frequently and with more force so pressure increases).</a:t>
            </a:r>
            <a:endParaRPr lang="en-GB" sz="857" dirty="0">
              <a:solidFill>
                <a:schemeClr val="tx1"/>
              </a:solidFill>
            </a:endParaRPr>
          </a:p>
        </p:txBody>
      </p:sp>
      <p:sp>
        <p:nvSpPr>
          <p:cNvPr id="178" name="Rectangle 177"/>
          <p:cNvSpPr/>
          <p:nvPr/>
        </p:nvSpPr>
        <p:spPr>
          <a:xfrm>
            <a:off x="8577908" y="2233882"/>
            <a:ext cx="885099" cy="21339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PV  = constant.</a:t>
            </a:r>
            <a:endParaRPr lang="en-GB" sz="857" dirty="0">
              <a:solidFill>
                <a:schemeClr val="tx1"/>
              </a:solidFill>
            </a:endParaRPr>
          </a:p>
        </p:txBody>
      </p:sp>
      <p:pic>
        <p:nvPicPr>
          <p:cNvPr id="101" name="Picture 100">
            <a:extLst>
              <a:ext uri="{FF2B5EF4-FFF2-40B4-BE49-F238E27FC236}">
                <a16:creationId xmlns:a16="http://schemas.microsoft.com/office/drawing/2014/main" id="{4D65FE5C-4353-4B57-8042-E9E2227B3CDF}"/>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491291" y="3961067"/>
            <a:ext cx="268056" cy="280119"/>
          </a:xfrm>
          <a:prstGeom prst="rect">
            <a:avLst/>
          </a:prstGeom>
          <a:solidFill>
            <a:schemeClr val="accent6">
              <a:lumMod val="75000"/>
              <a:alpha val="69000"/>
            </a:schemeClr>
          </a:solidFill>
        </p:spPr>
      </p:pic>
      <p:graphicFrame>
        <p:nvGraphicFramePr>
          <p:cNvPr id="106" name="Table 105"/>
          <p:cNvGraphicFramePr>
            <a:graphicFrameLocks noGrp="1"/>
          </p:cNvGraphicFramePr>
          <p:nvPr>
            <p:extLst/>
          </p:nvPr>
        </p:nvGraphicFramePr>
        <p:xfrm>
          <a:off x="414140" y="4349175"/>
          <a:ext cx="2218742" cy="2514598"/>
        </p:xfrm>
        <a:graphic>
          <a:graphicData uri="http://schemas.openxmlformats.org/drawingml/2006/table">
            <a:tbl>
              <a:tblPr firstRow="1" bandRow="1">
                <a:tableStyleId>{5940675A-B579-460E-94D1-54222C63F5DA}</a:tableStyleId>
              </a:tblPr>
              <a:tblGrid>
                <a:gridCol w="774951">
                  <a:extLst>
                    <a:ext uri="{9D8B030D-6E8A-4147-A177-3AD203B41FA5}">
                      <a16:colId xmlns:a16="http://schemas.microsoft.com/office/drawing/2014/main" val="20000"/>
                    </a:ext>
                  </a:extLst>
                </a:gridCol>
                <a:gridCol w="1443791">
                  <a:extLst>
                    <a:ext uri="{9D8B030D-6E8A-4147-A177-3AD203B41FA5}">
                      <a16:colId xmlns:a16="http://schemas.microsoft.com/office/drawing/2014/main" val="20001"/>
                    </a:ext>
                  </a:extLst>
                </a:gridCol>
              </a:tblGrid>
              <a:tr h="326571">
                <a:tc>
                  <a:txBody>
                    <a:bodyPr/>
                    <a:lstStyle/>
                    <a:p>
                      <a:r>
                        <a:rPr lang="en-GB" sz="900" dirty="0" smtClean="0"/>
                        <a:t>Freezing</a:t>
                      </a:r>
                      <a:endParaRPr lang="en-GB" sz="900" dirty="0"/>
                    </a:p>
                  </a:txBody>
                  <a:tcPr marL="65314" marR="65314" marT="32657" marB="32657" anchor="ctr">
                    <a:solidFill>
                      <a:schemeClr val="accent2">
                        <a:lumMod val="20000"/>
                        <a:lumOff val="80000"/>
                      </a:schemeClr>
                    </a:solidFill>
                  </a:tcPr>
                </a:tc>
                <a:tc>
                  <a:txBody>
                    <a:bodyPr/>
                    <a:lstStyle/>
                    <a:p>
                      <a:pPr algn="ctr"/>
                      <a:r>
                        <a:rPr lang="en-GB" sz="900" dirty="0" smtClean="0">
                          <a:solidFill>
                            <a:schemeClr val="tx1"/>
                          </a:solidFill>
                        </a:rPr>
                        <a:t>Liquid turns to a solid. Internal energy decreases.</a:t>
                      </a:r>
                      <a:endParaRPr lang="en-GB" sz="900" dirty="0">
                        <a:solidFill>
                          <a:schemeClr val="tx1"/>
                        </a:solidFill>
                      </a:endParaRPr>
                    </a:p>
                  </a:txBody>
                  <a:tcPr marL="65314" marR="65314" marT="32657" marB="32657" anchor="ctr"/>
                </a:tc>
                <a:extLst>
                  <a:ext uri="{0D108BD9-81ED-4DB2-BD59-A6C34878D82A}">
                    <a16:rowId xmlns:a16="http://schemas.microsoft.com/office/drawing/2014/main" val="10000"/>
                  </a:ext>
                </a:extLst>
              </a:tr>
              <a:tr h="326571">
                <a:tc>
                  <a:txBody>
                    <a:bodyPr/>
                    <a:lstStyle/>
                    <a:p>
                      <a:r>
                        <a:rPr lang="en-GB" sz="900" dirty="0" smtClean="0"/>
                        <a:t>Melting</a:t>
                      </a:r>
                      <a:endParaRPr lang="en-GB" sz="900" dirty="0"/>
                    </a:p>
                  </a:txBody>
                  <a:tcPr marL="65314" marR="65314" marT="32657" marB="32657" anchor="ctr">
                    <a:solidFill>
                      <a:schemeClr val="accent2">
                        <a:lumMod val="20000"/>
                        <a:lumOff val="80000"/>
                      </a:schemeClr>
                    </a:solidFill>
                  </a:tcPr>
                </a:tc>
                <a:tc>
                  <a:txBody>
                    <a:bodyPr/>
                    <a:lstStyle/>
                    <a:p>
                      <a:pPr algn="ctr"/>
                      <a:r>
                        <a:rPr lang="en-GB" sz="900" dirty="0" smtClean="0">
                          <a:solidFill>
                            <a:schemeClr val="tx1"/>
                          </a:solidFill>
                        </a:rPr>
                        <a:t>Solid turns to a liquid. Internal energy increases.</a:t>
                      </a:r>
                      <a:endParaRPr lang="en-GB" sz="900" dirty="0">
                        <a:solidFill>
                          <a:schemeClr val="tx1"/>
                        </a:solidFill>
                      </a:endParaRPr>
                    </a:p>
                  </a:txBody>
                  <a:tcPr marL="65314" marR="65314" marT="32657" marB="32657" anchor="ctr"/>
                </a:tc>
                <a:extLst>
                  <a:ext uri="{0D108BD9-81ED-4DB2-BD59-A6C34878D82A}">
                    <a16:rowId xmlns:a16="http://schemas.microsoft.com/office/drawing/2014/main" val="10001"/>
                  </a:ext>
                </a:extLst>
              </a:tr>
              <a:tr h="326571">
                <a:tc>
                  <a:txBody>
                    <a:bodyPr/>
                    <a:lstStyle/>
                    <a:p>
                      <a:r>
                        <a:rPr lang="en-GB" sz="900" dirty="0" smtClean="0"/>
                        <a:t>Boiling / Evaporating</a:t>
                      </a:r>
                      <a:endParaRPr lang="en-GB" sz="900" dirty="0"/>
                    </a:p>
                  </a:txBody>
                  <a:tcPr marL="65314" marR="65314" marT="32657" marB="32657" anchor="ctr">
                    <a:solidFill>
                      <a:schemeClr val="accent2">
                        <a:lumMod val="20000"/>
                        <a:lumOff val="80000"/>
                      </a:schemeClr>
                    </a:solidFill>
                  </a:tcPr>
                </a:tc>
                <a:tc>
                  <a:txBody>
                    <a:bodyPr/>
                    <a:lstStyle/>
                    <a:p>
                      <a:pPr algn="ctr"/>
                      <a:r>
                        <a:rPr lang="en-GB" sz="900" dirty="0" smtClean="0">
                          <a:solidFill>
                            <a:schemeClr val="tx1"/>
                          </a:solidFill>
                        </a:rPr>
                        <a:t>Liquid turns to a gas. Internal energy increases.</a:t>
                      </a:r>
                      <a:endParaRPr lang="en-GB" sz="900" dirty="0">
                        <a:solidFill>
                          <a:schemeClr val="tx1"/>
                        </a:solidFill>
                      </a:endParaRPr>
                    </a:p>
                  </a:txBody>
                  <a:tcPr marL="65314" marR="65314" marT="32657" marB="32657" anchor="ctr"/>
                </a:tc>
                <a:extLst>
                  <a:ext uri="{0D108BD9-81ED-4DB2-BD59-A6C34878D82A}">
                    <a16:rowId xmlns:a16="http://schemas.microsoft.com/office/drawing/2014/main" val="10002"/>
                  </a:ext>
                </a:extLst>
              </a:tr>
              <a:tr h="326571">
                <a:tc>
                  <a:txBody>
                    <a:bodyPr/>
                    <a:lstStyle/>
                    <a:p>
                      <a:r>
                        <a:rPr lang="en-GB" sz="900" dirty="0" smtClean="0"/>
                        <a:t>Condensation</a:t>
                      </a:r>
                      <a:endParaRPr lang="en-GB" sz="900" dirty="0"/>
                    </a:p>
                  </a:txBody>
                  <a:tcPr marL="65314" marR="65314" marT="32657" marB="32657" anchor="ctr">
                    <a:solidFill>
                      <a:schemeClr val="accent2">
                        <a:lumMod val="20000"/>
                        <a:lumOff val="80000"/>
                      </a:schemeClr>
                    </a:solidFill>
                  </a:tcPr>
                </a:tc>
                <a:tc>
                  <a:txBody>
                    <a:bodyPr/>
                    <a:lstStyle/>
                    <a:p>
                      <a:pPr algn="ctr"/>
                      <a:r>
                        <a:rPr lang="en-GB" sz="900" dirty="0" smtClean="0">
                          <a:solidFill>
                            <a:schemeClr val="tx1"/>
                          </a:solidFill>
                        </a:rPr>
                        <a:t>Gas turns to a liquid. Internal energy  decreases.</a:t>
                      </a:r>
                      <a:endParaRPr lang="en-GB" sz="900" dirty="0">
                        <a:solidFill>
                          <a:schemeClr val="tx1"/>
                        </a:solidFill>
                      </a:endParaRPr>
                    </a:p>
                  </a:txBody>
                  <a:tcPr marL="65314" marR="65314" marT="32657" marB="32657" anchor="ctr"/>
                </a:tc>
                <a:extLst>
                  <a:ext uri="{0D108BD9-81ED-4DB2-BD59-A6C34878D82A}">
                    <a16:rowId xmlns:a16="http://schemas.microsoft.com/office/drawing/2014/main" val="10003"/>
                  </a:ext>
                </a:extLst>
              </a:tr>
              <a:tr h="326571">
                <a:tc>
                  <a:txBody>
                    <a:bodyPr/>
                    <a:lstStyle/>
                    <a:p>
                      <a:r>
                        <a:rPr lang="en-GB" sz="900" dirty="0" smtClean="0"/>
                        <a:t>Sublimation</a:t>
                      </a:r>
                      <a:endParaRPr lang="en-GB" sz="900" dirty="0"/>
                    </a:p>
                  </a:txBody>
                  <a:tcPr marL="65314" marR="65314" marT="32657" marB="32657"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dirty="0" smtClean="0">
                          <a:solidFill>
                            <a:schemeClr val="tx1"/>
                          </a:solidFill>
                        </a:rPr>
                        <a:t>Solid turns directly into a gas.  Internal energy increases.</a:t>
                      </a:r>
                    </a:p>
                  </a:txBody>
                  <a:tcPr marL="65314" marR="65314" marT="32657" marB="32657" anchor="ctr"/>
                </a:tc>
                <a:extLst>
                  <a:ext uri="{0D108BD9-81ED-4DB2-BD59-A6C34878D82A}">
                    <a16:rowId xmlns:a16="http://schemas.microsoft.com/office/drawing/2014/main" val="238243356"/>
                  </a:ext>
                </a:extLst>
              </a:tr>
              <a:tr h="326571">
                <a:tc>
                  <a:txBody>
                    <a:bodyPr/>
                    <a:lstStyle/>
                    <a:p>
                      <a:r>
                        <a:rPr lang="en-GB" sz="900" dirty="0" smtClean="0"/>
                        <a:t>Conservation of mass</a:t>
                      </a:r>
                      <a:endParaRPr lang="en-GB" sz="900" dirty="0"/>
                    </a:p>
                  </a:txBody>
                  <a:tcPr marL="65314" marR="65314" marT="32657" marB="32657"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dirty="0" smtClean="0">
                          <a:solidFill>
                            <a:schemeClr val="tx1"/>
                          </a:solidFill>
                        </a:rPr>
                        <a:t>When substances change state, mass is conserved.</a:t>
                      </a:r>
                    </a:p>
                  </a:txBody>
                  <a:tcPr marL="65314" marR="65314" marT="32657" marB="32657" anchor="ctr"/>
                </a:tc>
                <a:extLst>
                  <a:ext uri="{0D108BD9-81ED-4DB2-BD59-A6C34878D82A}">
                    <a16:rowId xmlns:a16="http://schemas.microsoft.com/office/drawing/2014/main" val="2599545058"/>
                  </a:ext>
                </a:extLst>
              </a:tr>
              <a:tr h="326571">
                <a:tc>
                  <a:txBody>
                    <a:bodyPr/>
                    <a:lstStyle/>
                    <a:p>
                      <a:r>
                        <a:rPr lang="en-GB" sz="900" dirty="0" smtClean="0"/>
                        <a:t>Physical</a:t>
                      </a:r>
                      <a:r>
                        <a:rPr lang="en-GB" sz="900" baseline="0" dirty="0" smtClean="0"/>
                        <a:t> change</a:t>
                      </a:r>
                      <a:endParaRPr lang="en-GB" sz="900" dirty="0"/>
                    </a:p>
                  </a:txBody>
                  <a:tcPr marL="65314" marR="65314" marT="32657" marB="32657"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dirty="0" smtClean="0">
                          <a:solidFill>
                            <a:schemeClr val="tx1"/>
                          </a:solidFill>
                        </a:rPr>
                        <a:t>No new</a:t>
                      </a:r>
                      <a:r>
                        <a:rPr lang="en-GB" sz="900" baseline="0" dirty="0" smtClean="0">
                          <a:solidFill>
                            <a:schemeClr val="tx1"/>
                          </a:solidFill>
                        </a:rPr>
                        <a:t> substance is made, process can be reversed.</a:t>
                      </a:r>
                      <a:endParaRPr lang="en-GB" sz="900" dirty="0" smtClean="0">
                        <a:solidFill>
                          <a:schemeClr val="tx1"/>
                        </a:solidFill>
                      </a:endParaRPr>
                    </a:p>
                  </a:txBody>
                  <a:tcPr marL="65314" marR="65314" marT="32657" marB="32657" anchor="ctr"/>
                </a:tc>
                <a:extLst>
                  <a:ext uri="{0D108BD9-81ED-4DB2-BD59-A6C34878D82A}">
                    <a16:rowId xmlns:a16="http://schemas.microsoft.com/office/drawing/2014/main" val="10006"/>
                  </a:ext>
                </a:extLst>
              </a:tr>
            </a:tbl>
          </a:graphicData>
        </a:graphic>
      </p:graphicFrame>
      <p:pic>
        <p:nvPicPr>
          <p:cNvPr id="107" name="Picture 106" descr=" density of solid liquid and gas" title="sdgdf">
            <a:extLst>
              <a:ext uri="{FF2B5EF4-FFF2-40B4-BE49-F238E27FC236}">
                <a16:creationId xmlns:a16="http://schemas.microsoft.com/office/drawing/2014/main" id="{460C2CC9-3F6A-4CC5-B7F2-D31CD9164250}"/>
              </a:ext>
            </a:extLst>
          </p:cNvPr>
          <p:cNvPicPr/>
          <p:nvPr/>
        </p:nvPicPr>
        <p:blipFill rotWithShape="1">
          <a:blip r:embed="rId4">
            <a:duotone>
              <a:schemeClr val="accent6">
                <a:shade val="45000"/>
                <a:satMod val="135000"/>
              </a:schemeClr>
              <a:prstClr val="white"/>
            </a:duotone>
            <a:extLst>
              <a:ext uri="{28A0092B-C50C-407E-A947-70E740481C1C}">
                <a14:useLocalDpi xmlns:a14="http://schemas.microsoft.com/office/drawing/2010/main" val="0"/>
              </a:ext>
            </a:extLst>
          </a:blip>
          <a:srcRect/>
          <a:stretch/>
        </p:blipFill>
        <p:spPr bwMode="auto">
          <a:xfrm>
            <a:off x="2199475" y="280641"/>
            <a:ext cx="349639" cy="354974"/>
          </a:xfrm>
          <a:prstGeom prst="rect">
            <a:avLst/>
          </a:prstGeom>
          <a:noFill/>
          <a:ln>
            <a:noFill/>
          </a:ln>
          <a:extLst>
            <a:ext uri="{53640926-AAD7-44D8-BBD7-CCE9431645EC}">
              <a14:shadowObscured xmlns:a14="http://schemas.microsoft.com/office/drawing/2010/main"/>
            </a:ext>
          </a:extLst>
        </p:spPr>
      </p:pic>
      <p:pic>
        <p:nvPicPr>
          <p:cNvPr id="108" name="Picture 107" descr=" density of solid liquid and gas" title="sdgdf">
            <a:extLst>
              <a:ext uri="{FF2B5EF4-FFF2-40B4-BE49-F238E27FC236}">
                <a16:creationId xmlns:a16="http://schemas.microsoft.com/office/drawing/2014/main" id="{460C2CC9-3F6A-4CC5-B7F2-D31CD9164250}"/>
              </a:ext>
            </a:extLst>
          </p:cNvPr>
          <p:cNvPicPr/>
          <p:nvPr/>
        </p:nvPicPr>
        <p:blipFill rotWithShape="1">
          <a:blip r:embed="rId5">
            <a:duotone>
              <a:schemeClr val="accent6">
                <a:shade val="45000"/>
                <a:satMod val="135000"/>
              </a:schemeClr>
              <a:prstClr val="white"/>
            </a:duotone>
            <a:extLst>
              <a:ext uri="{28A0092B-C50C-407E-A947-70E740481C1C}">
                <a14:useLocalDpi xmlns:a14="http://schemas.microsoft.com/office/drawing/2010/main" val="0"/>
              </a:ext>
            </a:extLst>
          </a:blip>
          <a:srcRect/>
          <a:stretch/>
        </p:blipFill>
        <p:spPr bwMode="auto">
          <a:xfrm>
            <a:off x="2197056" y="724474"/>
            <a:ext cx="352058" cy="354974"/>
          </a:xfrm>
          <a:prstGeom prst="rect">
            <a:avLst/>
          </a:prstGeom>
          <a:noFill/>
          <a:ln>
            <a:noFill/>
          </a:ln>
          <a:extLst>
            <a:ext uri="{53640926-AAD7-44D8-BBD7-CCE9431645EC}">
              <a14:shadowObscured xmlns:a14="http://schemas.microsoft.com/office/drawing/2010/main"/>
            </a:ext>
          </a:extLst>
        </p:spPr>
      </p:pic>
      <p:pic>
        <p:nvPicPr>
          <p:cNvPr id="111" name="Picture 110" descr=" density of solid liquid and gas" title="sdgdf">
            <a:extLst>
              <a:ext uri="{FF2B5EF4-FFF2-40B4-BE49-F238E27FC236}">
                <a16:creationId xmlns:a16="http://schemas.microsoft.com/office/drawing/2014/main" id="{460C2CC9-3F6A-4CC5-B7F2-D31CD9164250}"/>
              </a:ext>
            </a:extLst>
          </p:cNvPr>
          <p:cNvPicPr/>
          <p:nvPr/>
        </p:nvPicPr>
        <p:blipFill rotWithShape="1">
          <a:blip r:embed="rId6">
            <a:duotone>
              <a:schemeClr val="accent6">
                <a:shade val="45000"/>
                <a:satMod val="135000"/>
              </a:schemeClr>
              <a:prstClr val="white"/>
            </a:duotone>
            <a:extLst>
              <a:ext uri="{28A0092B-C50C-407E-A947-70E740481C1C}">
                <a14:useLocalDpi xmlns:a14="http://schemas.microsoft.com/office/drawing/2010/main" val="0"/>
              </a:ext>
            </a:extLst>
          </a:blip>
          <a:srcRect/>
          <a:stretch/>
        </p:blipFill>
        <p:spPr bwMode="auto">
          <a:xfrm>
            <a:off x="2209391" y="1104994"/>
            <a:ext cx="354477" cy="369144"/>
          </a:xfrm>
          <a:prstGeom prst="rect">
            <a:avLst/>
          </a:prstGeom>
          <a:noFill/>
          <a:ln>
            <a:noFill/>
          </a:ln>
          <a:extLst>
            <a:ext uri="{53640926-AAD7-44D8-BBD7-CCE9431645EC}">
              <a14:shadowObscured xmlns:a14="http://schemas.microsoft.com/office/drawing/2010/main"/>
            </a:ext>
          </a:extLst>
        </p:spPr>
      </p:pic>
      <p:graphicFrame>
        <p:nvGraphicFramePr>
          <p:cNvPr id="113" name="Table 112"/>
          <p:cNvGraphicFramePr>
            <a:graphicFrameLocks noGrp="1"/>
          </p:cNvGraphicFramePr>
          <p:nvPr>
            <p:extLst/>
          </p:nvPr>
        </p:nvGraphicFramePr>
        <p:xfrm>
          <a:off x="3171127" y="4524580"/>
          <a:ext cx="2841063" cy="1430382"/>
        </p:xfrm>
        <a:graphic>
          <a:graphicData uri="http://schemas.openxmlformats.org/drawingml/2006/table">
            <a:tbl>
              <a:tblPr firstRow="1" bandRow="1">
                <a:tableStyleId>{5940675A-B579-460E-94D1-54222C63F5DA}</a:tableStyleId>
              </a:tblPr>
              <a:tblGrid>
                <a:gridCol w="772454">
                  <a:extLst>
                    <a:ext uri="{9D8B030D-6E8A-4147-A177-3AD203B41FA5}">
                      <a16:colId xmlns:a16="http://schemas.microsoft.com/office/drawing/2014/main" val="20000"/>
                    </a:ext>
                  </a:extLst>
                </a:gridCol>
                <a:gridCol w="2068609">
                  <a:extLst>
                    <a:ext uri="{9D8B030D-6E8A-4147-A177-3AD203B41FA5}">
                      <a16:colId xmlns:a16="http://schemas.microsoft.com/office/drawing/2014/main" val="20001"/>
                    </a:ext>
                  </a:extLst>
                </a:gridCol>
              </a:tblGrid>
              <a:tr h="326571">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0" dirty="0" smtClean="0">
                          <a:solidFill>
                            <a:schemeClr val="tx1"/>
                          </a:solidFill>
                        </a:rPr>
                        <a:t>Specific Latent Heat</a:t>
                      </a:r>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Energy needed to change 1kg of</a:t>
                      </a:r>
                      <a:r>
                        <a:rPr lang="en-GB" sz="900" b="1" i="1" baseline="0" dirty="0" smtClean="0">
                          <a:solidFill>
                            <a:schemeClr val="accent2">
                              <a:lumMod val="75000"/>
                            </a:schemeClr>
                          </a:solidFill>
                        </a:rPr>
                        <a:t> a substance’s state</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r h="326571">
                <a:tc>
                  <a:txBody>
                    <a:bodyPr/>
                    <a:lstStyle/>
                    <a:p>
                      <a:pPr algn="ctr"/>
                      <a:r>
                        <a:rPr lang="en-GB" sz="900" dirty="0" smtClean="0">
                          <a:solidFill>
                            <a:schemeClr val="tx1"/>
                          </a:solidFill>
                        </a:rPr>
                        <a:t>Specific Latent Heat of Fusion </a:t>
                      </a:r>
                      <a:endParaRPr lang="en-GB" sz="900" b="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Energy needed to change 1kg of solid into 1 kg of liquid at the same temperature</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r h="457200">
                <a:tc>
                  <a:txBody>
                    <a:bodyPr/>
                    <a:lstStyle/>
                    <a:p>
                      <a:pPr algn="ctr"/>
                      <a:r>
                        <a:rPr lang="en-GB" sz="900" dirty="0" smtClean="0">
                          <a:solidFill>
                            <a:schemeClr val="tx1"/>
                          </a:solidFill>
                        </a:rPr>
                        <a:t>Specific Latent Heat of Vaporisation </a:t>
                      </a:r>
                      <a:endParaRPr lang="en-GB" sz="900" b="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Energy needed to change 1kg of liquid into 1 kg of gas at the same temperature</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2"/>
                  </a:ext>
                </a:extLst>
              </a:tr>
            </a:tbl>
          </a:graphicData>
        </a:graphic>
      </p:graphicFrame>
      <p:cxnSp>
        <p:nvCxnSpPr>
          <p:cNvPr id="118" name="Straight Connector 117"/>
          <p:cNvCxnSpPr>
            <a:stCxn id="113" idx="2"/>
            <a:endCxn id="146" idx="0"/>
          </p:cNvCxnSpPr>
          <p:nvPr/>
        </p:nvCxnSpPr>
        <p:spPr>
          <a:xfrm>
            <a:off x="4591659" y="5634923"/>
            <a:ext cx="265561" cy="7790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26" name="Table 125"/>
          <p:cNvGraphicFramePr>
            <a:graphicFrameLocks noGrp="1"/>
          </p:cNvGraphicFramePr>
          <p:nvPr>
            <p:extLst/>
          </p:nvPr>
        </p:nvGraphicFramePr>
        <p:xfrm>
          <a:off x="6114701" y="4037338"/>
          <a:ext cx="3242059" cy="1365068"/>
        </p:xfrm>
        <a:graphic>
          <a:graphicData uri="http://schemas.openxmlformats.org/drawingml/2006/table">
            <a:tbl>
              <a:tblPr firstRow="1" bandRow="1">
                <a:tableStyleId>{5940675A-B579-460E-94D1-54222C63F5DA}</a:tableStyleId>
              </a:tblPr>
              <a:tblGrid>
                <a:gridCol w="213136">
                  <a:extLst>
                    <a:ext uri="{9D8B030D-6E8A-4147-A177-3AD203B41FA5}">
                      <a16:colId xmlns:a16="http://schemas.microsoft.com/office/drawing/2014/main" val="20000"/>
                    </a:ext>
                  </a:extLst>
                </a:gridCol>
                <a:gridCol w="770311">
                  <a:extLst>
                    <a:ext uri="{9D8B030D-6E8A-4147-A177-3AD203B41FA5}">
                      <a16:colId xmlns:a16="http://schemas.microsoft.com/office/drawing/2014/main" val="20001"/>
                    </a:ext>
                  </a:extLst>
                </a:gridCol>
                <a:gridCol w="2258612">
                  <a:extLst>
                    <a:ext uri="{9D8B030D-6E8A-4147-A177-3AD203B41FA5}">
                      <a16:colId xmlns:a16="http://schemas.microsoft.com/office/drawing/2014/main" val="903883798"/>
                    </a:ext>
                  </a:extLst>
                </a:gridCol>
              </a:tblGrid>
              <a:tr h="601084">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0" dirty="0" smtClean="0">
                          <a:solidFill>
                            <a:schemeClr val="tx1"/>
                          </a:solidFill>
                        </a:rPr>
                        <a:t>Internal energy</a:t>
                      </a:r>
                    </a:p>
                  </a:txBody>
                  <a:tcPr marL="65314" marR="65314" marT="32657" marB="32657" vert="vert270"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Energy stored inside a system by particles</a:t>
                      </a:r>
                      <a:endParaRPr lang="en-GB" sz="900" b="1" i="1" dirty="0">
                        <a:solidFill>
                          <a:schemeClr val="accent2">
                            <a:lumMod val="75000"/>
                          </a:schemeClr>
                        </a:solidFill>
                      </a:endParaRPr>
                    </a:p>
                  </a:txBody>
                  <a:tcPr marL="65314" marR="65314" marT="32657" marB="32657"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dirty="0" smtClean="0">
                          <a:solidFill>
                            <a:schemeClr val="tx1"/>
                          </a:solidFill>
                        </a:rPr>
                        <a:t>Internal energy is the total kinetic and potential energy of all the particles (atoms and molecules) in a system.</a:t>
                      </a:r>
                    </a:p>
                  </a:txBody>
                  <a:tcPr marL="65314" marR="65314" marT="32657" marB="32657" anchor="ctr"/>
                </a:tc>
                <a:extLst>
                  <a:ext uri="{0D108BD9-81ED-4DB2-BD59-A6C34878D82A}">
                    <a16:rowId xmlns:a16="http://schemas.microsoft.com/office/drawing/2014/main" val="10000"/>
                  </a:ext>
                </a:extLst>
              </a:tr>
              <a:tr h="718457">
                <a:tc vMerge="1">
                  <a:txBody>
                    <a:bodyPr/>
                    <a:lstStyle/>
                    <a:p>
                      <a:endParaRPr lang="en-GB"/>
                    </a:p>
                  </a:txBody>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lumMod val="75000"/>
                            </a:schemeClr>
                          </a:solidFill>
                        </a:rPr>
                        <a:t>Heating changes the energy stored within a system</a:t>
                      </a:r>
                    </a:p>
                  </a:txBody>
                  <a:tcPr marL="65314" marR="65314" marT="32657" marB="32657"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dirty="0" smtClean="0">
                          <a:solidFill>
                            <a:schemeClr val="tx1"/>
                          </a:solidFill>
                        </a:rPr>
                        <a:t>Heating causes a change in state. As particles separate, potential energy stored increases. Heating increases the temperature of a system. Particles move faster so kinetic energy of particles increases.</a:t>
                      </a:r>
                    </a:p>
                  </a:txBody>
                  <a:tcPr marL="65314" marR="65314" marT="32657" marB="32657" anchor="ctr"/>
                </a:tc>
                <a:extLst>
                  <a:ext uri="{0D108BD9-81ED-4DB2-BD59-A6C34878D82A}">
                    <a16:rowId xmlns:a16="http://schemas.microsoft.com/office/drawing/2014/main" val="306863517"/>
                  </a:ext>
                </a:extLst>
              </a:tr>
            </a:tbl>
          </a:graphicData>
        </a:graphic>
      </p:graphicFrame>
      <p:sp>
        <p:nvSpPr>
          <p:cNvPr id="127" name="Rectangle 126"/>
          <p:cNvSpPr/>
          <p:nvPr/>
        </p:nvSpPr>
        <p:spPr>
          <a:xfrm>
            <a:off x="4724439" y="5894546"/>
            <a:ext cx="701977" cy="13294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∆E= m X L</a:t>
            </a:r>
            <a:endParaRPr lang="en-GB" sz="857" dirty="0">
              <a:solidFill>
                <a:schemeClr val="tx1"/>
              </a:solidFill>
            </a:endParaRPr>
          </a:p>
        </p:txBody>
      </p:sp>
      <p:graphicFrame>
        <p:nvGraphicFramePr>
          <p:cNvPr id="25" name="Table 24"/>
          <p:cNvGraphicFramePr>
            <a:graphicFrameLocks noGrp="1"/>
          </p:cNvGraphicFramePr>
          <p:nvPr>
            <p:extLst/>
          </p:nvPr>
        </p:nvGraphicFramePr>
        <p:xfrm>
          <a:off x="806997" y="3955485"/>
          <a:ext cx="1669502" cy="339634"/>
        </p:xfrm>
        <a:graphic>
          <a:graphicData uri="http://schemas.openxmlformats.org/drawingml/2006/table">
            <a:tbl>
              <a:tblPr firstRow="1" bandRow="1">
                <a:tableStyleId>{5940675A-B579-460E-94D1-54222C63F5DA}</a:tableStyleId>
              </a:tblPr>
              <a:tblGrid>
                <a:gridCol w="485681">
                  <a:extLst>
                    <a:ext uri="{9D8B030D-6E8A-4147-A177-3AD203B41FA5}">
                      <a16:colId xmlns:a16="http://schemas.microsoft.com/office/drawing/2014/main" val="2137803295"/>
                    </a:ext>
                  </a:extLst>
                </a:gridCol>
                <a:gridCol w="1183821">
                  <a:extLst>
                    <a:ext uri="{9D8B030D-6E8A-4147-A177-3AD203B41FA5}">
                      <a16:colId xmlns:a16="http://schemas.microsoft.com/office/drawing/2014/main" val="3142506274"/>
                    </a:ext>
                  </a:extLst>
                </a:gridCol>
              </a:tblGrid>
              <a:tr h="326571">
                <a:tc>
                  <a:txBody>
                    <a:bodyPr/>
                    <a:lstStyle/>
                    <a:p>
                      <a:pPr algn="ctr"/>
                      <a:r>
                        <a:rPr lang="en-GB" sz="900" b="0" dirty="0" smtClean="0"/>
                        <a:t>Density</a:t>
                      </a:r>
                      <a:endParaRPr lang="en-GB" sz="900" b="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Mass of a substance in a given volume</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168114080"/>
                  </a:ext>
                </a:extLst>
              </a:tr>
            </a:tbl>
          </a:graphicData>
        </a:graphic>
      </p:graphicFrame>
      <p:cxnSp>
        <p:nvCxnSpPr>
          <p:cNvPr id="148" name="Straight Connector 147"/>
          <p:cNvCxnSpPr>
            <a:stCxn id="127" idx="0"/>
            <a:endCxn id="146" idx="2"/>
          </p:cNvCxnSpPr>
          <p:nvPr/>
        </p:nvCxnSpPr>
        <p:spPr>
          <a:xfrm flipH="1" flipV="1">
            <a:off x="4857220" y="5830036"/>
            <a:ext cx="218208" cy="645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69" name="Table 168"/>
          <p:cNvGraphicFramePr>
            <a:graphicFrameLocks noGrp="1"/>
          </p:cNvGraphicFramePr>
          <p:nvPr>
            <p:extLst/>
          </p:nvPr>
        </p:nvGraphicFramePr>
        <p:xfrm>
          <a:off x="5082555" y="2188963"/>
          <a:ext cx="3258623" cy="1025434"/>
        </p:xfrm>
        <a:graphic>
          <a:graphicData uri="http://schemas.openxmlformats.org/drawingml/2006/table">
            <a:tbl>
              <a:tblPr firstRow="1" bandRow="1">
                <a:tableStyleId>{5940675A-B579-460E-94D1-54222C63F5DA}</a:tableStyleId>
              </a:tblPr>
              <a:tblGrid>
                <a:gridCol w="2051942">
                  <a:extLst>
                    <a:ext uri="{9D8B030D-6E8A-4147-A177-3AD203B41FA5}">
                      <a16:colId xmlns:a16="http://schemas.microsoft.com/office/drawing/2014/main" val="20000"/>
                    </a:ext>
                  </a:extLst>
                </a:gridCol>
                <a:gridCol w="1206681">
                  <a:extLst>
                    <a:ext uri="{9D8B030D-6E8A-4147-A177-3AD203B41FA5}">
                      <a16:colId xmlns:a16="http://schemas.microsoft.com/office/drawing/2014/main" val="20001"/>
                    </a:ext>
                  </a:extLst>
                </a:gridCol>
              </a:tblGrid>
              <a:tr h="457200">
                <a:tc rowSpan="2">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900" b="1" dirty="0" smtClean="0">
                          <a:solidFill>
                            <a:schemeClr val="tx1"/>
                          </a:solidFill>
                        </a:rPr>
                        <a:t>PHYSICS</a:t>
                      </a:r>
                      <a:r>
                        <a:rPr lang="en-GB" sz="900" b="1" baseline="0" dirty="0" smtClean="0">
                          <a:solidFill>
                            <a:schemeClr val="tx1"/>
                          </a:solidFill>
                        </a:rPr>
                        <a:t> ONLY</a:t>
                      </a:r>
                      <a:r>
                        <a:rPr lang="en-GB" sz="900" b="1" dirty="0" smtClean="0">
                          <a:solidFill>
                            <a:schemeClr val="tx1"/>
                          </a:solidFill>
                        </a:rPr>
                        <a:t>:</a:t>
                      </a:r>
                      <a:r>
                        <a:rPr lang="en-GB" sz="900" dirty="0" smtClean="0">
                          <a:solidFill>
                            <a:schemeClr val="tx1"/>
                          </a:solidFill>
                        </a:rPr>
                        <a:t> when you do work the temperature increases</a:t>
                      </a:r>
                      <a:r>
                        <a:rPr lang="en-GB" sz="900" baseline="0" dirty="0" smtClean="0">
                          <a:solidFill>
                            <a:schemeClr val="tx1"/>
                          </a:solidFill>
                        </a:rPr>
                        <a:t> e.g.</a:t>
                      </a:r>
                      <a:r>
                        <a:rPr lang="en-GB" sz="900" dirty="0" smtClean="0">
                          <a:solidFill>
                            <a:schemeClr val="tx1"/>
                          </a:solidFill>
                        </a:rPr>
                        <a:t> pump air quickly into a ball, the air gets hot because as the piston in the pump moves the particles bounce off increasing kinetic energy,</a:t>
                      </a:r>
                      <a:r>
                        <a:rPr lang="en-GB" sz="900" baseline="0" dirty="0" smtClean="0">
                          <a:solidFill>
                            <a:schemeClr val="tx1"/>
                          </a:solidFill>
                        </a:rPr>
                        <a:t> which causes a</a:t>
                      </a:r>
                      <a:r>
                        <a:rPr lang="en-GB" sz="900" dirty="0" smtClean="0">
                          <a:solidFill>
                            <a:schemeClr val="tx1"/>
                          </a:solidFill>
                        </a:rPr>
                        <a:t> temperature rise. </a:t>
                      </a:r>
                    </a:p>
                  </a:txBody>
                  <a:tcPr marL="65314" marR="65314" marT="32657" marB="32657"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dirty="0" smtClean="0">
                          <a:solidFill>
                            <a:schemeClr val="tx1"/>
                          </a:solidFill>
                        </a:rPr>
                        <a:t>Reducing the volume of a fixed mass of gas increases the pressure.</a:t>
                      </a:r>
                    </a:p>
                  </a:txBody>
                  <a:tcPr marL="65314" marR="65314" marT="32657" marB="32657" anchor="ctr"/>
                </a:tc>
                <a:extLst>
                  <a:ext uri="{0D108BD9-81ED-4DB2-BD59-A6C34878D82A}">
                    <a16:rowId xmlns:a16="http://schemas.microsoft.com/office/drawing/2014/main" val="10000"/>
                  </a:ext>
                </a:extLst>
              </a:tr>
              <a:tr h="415445">
                <a:tc vMerge="1">
                  <a:txBody>
                    <a:bodyPr/>
                    <a:lstStyle/>
                    <a:p>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dirty="0" smtClean="0">
                          <a:solidFill>
                            <a:schemeClr val="tx1"/>
                          </a:solidFill>
                        </a:rPr>
                        <a:t>Halving the volume</a:t>
                      </a:r>
                      <a:r>
                        <a:rPr lang="en-GB" sz="900" baseline="0" dirty="0" smtClean="0">
                          <a:solidFill>
                            <a:schemeClr val="tx1"/>
                          </a:solidFill>
                        </a:rPr>
                        <a:t> </a:t>
                      </a:r>
                      <a:r>
                        <a:rPr lang="en-GB" sz="900" dirty="0" smtClean="0">
                          <a:solidFill>
                            <a:schemeClr val="tx1"/>
                          </a:solidFill>
                        </a:rPr>
                        <a:t>doubles the pressure.</a:t>
                      </a:r>
                    </a:p>
                  </a:txBody>
                  <a:tcPr marL="65314" marR="65314" marT="32657" marB="32657" anchor="ctr"/>
                </a:tc>
                <a:extLst>
                  <a:ext uri="{0D108BD9-81ED-4DB2-BD59-A6C34878D82A}">
                    <a16:rowId xmlns:a16="http://schemas.microsoft.com/office/drawing/2014/main" val="10001"/>
                  </a:ext>
                </a:extLst>
              </a:tr>
            </a:tbl>
          </a:graphicData>
        </a:graphic>
      </p:graphicFrame>
      <p:pic>
        <p:nvPicPr>
          <p:cNvPr id="170" name="Picture 169">
            <a:extLst>
              <a:ext uri="{FF2B5EF4-FFF2-40B4-BE49-F238E27FC236}">
                <a16:creationId xmlns:a16="http://schemas.microsoft.com/office/drawing/2014/main" id="{84A6F5B7-FD59-4399-B899-F6723A5A0313}"/>
              </a:ext>
            </a:extLst>
          </p:cNvPr>
          <p:cNvPicPr>
            <a:picLocks noChangeAspect="1"/>
          </p:cNvPicPr>
          <p:nvPr/>
        </p:nvPicPr>
        <p:blipFill rotWithShape="1">
          <a:blip r:embed="rId7">
            <a:extLst>
              <a:ext uri="{28A0092B-C50C-407E-A947-70E740481C1C}">
                <a14:useLocalDpi xmlns:a14="http://schemas.microsoft.com/office/drawing/2010/main" val="0"/>
              </a:ext>
            </a:extLst>
          </a:blip>
          <a:srcRect t="16683"/>
          <a:stretch/>
        </p:blipFill>
        <p:spPr>
          <a:xfrm>
            <a:off x="6128663" y="5437003"/>
            <a:ext cx="1599798" cy="1141726"/>
          </a:xfrm>
          <a:prstGeom prst="rect">
            <a:avLst/>
          </a:prstGeom>
        </p:spPr>
      </p:pic>
      <p:cxnSp>
        <p:nvCxnSpPr>
          <p:cNvPr id="175" name="Straight Connector 174"/>
          <p:cNvCxnSpPr>
            <a:endCxn id="25" idx="0"/>
          </p:cNvCxnSpPr>
          <p:nvPr/>
        </p:nvCxnSpPr>
        <p:spPr>
          <a:xfrm>
            <a:off x="1150944" y="3851204"/>
            <a:ext cx="490804" cy="1042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78" idx="2"/>
            <a:endCxn id="50" idx="0"/>
          </p:cNvCxnSpPr>
          <p:nvPr/>
        </p:nvCxnSpPr>
        <p:spPr>
          <a:xfrm>
            <a:off x="784864" y="3541617"/>
            <a:ext cx="364945" cy="1042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a:stCxn id="105" idx="0"/>
            <a:endCxn id="51" idx="2"/>
          </p:cNvCxnSpPr>
          <p:nvPr/>
        </p:nvCxnSpPr>
        <p:spPr>
          <a:xfrm flipV="1">
            <a:off x="2903601" y="1629614"/>
            <a:ext cx="1251216" cy="3291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a:stCxn id="4" idx="0"/>
            <a:endCxn id="276" idx="2"/>
          </p:cNvCxnSpPr>
          <p:nvPr/>
        </p:nvCxnSpPr>
        <p:spPr>
          <a:xfrm flipV="1">
            <a:off x="3941240" y="2514310"/>
            <a:ext cx="290202" cy="1891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2" name="Table 101"/>
          <p:cNvGraphicFramePr>
            <a:graphicFrameLocks noGrp="1"/>
          </p:cNvGraphicFramePr>
          <p:nvPr>
            <p:extLst/>
          </p:nvPr>
        </p:nvGraphicFramePr>
        <p:xfrm>
          <a:off x="4971988" y="3175691"/>
          <a:ext cx="2723959" cy="751114"/>
        </p:xfrm>
        <a:graphic>
          <a:graphicData uri="http://schemas.openxmlformats.org/drawingml/2006/table">
            <a:tbl>
              <a:tblPr firstRow="1" bandRow="1">
                <a:tableStyleId>{5940675A-B579-460E-94D1-54222C63F5DA}</a:tableStyleId>
              </a:tblPr>
              <a:tblGrid>
                <a:gridCol w="511262">
                  <a:extLst>
                    <a:ext uri="{9D8B030D-6E8A-4147-A177-3AD203B41FA5}">
                      <a16:colId xmlns:a16="http://schemas.microsoft.com/office/drawing/2014/main" val="3229561204"/>
                    </a:ext>
                  </a:extLst>
                </a:gridCol>
                <a:gridCol w="844686">
                  <a:extLst>
                    <a:ext uri="{9D8B030D-6E8A-4147-A177-3AD203B41FA5}">
                      <a16:colId xmlns:a16="http://schemas.microsoft.com/office/drawing/2014/main" val="1273655225"/>
                    </a:ext>
                  </a:extLst>
                </a:gridCol>
                <a:gridCol w="1368011">
                  <a:extLst>
                    <a:ext uri="{9D8B030D-6E8A-4147-A177-3AD203B41FA5}">
                      <a16:colId xmlns:a16="http://schemas.microsoft.com/office/drawing/2014/main" val="2574774749"/>
                    </a:ext>
                  </a:extLst>
                </a:gridCol>
              </a:tblGrid>
              <a:tr h="718457">
                <a:tc>
                  <a:txBody>
                    <a:bodyPr/>
                    <a:lstStyle/>
                    <a:p>
                      <a:pPr algn="ctr"/>
                      <a:r>
                        <a:rPr lang="en-GB" sz="900" b="0" dirty="0" smtClean="0">
                          <a:solidFill>
                            <a:schemeClr val="tx1"/>
                          </a:solidFill>
                        </a:rPr>
                        <a:t>Specific Heat Capacity</a:t>
                      </a:r>
                      <a:endParaRPr lang="en-GB" sz="900" b="0" dirty="0">
                        <a:solidFill>
                          <a:schemeClr val="tx1"/>
                        </a:solidFill>
                      </a:endParaRPr>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Energy needed to raise 1kg of substance by 1°C</a:t>
                      </a:r>
                      <a:endParaRPr lang="en-GB" sz="900" b="1" i="1" dirty="0">
                        <a:solidFill>
                          <a:schemeClr val="accent2">
                            <a:lumMod val="75000"/>
                          </a:schemeClr>
                        </a:solidFill>
                      </a:endParaRPr>
                    </a:p>
                  </a:txBody>
                  <a:tcPr marL="65314" marR="65314" marT="32657" marB="32657" anchor="ctr"/>
                </a:tc>
                <a:tc>
                  <a:txBody>
                    <a:bodyPr/>
                    <a:lstStyle/>
                    <a:p>
                      <a:r>
                        <a:rPr lang="en-GB" sz="900" dirty="0" smtClean="0">
                          <a:solidFill>
                            <a:schemeClr val="tx1"/>
                          </a:solidFill>
                        </a:rPr>
                        <a:t>Depends on:</a:t>
                      </a:r>
                    </a:p>
                    <a:p>
                      <a:pPr marL="171450" indent="-171450">
                        <a:buFont typeface="Arial" panose="020B0604020202020204" pitchFamily="34" charset="0"/>
                        <a:buChar char="•"/>
                      </a:pPr>
                      <a:r>
                        <a:rPr lang="en-GB" sz="900" dirty="0" smtClean="0">
                          <a:solidFill>
                            <a:schemeClr val="tx1"/>
                          </a:solidFill>
                        </a:rPr>
                        <a:t>Mass of substance</a:t>
                      </a:r>
                    </a:p>
                    <a:p>
                      <a:pPr marL="171450" indent="-171450">
                        <a:buFont typeface="Arial" panose="020B0604020202020204" pitchFamily="34" charset="0"/>
                        <a:buChar char="•"/>
                      </a:pPr>
                      <a:r>
                        <a:rPr lang="en-GB" sz="900" dirty="0" smtClean="0">
                          <a:solidFill>
                            <a:schemeClr val="tx1"/>
                          </a:solidFill>
                        </a:rPr>
                        <a:t>What the substance is </a:t>
                      </a:r>
                    </a:p>
                    <a:p>
                      <a:pPr marL="171450" indent="-171450">
                        <a:buFont typeface="Arial" panose="020B0604020202020204" pitchFamily="34" charset="0"/>
                        <a:buChar char="•"/>
                      </a:pPr>
                      <a:r>
                        <a:rPr lang="en-GB" sz="900" dirty="0" smtClean="0">
                          <a:solidFill>
                            <a:schemeClr val="tx1"/>
                          </a:solidFill>
                        </a:rPr>
                        <a:t>Energy put into the system.</a:t>
                      </a:r>
                    </a:p>
                  </a:txBody>
                  <a:tcPr marL="65314" marR="65314" marT="32657" marB="32657" anchor="ctr"/>
                </a:tc>
                <a:extLst>
                  <a:ext uri="{0D108BD9-81ED-4DB2-BD59-A6C34878D82A}">
                    <a16:rowId xmlns:a16="http://schemas.microsoft.com/office/drawing/2014/main" val="3600981469"/>
                  </a:ext>
                </a:extLst>
              </a:tr>
            </a:tbl>
          </a:graphicData>
        </a:graphic>
      </p:graphicFrame>
      <p:cxnSp>
        <p:nvCxnSpPr>
          <p:cNvPr id="352" name="Straight Connector 351"/>
          <p:cNvCxnSpPr>
            <a:stCxn id="16" idx="2"/>
            <a:endCxn id="113" idx="0"/>
          </p:cNvCxnSpPr>
          <p:nvPr/>
        </p:nvCxnSpPr>
        <p:spPr>
          <a:xfrm>
            <a:off x="4087370" y="4355813"/>
            <a:ext cx="504289" cy="1687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7" name="Straight Connector 356"/>
          <p:cNvCxnSpPr>
            <a:stCxn id="16" idx="3"/>
            <a:endCxn id="102" idx="1"/>
          </p:cNvCxnSpPr>
          <p:nvPr/>
        </p:nvCxnSpPr>
        <p:spPr>
          <a:xfrm flipV="1">
            <a:off x="4857800" y="3534920"/>
            <a:ext cx="114188" cy="5900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367" name="Picture 366">
            <a:extLst>
              <a:ext uri="{FF2B5EF4-FFF2-40B4-BE49-F238E27FC236}">
                <a16:creationId xmlns:a16="http://schemas.microsoft.com/office/drawing/2014/main" id="{3BF7C09D-8783-4343-9F5E-18DE9ABDC724}"/>
              </a:ext>
            </a:extLst>
          </p:cNvPr>
          <p:cNvPicPr>
            <a:picLocks noChangeAspect="1"/>
          </p:cNvPicPr>
          <p:nvPr/>
        </p:nvPicPr>
        <p:blipFill rotWithShape="1">
          <a:blip r:embed="rId8">
            <a:extLst>
              <a:ext uri="{28A0092B-C50C-407E-A947-70E740481C1C}">
                <a14:useLocalDpi xmlns:a14="http://schemas.microsoft.com/office/drawing/2010/main" val="0"/>
              </a:ext>
            </a:extLst>
          </a:blip>
          <a:srcRect/>
          <a:stretch/>
        </p:blipFill>
        <p:spPr>
          <a:xfrm>
            <a:off x="1086437" y="53966"/>
            <a:ext cx="879456" cy="639130"/>
          </a:xfrm>
          <a:prstGeom prst="rect">
            <a:avLst/>
          </a:prstGeom>
        </p:spPr>
      </p:pic>
      <p:sp>
        <p:nvSpPr>
          <p:cNvPr id="402" name="Rectangle 401"/>
          <p:cNvSpPr/>
          <p:nvPr/>
        </p:nvSpPr>
        <p:spPr>
          <a:xfrm>
            <a:off x="8621341" y="2535472"/>
            <a:ext cx="803456" cy="16801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7" dirty="0">
                <a:solidFill>
                  <a:schemeClr val="tx1"/>
                </a:solidFill>
              </a:rPr>
              <a:t>P</a:t>
            </a:r>
            <a:r>
              <a:rPr lang="en-GB" sz="857" baseline="-25000" dirty="0">
                <a:solidFill>
                  <a:schemeClr val="tx1"/>
                </a:solidFill>
              </a:rPr>
              <a:t>1</a:t>
            </a:r>
            <a:r>
              <a:rPr lang="en-GB" sz="857" dirty="0">
                <a:solidFill>
                  <a:schemeClr val="tx1"/>
                </a:solidFill>
              </a:rPr>
              <a:t>V</a:t>
            </a:r>
            <a:r>
              <a:rPr lang="en-GB" sz="857" baseline="-25000" dirty="0">
                <a:solidFill>
                  <a:schemeClr val="tx1"/>
                </a:solidFill>
              </a:rPr>
              <a:t>1</a:t>
            </a:r>
            <a:r>
              <a:rPr lang="en-GB" sz="857" dirty="0">
                <a:solidFill>
                  <a:schemeClr val="tx1"/>
                </a:solidFill>
              </a:rPr>
              <a:t>  = P</a:t>
            </a:r>
            <a:r>
              <a:rPr lang="en-GB" sz="857" baseline="-25000" dirty="0">
                <a:solidFill>
                  <a:schemeClr val="tx1"/>
                </a:solidFill>
              </a:rPr>
              <a:t>2</a:t>
            </a:r>
            <a:r>
              <a:rPr lang="en-GB" sz="857" dirty="0">
                <a:solidFill>
                  <a:schemeClr val="tx1"/>
                </a:solidFill>
              </a:rPr>
              <a:t>V</a:t>
            </a:r>
            <a:r>
              <a:rPr lang="en-GB" sz="857" baseline="-25000" dirty="0">
                <a:solidFill>
                  <a:schemeClr val="tx1"/>
                </a:solidFill>
              </a:rPr>
              <a:t>2</a:t>
            </a:r>
            <a:r>
              <a:rPr lang="en-GB" sz="857" dirty="0">
                <a:solidFill>
                  <a:schemeClr val="tx1"/>
                </a:solidFill>
              </a:rPr>
              <a:t> </a:t>
            </a:r>
            <a:endParaRPr lang="en-GB" sz="857" dirty="0">
              <a:solidFill>
                <a:schemeClr val="tx1"/>
              </a:solidFill>
            </a:endParaRPr>
          </a:p>
        </p:txBody>
      </p:sp>
      <p:cxnSp>
        <p:nvCxnSpPr>
          <p:cNvPr id="403" name="Straight Connector 402"/>
          <p:cNvCxnSpPr>
            <a:stCxn id="402" idx="0"/>
            <a:endCxn id="178" idx="2"/>
          </p:cNvCxnSpPr>
          <p:nvPr/>
        </p:nvCxnSpPr>
        <p:spPr>
          <a:xfrm flipH="1" flipV="1">
            <a:off x="9020457" y="2447279"/>
            <a:ext cx="2611" cy="881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853007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8" name="Straight Connector 167"/>
          <p:cNvCxnSpPr>
            <a:stCxn id="10" idx="3"/>
          </p:cNvCxnSpPr>
          <p:nvPr/>
        </p:nvCxnSpPr>
        <p:spPr>
          <a:xfrm flipV="1">
            <a:off x="5342316" y="2190815"/>
            <a:ext cx="383989" cy="1440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a:off x="5595319" y="3607404"/>
            <a:ext cx="0" cy="1944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a:off x="5726304" y="2544693"/>
            <a:ext cx="0" cy="3555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p:cNvCxnSpPr>
            <a:stCxn id="204" idx="1"/>
          </p:cNvCxnSpPr>
          <p:nvPr/>
        </p:nvCxnSpPr>
        <p:spPr>
          <a:xfrm flipH="1">
            <a:off x="8288259" y="1546848"/>
            <a:ext cx="178206" cy="1187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p:cNvCxnSpPr>
            <a:stCxn id="206" idx="1"/>
          </p:cNvCxnSpPr>
          <p:nvPr/>
        </p:nvCxnSpPr>
        <p:spPr>
          <a:xfrm flipH="1">
            <a:off x="8128686" y="1765012"/>
            <a:ext cx="367886" cy="50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p:cNvCxnSpPr>
            <a:stCxn id="207" idx="1"/>
          </p:cNvCxnSpPr>
          <p:nvPr/>
        </p:nvCxnSpPr>
        <p:spPr>
          <a:xfrm flipH="1">
            <a:off x="8050089" y="1979689"/>
            <a:ext cx="458787" cy="46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p:cNvCxnSpPr>
            <a:stCxn id="141" idx="0"/>
          </p:cNvCxnSpPr>
          <p:nvPr/>
        </p:nvCxnSpPr>
        <p:spPr>
          <a:xfrm flipV="1">
            <a:off x="4491425" y="738656"/>
            <a:ext cx="250327" cy="2846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p:cNvCxnSpPr>
            <a:stCxn id="156" idx="3"/>
            <a:endCxn id="139" idx="1"/>
          </p:cNvCxnSpPr>
          <p:nvPr/>
        </p:nvCxnSpPr>
        <p:spPr>
          <a:xfrm flipV="1">
            <a:off x="3823215" y="6077620"/>
            <a:ext cx="86388" cy="77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3076371" y="112988"/>
            <a:ext cx="1" cy="15665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a:stCxn id="73" idx="0"/>
          </p:cNvCxnSpPr>
          <p:nvPr/>
        </p:nvCxnSpPr>
        <p:spPr>
          <a:xfrm flipH="1" flipV="1">
            <a:off x="3979895" y="95865"/>
            <a:ext cx="1" cy="1480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34" idx="3"/>
            <a:endCxn id="11" idx="1"/>
          </p:cNvCxnSpPr>
          <p:nvPr/>
        </p:nvCxnSpPr>
        <p:spPr>
          <a:xfrm>
            <a:off x="2935665" y="1676471"/>
            <a:ext cx="140706" cy="3003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p:cNvCxnSpPr>
            <a:stCxn id="11" idx="3"/>
          </p:cNvCxnSpPr>
          <p:nvPr/>
        </p:nvCxnSpPr>
        <p:spPr>
          <a:xfrm>
            <a:off x="3276548" y="1976832"/>
            <a:ext cx="283902" cy="38651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3076371" y="1498790"/>
            <a:ext cx="200176" cy="95608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000" b="1" dirty="0">
                <a:solidFill>
                  <a:schemeClr val="tx1"/>
                </a:solidFill>
              </a:rPr>
              <a:t>Atom structure</a:t>
            </a:r>
            <a:endParaRPr lang="en-GB" sz="1000" b="1" dirty="0">
              <a:solidFill>
                <a:schemeClr val="tx1"/>
              </a:solidFill>
            </a:endParaRPr>
          </a:p>
        </p:txBody>
      </p:sp>
      <p:cxnSp>
        <p:nvCxnSpPr>
          <p:cNvPr id="149" name="Straight Connector 148"/>
          <p:cNvCxnSpPr>
            <a:stCxn id="4" idx="2"/>
            <a:endCxn id="276" idx="0"/>
          </p:cNvCxnSpPr>
          <p:nvPr/>
        </p:nvCxnSpPr>
        <p:spPr>
          <a:xfrm flipH="1">
            <a:off x="3664788" y="3429756"/>
            <a:ext cx="423799" cy="14664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a:stCxn id="12" idx="2"/>
            <a:endCxn id="4" idx="0"/>
          </p:cNvCxnSpPr>
          <p:nvPr/>
        </p:nvCxnSpPr>
        <p:spPr>
          <a:xfrm>
            <a:off x="3823214" y="2647163"/>
            <a:ext cx="265373" cy="1230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stCxn id="276" idx="2"/>
            <a:endCxn id="156" idx="0"/>
          </p:cNvCxnSpPr>
          <p:nvPr/>
        </p:nvCxnSpPr>
        <p:spPr>
          <a:xfrm>
            <a:off x="3664789" y="5474338"/>
            <a:ext cx="4659" cy="1330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4" idx="3"/>
            <a:endCxn id="16" idx="1"/>
          </p:cNvCxnSpPr>
          <p:nvPr/>
        </p:nvCxnSpPr>
        <p:spPr>
          <a:xfrm>
            <a:off x="4612758" y="3099996"/>
            <a:ext cx="85288" cy="1006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3564417" y="2770235"/>
            <a:ext cx="1048341" cy="685957"/>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AQA</a:t>
            </a:r>
          </a:p>
          <a:p>
            <a:pPr algn="ctr"/>
            <a:r>
              <a:rPr lang="en-GB" sz="1286" b="1" dirty="0">
                <a:ea typeface="Verdana" panose="020B0604030504040204" pitchFamily="34" charset="0"/>
                <a:cs typeface="Verdana" panose="020B0604030504040204" pitchFamily="34" charset="0"/>
              </a:rPr>
              <a:t>ATOMIC STRUCTURE</a:t>
            </a:r>
            <a:endParaRPr lang="en-GB" sz="1286" dirty="0">
              <a:ea typeface="Verdana" panose="020B0604030504040204" pitchFamily="34" charset="0"/>
              <a:cs typeface="Verdana" panose="020B0604030504040204" pitchFamily="34" charset="0"/>
            </a:endParaRPr>
          </a:p>
        </p:txBody>
      </p:sp>
      <p:sp>
        <p:nvSpPr>
          <p:cNvPr id="276" name="Rectangle 275"/>
          <p:cNvSpPr/>
          <p:nvPr/>
        </p:nvSpPr>
        <p:spPr>
          <a:xfrm>
            <a:off x="3499908" y="3576399"/>
            <a:ext cx="382541" cy="189793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270" wrap="square">
            <a:spAutoFit/>
          </a:bodyPr>
          <a:lstStyle/>
          <a:p>
            <a:pPr algn="ctr"/>
            <a:r>
              <a:rPr lang="en-GB" sz="1286" b="1" dirty="0">
                <a:ea typeface="Verdana" panose="020B0604030504040204" pitchFamily="34" charset="0"/>
                <a:cs typeface="Verdana" panose="020B0604030504040204" pitchFamily="34" charset="0"/>
              </a:rPr>
              <a:t>Nuclear fission and fusion</a:t>
            </a:r>
            <a:endParaRPr lang="en-GB" sz="1286" dirty="0">
              <a:ea typeface="Verdana" panose="020B0604030504040204" pitchFamily="34" charset="0"/>
              <a:cs typeface="Verdana" panose="020B0604030504040204" pitchFamily="34" charset="0"/>
            </a:endParaRPr>
          </a:p>
        </p:txBody>
      </p:sp>
      <p:sp>
        <p:nvSpPr>
          <p:cNvPr id="10" name="Rectangle 9"/>
          <p:cNvSpPr/>
          <p:nvPr/>
        </p:nvSpPr>
        <p:spPr>
          <a:xfrm>
            <a:off x="4427052" y="2005145"/>
            <a:ext cx="915263" cy="685957"/>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Atoms and Nuclear Radiation</a:t>
            </a:r>
            <a:endParaRPr lang="en-GB" sz="1286" dirty="0">
              <a:ea typeface="Verdana" panose="020B0604030504040204" pitchFamily="34" charset="0"/>
              <a:cs typeface="Verdana" panose="020B0604030504040204" pitchFamily="34" charset="0"/>
            </a:endParaRPr>
          </a:p>
        </p:txBody>
      </p:sp>
      <p:sp>
        <p:nvSpPr>
          <p:cNvPr id="12" name="Rectangle 11"/>
          <p:cNvSpPr/>
          <p:nvPr/>
        </p:nvSpPr>
        <p:spPr>
          <a:xfrm>
            <a:off x="3363802" y="2185497"/>
            <a:ext cx="918825" cy="48808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Atoms and Isotopes</a:t>
            </a:r>
            <a:endParaRPr lang="en-GB" sz="1286" dirty="0">
              <a:ea typeface="Verdana" panose="020B0604030504040204" pitchFamily="34" charset="0"/>
              <a:cs typeface="Verdana" panose="020B0604030504040204" pitchFamily="34" charset="0"/>
            </a:endParaRPr>
          </a:p>
        </p:txBody>
      </p:sp>
      <p:sp>
        <p:nvSpPr>
          <p:cNvPr id="16" name="Rectangle 15"/>
          <p:cNvSpPr/>
          <p:nvPr/>
        </p:nvSpPr>
        <p:spPr>
          <a:xfrm>
            <a:off x="4698046" y="2771933"/>
            <a:ext cx="1774597" cy="1081706"/>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286" b="1" dirty="0">
                <a:ea typeface="Verdana" panose="020B0604030504040204" pitchFamily="34" charset="0"/>
                <a:cs typeface="Verdana" panose="020B0604030504040204" pitchFamily="34" charset="0"/>
              </a:rPr>
              <a:t>PHYSICS ONLY: Hazards and uses of Radioactive emissions and of background radiation</a:t>
            </a:r>
            <a:endParaRPr lang="en-GB" sz="1286" dirty="0">
              <a:ea typeface="Verdana" panose="020B0604030504040204" pitchFamily="34" charset="0"/>
              <a:cs typeface="Verdana" panose="020B0604030504040204" pitchFamily="34" charset="0"/>
            </a:endParaRPr>
          </a:p>
        </p:txBody>
      </p:sp>
      <p:cxnSp>
        <p:nvCxnSpPr>
          <p:cNvPr id="27" name="Straight Connector 26"/>
          <p:cNvCxnSpPr>
            <a:stCxn id="4" idx="0"/>
            <a:endCxn id="10" idx="2"/>
          </p:cNvCxnSpPr>
          <p:nvPr/>
        </p:nvCxnSpPr>
        <p:spPr>
          <a:xfrm flipV="1">
            <a:off x="4088588" y="2664666"/>
            <a:ext cx="796096" cy="1055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4" name="Table 33"/>
          <p:cNvGraphicFramePr>
            <a:graphicFrameLocks noGrp="1"/>
          </p:cNvGraphicFramePr>
          <p:nvPr>
            <p:extLst/>
          </p:nvPr>
        </p:nvGraphicFramePr>
        <p:xfrm>
          <a:off x="427734" y="1284586"/>
          <a:ext cx="2507930" cy="783771"/>
        </p:xfrm>
        <a:graphic>
          <a:graphicData uri="http://schemas.openxmlformats.org/drawingml/2006/table">
            <a:tbl>
              <a:tblPr firstRow="1" bandRow="1">
                <a:tableStyleId>{5940675A-B579-460E-94D1-54222C63F5DA}</a:tableStyleId>
              </a:tblPr>
              <a:tblGrid>
                <a:gridCol w="528031">
                  <a:extLst>
                    <a:ext uri="{9D8B030D-6E8A-4147-A177-3AD203B41FA5}">
                      <a16:colId xmlns:a16="http://schemas.microsoft.com/office/drawing/2014/main" val="20000"/>
                    </a:ext>
                  </a:extLst>
                </a:gridCol>
                <a:gridCol w="483326">
                  <a:extLst>
                    <a:ext uri="{9D8B030D-6E8A-4147-A177-3AD203B41FA5}">
                      <a16:colId xmlns:a16="http://schemas.microsoft.com/office/drawing/2014/main" val="20001"/>
                    </a:ext>
                  </a:extLst>
                </a:gridCol>
                <a:gridCol w="539906">
                  <a:extLst>
                    <a:ext uri="{9D8B030D-6E8A-4147-A177-3AD203B41FA5}">
                      <a16:colId xmlns:a16="http://schemas.microsoft.com/office/drawing/2014/main" val="20002"/>
                    </a:ext>
                  </a:extLst>
                </a:gridCol>
                <a:gridCol w="956666">
                  <a:extLst>
                    <a:ext uri="{9D8B030D-6E8A-4147-A177-3AD203B41FA5}">
                      <a16:colId xmlns:a16="http://schemas.microsoft.com/office/drawing/2014/main" val="20003"/>
                    </a:ext>
                  </a:extLst>
                </a:gridCol>
              </a:tblGrid>
              <a:tr h="195943">
                <a:tc>
                  <a:txBody>
                    <a:bodyPr/>
                    <a:lstStyle/>
                    <a:p>
                      <a:r>
                        <a:rPr lang="en-GB" sz="900" dirty="0" smtClean="0"/>
                        <a:t>Particle</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Charge</a:t>
                      </a:r>
                      <a:endParaRPr lang="en-GB" sz="900" b="1" i="1" dirty="0">
                        <a:solidFill>
                          <a:schemeClr val="accent2">
                            <a:lumMod val="75000"/>
                          </a:schemeClr>
                        </a:solidFill>
                      </a:endParaRPr>
                    </a:p>
                  </a:txBody>
                  <a:tcPr marL="65314" marR="65314" marT="32657" marB="32657" anchor="ctr"/>
                </a:tc>
                <a:tc>
                  <a:txBody>
                    <a:bodyPr/>
                    <a:lstStyle/>
                    <a:p>
                      <a:pPr algn="ctr"/>
                      <a:r>
                        <a:rPr lang="en-GB" sz="900" b="1" i="1" dirty="0" smtClean="0">
                          <a:solidFill>
                            <a:schemeClr val="accent2">
                              <a:lumMod val="75000"/>
                            </a:schemeClr>
                          </a:solidFill>
                        </a:rPr>
                        <a:t>Size</a:t>
                      </a:r>
                      <a:endParaRPr lang="en-GB" sz="900" b="1" i="1" dirty="0">
                        <a:solidFill>
                          <a:schemeClr val="accent2">
                            <a:lumMod val="75000"/>
                          </a:schemeClr>
                        </a:solidFill>
                      </a:endParaRPr>
                    </a:p>
                  </a:txBody>
                  <a:tcPr marL="65314" marR="65314" marT="32657" marB="32657" anchor="ctr"/>
                </a:tc>
                <a:tc>
                  <a:txBody>
                    <a:bodyPr/>
                    <a:lstStyle/>
                    <a:p>
                      <a:pPr algn="ctr"/>
                      <a:r>
                        <a:rPr lang="en-GB" sz="900" b="1" i="1" dirty="0" smtClean="0">
                          <a:solidFill>
                            <a:schemeClr val="accent2">
                              <a:lumMod val="75000"/>
                            </a:schemeClr>
                          </a:solidFill>
                        </a:rPr>
                        <a:t>Found</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r h="195943">
                <a:tc>
                  <a:txBody>
                    <a:bodyPr/>
                    <a:lstStyle/>
                    <a:p>
                      <a:r>
                        <a:rPr lang="en-GB" sz="900" dirty="0" smtClean="0"/>
                        <a:t>Neutron</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None</a:t>
                      </a:r>
                      <a:endParaRPr lang="en-GB" sz="900" b="1" i="1" dirty="0">
                        <a:solidFill>
                          <a:schemeClr val="accent2">
                            <a:lumMod val="75000"/>
                          </a:schemeClr>
                        </a:solidFill>
                      </a:endParaRPr>
                    </a:p>
                  </a:txBody>
                  <a:tcPr marL="65314" marR="65314" marT="32657" marB="32657" anchor="ctr"/>
                </a:tc>
                <a:tc>
                  <a:txBody>
                    <a:bodyPr/>
                    <a:lstStyle/>
                    <a:p>
                      <a:pPr algn="ctr"/>
                      <a:r>
                        <a:rPr lang="en-GB" sz="900" b="1" i="1" dirty="0" smtClean="0">
                          <a:solidFill>
                            <a:schemeClr val="accent2">
                              <a:lumMod val="75000"/>
                            </a:schemeClr>
                          </a:solidFill>
                        </a:rPr>
                        <a:t>1</a:t>
                      </a:r>
                      <a:endParaRPr lang="en-GB" sz="900" b="1" i="1" dirty="0">
                        <a:solidFill>
                          <a:schemeClr val="accent2">
                            <a:lumMod val="75000"/>
                          </a:schemeClr>
                        </a:solidFill>
                      </a:endParaRPr>
                    </a:p>
                  </a:txBody>
                  <a:tcPr marL="65314" marR="65314" marT="32657" marB="32657" anchor="ctr"/>
                </a:tc>
                <a:tc rowSpan="2">
                  <a:txBody>
                    <a:bodyPr/>
                    <a:lstStyle/>
                    <a:p>
                      <a:r>
                        <a:rPr lang="en-GB" sz="900" b="1" i="1" dirty="0" smtClean="0">
                          <a:solidFill>
                            <a:schemeClr val="accent2">
                              <a:lumMod val="75000"/>
                            </a:schemeClr>
                          </a:solidFill>
                        </a:rPr>
                        <a:t>In the nucleus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r h="195943">
                <a:tc>
                  <a:txBody>
                    <a:bodyPr/>
                    <a:lstStyle/>
                    <a:p>
                      <a:r>
                        <a:rPr lang="en-GB" sz="900" dirty="0" smtClean="0"/>
                        <a:t>Proton</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t>
                      </a:r>
                      <a:endParaRPr lang="en-GB" sz="900" b="1" i="1" dirty="0">
                        <a:solidFill>
                          <a:schemeClr val="accent2">
                            <a:lumMod val="75000"/>
                          </a:schemeClr>
                        </a:solidFill>
                      </a:endParaRPr>
                    </a:p>
                  </a:txBody>
                  <a:tcPr marL="65314" marR="65314" marT="32657" marB="32657" anchor="ctr"/>
                </a:tc>
                <a:tc>
                  <a:txBody>
                    <a:bodyPr/>
                    <a:lstStyle/>
                    <a:p>
                      <a:pPr algn="ctr"/>
                      <a:r>
                        <a:rPr lang="en-GB" sz="900" b="1" i="1" dirty="0" smtClean="0">
                          <a:solidFill>
                            <a:schemeClr val="accent2">
                              <a:lumMod val="75000"/>
                            </a:schemeClr>
                          </a:solidFill>
                        </a:rPr>
                        <a:t>1</a:t>
                      </a:r>
                      <a:endParaRPr lang="en-GB" sz="900" b="1" i="1" dirty="0">
                        <a:solidFill>
                          <a:schemeClr val="accent2">
                            <a:lumMod val="75000"/>
                          </a:schemeClr>
                        </a:solidFill>
                      </a:endParaRPr>
                    </a:p>
                  </a:txBody>
                  <a:tcPr marL="65314" marR="65314" marT="32657" marB="32657" anchor="ctr"/>
                </a:tc>
                <a:tc vMerge="1">
                  <a:txBody>
                    <a:bodyPr/>
                    <a:lstStyle/>
                    <a:p>
                      <a:endParaRPr lang="en-GB" sz="1200" dirty="0"/>
                    </a:p>
                  </a:txBody>
                  <a:tcPr anchor="ctr"/>
                </a:tc>
                <a:extLst>
                  <a:ext uri="{0D108BD9-81ED-4DB2-BD59-A6C34878D82A}">
                    <a16:rowId xmlns:a16="http://schemas.microsoft.com/office/drawing/2014/main" val="10002"/>
                  </a:ext>
                </a:extLst>
              </a:tr>
              <a:tr h="195943">
                <a:tc>
                  <a:txBody>
                    <a:bodyPr/>
                    <a:lstStyle/>
                    <a:p>
                      <a:r>
                        <a:rPr lang="en-GB" sz="900" dirty="0" smtClean="0"/>
                        <a:t>Electron </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a:t>
                      </a:r>
                      <a:endParaRPr lang="en-GB" sz="900" b="1" i="1" dirty="0">
                        <a:solidFill>
                          <a:schemeClr val="accent2">
                            <a:lumMod val="75000"/>
                          </a:schemeClr>
                        </a:solidFill>
                      </a:endParaRPr>
                    </a:p>
                  </a:txBody>
                  <a:tcPr marL="65314" marR="65314" marT="32657" marB="32657" anchor="ctr"/>
                </a:tc>
                <a:tc>
                  <a:txBody>
                    <a:bodyPr/>
                    <a:lstStyle/>
                    <a:p>
                      <a:pPr algn="ctr"/>
                      <a:r>
                        <a:rPr lang="en-GB" sz="900" b="1" i="1" dirty="0" smtClean="0">
                          <a:solidFill>
                            <a:schemeClr val="accent2">
                              <a:lumMod val="75000"/>
                            </a:schemeClr>
                          </a:solidFill>
                        </a:rPr>
                        <a:t>Tiny </a:t>
                      </a:r>
                      <a:endParaRPr lang="en-GB" sz="900" b="1" i="1" dirty="0">
                        <a:solidFill>
                          <a:schemeClr val="accent2">
                            <a:lumMod val="75000"/>
                          </a:schemeClr>
                        </a:solidFill>
                      </a:endParaRPr>
                    </a:p>
                  </a:txBody>
                  <a:tcPr marL="65314" marR="65314" marT="32657" marB="32657" anchor="ctr"/>
                </a:tc>
                <a:tc>
                  <a:txBody>
                    <a:bodyPr/>
                    <a:lstStyle/>
                    <a:p>
                      <a:r>
                        <a:rPr lang="en-GB" sz="900" b="1" i="1" dirty="0" smtClean="0">
                          <a:solidFill>
                            <a:schemeClr val="accent2">
                              <a:lumMod val="75000"/>
                            </a:schemeClr>
                          </a:solidFill>
                        </a:rPr>
                        <a:t>Orbits </a:t>
                      </a:r>
                      <a:r>
                        <a:rPr lang="en-GB" sz="900" b="1" i="1" baseline="0" dirty="0" smtClean="0">
                          <a:solidFill>
                            <a:schemeClr val="accent2">
                              <a:lumMod val="75000"/>
                            </a:schemeClr>
                          </a:solidFill>
                        </a:rPr>
                        <a:t>the nucleus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3"/>
                  </a:ext>
                </a:extLst>
              </a:tr>
            </a:tbl>
          </a:graphicData>
        </a:graphic>
      </p:graphicFrame>
      <p:graphicFrame>
        <p:nvGraphicFramePr>
          <p:cNvPr id="54" name="Table 53"/>
          <p:cNvGraphicFramePr>
            <a:graphicFrameLocks noGrp="1"/>
          </p:cNvGraphicFramePr>
          <p:nvPr>
            <p:extLst/>
          </p:nvPr>
        </p:nvGraphicFramePr>
        <p:xfrm>
          <a:off x="427735" y="451172"/>
          <a:ext cx="2812071" cy="783771"/>
        </p:xfrm>
        <a:graphic>
          <a:graphicData uri="http://schemas.openxmlformats.org/drawingml/2006/table">
            <a:tbl>
              <a:tblPr firstRow="1" bandRow="1">
                <a:tableStyleId>{5940675A-B579-460E-94D1-54222C63F5DA}</a:tableStyleId>
              </a:tblPr>
              <a:tblGrid>
                <a:gridCol w="828478">
                  <a:extLst>
                    <a:ext uri="{9D8B030D-6E8A-4147-A177-3AD203B41FA5}">
                      <a16:colId xmlns:a16="http://schemas.microsoft.com/office/drawing/2014/main" val="20000"/>
                    </a:ext>
                  </a:extLst>
                </a:gridCol>
                <a:gridCol w="1983593">
                  <a:extLst>
                    <a:ext uri="{9D8B030D-6E8A-4147-A177-3AD203B41FA5}">
                      <a16:colId xmlns:a16="http://schemas.microsoft.com/office/drawing/2014/main" val="20001"/>
                    </a:ext>
                  </a:extLst>
                </a:gridCol>
              </a:tblGrid>
              <a:tr h="195943">
                <a:tc>
                  <a:txBody>
                    <a:bodyPr/>
                    <a:lstStyle/>
                    <a:p>
                      <a:r>
                        <a:rPr lang="en-GB" sz="900" dirty="0" smtClean="0"/>
                        <a:t>Atom</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Same number of protons and electrons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r h="195943">
                <a:tc>
                  <a:txBody>
                    <a:bodyPr/>
                    <a:lstStyle/>
                    <a:p>
                      <a:r>
                        <a:rPr lang="en-GB" sz="900" dirty="0" smtClean="0"/>
                        <a:t>Ion</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Unequal number of electrons to protons </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r h="195943">
                <a:tc>
                  <a:txBody>
                    <a:bodyPr/>
                    <a:lstStyle/>
                    <a:p>
                      <a:r>
                        <a:rPr lang="en-GB" sz="900" dirty="0" smtClean="0"/>
                        <a:t>Mass number</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Number of protons </a:t>
                      </a:r>
                      <a:r>
                        <a:rPr lang="en-GB" sz="900" b="1" i="1" u="sng" dirty="0" smtClean="0">
                          <a:solidFill>
                            <a:schemeClr val="accent2">
                              <a:lumMod val="75000"/>
                            </a:schemeClr>
                          </a:solidFill>
                        </a:rPr>
                        <a:t>and</a:t>
                      </a:r>
                      <a:r>
                        <a:rPr lang="en-GB" sz="900" b="1" i="1" dirty="0" smtClean="0">
                          <a:solidFill>
                            <a:schemeClr val="accent2">
                              <a:lumMod val="75000"/>
                            </a:schemeClr>
                          </a:solidFill>
                        </a:rPr>
                        <a:t> neutrons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2"/>
                  </a:ext>
                </a:extLst>
              </a:tr>
              <a:tr h="195943">
                <a:tc>
                  <a:txBody>
                    <a:bodyPr/>
                    <a:lstStyle/>
                    <a:p>
                      <a:r>
                        <a:rPr lang="en-GB" sz="900" dirty="0" smtClean="0"/>
                        <a:t>Atomic number</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Number of protons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3"/>
                  </a:ext>
                </a:extLst>
              </a:tr>
            </a:tbl>
          </a:graphicData>
        </a:graphic>
      </p:graphicFrame>
      <p:sp>
        <p:nvSpPr>
          <p:cNvPr id="72" name="Rectangle 71"/>
          <p:cNvSpPr/>
          <p:nvPr/>
        </p:nvSpPr>
        <p:spPr>
          <a:xfrm>
            <a:off x="2630083" y="231777"/>
            <a:ext cx="831256" cy="14922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000" dirty="0">
                <a:solidFill>
                  <a:schemeClr val="tx1"/>
                </a:solidFill>
              </a:rPr>
              <a:t>Negative ion</a:t>
            </a:r>
            <a:endParaRPr lang="en-GB" sz="1000" dirty="0">
              <a:solidFill>
                <a:schemeClr val="tx1"/>
              </a:solidFill>
            </a:endParaRPr>
          </a:p>
        </p:txBody>
      </p:sp>
      <p:sp>
        <p:nvSpPr>
          <p:cNvPr id="73" name="Rectangle 72"/>
          <p:cNvSpPr/>
          <p:nvPr/>
        </p:nvSpPr>
        <p:spPr>
          <a:xfrm>
            <a:off x="3564267" y="243877"/>
            <a:ext cx="831256" cy="13712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000" dirty="0">
                <a:solidFill>
                  <a:schemeClr val="tx1"/>
                </a:solidFill>
              </a:rPr>
              <a:t>Positive ion</a:t>
            </a:r>
            <a:endParaRPr lang="en-GB" sz="1000" dirty="0">
              <a:solidFill>
                <a:schemeClr val="tx1"/>
              </a:solidFill>
            </a:endParaRPr>
          </a:p>
        </p:txBody>
      </p:sp>
      <p:cxnSp>
        <p:nvCxnSpPr>
          <p:cNvPr id="76" name="Straight Connector 75"/>
          <p:cNvCxnSpPr/>
          <p:nvPr/>
        </p:nvCxnSpPr>
        <p:spPr>
          <a:xfrm flipH="1">
            <a:off x="3239805" y="318116"/>
            <a:ext cx="324461" cy="4392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flipH="1">
            <a:off x="3251974" y="410064"/>
            <a:ext cx="124890" cy="3337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6" name="Rectangle 85"/>
          <p:cNvSpPr/>
          <p:nvPr/>
        </p:nvSpPr>
        <p:spPr>
          <a:xfrm>
            <a:off x="2630649" y="43112"/>
            <a:ext cx="894580" cy="14244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857" b="1" i="1" dirty="0">
                <a:solidFill>
                  <a:schemeClr val="accent2">
                    <a:lumMod val="75000"/>
                  </a:schemeClr>
                </a:solidFill>
              </a:rPr>
              <a:t>Electrons gained</a:t>
            </a:r>
            <a:endParaRPr lang="en-GB" sz="857" b="1" i="1" dirty="0">
              <a:solidFill>
                <a:schemeClr val="accent2">
                  <a:lumMod val="75000"/>
                </a:schemeClr>
              </a:solidFill>
            </a:endParaRPr>
          </a:p>
        </p:txBody>
      </p:sp>
      <p:sp>
        <p:nvSpPr>
          <p:cNvPr id="87" name="Rectangle 86"/>
          <p:cNvSpPr/>
          <p:nvPr/>
        </p:nvSpPr>
        <p:spPr>
          <a:xfrm>
            <a:off x="3594057" y="61062"/>
            <a:ext cx="776535" cy="13816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857" b="1" i="1" dirty="0">
                <a:solidFill>
                  <a:schemeClr val="accent2">
                    <a:lumMod val="75000"/>
                  </a:schemeClr>
                </a:solidFill>
              </a:rPr>
              <a:t>Electrons lost</a:t>
            </a:r>
            <a:endParaRPr lang="en-GB" sz="857" b="1" i="1" dirty="0">
              <a:solidFill>
                <a:schemeClr val="accent2">
                  <a:lumMod val="75000"/>
                </a:schemeClr>
              </a:solidFill>
            </a:endParaRPr>
          </a:p>
        </p:txBody>
      </p:sp>
      <p:cxnSp>
        <p:nvCxnSpPr>
          <p:cNvPr id="92" name="Straight Connector 91"/>
          <p:cNvCxnSpPr>
            <a:endCxn id="11" idx="0"/>
          </p:cNvCxnSpPr>
          <p:nvPr/>
        </p:nvCxnSpPr>
        <p:spPr>
          <a:xfrm>
            <a:off x="2989116" y="1234944"/>
            <a:ext cx="187343" cy="2638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a:stCxn id="11" idx="2"/>
          </p:cNvCxnSpPr>
          <p:nvPr/>
        </p:nvCxnSpPr>
        <p:spPr>
          <a:xfrm flipH="1">
            <a:off x="3142659" y="2454872"/>
            <a:ext cx="33800" cy="6273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3" name="Table 102"/>
          <p:cNvGraphicFramePr>
            <a:graphicFrameLocks noGrp="1"/>
          </p:cNvGraphicFramePr>
          <p:nvPr>
            <p:extLst/>
          </p:nvPr>
        </p:nvGraphicFramePr>
        <p:xfrm>
          <a:off x="427734" y="3195968"/>
          <a:ext cx="3031596" cy="3439886"/>
        </p:xfrm>
        <a:graphic>
          <a:graphicData uri="http://schemas.openxmlformats.org/drawingml/2006/table">
            <a:tbl>
              <a:tblPr firstRow="1" bandRow="1">
                <a:tableStyleId>{5940675A-B579-460E-94D1-54222C63F5DA}</a:tableStyleId>
              </a:tblPr>
              <a:tblGrid>
                <a:gridCol w="644246">
                  <a:extLst>
                    <a:ext uri="{9D8B030D-6E8A-4147-A177-3AD203B41FA5}">
                      <a16:colId xmlns:a16="http://schemas.microsoft.com/office/drawing/2014/main" val="20000"/>
                    </a:ext>
                  </a:extLst>
                </a:gridCol>
                <a:gridCol w="2387350">
                  <a:extLst>
                    <a:ext uri="{9D8B030D-6E8A-4147-A177-3AD203B41FA5}">
                      <a16:colId xmlns:a16="http://schemas.microsoft.com/office/drawing/2014/main" val="20001"/>
                    </a:ext>
                  </a:extLst>
                </a:gridCol>
              </a:tblGrid>
              <a:tr h="304800">
                <a:tc>
                  <a:txBody>
                    <a:bodyPr/>
                    <a:lstStyle/>
                    <a:p>
                      <a:pPr algn="l"/>
                      <a:r>
                        <a:rPr lang="en-GB" sz="900" dirty="0" smtClean="0"/>
                        <a:t>Democritus</a:t>
                      </a:r>
                      <a:endParaRPr lang="en-GB" sz="900" dirty="0"/>
                    </a:p>
                  </a:txBody>
                  <a:tcPr marL="65314" marR="65314" marT="32657" marB="32657" anchor="ctr">
                    <a:solidFill>
                      <a:schemeClr val="accent2">
                        <a:lumMod val="20000"/>
                        <a:lumOff val="80000"/>
                      </a:schemeClr>
                    </a:solidFill>
                  </a:tcPr>
                </a:tc>
                <a:tc>
                  <a:txBody>
                    <a:bodyPr/>
                    <a:lstStyle/>
                    <a:p>
                      <a:pPr algn="ctr"/>
                      <a:r>
                        <a:rPr lang="en-GB" sz="800" dirty="0" smtClean="0"/>
                        <a:t>Suggested idea of atoms as</a:t>
                      </a:r>
                      <a:r>
                        <a:rPr lang="en-GB" sz="800" baseline="0" dirty="0" smtClean="0"/>
                        <a:t> small spheres that cannot be cut.</a:t>
                      </a:r>
                      <a:endParaRPr lang="en-GB" sz="800" dirty="0"/>
                    </a:p>
                  </a:txBody>
                  <a:tcPr marL="65314" marR="65314" marT="32657" marB="32657" anchor="ctr"/>
                </a:tc>
                <a:extLst>
                  <a:ext uri="{0D108BD9-81ED-4DB2-BD59-A6C34878D82A}">
                    <a16:rowId xmlns:a16="http://schemas.microsoft.com/office/drawing/2014/main" val="10000"/>
                  </a:ext>
                </a:extLst>
              </a:tr>
              <a:tr h="457200">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900" dirty="0" smtClean="0"/>
                        <a:t>J </a:t>
                      </a:r>
                      <a:r>
                        <a:rPr lang="en-GB" sz="900" dirty="0" err="1" smtClean="0"/>
                        <a:t>J</a:t>
                      </a:r>
                      <a:r>
                        <a:rPr lang="en-GB" sz="900" dirty="0" smtClean="0"/>
                        <a:t> Thomson</a:t>
                      </a:r>
                    </a:p>
                    <a:p>
                      <a:pPr algn="l"/>
                      <a:r>
                        <a:rPr lang="en-GB" sz="900" dirty="0" smtClean="0"/>
                        <a:t>(1897)</a:t>
                      </a:r>
                      <a:endParaRPr lang="en-GB" sz="900" dirty="0"/>
                    </a:p>
                  </a:txBody>
                  <a:tcPr marL="65314" marR="65314" marT="32657" marB="32657" anchor="ctr">
                    <a:solidFill>
                      <a:schemeClr val="accent2">
                        <a:lumMod val="20000"/>
                        <a:lumOff val="80000"/>
                      </a:schemeClr>
                    </a:solidFill>
                  </a:tcPr>
                </a:tc>
                <a:tc>
                  <a:txBody>
                    <a:bodyPr/>
                    <a:lstStyle/>
                    <a:p>
                      <a:pPr algn="ctr"/>
                      <a:r>
                        <a:rPr lang="en-GB" sz="800" dirty="0" smtClean="0"/>
                        <a:t>Discovered electrons– emitted from surface of  hot metal.  Showed electrons are negatively charged and that they are</a:t>
                      </a:r>
                      <a:r>
                        <a:rPr lang="en-GB" sz="800" baseline="0" dirty="0" smtClean="0"/>
                        <a:t> much less massive than atoms.</a:t>
                      </a:r>
                      <a:endParaRPr lang="en-GB" sz="800" dirty="0"/>
                    </a:p>
                  </a:txBody>
                  <a:tcPr marL="65314" marR="65314" marT="32657" marB="32657" anchor="ctr"/>
                </a:tc>
                <a:extLst>
                  <a:ext uri="{0D108BD9-81ED-4DB2-BD59-A6C34878D82A}">
                    <a16:rowId xmlns:a16="http://schemas.microsoft.com/office/drawing/2014/main" val="10001"/>
                  </a:ext>
                </a:extLst>
              </a:tr>
              <a:tr h="326571">
                <a:tc>
                  <a:txBody>
                    <a:bodyPr/>
                    <a:lstStyle/>
                    <a:p>
                      <a:pPr algn="l"/>
                      <a:r>
                        <a:rPr lang="en-GB" sz="900" dirty="0" smtClean="0"/>
                        <a:t>Thomson (1904)</a:t>
                      </a:r>
                      <a:endParaRPr lang="en-GB" sz="900" dirty="0"/>
                    </a:p>
                  </a:txBody>
                  <a:tcPr marL="65314" marR="65314" marT="32657" marB="32657" anchor="ctr">
                    <a:solidFill>
                      <a:schemeClr val="accent2">
                        <a:lumMod val="20000"/>
                        <a:lumOff val="80000"/>
                      </a:schemeClr>
                    </a:solidFill>
                  </a:tcPr>
                </a:tc>
                <a:tc>
                  <a:txBody>
                    <a:bodyPr/>
                    <a:lstStyle/>
                    <a:p>
                      <a:pPr algn="ctr"/>
                      <a:r>
                        <a:rPr lang="en-GB" sz="800" dirty="0" smtClean="0"/>
                        <a:t>Proposed </a:t>
                      </a:r>
                      <a:r>
                        <a:rPr lang="en-GB" sz="800" i="1" dirty="0" smtClean="0"/>
                        <a:t>‘plum pudding</a:t>
                      </a:r>
                      <a:r>
                        <a:rPr lang="en-GB" sz="800" dirty="0" smtClean="0"/>
                        <a:t>’</a:t>
                      </a:r>
                      <a:r>
                        <a:rPr lang="en-GB" sz="800" baseline="0" dirty="0" smtClean="0"/>
                        <a:t>  </a:t>
                      </a:r>
                      <a:r>
                        <a:rPr lang="en-GB" sz="800" dirty="0" smtClean="0"/>
                        <a:t>model</a:t>
                      </a:r>
                      <a:r>
                        <a:rPr lang="en-GB" sz="800" baseline="0" dirty="0" smtClean="0"/>
                        <a:t> – atoms are a ball of positive charge with negative electrons embedded in it.</a:t>
                      </a:r>
                      <a:endParaRPr lang="en-GB" sz="800" dirty="0"/>
                    </a:p>
                  </a:txBody>
                  <a:tcPr marL="65314" marR="65314" marT="32657" marB="32657" anchor="ctr"/>
                </a:tc>
                <a:extLst>
                  <a:ext uri="{0D108BD9-81ED-4DB2-BD59-A6C34878D82A}">
                    <a16:rowId xmlns:a16="http://schemas.microsoft.com/office/drawing/2014/main" val="10002"/>
                  </a:ext>
                </a:extLst>
              </a:tr>
              <a:tr h="457200">
                <a:tc>
                  <a:txBody>
                    <a:bodyPr/>
                    <a:lstStyle/>
                    <a:p>
                      <a:pPr algn="l"/>
                      <a:r>
                        <a:rPr lang="en-GB" sz="900" dirty="0" smtClean="0"/>
                        <a:t>Geiger and Marsden (1909)</a:t>
                      </a:r>
                      <a:endParaRPr lang="en-GB" sz="900" dirty="0"/>
                    </a:p>
                  </a:txBody>
                  <a:tcPr marL="65314" marR="65314" marT="32657" marB="32657" anchor="ctr">
                    <a:solidFill>
                      <a:schemeClr val="accent2">
                        <a:lumMod val="20000"/>
                        <a:lumOff val="80000"/>
                      </a:schemeClr>
                    </a:solidFill>
                  </a:tcPr>
                </a:tc>
                <a:tc>
                  <a:txBody>
                    <a:bodyPr/>
                    <a:lstStyle/>
                    <a:p>
                      <a:pPr algn="ctr"/>
                      <a:r>
                        <a:rPr lang="en-GB" sz="800" dirty="0" smtClean="0"/>
                        <a:t>Directed beam of alpha</a:t>
                      </a:r>
                      <a:r>
                        <a:rPr lang="en-GB" sz="800" baseline="0" dirty="0" smtClean="0"/>
                        <a:t> particles (He</a:t>
                      </a:r>
                      <a:r>
                        <a:rPr lang="en-GB" sz="800" baseline="30000" dirty="0" smtClean="0"/>
                        <a:t>2+</a:t>
                      </a:r>
                      <a:r>
                        <a:rPr lang="en-GB" sz="800" baseline="0" dirty="0" smtClean="0"/>
                        <a:t>)at a thin sheet of gold foil. Found some travelled through, some were deflected, some bounced back. </a:t>
                      </a:r>
                      <a:endParaRPr lang="en-GB" sz="800" dirty="0"/>
                    </a:p>
                  </a:txBody>
                  <a:tcPr marL="65314" marR="65314" marT="32657" marB="32657" anchor="ctr"/>
                </a:tc>
                <a:extLst>
                  <a:ext uri="{0D108BD9-81ED-4DB2-BD59-A6C34878D82A}">
                    <a16:rowId xmlns:a16="http://schemas.microsoft.com/office/drawing/2014/main" val="10003"/>
                  </a:ext>
                </a:extLst>
              </a:tr>
              <a:tr h="783771">
                <a:tc>
                  <a:txBody>
                    <a:bodyPr/>
                    <a:lstStyle/>
                    <a:p>
                      <a:pPr algn="l"/>
                      <a:r>
                        <a:rPr lang="en-GB" sz="900" dirty="0" smtClean="0"/>
                        <a:t>Rutherford (1911)</a:t>
                      </a:r>
                      <a:endParaRPr lang="en-GB" sz="900" dirty="0"/>
                    </a:p>
                  </a:txBody>
                  <a:tcPr marL="65314" marR="65314" marT="32657" marB="32657" anchor="ctr">
                    <a:solidFill>
                      <a:schemeClr val="accent2">
                        <a:lumMod val="20000"/>
                        <a:lumOff val="80000"/>
                      </a:schemeClr>
                    </a:solidFill>
                  </a:tcPr>
                </a:tc>
                <a:tc>
                  <a:txBody>
                    <a:bodyPr/>
                    <a:lstStyle/>
                    <a:p>
                      <a:pPr algn="ctr"/>
                      <a:r>
                        <a:rPr lang="en-GB" sz="800" dirty="0" smtClean="0"/>
                        <a:t>Used above evidence to suggest alpha particles deflected</a:t>
                      </a:r>
                      <a:r>
                        <a:rPr lang="en-GB" sz="800" baseline="0" dirty="0" smtClean="0"/>
                        <a:t> due to electrostatic interaction between the very small charged nucleus, nucleus was massive. Proposed mass and positive charge contained in nucleus while electrons found outside the nucleus which cancel the positive charge exactly.</a:t>
                      </a:r>
                      <a:endParaRPr lang="en-GB" sz="800" dirty="0"/>
                    </a:p>
                  </a:txBody>
                  <a:tcPr marL="65314" marR="65314" marT="32657" marB="32657" anchor="ctr"/>
                </a:tc>
                <a:extLst>
                  <a:ext uri="{0D108BD9-81ED-4DB2-BD59-A6C34878D82A}">
                    <a16:rowId xmlns:a16="http://schemas.microsoft.com/office/drawing/2014/main" val="10004"/>
                  </a:ext>
                </a:extLst>
              </a:tr>
              <a:tr h="783771">
                <a:tc>
                  <a:txBody>
                    <a:bodyPr/>
                    <a:lstStyle/>
                    <a:p>
                      <a:pPr algn="l"/>
                      <a:r>
                        <a:rPr lang="en-GB" sz="900" dirty="0" smtClean="0"/>
                        <a:t>Bohr (1913)</a:t>
                      </a:r>
                      <a:endParaRPr lang="en-GB" sz="900" dirty="0"/>
                    </a:p>
                  </a:txBody>
                  <a:tcPr marL="65314" marR="65314" marT="32657" marB="32657" anchor="ctr">
                    <a:solidFill>
                      <a:schemeClr val="accent2">
                        <a:lumMod val="20000"/>
                        <a:lumOff val="80000"/>
                      </a:schemeClr>
                    </a:solidFill>
                  </a:tcPr>
                </a:tc>
                <a:tc>
                  <a:txBody>
                    <a:bodyPr/>
                    <a:lstStyle/>
                    <a:p>
                      <a:pPr algn="ctr"/>
                      <a:r>
                        <a:rPr lang="en-GB" sz="800" dirty="0" smtClean="0"/>
                        <a:t>Suggested modern model of atom – electrons in circular orbits around nucleus,</a:t>
                      </a:r>
                      <a:r>
                        <a:rPr lang="en-GB" sz="800" baseline="0" dirty="0" smtClean="0"/>
                        <a:t> electrons can change orbits by emitting or absorbing electromagnetic radiation. His research led to the idea of some particles within the nucleus having positive charge; these were named protons.</a:t>
                      </a:r>
                      <a:endParaRPr lang="en-GB" sz="800" dirty="0"/>
                    </a:p>
                  </a:txBody>
                  <a:tcPr marL="65314" marR="65314" marT="32657" marB="32657" anchor="ctr"/>
                </a:tc>
                <a:extLst>
                  <a:ext uri="{0D108BD9-81ED-4DB2-BD59-A6C34878D82A}">
                    <a16:rowId xmlns:a16="http://schemas.microsoft.com/office/drawing/2014/main" val="10005"/>
                  </a:ext>
                </a:extLst>
              </a:tr>
              <a:tr h="326571">
                <a:tc>
                  <a:txBody>
                    <a:bodyPr/>
                    <a:lstStyle/>
                    <a:p>
                      <a:pPr algn="l"/>
                      <a:r>
                        <a:rPr lang="en-GB" sz="900" dirty="0" smtClean="0"/>
                        <a:t>Chadwick (1932)</a:t>
                      </a:r>
                      <a:endParaRPr lang="en-GB" sz="900" dirty="0"/>
                    </a:p>
                  </a:txBody>
                  <a:tcPr marL="65314" marR="65314" marT="32657" marB="32657" anchor="ctr">
                    <a:solidFill>
                      <a:schemeClr val="accent2">
                        <a:lumMod val="20000"/>
                        <a:lumOff val="80000"/>
                      </a:schemeClr>
                    </a:solidFill>
                  </a:tcPr>
                </a:tc>
                <a:tc>
                  <a:txBody>
                    <a:bodyPr/>
                    <a:lstStyle/>
                    <a:p>
                      <a:pPr algn="ctr"/>
                      <a:r>
                        <a:rPr lang="en-GB" sz="800" dirty="0" smtClean="0"/>
                        <a:t>Discovered neutrons in nucleus – enabling other scientists to account for mass of atom</a:t>
                      </a:r>
                      <a:r>
                        <a:rPr lang="en-GB" sz="800" baseline="0" dirty="0" smtClean="0"/>
                        <a:t>.</a:t>
                      </a:r>
                      <a:endParaRPr lang="en-GB" sz="800" dirty="0"/>
                    </a:p>
                  </a:txBody>
                  <a:tcPr marL="65314" marR="65314" marT="32657" marB="32657" anchor="ctr"/>
                </a:tc>
                <a:extLst>
                  <a:ext uri="{0D108BD9-81ED-4DB2-BD59-A6C34878D82A}">
                    <a16:rowId xmlns:a16="http://schemas.microsoft.com/office/drawing/2014/main" val="10006"/>
                  </a:ext>
                </a:extLst>
              </a:tr>
            </a:tbl>
          </a:graphicData>
        </a:graphic>
      </p:graphicFrame>
      <p:sp>
        <p:nvSpPr>
          <p:cNvPr id="104" name="Rectangle 103"/>
          <p:cNvSpPr/>
          <p:nvPr/>
        </p:nvSpPr>
        <p:spPr>
          <a:xfrm>
            <a:off x="1768190" y="2938126"/>
            <a:ext cx="1501562" cy="15534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000" b="1" dirty="0">
                <a:solidFill>
                  <a:schemeClr val="tx1"/>
                </a:solidFill>
              </a:rPr>
              <a:t>Discovery of the nucleus</a:t>
            </a:r>
            <a:endParaRPr lang="en-GB" sz="1000" b="1" dirty="0">
              <a:solidFill>
                <a:schemeClr val="tx1"/>
              </a:solidFill>
            </a:endParaRPr>
          </a:p>
        </p:txBody>
      </p:sp>
      <p:cxnSp>
        <p:nvCxnSpPr>
          <p:cNvPr id="134" name="Straight Connector 133"/>
          <p:cNvCxnSpPr>
            <a:endCxn id="103" idx="0"/>
          </p:cNvCxnSpPr>
          <p:nvPr/>
        </p:nvCxnSpPr>
        <p:spPr>
          <a:xfrm flipH="1">
            <a:off x="1943532" y="3099995"/>
            <a:ext cx="445866" cy="959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39" name="Table 138"/>
          <p:cNvGraphicFramePr>
            <a:graphicFrameLocks noGrp="1"/>
          </p:cNvGraphicFramePr>
          <p:nvPr>
            <p:extLst/>
          </p:nvPr>
        </p:nvGraphicFramePr>
        <p:xfrm>
          <a:off x="3909602" y="5509530"/>
          <a:ext cx="4537364" cy="1136180"/>
        </p:xfrm>
        <a:graphic>
          <a:graphicData uri="http://schemas.openxmlformats.org/drawingml/2006/table">
            <a:tbl>
              <a:tblPr firstRow="1" bandRow="1">
                <a:tableStyleId>{5940675A-B579-460E-94D1-54222C63F5DA}</a:tableStyleId>
              </a:tblPr>
              <a:tblGrid>
                <a:gridCol w="295005">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864179">
                  <a:extLst>
                    <a:ext uri="{9D8B030D-6E8A-4147-A177-3AD203B41FA5}">
                      <a16:colId xmlns:a16="http://schemas.microsoft.com/office/drawing/2014/main" val="20002"/>
                    </a:ext>
                  </a:extLst>
                </a:gridCol>
                <a:gridCol w="1235180">
                  <a:extLst>
                    <a:ext uri="{9D8B030D-6E8A-4147-A177-3AD203B41FA5}">
                      <a16:colId xmlns:a16="http://schemas.microsoft.com/office/drawing/2014/main" val="20003"/>
                    </a:ext>
                  </a:extLst>
                </a:gridCol>
              </a:tblGrid>
              <a:tr h="338509">
                <a:tc rowSpan="2">
                  <a:txBody>
                    <a:bodyPr/>
                    <a:lstStyle/>
                    <a:p>
                      <a:pPr algn="ctr"/>
                      <a:r>
                        <a:rPr lang="en-GB" sz="900" dirty="0" smtClean="0"/>
                        <a:t>Nuclear fission</a:t>
                      </a:r>
                      <a:endParaRPr lang="en-GB" sz="900" dirty="0"/>
                    </a:p>
                  </a:txBody>
                  <a:tcPr marL="65314" marR="65314" marT="32657" marB="32657" vert="vert270" anchor="ctr">
                    <a:solidFill>
                      <a:schemeClr val="accent2">
                        <a:lumMod val="20000"/>
                        <a:lumOff val="80000"/>
                      </a:schemeClr>
                    </a:solidFill>
                  </a:tcPr>
                </a:tc>
                <a:tc rowSpan="2">
                  <a:txBody>
                    <a:bodyPr/>
                    <a:lstStyle/>
                    <a:p>
                      <a:pPr algn="ctr"/>
                      <a:r>
                        <a:rPr lang="en-GB" sz="900" b="1" i="1" dirty="0" smtClean="0">
                          <a:solidFill>
                            <a:schemeClr val="accent2">
                              <a:lumMod val="75000"/>
                            </a:schemeClr>
                          </a:solidFill>
                        </a:rPr>
                        <a:t>One</a:t>
                      </a:r>
                      <a:r>
                        <a:rPr lang="en-GB" sz="900" b="1" i="1" baseline="0" dirty="0" smtClean="0">
                          <a:solidFill>
                            <a:schemeClr val="accent2">
                              <a:lumMod val="75000"/>
                            </a:schemeClr>
                          </a:solidFill>
                        </a:rPr>
                        <a:t> large unstable nucleus splits to make two smaller nuclei</a:t>
                      </a:r>
                      <a:endParaRPr lang="en-GB" sz="900" b="1" i="1" dirty="0">
                        <a:solidFill>
                          <a:schemeClr val="accent2">
                            <a:lumMod val="75000"/>
                          </a:schemeClr>
                        </a:solidFill>
                      </a:endParaRPr>
                    </a:p>
                  </a:txBody>
                  <a:tcPr marL="65314" marR="65314" marT="32657" marB="32657" anchor="ctr"/>
                </a:tc>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0" i="0" dirty="0" smtClean="0">
                          <a:solidFill>
                            <a:schemeClr val="tx1"/>
                          </a:solidFill>
                        </a:rPr>
                        <a:t>Neutron hits</a:t>
                      </a:r>
                      <a:r>
                        <a:rPr lang="en-GB" sz="900" b="0" i="0" baseline="0" dirty="0" smtClean="0">
                          <a:solidFill>
                            <a:schemeClr val="tx1"/>
                          </a:solidFill>
                        </a:rPr>
                        <a:t> </a:t>
                      </a:r>
                      <a:r>
                        <a:rPr lang="en-GB" sz="900" b="0" i="0" dirty="0" smtClean="0">
                          <a:solidFill>
                            <a:schemeClr val="tx1"/>
                          </a:solidFill>
                        </a:rPr>
                        <a:t>U-235 nucleus,</a:t>
                      </a:r>
                      <a:r>
                        <a:rPr lang="en-GB" sz="900" b="0" i="0" baseline="0" dirty="0" smtClean="0">
                          <a:solidFill>
                            <a:schemeClr val="tx1"/>
                          </a:solidFill>
                        </a:rPr>
                        <a:t> nucleus </a:t>
                      </a:r>
                      <a:r>
                        <a:rPr lang="en-GB" sz="900" b="0" i="0" dirty="0" smtClean="0">
                          <a:solidFill>
                            <a:schemeClr val="tx1"/>
                          </a:solidFill>
                        </a:rPr>
                        <a:t>absorbs neutron, splits emitting two or three neutrons and two smaller nuclei. Process also releases energy.</a:t>
                      </a:r>
                    </a:p>
                  </a:txBody>
                  <a:tcPr marL="65314" marR="65314" marT="32657" marB="32657"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dirty="0" smtClean="0"/>
                        <a:t>Process repeats,</a:t>
                      </a:r>
                      <a:r>
                        <a:rPr lang="en-GB" sz="900" baseline="0" dirty="0" smtClean="0"/>
                        <a:t> c</a:t>
                      </a:r>
                      <a:r>
                        <a:rPr lang="en-GB" sz="900" dirty="0" smtClean="0"/>
                        <a:t>hain reaction formed</a:t>
                      </a:r>
                    </a:p>
                  </a:txBody>
                  <a:tcPr marL="65314" marR="65314" marT="32657" marB="32657" anchor="ctr"/>
                </a:tc>
                <a:extLst>
                  <a:ext uri="{0D108BD9-81ED-4DB2-BD59-A6C34878D82A}">
                    <a16:rowId xmlns:a16="http://schemas.microsoft.com/office/drawing/2014/main" val="10001"/>
                  </a:ext>
                </a:extLst>
              </a:tr>
              <a:tr h="326571">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a:r>
                        <a:rPr lang="en-GB" sz="900" dirty="0" smtClean="0"/>
                        <a:t>Used in nuclear</a:t>
                      </a:r>
                      <a:r>
                        <a:rPr lang="en-GB" sz="900" baseline="0" dirty="0" smtClean="0"/>
                        <a:t> power stations</a:t>
                      </a:r>
                      <a:endParaRPr lang="en-GB" sz="900" dirty="0"/>
                    </a:p>
                  </a:txBody>
                  <a:tcPr marL="65314" marR="65314" marT="32657" marB="32657" anchor="ctr"/>
                </a:tc>
                <a:extLst>
                  <a:ext uri="{0D108BD9-81ED-4DB2-BD59-A6C34878D82A}">
                    <a16:rowId xmlns:a16="http://schemas.microsoft.com/office/drawing/2014/main" val="10002"/>
                  </a:ext>
                </a:extLst>
              </a:tr>
              <a:tr h="471099">
                <a:tc>
                  <a:txBody>
                    <a:bodyPr/>
                    <a:lstStyle/>
                    <a:p>
                      <a:pPr algn="ctr"/>
                      <a:r>
                        <a:rPr lang="en-GB" sz="900" dirty="0" smtClean="0"/>
                        <a:t>Nuclear fusion</a:t>
                      </a:r>
                      <a:endParaRPr lang="en-GB" sz="900" dirty="0"/>
                    </a:p>
                  </a:txBody>
                  <a:tcPr marL="65314" marR="65314" marT="32657" marB="32657" vert="vert270"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Two small nuclei join to make one larger nucleus</a:t>
                      </a:r>
                      <a:endParaRPr lang="en-GB" sz="900" b="1" i="1" dirty="0">
                        <a:solidFill>
                          <a:schemeClr val="accent2">
                            <a:lumMod val="75000"/>
                          </a:schemeClr>
                        </a:solidFill>
                      </a:endParaRPr>
                    </a:p>
                  </a:txBody>
                  <a:tcPr marL="65314" marR="65314" marT="32657" marB="32657" anchor="ctr"/>
                </a:tc>
                <a:tc>
                  <a:txBody>
                    <a:bodyPr/>
                    <a:lstStyle/>
                    <a:p>
                      <a:pPr algn="ctr"/>
                      <a:r>
                        <a:rPr lang="en-GB" sz="900" dirty="0" smtClean="0"/>
                        <a:t>Difficult to do on Earth – huge amounts of pressure and temperature needed.</a:t>
                      </a:r>
                      <a:endParaRPr lang="en-GB" sz="900" dirty="0"/>
                    </a:p>
                  </a:txBody>
                  <a:tcPr marL="65314" marR="65314" marT="32657" marB="32657" anchor="ctr"/>
                </a:tc>
                <a:tc>
                  <a:txBody>
                    <a:bodyPr/>
                    <a:lstStyle/>
                    <a:p>
                      <a:pPr algn="ctr"/>
                      <a:r>
                        <a:rPr lang="en-GB" sz="900" dirty="0" smtClean="0"/>
                        <a:t>Occurs in stars</a:t>
                      </a:r>
                      <a:endParaRPr lang="en-GB" sz="900" dirty="0"/>
                    </a:p>
                  </a:txBody>
                  <a:tcPr marL="65314" marR="65314" marT="32657" marB="32657" anchor="ctr"/>
                </a:tc>
                <a:extLst>
                  <a:ext uri="{0D108BD9-81ED-4DB2-BD59-A6C34878D82A}">
                    <a16:rowId xmlns:a16="http://schemas.microsoft.com/office/drawing/2014/main" val="2872313869"/>
                  </a:ext>
                </a:extLst>
              </a:tr>
            </a:tbl>
          </a:graphicData>
        </a:graphic>
      </p:graphicFrame>
      <p:sp>
        <p:nvSpPr>
          <p:cNvPr id="156" name="Rectangle 155"/>
          <p:cNvSpPr/>
          <p:nvPr/>
        </p:nvSpPr>
        <p:spPr>
          <a:xfrm>
            <a:off x="3515681" y="5607374"/>
            <a:ext cx="307533" cy="95608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000" b="1" dirty="0">
                <a:solidFill>
                  <a:schemeClr val="tx1"/>
                </a:solidFill>
              </a:rPr>
              <a:t>PHYSICS ONLY: Nuclear energy</a:t>
            </a:r>
            <a:endParaRPr lang="en-GB" sz="1000" b="1" dirty="0">
              <a:solidFill>
                <a:schemeClr val="tx1"/>
              </a:solidFill>
            </a:endParaRPr>
          </a:p>
        </p:txBody>
      </p:sp>
      <p:graphicFrame>
        <p:nvGraphicFramePr>
          <p:cNvPr id="166" name="Table 165"/>
          <p:cNvGraphicFramePr>
            <a:graphicFrameLocks noGrp="1"/>
          </p:cNvGraphicFramePr>
          <p:nvPr>
            <p:extLst/>
          </p:nvPr>
        </p:nvGraphicFramePr>
        <p:xfrm>
          <a:off x="4088587" y="4869971"/>
          <a:ext cx="5377738" cy="587829"/>
        </p:xfrm>
        <a:graphic>
          <a:graphicData uri="http://schemas.openxmlformats.org/drawingml/2006/table">
            <a:tbl>
              <a:tblPr firstRow="1" bandRow="1">
                <a:tableStyleId>{5940675A-B579-460E-94D1-54222C63F5DA}</a:tableStyleId>
              </a:tblPr>
              <a:tblGrid>
                <a:gridCol w="733784">
                  <a:extLst>
                    <a:ext uri="{9D8B030D-6E8A-4147-A177-3AD203B41FA5}">
                      <a16:colId xmlns:a16="http://schemas.microsoft.com/office/drawing/2014/main" val="20000"/>
                    </a:ext>
                  </a:extLst>
                </a:gridCol>
                <a:gridCol w="4643954">
                  <a:extLst>
                    <a:ext uri="{9D8B030D-6E8A-4147-A177-3AD203B41FA5}">
                      <a16:colId xmlns:a16="http://schemas.microsoft.com/office/drawing/2014/main" val="20001"/>
                    </a:ext>
                  </a:extLst>
                </a:gridCol>
              </a:tblGrid>
              <a:tr h="195943">
                <a:tc>
                  <a:txBody>
                    <a:bodyPr/>
                    <a:lstStyle/>
                    <a:p>
                      <a:r>
                        <a:rPr lang="en-GB" sz="900" dirty="0" smtClean="0"/>
                        <a:t>Fuel rods</a:t>
                      </a:r>
                      <a:endParaRPr lang="en-GB" sz="900" dirty="0"/>
                    </a:p>
                  </a:txBody>
                  <a:tcPr marL="65314" marR="65314" marT="32657" marB="32657" anchor="ctr">
                    <a:solidFill>
                      <a:schemeClr val="accent2">
                        <a:lumMod val="20000"/>
                        <a:lumOff val="80000"/>
                      </a:schemeClr>
                    </a:solidFill>
                  </a:tcPr>
                </a:tc>
                <a:tc>
                  <a:txBody>
                    <a:bodyPr/>
                    <a:lstStyle/>
                    <a:p>
                      <a:pPr algn="ctr"/>
                      <a:r>
                        <a:rPr lang="en-GB" sz="900" dirty="0" smtClean="0"/>
                        <a:t>Made of U-238, ‘enriched’ with U-235 (3%). Long and thin to allow neutrons to escape,</a:t>
                      </a:r>
                      <a:r>
                        <a:rPr lang="en-GB" sz="900" baseline="0" dirty="0" smtClean="0"/>
                        <a:t> </a:t>
                      </a:r>
                      <a:r>
                        <a:rPr lang="en-GB" sz="900" dirty="0" smtClean="0"/>
                        <a:t>hitting nuclei.</a:t>
                      </a:r>
                      <a:endParaRPr lang="en-GB" sz="900" dirty="0"/>
                    </a:p>
                  </a:txBody>
                  <a:tcPr marL="65314" marR="65314" marT="32657" marB="32657" anchor="ctr"/>
                </a:tc>
                <a:extLst>
                  <a:ext uri="{0D108BD9-81ED-4DB2-BD59-A6C34878D82A}">
                    <a16:rowId xmlns:a16="http://schemas.microsoft.com/office/drawing/2014/main" val="10000"/>
                  </a:ext>
                </a:extLst>
              </a:tr>
              <a:tr h="195943">
                <a:tc>
                  <a:txBody>
                    <a:bodyPr/>
                    <a:lstStyle/>
                    <a:p>
                      <a:r>
                        <a:rPr lang="en-GB" sz="900" dirty="0" smtClean="0"/>
                        <a:t>Control</a:t>
                      </a:r>
                      <a:r>
                        <a:rPr lang="en-GB" sz="900" baseline="0" dirty="0" smtClean="0"/>
                        <a:t> rods</a:t>
                      </a:r>
                      <a:endParaRPr lang="en-GB" sz="900" dirty="0"/>
                    </a:p>
                  </a:txBody>
                  <a:tcPr marL="65314" marR="65314" marT="32657" marB="32657" anchor="ctr">
                    <a:solidFill>
                      <a:schemeClr val="accent2">
                        <a:lumMod val="20000"/>
                        <a:lumOff val="80000"/>
                      </a:schemeClr>
                    </a:solidFill>
                  </a:tcPr>
                </a:tc>
                <a:tc>
                  <a:txBody>
                    <a:bodyPr/>
                    <a:lstStyle/>
                    <a:p>
                      <a:pPr algn="ctr"/>
                      <a:r>
                        <a:rPr lang="en-GB" sz="900" dirty="0" smtClean="0"/>
                        <a:t>Made of Boron. Controls the rate of reaction. Boron absorbs excess neutrons. </a:t>
                      </a:r>
                      <a:endParaRPr lang="en-GB" sz="900" dirty="0"/>
                    </a:p>
                  </a:txBody>
                  <a:tcPr marL="65314" marR="65314" marT="32657" marB="32657" anchor="ctr"/>
                </a:tc>
                <a:extLst>
                  <a:ext uri="{0D108BD9-81ED-4DB2-BD59-A6C34878D82A}">
                    <a16:rowId xmlns:a16="http://schemas.microsoft.com/office/drawing/2014/main" val="10001"/>
                  </a:ext>
                </a:extLst>
              </a:tr>
              <a:tr h="195943">
                <a:tc>
                  <a:txBody>
                    <a:bodyPr/>
                    <a:lstStyle/>
                    <a:p>
                      <a:r>
                        <a:rPr lang="en-GB" sz="900" dirty="0" smtClean="0"/>
                        <a:t>Concrete</a:t>
                      </a:r>
                      <a:endParaRPr lang="en-GB" sz="900" dirty="0"/>
                    </a:p>
                  </a:txBody>
                  <a:tcPr marL="65314" marR="65314" marT="32657" marB="32657" anchor="ctr">
                    <a:solidFill>
                      <a:schemeClr val="accent2">
                        <a:lumMod val="20000"/>
                        <a:lumOff val="80000"/>
                      </a:schemeClr>
                    </a:solidFill>
                  </a:tcPr>
                </a:tc>
                <a:tc>
                  <a:txBody>
                    <a:bodyPr/>
                    <a:lstStyle/>
                    <a:p>
                      <a:pPr algn="ctr"/>
                      <a:r>
                        <a:rPr lang="en-GB" sz="900" dirty="0" smtClean="0"/>
                        <a:t>Neutrons hazardous</a:t>
                      </a:r>
                      <a:r>
                        <a:rPr lang="en-GB" sz="900" baseline="0" dirty="0" smtClean="0"/>
                        <a:t> to humans – thick concreate shield protects workers.</a:t>
                      </a:r>
                      <a:endParaRPr lang="en-GB" sz="900" dirty="0"/>
                    </a:p>
                  </a:txBody>
                  <a:tcPr marL="65314" marR="65314" marT="32657" marB="32657" anchor="ctr"/>
                </a:tc>
                <a:extLst>
                  <a:ext uri="{0D108BD9-81ED-4DB2-BD59-A6C34878D82A}">
                    <a16:rowId xmlns:a16="http://schemas.microsoft.com/office/drawing/2014/main" val="10002"/>
                  </a:ext>
                </a:extLst>
              </a:tr>
            </a:tbl>
          </a:graphicData>
        </a:graphic>
      </p:graphicFrame>
      <p:graphicFrame>
        <p:nvGraphicFramePr>
          <p:cNvPr id="205" name="Table 204"/>
          <p:cNvGraphicFramePr>
            <a:graphicFrameLocks noGrp="1"/>
          </p:cNvGraphicFramePr>
          <p:nvPr>
            <p:extLst/>
          </p:nvPr>
        </p:nvGraphicFramePr>
        <p:xfrm>
          <a:off x="4466044" y="47881"/>
          <a:ext cx="3125653" cy="914400"/>
        </p:xfrm>
        <a:graphic>
          <a:graphicData uri="http://schemas.openxmlformats.org/drawingml/2006/table">
            <a:tbl>
              <a:tblPr firstRow="1" bandRow="1">
                <a:tableStyleId>{5940675A-B579-460E-94D1-54222C63F5DA}</a:tableStyleId>
              </a:tblPr>
              <a:tblGrid>
                <a:gridCol w="494869">
                  <a:extLst>
                    <a:ext uri="{9D8B030D-6E8A-4147-A177-3AD203B41FA5}">
                      <a16:colId xmlns:a16="http://schemas.microsoft.com/office/drawing/2014/main" val="20000"/>
                    </a:ext>
                  </a:extLst>
                </a:gridCol>
                <a:gridCol w="841172">
                  <a:extLst>
                    <a:ext uri="{9D8B030D-6E8A-4147-A177-3AD203B41FA5}">
                      <a16:colId xmlns:a16="http://schemas.microsoft.com/office/drawing/2014/main" val="20001"/>
                    </a:ext>
                  </a:extLst>
                </a:gridCol>
                <a:gridCol w="653143">
                  <a:extLst>
                    <a:ext uri="{9D8B030D-6E8A-4147-A177-3AD203B41FA5}">
                      <a16:colId xmlns:a16="http://schemas.microsoft.com/office/drawing/2014/main" val="20002"/>
                    </a:ext>
                  </a:extLst>
                </a:gridCol>
                <a:gridCol w="1136469">
                  <a:extLst>
                    <a:ext uri="{9D8B030D-6E8A-4147-A177-3AD203B41FA5}">
                      <a16:colId xmlns:a16="http://schemas.microsoft.com/office/drawing/2014/main" val="20003"/>
                    </a:ext>
                  </a:extLst>
                </a:gridCol>
              </a:tblGrid>
              <a:tr h="326571">
                <a:tc>
                  <a:txBody>
                    <a:bodyPr/>
                    <a:lstStyle/>
                    <a:p>
                      <a:r>
                        <a:rPr lang="en-GB" sz="900" dirty="0" smtClean="0"/>
                        <a:t>Decay</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Range in air</a:t>
                      </a:r>
                      <a:endParaRPr lang="en-GB" sz="900" b="1" i="1" dirty="0">
                        <a:solidFill>
                          <a:schemeClr val="accent2">
                            <a:lumMod val="75000"/>
                          </a:schemeClr>
                        </a:solidFill>
                      </a:endParaRPr>
                    </a:p>
                  </a:txBody>
                  <a:tcPr marL="65314" marR="65314" marT="32657" marB="32657" anchor="ctr"/>
                </a:tc>
                <a:tc>
                  <a:txBody>
                    <a:bodyPr/>
                    <a:lstStyle/>
                    <a:p>
                      <a:pPr algn="ctr"/>
                      <a:r>
                        <a:rPr lang="en-GB" sz="900" b="1" i="1" dirty="0" smtClean="0">
                          <a:solidFill>
                            <a:schemeClr val="accent2">
                              <a:lumMod val="75000"/>
                            </a:schemeClr>
                          </a:solidFill>
                        </a:rPr>
                        <a:t>Ionising power</a:t>
                      </a:r>
                      <a:endParaRPr lang="en-GB" sz="900" b="1" i="1" dirty="0">
                        <a:solidFill>
                          <a:schemeClr val="accent2">
                            <a:lumMod val="75000"/>
                          </a:schemeClr>
                        </a:solidFill>
                      </a:endParaRPr>
                    </a:p>
                  </a:txBody>
                  <a:tcPr marL="65314" marR="65314" marT="32657" marB="32657" anchor="ctr"/>
                </a:tc>
                <a:tc>
                  <a:txBody>
                    <a:bodyPr/>
                    <a:lstStyle/>
                    <a:p>
                      <a:pPr algn="ctr"/>
                      <a:r>
                        <a:rPr lang="en-GB" sz="900" b="1" i="1" dirty="0" smtClean="0">
                          <a:solidFill>
                            <a:schemeClr val="accent2">
                              <a:lumMod val="75000"/>
                            </a:schemeClr>
                          </a:solidFill>
                        </a:rPr>
                        <a:t>Penetration power</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r h="195943">
                <a:tc>
                  <a:txBody>
                    <a:bodyPr/>
                    <a:lstStyle/>
                    <a:p>
                      <a:r>
                        <a:rPr lang="en-GB" sz="900" dirty="0" smtClean="0"/>
                        <a:t>Alpha</a:t>
                      </a:r>
                      <a:endParaRPr lang="en-GB" sz="900" dirty="0"/>
                    </a:p>
                  </a:txBody>
                  <a:tcPr marL="65314" marR="65314" marT="32657" marB="32657" anchor="ctr">
                    <a:solidFill>
                      <a:schemeClr val="accent2">
                        <a:lumMod val="20000"/>
                        <a:lumOff val="80000"/>
                      </a:schemeClr>
                    </a:solidFill>
                  </a:tcPr>
                </a:tc>
                <a:tc>
                  <a:txBody>
                    <a:bodyPr/>
                    <a:lstStyle/>
                    <a:p>
                      <a:pPr algn="ctr"/>
                      <a:r>
                        <a:rPr lang="en-GB" sz="900" dirty="0" smtClean="0"/>
                        <a:t>Few cm</a:t>
                      </a:r>
                      <a:endParaRPr lang="en-GB" sz="900" dirty="0"/>
                    </a:p>
                  </a:txBody>
                  <a:tcPr marL="65314" marR="65314" marT="32657" marB="32657" anchor="ctr"/>
                </a:tc>
                <a:tc>
                  <a:txBody>
                    <a:bodyPr/>
                    <a:lstStyle/>
                    <a:p>
                      <a:pPr algn="ctr"/>
                      <a:r>
                        <a:rPr lang="en-GB" sz="900" dirty="0" smtClean="0"/>
                        <a:t>Very strong</a:t>
                      </a:r>
                      <a:endParaRPr lang="en-GB" sz="900" dirty="0"/>
                    </a:p>
                  </a:txBody>
                  <a:tcPr marL="65314" marR="65314" marT="32657" marB="32657" anchor="ctr"/>
                </a:tc>
                <a:tc>
                  <a:txBody>
                    <a:bodyPr/>
                    <a:lstStyle/>
                    <a:p>
                      <a:pPr algn="ctr"/>
                      <a:r>
                        <a:rPr lang="en-GB" sz="900" dirty="0" smtClean="0"/>
                        <a:t>Stopped by paper</a:t>
                      </a:r>
                      <a:endParaRPr lang="en-GB" sz="900" dirty="0"/>
                    </a:p>
                  </a:txBody>
                  <a:tcPr marL="65314" marR="65314" marT="32657" marB="32657" anchor="ctr"/>
                </a:tc>
                <a:extLst>
                  <a:ext uri="{0D108BD9-81ED-4DB2-BD59-A6C34878D82A}">
                    <a16:rowId xmlns:a16="http://schemas.microsoft.com/office/drawing/2014/main" val="10001"/>
                  </a:ext>
                </a:extLst>
              </a:tr>
              <a:tr h="195943">
                <a:tc>
                  <a:txBody>
                    <a:bodyPr/>
                    <a:lstStyle/>
                    <a:p>
                      <a:r>
                        <a:rPr lang="en-GB" sz="900" dirty="0" smtClean="0"/>
                        <a:t>Beta</a:t>
                      </a:r>
                      <a:endParaRPr lang="en-GB" sz="900" dirty="0"/>
                    </a:p>
                  </a:txBody>
                  <a:tcPr marL="65314" marR="65314" marT="32657" marB="32657"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dirty="0" smtClean="0"/>
                        <a:t>Few m</a:t>
                      </a:r>
                      <a:endParaRPr lang="en-GB" sz="900" dirty="0"/>
                    </a:p>
                  </a:txBody>
                  <a:tcPr marL="65314" marR="65314" marT="32657" marB="32657" anchor="ctr"/>
                </a:tc>
                <a:tc>
                  <a:txBody>
                    <a:bodyPr/>
                    <a:lstStyle/>
                    <a:p>
                      <a:pPr algn="ctr"/>
                      <a:r>
                        <a:rPr lang="en-GB" sz="900" dirty="0" smtClean="0"/>
                        <a:t>Medium </a:t>
                      </a:r>
                      <a:endParaRPr lang="en-GB" sz="900" dirty="0"/>
                    </a:p>
                  </a:txBody>
                  <a:tcPr marL="65314" marR="65314" marT="32657" marB="32657" anchor="ctr"/>
                </a:tc>
                <a:tc>
                  <a:txBody>
                    <a:bodyPr/>
                    <a:lstStyle/>
                    <a:p>
                      <a:pPr algn="ctr"/>
                      <a:r>
                        <a:rPr lang="en-GB" sz="900" dirty="0" smtClean="0"/>
                        <a:t>Stopped by Aluminium</a:t>
                      </a:r>
                      <a:endParaRPr lang="en-GB" sz="900" dirty="0"/>
                    </a:p>
                  </a:txBody>
                  <a:tcPr marL="65314" marR="65314" marT="32657" marB="32657" anchor="ctr"/>
                </a:tc>
                <a:extLst>
                  <a:ext uri="{0D108BD9-81ED-4DB2-BD59-A6C34878D82A}">
                    <a16:rowId xmlns:a16="http://schemas.microsoft.com/office/drawing/2014/main" val="10002"/>
                  </a:ext>
                </a:extLst>
              </a:tr>
              <a:tr h="195943">
                <a:tc>
                  <a:txBody>
                    <a:bodyPr/>
                    <a:lstStyle/>
                    <a:p>
                      <a:r>
                        <a:rPr lang="en-GB" sz="900" dirty="0" smtClean="0"/>
                        <a:t>Gamma</a:t>
                      </a:r>
                      <a:endParaRPr lang="en-GB" sz="900" dirty="0"/>
                    </a:p>
                  </a:txBody>
                  <a:tcPr marL="65314" marR="65314" marT="32657" marB="32657" anchor="ctr">
                    <a:solidFill>
                      <a:schemeClr val="accent2">
                        <a:lumMod val="20000"/>
                        <a:lumOff val="80000"/>
                      </a:schemeClr>
                    </a:solidFill>
                  </a:tcPr>
                </a:tc>
                <a:tc>
                  <a:txBody>
                    <a:bodyPr/>
                    <a:lstStyle/>
                    <a:p>
                      <a:pPr algn="ctr"/>
                      <a:r>
                        <a:rPr lang="en-GB" sz="900" dirty="0" smtClean="0"/>
                        <a:t>Great</a:t>
                      </a:r>
                      <a:r>
                        <a:rPr lang="en-GB" sz="900" baseline="0" dirty="0" smtClean="0"/>
                        <a:t> distances</a:t>
                      </a:r>
                      <a:endParaRPr lang="en-GB" sz="900" dirty="0"/>
                    </a:p>
                  </a:txBody>
                  <a:tcPr marL="65314" marR="65314" marT="32657" marB="32657" anchor="ctr"/>
                </a:tc>
                <a:tc>
                  <a:txBody>
                    <a:bodyPr/>
                    <a:lstStyle/>
                    <a:p>
                      <a:pPr algn="ctr"/>
                      <a:r>
                        <a:rPr lang="en-GB" sz="900" dirty="0" smtClean="0"/>
                        <a:t>Weak </a:t>
                      </a:r>
                      <a:endParaRPr lang="en-GB" sz="900" dirty="0"/>
                    </a:p>
                  </a:txBody>
                  <a:tcPr marL="65314" marR="65314" marT="32657" marB="32657" anchor="ctr"/>
                </a:tc>
                <a:tc>
                  <a:txBody>
                    <a:bodyPr/>
                    <a:lstStyle/>
                    <a:p>
                      <a:pPr algn="ctr"/>
                      <a:r>
                        <a:rPr lang="en-GB" sz="900" dirty="0" smtClean="0"/>
                        <a:t>Stopped by thick lead</a:t>
                      </a:r>
                      <a:endParaRPr lang="en-GB" sz="900" dirty="0"/>
                    </a:p>
                  </a:txBody>
                  <a:tcPr marL="65314" marR="65314" marT="32657" marB="32657" anchor="ctr"/>
                </a:tc>
                <a:extLst>
                  <a:ext uri="{0D108BD9-81ED-4DB2-BD59-A6C34878D82A}">
                    <a16:rowId xmlns:a16="http://schemas.microsoft.com/office/drawing/2014/main" val="10003"/>
                  </a:ext>
                </a:extLst>
              </a:tr>
            </a:tbl>
          </a:graphicData>
        </a:graphic>
      </p:graphicFrame>
      <p:pic>
        <p:nvPicPr>
          <p:cNvPr id="59" name="Picture 58">
            <a:extLst>
              <a:ext uri="{FF2B5EF4-FFF2-40B4-BE49-F238E27FC236}">
                <a16:creationId xmlns:a16="http://schemas.microsoft.com/office/drawing/2014/main" id="{4E667E7F-998E-4E53-90D3-AF6D0A507F91}"/>
              </a:ext>
            </a:extLst>
          </p:cNvPr>
          <p:cNvPicPr>
            <a:picLocks noChangeAspect="1"/>
          </p:cNvPicPr>
          <p:nvPr/>
        </p:nvPicPr>
        <p:blipFill>
          <a:blip r:embed="rId2">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2143825" y="7954"/>
            <a:ext cx="425892" cy="424157"/>
          </a:xfrm>
          <a:prstGeom prst="rect">
            <a:avLst/>
          </a:prstGeom>
        </p:spPr>
      </p:pic>
      <p:sp>
        <p:nvSpPr>
          <p:cNvPr id="78" name="Rectangle 77"/>
          <p:cNvSpPr/>
          <p:nvPr/>
        </p:nvSpPr>
        <p:spPr>
          <a:xfrm>
            <a:off x="1051052" y="43113"/>
            <a:ext cx="938460" cy="29573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857" dirty="0">
                <a:solidFill>
                  <a:schemeClr val="tx1"/>
                </a:solidFill>
              </a:rPr>
              <a:t>Radius of an atom 1 X 10</a:t>
            </a:r>
            <a:r>
              <a:rPr lang="en-GB" sz="857" baseline="30000" dirty="0">
                <a:solidFill>
                  <a:schemeClr val="tx1"/>
                </a:solidFill>
              </a:rPr>
              <a:t>-10</a:t>
            </a:r>
            <a:r>
              <a:rPr lang="en-GB" sz="857" dirty="0">
                <a:solidFill>
                  <a:schemeClr val="tx1"/>
                </a:solidFill>
              </a:rPr>
              <a:t>m</a:t>
            </a:r>
            <a:endParaRPr lang="en-GB" sz="857" dirty="0">
              <a:solidFill>
                <a:schemeClr val="tx1"/>
              </a:solidFill>
            </a:endParaRPr>
          </a:p>
        </p:txBody>
      </p:sp>
      <p:cxnSp>
        <p:nvCxnSpPr>
          <p:cNvPr id="85" name="Straight Connector 84"/>
          <p:cNvCxnSpPr>
            <a:stCxn id="10" idx="0"/>
            <a:endCxn id="141" idx="2"/>
          </p:cNvCxnSpPr>
          <p:nvPr/>
        </p:nvCxnSpPr>
        <p:spPr>
          <a:xfrm flipH="1" flipV="1">
            <a:off x="4491425" y="1937728"/>
            <a:ext cx="393259" cy="674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41" name="Table 140"/>
          <p:cNvGraphicFramePr>
            <a:graphicFrameLocks noGrp="1"/>
          </p:cNvGraphicFramePr>
          <p:nvPr>
            <p:extLst/>
          </p:nvPr>
        </p:nvGraphicFramePr>
        <p:xfrm>
          <a:off x="3387532" y="1023329"/>
          <a:ext cx="2207788" cy="914400"/>
        </p:xfrm>
        <a:graphic>
          <a:graphicData uri="http://schemas.openxmlformats.org/drawingml/2006/table">
            <a:tbl>
              <a:tblPr firstRow="1" bandRow="1">
                <a:tableStyleId>{5940675A-B579-460E-94D1-54222C63F5DA}</a:tableStyleId>
              </a:tblPr>
              <a:tblGrid>
                <a:gridCol w="671241">
                  <a:extLst>
                    <a:ext uri="{9D8B030D-6E8A-4147-A177-3AD203B41FA5}">
                      <a16:colId xmlns:a16="http://schemas.microsoft.com/office/drawing/2014/main" val="20000"/>
                    </a:ext>
                  </a:extLst>
                </a:gridCol>
                <a:gridCol w="1536547">
                  <a:extLst>
                    <a:ext uri="{9D8B030D-6E8A-4147-A177-3AD203B41FA5}">
                      <a16:colId xmlns:a16="http://schemas.microsoft.com/office/drawing/2014/main" val="20001"/>
                    </a:ext>
                  </a:extLst>
                </a:gridCol>
              </a:tblGrid>
              <a:tr h="326571">
                <a:tc>
                  <a:txBody>
                    <a:bodyPr/>
                    <a:lstStyle/>
                    <a:p>
                      <a:r>
                        <a:rPr lang="en-GB" sz="900" dirty="0" smtClean="0"/>
                        <a:t>Radioactive</a:t>
                      </a:r>
                      <a:r>
                        <a:rPr lang="en-GB" sz="900" baseline="0" dirty="0" smtClean="0"/>
                        <a:t> decay</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Unstable atoms randomly emit radiation to become stable</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886545442"/>
                  </a:ext>
                </a:extLst>
              </a:tr>
              <a:tr h="195943">
                <a:tc>
                  <a:txBody>
                    <a:bodyPr/>
                    <a:lstStyle/>
                    <a:p>
                      <a:r>
                        <a:rPr lang="en-GB" sz="900" dirty="0" smtClean="0"/>
                        <a:t>Detecting</a:t>
                      </a:r>
                      <a:endParaRPr lang="en-GB" sz="900" dirty="0"/>
                    </a:p>
                  </a:txBody>
                  <a:tcPr marL="65314" marR="65314" marT="32657" marB="32657"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lumMod val="75000"/>
                            </a:schemeClr>
                          </a:solidFill>
                        </a:rPr>
                        <a:t>Use Geiger Muller tube</a:t>
                      </a:r>
                    </a:p>
                  </a:txBody>
                  <a:tcPr marL="65314" marR="65314" marT="32657" marB="32657" anchor="ctr"/>
                </a:tc>
                <a:extLst>
                  <a:ext uri="{0D108BD9-81ED-4DB2-BD59-A6C34878D82A}">
                    <a16:rowId xmlns:a16="http://schemas.microsoft.com/office/drawing/2014/main" val="3396675008"/>
                  </a:ext>
                </a:extLst>
              </a:tr>
              <a:tr h="195943">
                <a:tc>
                  <a:txBody>
                    <a:bodyPr/>
                    <a:lstStyle/>
                    <a:p>
                      <a:r>
                        <a:rPr lang="en-GB" sz="900" dirty="0" smtClean="0"/>
                        <a:t>Unit</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Becquerel</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r h="195943">
                <a:tc>
                  <a:txBody>
                    <a:bodyPr/>
                    <a:lstStyle/>
                    <a:p>
                      <a:r>
                        <a:rPr lang="en-GB" sz="900" dirty="0" smtClean="0"/>
                        <a:t>Ionisation</a:t>
                      </a:r>
                      <a:endParaRPr lang="en-GB" sz="900" dirty="0"/>
                    </a:p>
                  </a:txBody>
                  <a:tcPr marL="65314" marR="65314" marT="32657" marB="32657"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lumMod val="75000"/>
                            </a:schemeClr>
                          </a:solidFill>
                        </a:rPr>
                        <a:t>All radiation ionises </a:t>
                      </a:r>
                    </a:p>
                  </a:txBody>
                  <a:tcPr marL="65314" marR="65314" marT="32657" marB="32657" anchor="ctr"/>
                </a:tc>
                <a:extLst>
                  <a:ext uri="{0D108BD9-81ED-4DB2-BD59-A6C34878D82A}">
                    <a16:rowId xmlns:a16="http://schemas.microsoft.com/office/drawing/2014/main" val="10002"/>
                  </a:ext>
                </a:extLst>
              </a:tr>
            </a:tbl>
          </a:graphicData>
        </a:graphic>
      </p:graphicFrame>
      <p:pic>
        <p:nvPicPr>
          <p:cNvPr id="155" name="Picture 154" descr="Image result for unstable nuclei emitting radiation">
            <a:extLst>
              <a:ext uri="{FF2B5EF4-FFF2-40B4-BE49-F238E27FC236}">
                <a16:creationId xmlns:a16="http://schemas.microsoft.com/office/drawing/2014/main" id="{73674FA2-BD76-4025-950F-E39666B71E1C}"/>
              </a:ext>
            </a:extLst>
          </p:cNvPr>
          <p:cNvPicPr/>
          <p:nvPr/>
        </p:nvPicPr>
        <p:blipFill rotWithShape="1">
          <a:blip r:embed="rId3">
            <a:extLst>
              <a:ext uri="{28A0092B-C50C-407E-A947-70E740481C1C}">
                <a14:useLocalDpi xmlns:a14="http://schemas.microsoft.com/office/drawing/2010/main" val="0"/>
              </a:ext>
            </a:extLst>
          </a:blip>
          <a:srcRect/>
          <a:stretch/>
        </p:blipFill>
        <p:spPr bwMode="auto">
          <a:xfrm>
            <a:off x="3442953" y="527641"/>
            <a:ext cx="940824" cy="419453"/>
          </a:xfrm>
          <a:prstGeom prst="rect">
            <a:avLst/>
          </a:prstGeom>
          <a:noFill/>
          <a:ln>
            <a:noFill/>
          </a:ln>
          <a:extLst>
            <a:ext uri="{53640926-AAD7-44D8-BBD7-CCE9431645EC}">
              <a14:shadowObscured xmlns:a14="http://schemas.microsoft.com/office/drawing/2010/main"/>
            </a:ext>
          </a:extLst>
        </p:spPr>
      </p:pic>
      <p:pic>
        <p:nvPicPr>
          <p:cNvPr id="163" name="Picture 162" descr="Image result for alpha beta gamma radiation">
            <a:extLst>
              <a:ext uri="{FF2B5EF4-FFF2-40B4-BE49-F238E27FC236}">
                <a16:creationId xmlns:a16="http://schemas.microsoft.com/office/drawing/2014/main" id="{6D642F14-CA99-41C7-B2EC-DCD0AFF0D622}"/>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5411" y="369514"/>
            <a:ext cx="1839473" cy="590428"/>
          </a:xfrm>
          <a:prstGeom prst="rect">
            <a:avLst/>
          </a:prstGeom>
          <a:noFill/>
          <a:ln>
            <a:noFill/>
          </a:ln>
        </p:spPr>
      </p:pic>
      <p:pic>
        <p:nvPicPr>
          <p:cNvPr id="165" name="Picture 164">
            <a:extLst>
              <a:ext uri="{FF2B5EF4-FFF2-40B4-BE49-F238E27FC236}">
                <a16:creationId xmlns:a16="http://schemas.microsoft.com/office/drawing/2014/main" id="{CDDB642E-17A4-4491-9E5D-F508D5C16938}"/>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a:off x="8508096" y="5507889"/>
            <a:ext cx="955319" cy="532539"/>
          </a:xfrm>
          <a:prstGeom prst="rect">
            <a:avLst/>
          </a:prstGeom>
        </p:spPr>
      </p:pic>
      <p:pic>
        <p:nvPicPr>
          <p:cNvPr id="167" name="Picture 166">
            <a:extLst>
              <a:ext uri="{FF2B5EF4-FFF2-40B4-BE49-F238E27FC236}">
                <a16:creationId xmlns:a16="http://schemas.microsoft.com/office/drawing/2014/main" id="{BC884EFF-6BFE-45ED-84A2-32E58D38B902}"/>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8496572" y="6073406"/>
            <a:ext cx="962129" cy="532142"/>
          </a:xfrm>
          <a:prstGeom prst="rect">
            <a:avLst/>
          </a:prstGeom>
        </p:spPr>
      </p:pic>
      <p:grpSp>
        <p:nvGrpSpPr>
          <p:cNvPr id="330" name="Group 329"/>
          <p:cNvGrpSpPr/>
          <p:nvPr/>
        </p:nvGrpSpPr>
        <p:grpSpPr>
          <a:xfrm>
            <a:off x="963343" y="2154836"/>
            <a:ext cx="1888224" cy="389857"/>
            <a:chOff x="-3031420" y="2809296"/>
            <a:chExt cx="2643514" cy="545800"/>
          </a:xfrm>
        </p:grpSpPr>
        <p:pic>
          <p:nvPicPr>
            <p:cNvPr id="62" name="Picture 61" descr="Image result for isotopes of lithium atomic diagram">
              <a:extLst>
                <a:ext uri="{FF2B5EF4-FFF2-40B4-BE49-F238E27FC236}">
                  <a16:creationId xmlns:a16="http://schemas.microsoft.com/office/drawing/2014/main" id="{D517F2D1-4837-4483-802F-4D09BB25DFFC}"/>
                </a:ext>
              </a:extLst>
            </p:cNvPr>
            <p:cNvPicPr/>
            <p:nvPr/>
          </p:nvPicPr>
          <p:blipFill rotWithShape="1">
            <a:blip r:embed="rId7">
              <a:extLst>
                <a:ext uri="{28A0092B-C50C-407E-A947-70E740481C1C}">
                  <a14:useLocalDpi xmlns:a14="http://schemas.microsoft.com/office/drawing/2010/main" val="0"/>
                </a:ext>
              </a:extLst>
            </a:blip>
            <a:srcRect/>
            <a:stretch/>
          </p:blipFill>
          <p:spPr bwMode="auto">
            <a:xfrm>
              <a:off x="-3031420" y="2816417"/>
              <a:ext cx="511542" cy="538679"/>
            </a:xfrm>
            <a:prstGeom prst="rect">
              <a:avLst/>
            </a:prstGeom>
            <a:noFill/>
            <a:ln>
              <a:noFill/>
            </a:ln>
            <a:extLst>
              <a:ext uri="{53640926-AAD7-44D8-BBD7-CCE9431645EC}">
                <a14:shadowObscured xmlns:a14="http://schemas.microsoft.com/office/drawing/2010/main"/>
              </a:ext>
            </a:extLst>
          </p:spPr>
        </p:pic>
        <p:pic>
          <p:nvPicPr>
            <p:cNvPr id="63" name="Picture 62" descr="Image result for isotopes of lithium atomic diagram">
              <a:extLst>
                <a:ext uri="{FF2B5EF4-FFF2-40B4-BE49-F238E27FC236}">
                  <a16:creationId xmlns:a16="http://schemas.microsoft.com/office/drawing/2014/main" id="{5A1C30B9-87D0-4D34-8298-F796BA0943CB}"/>
                </a:ext>
              </a:extLst>
            </p:cNvPr>
            <p:cNvPicPr/>
            <p:nvPr/>
          </p:nvPicPr>
          <p:blipFill rotWithShape="1">
            <a:blip r:embed="rId8">
              <a:extLst>
                <a:ext uri="{28A0092B-C50C-407E-A947-70E740481C1C}">
                  <a14:useLocalDpi xmlns:a14="http://schemas.microsoft.com/office/drawing/2010/main" val="0"/>
                </a:ext>
              </a:extLst>
            </a:blip>
            <a:srcRect/>
            <a:stretch/>
          </p:blipFill>
          <p:spPr bwMode="auto">
            <a:xfrm>
              <a:off x="-1607371" y="2809296"/>
              <a:ext cx="511542" cy="538779"/>
            </a:xfrm>
            <a:prstGeom prst="rect">
              <a:avLst/>
            </a:prstGeom>
            <a:noFill/>
            <a:ln>
              <a:noFill/>
            </a:ln>
            <a:extLst>
              <a:ext uri="{53640926-AAD7-44D8-BBD7-CCE9431645EC}">
                <a14:shadowObscured xmlns:a14="http://schemas.microsoft.com/office/drawing/2010/main"/>
              </a:ext>
            </a:extLst>
          </p:spPr>
        </p:pic>
        <p:pic>
          <p:nvPicPr>
            <p:cNvPr id="182" name="Picture 181" descr="Image result for isotopes of lithium atomic diagram">
              <a:extLst>
                <a:ext uri="{FF2B5EF4-FFF2-40B4-BE49-F238E27FC236}">
                  <a16:creationId xmlns:a16="http://schemas.microsoft.com/office/drawing/2014/main" id="{0E99D998-53C9-4841-8E2C-6DA1FB2DD318}"/>
                </a:ext>
              </a:extLst>
            </p:cNvPr>
            <p:cNvPicPr/>
            <p:nvPr/>
          </p:nvPicPr>
          <p:blipFill rotWithShape="1">
            <a:blip r:embed="rId9">
              <a:extLst>
                <a:ext uri="{28A0092B-C50C-407E-A947-70E740481C1C}">
                  <a14:useLocalDpi xmlns:a14="http://schemas.microsoft.com/office/drawing/2010/main" val="0"/>
                </a:ext>
              </a:extLst>
            </a:blip>
            <a:srcRect/>
            <a:stretch/>
          </p:blipFill>
          <p:spPr bwMode="auto">
            <a:xfrm>
              <a:off x="-2322530" y="2810685"/>
              <a:ext cx="538406" cy="538679"/>
            </a:xfrm>
            <a:prstGeom prst="rect">
              <a:avLst/>
            </a:prstGeom>
            <a:noFill/>
            <a:ln>
              <a:noFill/>
            </a:ln>
            <a:extLst>
              <a:ext uri="{53640926-AAD7-44D8-BBD7-CCE9431645EC}">
                <a14:shadowObscured xmlns:a14="http://schemas.microsoft.com/office/drawing/2010/main"/>
              </a:ext>
            </a:extLst>
          </p:spPr>
        </p:pic>
        <p:pic>
          <p:nvPicPr>
            <p:cNvPr id="183" name="Picture 182" descr="Image result for isotopes of lithium atomic diagram">
              <a:extLst>
                <a:ext uri="{FF2B5EF4-FFF2-40B4-BE49-F238E27FC236}">
                  <a16:creationId xmlns:a16="http://schemas.microsoft.com/office/drawing/2014/main" id="{F1F774E1-6842-47DB-A5C9-805A6E94F3A5}"/>
                </a:ext>
              </a:extLst>
            </p:cNvPr>
            <p:cNvPicPr/>
            <p:nvPr/>
          </p:nvPicPr>
          <p:blipFill rotWithShape="1">
            <a:blip r:embed="rId10">
              <a:extLst>
                <a:ext uri="{28A0092B-C50C-407E-A947-70E740481C1C}">
                  <a14:useLocalDpi xmlns:a14="http://schemas.microsoft.com/office/drawing/2010/main" val="0"/>
                </a:ext>
              </a:extLst>
            </a:blip>
            <a:srcRect/>
            <a:stretch/>
          </p:blipFill>
          <p:spPr bwMode="auto">
            <a:xfrm>
              <a:off x="-926312" y="2809296"/>
              <a:ext cx="538406" cy="538679"/>
            </a:xfrm>
            <a:prstGeom prst="rect">
              <a:avLst/>
            </a:prstGeom>
            <a:noFill/>
            <a:ln w="25400">
              <a:noFill/>
            </a:ln>
            <a:extLst>
              <a:ext uri="{53640926-AAD7-44D8-BBD7-CCE9431645EC}">
                <a14:shadowObscured xmlns:a14="http://schemas.microsoft.com/office/drawing/2010/main"/>
              </a:ext>
            </a:extLst>
          </p:spPr>
        </p:pic>
      </p:grpSp>
      <p:graphicFrame>
        <p:nvGraphicFramePr>
          <p:cNvPr id="185" name="Table 184"/>
          <p:cNvGraphicFramePr>
            <a:graphicFrameLocks noGrp="1"/>
          </p:cNvGraphicFramePr>
          <p:nvPr>
            <p:extLst/>
          </p:nvPr>
        </p:nvGraphicFramePr>
        <p:xfrm>
          <a:off x="427734" y="2143470"/>
          <a:ext cx="2492679" cy="744535"/>
        </p:xfrm>
        <a:graphic>
          <a:graphicData uri="http://schemas.openxmlformats.org/drawingml/2006/table">
            <a:tbl>
              <a:tblPr firstRow="1" bandRow="1">
                <a:tableStyleId>{5940675A-B579-460E-94D1-54222C63F5DA}</a:tableStyleId>
              </a:tblPr>
              <a:tblGrid>
                <a:gridCol w="473686">
                  <a:extLst>
                    <a:ext uri="{9D8B030D-6E8A-4147-A177-3AD203B41FA5}">
                      <a16:colId xmlns:a16="http://schemas.microsoft.com/office/drawing/2014/main" val="20000"/>
                    </a:ext>
                  </a:extLst>
                </a:gridCol>
                <a:gridCol w="504748">
                  <a:extLst>
                    <a:ext uri="{9D8B030D-6E8A-4147-A177-3AD203B41FA5}">
                      <a16:colId xmlns:a16="http://schemas.microsoft.com/office/drawing/2014/main" val="3417159166"/>
                    </a:ext>
                  </a:extLst>
                </a:gridCol>
                <a:gridCol w="504749">
                  <a:extLst>
                    <a:ext uri="{9D8B030D-6E8A-4147-A177-3AD203B41FA5}">
                      <a16:colId xmlns:a16="http://schemas.microsoft.com/office/drawing/2014/main" val="1739720752"/>
                    </a:ext>
                  </a:extLst>
                </a:gridCol>
                <a:gridCol w="504749">
                  <a:extLst>
                    <a:ext uri="{9D8B030D-6E8A-4147-A177-3AD203B41FA5}">
                      <a16:colId xmlns:a16="http://schemas.microsoft.com/office/drawing/2014/main" val="2737858994"/>
                    </a:ext>
                  </a:extLst>
                </a:gridCol>
                <a:gridCol w="504748">
                  <a:extLst>
                    <a:ext uri="{9D8B030D-6E8A-4147-A177-3AD203B41FA5}">
                      <a16:colId xmlns:a16="http://schemas.microsoft.com/office/drawing/2014/main" val="4005770399"/>
                    </a:ext>
                  </a:extLst>
                </a:gridCol>
              </a:tblGrid>
              <a:tr h="417964">
                <a:tc>
                  <a:txBody>
                    <a:bodyPr/>
                    <a:lstStyle/>
                    <a:p>
                      <a:r>
                        <a:rPr lang="en-GB" sz="900" dirty="0" smtClean="0"/>
                        <a:t>Isotope</a:t>
                      </a:r>
                      <a:endParaRPr lang="en-GB" sz="900" dirty="0"/>
                    </a:p>
                  </a:txBody>
                  <a:tcPr marL="65314" marR="65314" marT="32657" marB="32657" anchor="ctr">
                    <a:solidFill>
                      <a:schemeClr val="accent2">
                        <a:lumMod val="20000"/>
                        <a:lumOff val="80000"/>
                      </a:schemeClr>
                    </a:solidFill>
                  </a:tcPr>
                </a:tc>
                <a:tc>
                  <a:txBody>
                    <a:bodyPr/>
                    <a:lstStyle/>
                    <a:p>
                      <a:pPr algn="ctr"/>
                      <a:endParaRPr lang="en-GB" sz="900" dirty="0">
                        <a:solidFill>
                          <a:schemeClr val="tx1"/>
                        </a:solidFill>
                      </a:endParaRPr>
                    </a:p>
                  </a:txBody>
                  <a:tcPr marL="65314" marR="65314" marT="32657" marB="32657" anchor="ctr"/>
                </a:tc>
                <a:tc>
                  <a:txBody>
                    <a:bodyPr/>
                    <a:lstStyle/>
                    <a:p>
                      <a:pPr algn="ctr"/>
                      <a:endParaRPr lang="en-GB" sz="900" dirty="0">
                        <a:solidFill>
                          <a:schemeClr val="tx1"/>
                        </a:solidFill>
                      </a:endParaRPr>
                    </a:p>
                  </a:txBody>
                  <a:tcPr marL="65314" marR="65314" marT="32657" marB="32657" anchor="ctr"/>
                </a:tc>
                <a:tc>
                  <a:txBody>
                    <a:bodyPr/>
                    <a:lstStyle/>
                    <a:p>
                      <a:pPr algn="ctr"/>
                      <a:endParaRPr lang="en-GB" sz="900" dirty="0">
                        <a:solidFill>
                          <a:schemeClr val="tx1"/>
                        </a:solidFill>
                      </a:endParaRPr>
                    </a:p>
                  </a:txBody>
                  <a:tcPr marL="65314" marR="65314" marT="32657" marB="32657" anchor="ctr"/>
                </a:tc>
                <a:tc>
                  <a:txBody>
                    <a:bodyPr/>
                    <a:lstStyle/>
                    <a:p>
                      <a:pPr algn="ctr"/>
                      <a:endParaRPr lang="en-GB" sz="900" dirty="0">
                        <a:solidFill>
                          <a:schemeClr val="tx1"/>
                        </a:solidFill>
                      </a:endParaRPr>
                    </a:p>
                  </a:txBody>
                  <a:tcPr marL="65314" marR="65314" marT="32657" marB="32657" anchor="ctr"/>
                </a:tc>
                <a:extLst>
                  <a:ext uri="{0D108BD9-81ED-4DB2-BD59-A6C34878D82A}">
                    <a16:rowId xmlns:a16="http://schemas.microsoft.com/office/drawing/2014/main" val="10000"/>
                  </a:ext>
                </a:extLst>
              </a:tr>
              <a:tr h="326571">
                <a:tc gridSpan="5">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lumMod val="75000"/>
                            </a:schemeClr>
                          </a:solidFill>
                        </a:rPr>
                        <a:t>Different forms of an element with the same number of protons but different number of neutrons</a:t>
                      </a:r>
                      <a:endParaRPr lang="en-GB" sz="900" b="1" i="1" dirty="0">
                        <a:solidFill>
                          <a:schemeClr val="accent2">
                            <a:lumMod val="75000"/>
                          </a:schemeClr>
                        </a:solidFill>
                      </a:endParaRPr>
                    </a:p>
                  </a:txBody>
                  <a:tcPr marL="65314" marR="65314" marT="32657" marB="32657" anchor="ctr">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bl>
          </a:graphicData>
        </a:graphic>
      </p:graphicFrame>
      <mc:AlternateContent xmlns:mc="http://schemas.openxmlformats.org/markup-compatibility/2006">
        <mc:Choice xmlns:a14="http://schemas.microsoft.com/office/drawing/2010/main" Requires="a14">
          <p:sp>
            <p:nvSpPr>
              <p:cNvPr id="204" name="Rectangle 203"/>
              <p:cNvSpPr/>
              <p:nvPr/>
            </p:nvSpPr>
            <p:spPr>
              <a:xfrm>
                <a:off x="8466465" y="1465992"/>
                <a:ext cx="1085301" cy="16171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14:m>
                  <m:oMathPara xmlns:m="http://schemas.openxmlformats.org/officeDocument/2006/math">
                    <m:oMathParaPr>
                      <m:jc m:val="centerGroup"/>
                    </m:oMathParaPr>
                    <m:oMath xmlns:m="http://schemas.openxmlformats.org/officeDocument/2006/math">
                      <m:sPre>
                        <m:sPrePr>
                          <m:ctrlPr>
                            <a:rPr lang="en-GB" sz="786" i="1" dirty="0">
                              <a:solidFill>
                                <a:schemeClr val="tx1"/>
                              </a:solidFill>
                              <a:latin typeface="Cambria Math" panose="02040503050406030204" pitchFamily="18" charset="0"/>
                            </a:rPr>
                          </m:ctrlPr>
                        </m:sPrePr>
                        <m:sub>
                          <m:r>
                            <a:rPr lang="en-GB" sz="786" i="1" dirty="0">
                              <a:solidFill>
                                <a:schemeClr val="tx1"/>
                              </a:solidFill>
                              <a:latin typeface="Cambria Math"/>
                            </a:rPr>
                            <m:t>92</m:t>
                          </m:r>
                        </m:sub>
                        <m:sup>
                          <m:r>
                            <a:rPr lang="en-GB" sz="786" i="1" dirty="0">
                              <a:solidFill>
                                <a:schemeClr val="tx1"/>
                              </a:solidFill>
                              <a:latin typeface="Cambria Math"/>
                            </a:rPr>
                            <m:t>23</m:t>
                          </m:r>
                          <m:r>
                            <a:rPr lang="en-GB" sz="786" i="1" dirty="0">
                              <a:solidFill>
                                <a:schemeClr val="tx1"/>
                              </a:solidFill>
                              <a:latin typeface="Cambria Math" panose="02040503050406030204" pitchFamily="18" charset="0"/>
                            </a:rPr>
                            <m:t>8</m:t>
                          </m:r>
                        </m:sup>
                        <m:e>
                          <m:r>
                            <a:rPr lang="en-GB" sz="786" i="1" dirty="0">
                              <a:solidFill>
                                <a:schemeClr val="tx1"/>
                              </a:solidFill>
                              <a:latin typeface="Cambria Math"/>
                            </a:rPr>
                            <m:t>𝑈</m:t>
                          </m:r>
                        </m:e>
                      </m:sPre>
                      <m:r>
                        <a:rPr lang="en-GB" sz="786" i="1" dirty="0">
                          <a:solidFill>
                            <a:schemeClr val="tx1"/>
                          </a:solidFill>
                          <a:latin typeface="Cambria Math"/>
                        </a:rPr>
                        <m:t>→ </m:t>
                      </m:r>
                      <m:sPre>
                        <m:sPrePr>
                          <m:ctrlPr>
                            <a:rPr lang="en-GB" sz="786" i="1" dirty="0">
                              <a:solidFill>
                                <a:schemeClr val="tx1"/>
                              </a:solidFill>
                              <a:latin typeface="Cambria Math" panose="02040503050406030204" pitchFamily="18" charset="0"/>
                            </a:rPr>
                          </m:ctrlPr>
                        </m:sPrePr>
                        <m:sub>
                          <m:r>
                            <a:rPr lang="en-GB" sz="786" i="1" dirty="0">
                              <a:solidFill>
                                <a:schemeClr val="tx1"/>
                              </a:solidFill>
                              <a:latin typeface="Cambria Math" panose="02040503050406030204" pitchFamily="18" charset="0"/>
                            </a:rPr>
                            <m:t>90</m:t>
                          </m:r>
                        </m:sub>
                        <m:sup>
                          <m:r>
                            <a:rPr lang="en-GB" sz="786" i="1" dirty="0">
                              <a:solidFill>
                                <a:schemeClr val="tx1"/>
                              </a:solidFill>
                              <a:latin typeface="Cambria Math" panose="02040503050406030204" pitchFamily="18" charset="0"/>
                            </a:rPr>
                            <m:t>234</m:t>
                          </m:r>
                        </m:sup>
                        <m:e>
                          <m:r>
                            <a:rPr lang="en-GB" sz="786" i="1" dirty="0">
                              <a:solidFill>
                                <a:schemeClr val="tx1"/>
                              </a:solidFill>
                              <a:latin typeface="Cambria Math" panose="02040503050406030204" pitchFamily="18" charset="0"/>
                            </a:rPr>
                            <m:t>𝑇h</m:t>
                          </m:r>
                          <m:r>
                            <a:rPr lang="en-GB" sz="786" i="1" dirty="0">
                              <a:solidFill>
                                <a:schemeClr val="tx1"/>
                              </a:solidFill>
                              <a:latin typeface="Cambria Math"/>
                            </a:rPr>
                            <m:t>+</m:t>
                          </m:r>
                          <m:r>
                            <a:rPr lang="en-GB" sz="786" i="1" dirty="0">
                              <a:solidFill>
                                <a:schemeClr val="tx1"/>
                              </a:solidFill>
                              <a:latin typeface="Cambria Math" panose="02040503050406030204" pitchFamily="18" charset="0"/>
                            </a:rPr>
                            <m:t> </m:t>
                          </m:r>
                          <m:sPre>
                            <m:sPrePr>
                              <m:ctrlPr>
                                <a:rPr lang="en-GB" sz="786" i="1" dirty="0">
                                  <a:solidFill>
                                    <a:schemeClr val="tx1"/>
                                  </a:solidFill>
                                  <a:latin typeface="Cambria Math" panose="02040503050406030204" pitchFamily="18" charset="0"/>
                                </a:rPr>
                              </m:ctrlPr>
                            </m:sPrePr>
                            <m:sub>
                              <m:r>
                                <a:rPr lang="en-GB" sz="786" i="1" dirty="0">
                                  <a:solidFill>
                                    <a:schemeClr val="tx1"/>
                                  </a:solidFill>
                                  <a:latin typeface="Cambria Math" panose="02040503050406030204" pitchFamily="18" charset="0"/>
                                </a:rPr>
                                <m:t>2</m:t>
                              </m:r>
                            </m:sub>
                            <m:sup>
                              <m:r>
                                <a:rPr lang="en-GB" sz="786" i="1" dirty="0">
                                  <a:solidFill>
                                    <a:schemeClr val="tx1"/>
                                  </a:solidFill>
                                  <a:latin typeface="Cambria Math" panose="02040503050406030204" pitchFamily="18" charset="0"/>
                                </a:rPr>
                                <m:t>4</m:t>
                              </m:r>
                            </m:sup>
                            <m:e>
                              <m:r>
                                <a:rPr lang="en-GB" sz="786" i="1" dirty="0">
                                  <a:solidFill>
                                    <a:schemeClr val="tx1"/>
                                  </a:solidFill>
                                  <a:latin typeface="Cambria Math" panose="02040503050406030204" pitchFamily="18" charset="0"/>
                                </a:rPr>
                                <m:t>𝐻𝑒</m:t>
                              </m:r>
                            </m:e>
                          </m:sPre>
                        </m:e>
                      </m:sPre>
                    </m:oMath>
                  </m:oMathPara>
                </a14:m>
                <a:endParaRPr lang="en-GB" sz="857" dirty="0">
                  <a:solidFill>
                    <a:schemeClr val="tx1"/>
                  </a:solidFill>
                </a:endParaRPr>
              </a:p>
            </p:txBody>
          </p:sp>
        </mc:Choice>
        <mc:Fallback>
          <p:sp>
            <p:nvSpPr>
              <p:cNvPr id="204" name="Rectangle 203"/>
              <p:cNvSpPr>
                <a:spLocks noRot="1" noChangeAspect="1" noMove="1" noResize="1" noEditPoints="1" noAdjustHandles="1" noChangeArrowheads="1" noChangeShapeType="1" noTextEdit="1"/>
              </p:cNvSpPr>
              <p:nvPr/>
            </p:nvSpPr>
            <p:spPr>
              <a:xfrm>
                <a:off x="8466465" y="1465992"/>
                <a:ext cx="1085301" cy="161711"/>
              </a:xfrm>
              <a:prstGeom prst="rect">
                <a:avLst/>
              </a:prstGeom>
              <a:blipFill>
                <a:blip r:embed="rId11"/>
                <a:stretch>
                  <a:fillRect t="-20690" b="-34483"/>
                </a:stretch>
              </a:blipFill>
              <a:ln>
                <a:solidFill>
                  <a:schemeClr val="tx1"/>
                </a:solidFill>
              </a:ln>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206" name="Rectangle 205"/>
              <p:cNvSpPr/>
              <p:nvPr/>
            </p:nvSpPr>
            <p:spPr>
              <a:xfrm>
                <a:off x="8496572" y="1685255"/>
                <a:ext cx="969753" cy="1595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14:m>
                  <m:oMathPara xmlns:m="http://schemas.openxmlformats.org/officeDocument/2006/math">
                    <m:oMathParaPr>
                      <m:jc m:val="centerGroup"/>
                    </m:oMathParaPr>
                    <m:oMath xmlns:m="http://schemas.openxmlformats.org/officeDocument/2006/math">
                      <m:sPre>
                        <m:sPrePr>
                          <m:ctrlPr>
                            <a:rPr lang="en-GB" sz="786" i="1" dirty="0">
                              <a:solidFill>
                                <a:schemeClr val="tx1"/>
                              </a:solidFill>
                              <a:latin typeface="Cambria Math" panose="02040503050406030204" pitchFamily="18" charset="0"/>
                            </a:rPr>
                          </m:ctrlPr>
                        </m:sPrePr>
                        <m:sub>
                          <m:r>
                            <a:rPr lang="en-GB" sz="786" i="1" dirty="0">
                              <a:solidFill>
                                <a:schemeClr val="tx1"/>
                              </a:solidFill>
                              <a:latin typeface="Cambria Math" panose="02040503050406030204" pitchFamily="18" charset="0"/>
                            </a:rPr>
                            <m:t>6</m:t>
                          </m:r>
                        </m:sub>
                        <m:sup>
                          <m:r>
                            <a:rPr lang="en-GB" sz="786" i="1" dirty="0">
                              <a:solidFill>
                                <a:schemeClr val="tx1"/>
                              </a:solidFill>
                              <a:latin typeface="Cambria Math" panose="02040503050406030204" pitchFamily="18" charset="0"/>
                            </a:rPr>
                            <m:t>14</m:t>
                          </m:r>
                        </m:sup>
                        <m:e>
                          <m:r>
                            <a:rPr lang="en-GB" sz="786" i="1" dirty="0">
                              <a:solidFill>
                                <a:schemeClr val="tx1"/>
                              </a:solidFill>
                              <a:latin typeface="Cambria Math" panose="02040503050406030204" pitchFamily="18" charset="0"/>
                            </a:rPr>
                            <m:t>𝐶</m:t>
                          </m:r>
                        </m:e>
                      </m:sPre>
                      <m:r>
                        <a:rPr lang="en-GB" sz="786" i="1" dirty="0">
                          <a:solidFill>
                            <a:schemeClr val="tx1"/>
                          </a:solidFill>
                          <a:latin typeface="Cambria Math"/>
                        </a:rPr>
                        <m:t>→ </m:t>
                      </m:r>
                      <m:sPre>
                        <m:sPrePr>
                          <m:ctrlPr>
                            <a:rPr lang="en-GB" sz="786" i="1" dirty="0">
                              <a:solidFill>
                                <a:schemeClr val="tx1"/>
                              </a:solidFill>
                              <a:latin typeface="Cambria Math" panose="02040503050406030204" pitchFamily="18" charset="0"/>
                            </a:rPr>
                          </m:ctrlPr>
                        </m:sPrePr>
                        <m:sub>
                          <m:r>
                            <a:rPr lang="en-GB" sz="786" i="1" dirty="0">
                              <a:solidFill>
                                <a:schemeClr val="tx1"/>
                              </a:solidFill>
                              <a:latin typeface="Cambria Math" panose="02040503050406030204" pitchFamily="18" charset="0"/>
                            </a:rPr>
                            <m:t>7</m:t>
                          </m:r>
                        </m:sub>
                        <m:sup>
                          <m:r>
                            <a:rPr lang="en-GB" sz="786" i="1" dirty="0">
                              <a:solidFill>
                                <a:schemeClr val="tx1"/>
                              </a:solidFill>
                              <a:latin typeface="Cambria Math" panose="02040503050406030204" pitchFamily="18" charset="0"/>
                            </a:rPr>
                            <m:t>14</m:t>
                          </m:r>
                        </m:sup>
                        <m:e>
                          <m:r>
                            <a:rPr lang="en-GB" sz="786" i="1" dirty="0">
                              <a:solidFill>
                                <a:schemeClr val="tx1"/>
                              </a:solidFill>
                              <a:latin typeface="Cambria Math" panose="02040503050406030204" pitchFamily="18" charset="0"/>
                            </a:rPr>
                            <m:t>𝑁</m:t>
                          </m:r>
                          <m:r>
                            <a:rPr lang="en-GB" sz="786" i="1" dirty="0">
                              <a:solidFill>
                                <a:schemeClr val="tx1"/>
                              </a:solidFill>
                              <a:latin typeface="Cambria Math" panose="02040503050406030204" pitchFamily="18" charset="0"/>
                            </a:rPr>
                            <m:t>+ </m:t>
                          </m:r>
                          <m:sPre>
                            <m:sPrePr>
                              <m:ctrlPr>
                                <a:rPr lang="en-GB" sz="786" i="1" dirty="0">
                                  <a:solidFill>
                                    <a:schemeClr val="tx1"/>
                                  </a:solidFill>
                                  <a:latin typeface="Cambria Math" panose="02040503050406030204" pitchFamily="18" charset="0"/>
                                </a:rPr>
                              </m:ctrlPr>
                            </m:sPrePr>
                            <m:sub>
                              <m:r>
                                <a:rPr lang="en-GB" sz="786" i="1" dirty="0">
                                  <a:solidFill>
                                    <a:schemeClr val="tx1"/>
                                  </a:solidFill>
                                  <a:latin typeface="Cambria Math" panose="02040503050406030204" pitchFamily="18" charset="0"/>
                                </a:rPr>
                                <m:t>−1</m:t>
                              </m:r>
                            </m:sub>
                            <m:sup>
                              <m:r>
                                <a:rPr lang="en-GB" sz="786" i="1" dirty="0">
                                  <a:solidFill>
                                    <a:schemeClr val="tx1"/>
                                  </a:solidFill>
                                  <a:latin typeface="Cambria Math" panose="02040503050406030204" pitchFamily="18" charset="0"/>
                                </a:rPr>
                                <m:t>0</m:t>
                              </m:r>
                            </m:sup>
                            <m:e>
                              <m:r>
                                <a:rPr lang="en-GB" sz="786" i="1" dirty="0">
                                  <a:solidFill>
                                    <a:schemeClr val="tx1"/>
                                  </a:solidFill>
                                  <a:latin typeface="Cambria Math" panose="02040503050406030204" pitchFamily="18" charset="0"/>
                                </a:rPr>
                                <m:t>𝑒</m:t>
                              </m:r>
                            </m:e>
                          </m:sPre>
                        </m:e>
                      </m:sPre>
                    </m:oMath>
                  </m:oMathPara>
                </a14:m>
                <a:endParaRPr lang="en-GB" sz="857" dirty="0">
                  <a:solidFill>
                    <a:schemeClr val="tx1"/>
                  </a:solidFill>
                </a:endParaRPr>
              </a:p>
            </p:txBody>
          </p:sp>
        </mc:Choice>
        <mc:Fallback>
          <p:sp>
            <p:nvSpPr>
              <p:cNvPr id="206" name="Rectangle 205"/>
              <p:cNvSpPr>
                <a:spLocks noRot="1" noChangeAspect="1" noMove="1" noResize="1" noEditPoints="1" noAdjustHandles="1" noChangeArrowheads="1" noChangeShapeType="1" noTextEdit="1"/>
              </p:cNvSpPr>
              <p:nvPr/>
            </p:nvSpPr>
            <p:spPr>
              <a:xfrm>
                <a:off x="8496572" y="1685255"/>
                <a:ext cx="969753" cy="159513"/>
              </a:xfrm>
              <a:prstGeom prst="rect">
                <a:avLst/>
              </a:prstGeom>
              <a:blipFill>
                <a:blip r:embed="rId12"/>
                <a:stretch>
                  <a:fillRect/>
                </a:stretch>
              </a:blipFill>
              <a:ln>
                <a:solidFill>
                  <a:schemeClr val="tx1"/>
                </a:solidFill>
              </a:ln>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207" name="Rectangle 206"/>
              <p:cNvSpPr/>
              <p:nvPr/>
            </p:nvSpPr>
            <p:spPr>
              <a:xfrm>
                <a:off x="8508876" y="1896498"/>
                <a:ext cx="957449" cy="16638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14:m>
                  <m:oMathPara xmlns:m="http://schemas.openxmlformats.org/officeDocument/2006/math">
                    <m:oMathParaPr>
                      <m:jc m:val="centerGroup"/>
                    </m:oMathParaPr>
                    <m:oMath xmlns:m="http://schemas.openxmlformats.org/officeDocument/2006/math">
                      <m:sPre>
                        <m:sPrePr>
                          <m:ctrlPr>
                            <a:rPr lang="en-GB" sz="786" i="1" dirty="0">
                              <a:solidFill>
                                <a:schemeClr val="tx1"/>
                              </a:solidFill>
                              <a:latin typeface="Cambria Math" panose="02040503050406030204" pitchFamily="18" charset="0"/>
                            </a:rPr>
                          </m:ctrlPr>
                        </m:sPrePr>
                        <m:sub>
                          <m:r>
                            <a:rPr lang="en-GB" sz="786" i="1" dirty="0">
                              <a:solidFill>
                                <a:schemeClr val="tx1"/>
                              </a:solidFill>
                              <a:latin typeface="Cambria Math" panose="02040503050406030204" pitchFamily="18" charset="0"/>
                            </a:rPr>
                            <m:t>43</m:t>
                          </m:r>
                        </m:sub>
                        <m:sup>
                          <m:r>
                            <a:rPr lang="en-GB" sz="786" i="1" dirty="0">
                              <a:solidFill>
                                <a:schemeClr val="tx1"/>
                              </a:solidFill>
                              <a:latin typeface="Cambria Math" panose="02040503050406030204" pitchFamily="18" charset="0"/>
                            </a:rPr>
                            <m:t>99</m:t>
                          </m:r>
                        </m:sup>
                        <m:e>
                          <m:r>
                            <a:rPr lang="en-GB" sz="786" i="1" dirty="0">
                              <a:solidFill>
                                <a:schemeClr val="tx1"/>
                              </a:solidFill>
                              <a:latin typeface="Cambria Math" panose="02040503050406030204" pitchFamily="18" charset="0"/>
                            </a:rPr>
                            <m:t>𝑇𝑐</m:t>
                          </m:r>
                        </m:e>
                      </m:sPre>
                      <m:r>
                        <a:rPr lang="en-GB" sz="786" i="1" dirty="0">
                          <a:solidFill>
                            <a:schemeClr val="tx1"/>
                          </a:solidFill>
                          <a:latin typeface="Cambria Math"/>
                        </a:rPr>
                        <m:t>→ </m:t>
                      </m:r>
                      <m:sPre>
                        <m:sPrePr>
                          <m:ctrlPr>
                            <a:rPr lang="en-GB" sz="786" i="1" dirty="0">
                              <a:solidFill>
                                <a:schemeClr val="tx1"/>
                              </a:solidFill>
                              <a:latin typeface="Cambria Math" panose="02040503050406030204" pitchFamily="18" charset="0"/>
                            </a:rPr>
                          </m:ctrlPr>
                        </m:sPrePr>
                        <m:sub>
                          <m:r>
                            <a:rPr lang="en-GB" sz="786" i="1" dirty="0">
                              <a:solidFill>
                                <a:schemeClr val="tx1"/>
                              </a:solidFill>
                              <a:latin typeface="Cambria Math" panose="02040503050406030204" pitchFamily="18" charset="0"/>
                            </a:rPr>
                            <m:t>43</m:t>
                          </m:r>
                        </m:sub>
                        <m:sup>
                          <m:r>
                            <a:rPr lang="en-GB" sz="786" i="1" dirty="0">
                              <a:solidFill>
                                <a:schemeClr val="tx1"/>
                              </a:solidFill>
                              <a:latin typeface="Cambria Math" panose="02040503050406030204" pitchFamily="18" charset="0"/>
                            </a:rPr>
                            <m:t>99</m:t>
                          </m:r>
                        </m:sup>
                        <m:e>
                          <m:r>
                            <a:rPr lang="en-GB" sz="786" i="1" dirty="0">
                              <a:solidFill>
                                <a:schemeClr val="tx1"/>
                              </a:solidFill>
                              <a:latin typeface="Cambria Math" panose="02040503050406030204" pitchFamily="18" charset="0"/>
                            </a:rPr>
                            <m:t>𝑇𝑐</m:t>
                          </m:r>
                          <m:r>
                            <a:rPr lang="en-GB" sz="786" i="1" dirty="0">
                              <a:solidFill>
                                <a:schemeClr val="tx1"/>
                              </a:solidFill>
                              <a:latin typeface="Cambria Math"/>
                            </a:rPr>
                            <m:t>+</m:t>
                          </m:r>
                          <m:r>
                            <a:rPr lang="en-GB" sz="786" i="1" dirty="0">
                              <a:solidFill>
                                <a:schemeClr val="tx1"/>
                              </a:solidFill>
                              <a:latin typeface="Cambria Math" panose="02040503050406030204" pitchFamily="18" charset="0"/>
                            </a:rPr>
                            <m:t> </m:t>
                          </m:r>
                          <m:r>
                            <a:rPr lang="en-GB" sz="786" i="1" dirty="0">
                              <a:solidFill>
                                <a:schemeClr val="tx1"/>
                              </a:solidFill>
                              <a:latin typeface="Cambria Math" panose="02040503050406030204" pitchFamily="18" charset="0"/>
                              <a:ea typeface="Cambria Math" panose="02040503050406030204" pitchFamily="18" charset="0"/>
                            </a:rPr>
                            <m:t>𝛾</m:t>
                          </m:r>
                        </m:e>
                      </m:sPre>
                    </m:oMath>
                  </m:oMathPara>
                </a14:m>
                <a:endParaRPr lang="en-GB" sz="857" dirty="0">
                  <a:solidFill>
                    <a:schemeClr val="tx1"/>
                  </a:solidFill>
                </a:endParaRPr>
              </a:p>
            </p:txBody>
          </p:sp>
        </mc:Choice>
        <mc:Fallback>
          <p:sp>
            <p:nvSpPr>
              <p:cNvPr id="207" name="Rectangle 206"/>
              <p:cNvSpPr>
                <a:spLocks noRot="1" noChangeAspect="1" noMove="1" noResize="1" noEditPoints="1" noAdjustHandles="1" noChangeArrowheads="1" noChangeShapeType="1" noTextEdit="1"/>
              </p:cNvSpPr>
              <p:nvPr/>
            </p:nvSpPr>
            <p:spPr>
              <a:xfrm>
                <a:off x="8508876" y="1896498"/>
                <a:ext cx="957449" cy="166381"/>
              </a:xfrm>
              <a:prstGeom prst="rect">
                <a:avLst/>
              </a:prstGeom>
              <a:blipFill>
                <a:blip r:embed="rId13"/>
                <a:stretch>
                  <a:fillRect/>
                </a:stretch>
              </a:blipFill>
              <a:ln>
                <a:solidFill>
                  <a:schemeClr val="tx1"/>
                </a:solidFill>
              </a:ln>
            </p:spPr>
            <p:txBody>
              <a:bodyPr/>
              <a:lstStyle/>
              <a:p>
                <a:r>
                  <a:rPr lang="en-GB">
                    <a:noFill/>
                  </a:rPr>
                  <a:t> </a:t>
                </a:r>
              </a:p>
            </p:txBody>
          </p:sp>
        </mc:Fallback>
      </mc:AlternateContent>
      <p:graphicFrame>
        <p:nvGraphicFramePr>
          <p:cNvPr id="221" name="Table 220"/>
          <p:cNvGraphicFramePr>
            <a:graphicFrameLocks noGrp="1"/>
          </p:cNvGraphicFramePr>
          <p:nvPr>
            <p:extLst/>
          </p:nvPr>
        </p:nvGraphicFramePr>
        <p:xfrm>
          <a:off x="5519706" y="2308653"/>
          <a:ext cx="3052479" cy="391886"/>
        </p:xfrm>
        <a:graphic>
          <a:graphicData uri="http://schemas.openxmlformats.org/drawingml/2006/table">
            <a:tbl>
              <a:tblPr firstRow="1" bandRow="1">
                <a:tableStyleId>{5940675A-B579-460E-94D1-54222C63F5DA}</a:tableStyleId>
              </a:tblPr>
              <a:tblGrid>
                <a:gridCol w="864350">
                  <a:extLst>
                    <a:ext uri="{9D8B030D-6E8A-4147-A177-3AD203B41FA5}">
                      <a16:colId xmlns:a16="http://schemas.microsoft.com/office/drawing/2014/main" val="20000"/>
                    </a:ext>
                  </a:extLst>
                </a:gridCol>
                <a:gridCol w="2188129">
                  <a:extLst>
                    <a:ext uri="{9D8B030D-6E8A-4147-A177-3AD203B41FA5}">
                      <a16:colId xmlns:a16="http://schemas.microsoft.com/office/drawing/2014/main" val="20001"/>
                    </a:ext>
                  </a:extLst>
                </a:gridCol>
              </a:tblGrid>
              <a:tr h="195943">
                <a:tc>
                  <a:txBody>
                    <a:bodyPr/>
                    <a:lstStyle/>
                    <a:p>
                      <a:r>
                        <a:rPr lang="en-GB" sz="900" dirty="0" smtClean="0"/>
                        <a:t>Contamination</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Unwanted</a:t>
                      </a:r>
                      <a:r>
                        <a:rPr lang="en-GB" sz="900" b="1" i="1" baseline="0" dirty="0" smtClean="0">
                          <a:solidFill>
                            <a:schemeClr val="accent2">
                              <a:lumMod val="75000"/>
                            </a:schemeClr>
                          </a:solidFill>
                        </a:rPr>
                        <a:t> presence of radioactive atoms</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r h="195943">
                <a:tc>
                  <a:txBody>
                    <a:bodyPr/>
                    <a:lstStyle/>
                    <a:p>
                      <a:r>
                        <a:rPr lang="en-GB" sz="900" dirty="0" smtClean="0"/>
                        <a:t>Irradiation</a:t>
                      </a:r>
                      <a:endParaRPr lang="en-GB" sz="900" dirty="0"/>
                    </a:p>
                  </a:txBody>
                  <a:tcPr marL="65314" marR="65314" marT="32657" marB="32657"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lumMod val="75000"/>
                            </a:schemeClr>
                          </a:solidFill>
                        </a:rPr>
                        <a:t>Person is in exposed</a:t>
                      </a:r>
                      <a:r>
                        <a:rPr lang="en-GB" sz="900" b="1" i="1" baseline="0" dirty="0" smtClean="0">
                          <a:solidFill>
                            <a:schemeClr val="accent2">
                              <a:lumMod val="75000"/>
                            </a:schemeClr>
                          </a:solidFill>
                        </a:rPr>
                        <a:t> to radioactive source</a:t>
                      </a:r>
                      <a:endParaRPr lang="en-GB" sz="900" b="1" i="1" dirty="0" smtClean="0">
                        <a:solidFill>
                          <a:schemeClr val="accent2">
                            <a:lumMod val="75000"/>
                          </a:schemeClr>
                        </a:solidFill>
                      </a:endParaRPr>
                    </a:p>
                  </a:txBody>
                  <a:tcPr marL="65314" marR="65314" marT="32657" marB="32657" anchor="ctr"/>
                </a:tc>
                <a:extLst>
                  <a:ext uri="{0D108BD9-81ED-4DB2-BD59-A6C34878D82A}">
                    <a16:rowId xmlns:a16="http://schemas.microsoft.com/office/drawing/2014/main" val="10001"/>
                  </a:ext>
                </a:extLst>
              </a:tr>
            </a:tbl>
          </a:graphicData>
        </a:graphic>
      </p:graphicFrame>
      <p:graphicFrame>
        <p:nvGraphicFramePr>
          <p:cNvPr id="222" name="Table 221"/>
          <p:cNvGraphicFramePr>
            <a:graphicFrameLocks noGrp="1"/>
          </p:cNvGraphicFramePr>
          <p:nvPr>
            <p:extLst/>
          </p:nvPr>
        </p:nvGraphicFramePr>
        <p:xfrm>
          <a:off x="6658970" y="3093706"/>
          <a:ext cx="2805914" cy="653143"/>
        </p:xfrm>
        <a:graphic>
          <a:graphicData uri="http://schemas.openxmlformats.org/drawingml/2006/table">
            <a:tbl>
              <a:tblPr firstRow="1" bandRow="1">
                <a:tableStyleId>{5940675A-B579-460E-94D1-54222C63F5DA}</a:tableStyleId>
              </a:tblPr>
              <a:tblGrid>
                <a:gridCol w="672640">
                  <a:extLst>
                    <a:ext uri="{9D8B030D-6E8A-4147-A177-3AD203B41FA5}">
                      <a16:colId xmlns:a16="http://schemas.microsoft.com/office/drawing/2014/main" val="20000"/>
                    </a:ext>
                  </a:extLst>
                </a:gridCol>
                <a:gridCol w="2133274">
                  <a:extLst>
                    <a:ext uri="{9D8B030D-6E8A-4147-A177-3AD203B41FA5}">
                      <a16:colId xmlns:a16="http://schemas.microsoft.com/office/drawing/2014/main" val="20001"/>
                    </a:ext>
                  </a:extLst>
                </a:gridCol>
              </a:tblGrid>
              <a:tr h="195943">
                <a:tc>
                  <a:txBody>
                    <a:bodyPr/>
                    <a:lstStyle/>
                    <a:p>
                      <a:r>
                        <a:rPr lang="en-GB" sz="900" dirty="0" smtClean="0"/>
                        <a:t>Sievert</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Unit measuring dose of radiation</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739050344"/>
                  </a:ext>
                </a:extLst>
              </a:tr>
              <a:tr h="457200">
                <a:tc>
                  <a:txBody>
                    <a:bodyPr/>
                    <a:lstStyle/>
                    <a:p>
                      <a:r>
                        <a:rPr lang="en-GB" sz="900" dirty="0" smtClean="0"/>
                        <a:t>Background</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Constant</a:t>
                      </a:r>
                      <a:r>
                        <a:rPr lang="en-GB" sz="900" b="1" i="1" baseline="0" dirty="0" smtClean="0">
                          <a:solidFill>
                            <a:schemeClr val="accent2">
                              <a:lumMod val="75000"/>
                            </a:schemeClr>
                          </a:solidFill>
                        </a:rPr>
                        <a:t> low level environmental radiation, e.g. f</a:t>
                      </a:r>
                      <a:r>
                        <a:rPr lang="en-GB" sz="900" b="1" i="1" dirty="0" smtClean="0">
                          <a:solidFill>
                            <a:schemeClr val="accent2">
                              <a:lumMod val="75000"/>
                            </a:schemeClr>
                          </a:solidFill>
                        </a:rPr>
                        <a:t>rom nuclear testing, nuclear power, waste</a:t>
                      </a:r>
                    </a:p>
                  </a:txBody>
                  <a:tcPr marL="65314" marR="65314" marT="32657" marB="32657" anchor="ctr"/>
                </a:tc>
                <a:extLst>
                  <a:ext uri="{0D108BD9-81ED-4DB2-BD59-A6C34878D82A}">
                    <a16:rowId xmlns:a16="http://schemas.microsoft.com/office/drawing/2014/main" val="10000"/>
                  </a:ext>
                </a:extLst>
              </a:tr>
            </a:tbl>
          </a:graphicData>
        </a:graphic>
      </p:graphicFrame>
      <p:graphicFrame>
        <p:nvGraphicFramePr>
          <p:cNvPr id="243" name="Table 242"/>
          <p:cNvGraphicFramePr>
            <a:graphicFrameLocks noGrp="1"/>
          </p:cNvGraphicFramePr>
          <p:nvPr>
            <p:extLst/>
          </p:nvPr>
        </p:nvGraphicFramePr>
        <p:xfrm>
          <a:off x="6803809" y="2736131"/>
          <a:ext cx="1662656" cy="326571"/>
        </p:xfrm>
        <a:graphic>
          <a:graphicData uri="http://schemas.openxmlformats.org/drawingml/2006/table">
            <a:tbl>
              <a:tblPr firstRow="1" bandRow="1">
                <a:tableStyleId>{5940675A-B579-460E-94D1-54222C63F5DA}</a:tableStyleId>
              </a:tblPr>
              <a:tblGrid>
                <a:gridCol w="319741">
                  <a:extLst>
                    <a:ext uri="{9D8B030D-6E8A-4147-A177-3AD203B41FA5}">
                      <a16:colId xmlns:a16="http://schemas.microsoft.com/office/drawing/2014/main" val="20000"/>
                    </a:ext>
                  </a:extLst>
                </a:gridCol>
                <a:gridCol w="1342915">
                  <a:extLst>
                    <a:ext uri="{9D8B030D-6E8A-4147-A177-3AD203B41FA5}">
                      <a16:colId xmlns:a16="http://schemas.microsoft.com/office/drawing/2014/main" val="20001"/>
                    </a:ext>
                  </a:extLst>
                </a:gridCol>
              </a:tblGrid>
              <a:tr h="326571">
                <a:tc>
                  <a:txBody>
                    <a:bodyPr/>
                    <a:lstStyle/>
                    <a:p>
                      <a:r>
                        <a:rPr lang="en-GB" sz="900" dirty="0" smtClean="0"/>
                        <a:t>Half</a:t>
                      </a:r>
                      <a:r>
                        <a:rPr lang="en-GB" sz="900" baseline="0" dirty="0" smtClean="0"/>
                        <a:t> life</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The time</a:t>
                      </a:r>
                      <a:r>
                        <a:rPr lang="en-GB" sz="900" b="1" i="1" baseline="0" dirty="0" smtClean="0">
                          <a:solidFill>
                            <a:schemeClr val="accent2">
                              <a:lumMod val="75000"/>
                            </a:schemeClr>
                          </a:solidFill>
                        </a:rPr>
                        <a:t> taken to lose half of its initial radioactivity</a:t>
                      </a:r>
                      <a:endParaRPr lang="en-GB" sz="900" b="1" i="1" dirty="0">
                        <a:solidFill>
                          <a:schemeClr val="accent2">
                            <a:lumMod val="75000"/>
                          </a:schemeClr>
                        </a:solidFill>
                      </a:endParaRPr>
                    </a:p>
                  </a:txBody>
                  <a:tcPr marL="65314" marR="65314" marT="32657" marB="32657" anchor="ctr"/>
                </a:tc>
                <a:extLst>
                  <a:ext uri="{0D108BD9-81ED-4DB2-BD59-A6C34878D82A}">
                    <a16:rowId xmlns:a16="http://schemas.microsoft.com/office/drawing/2014/main" val="10000"/>
                  </a:ext>
                </a:extLst>
              </a:tr>
            </a:tbl>
          </a:graphicData>
        </a:graphic>
      </p:graphicFrame>
      <p:pic>
        <p:nvPicPr>
          <p:cNvPr id="244" name="Picture 243">
            <a:extLst>
              <a:ext uri="{FF2B5EF4-FFF2-40B4-BE49-F238E27FC236}">
                <a16:creationId xmlns:a16="http://schemas.microsoft.com/office/drawing/2014/main" id="{093206AB-7C7A-4D07-8A19-008B6844A9C7}"/>
              </a:ext>
            </a:extLst>
          </p:cNvPr>
          <p:cNvPicPr>
            <a:picLocks noChangeAspect="1"/>
          </p:cNvPicPr>
          <p:nvPr/>
        </p:nvPicPr>
        <p:blipFill rotWithShape="1">
          <a:blip r:embed="rId14">
            <a:extLst>
              <a:ext uri="{28A0092B-C50C-407E-A947-70E740481C1C}">
                <a14:useLocalDpi xmlns:a14="http://schemas.microsoft.com/office/drawing/2010/main" val="0"/>
              </a:ext>
            </a:extLst>
          </a:blip>
          <a:srcRect/>
          <a:stretch/>
        </p:blipFill>
        <p:spPr>
          <a:xfrm>
            <a:off x="8607109" y="2606501"/>
            <a:ext cx="701617" cy="476360"/>
          </a:xfrm>
          <a:prstGeom prst="rect">
            <a:avLst/>
          </a:prstGeom>
        </p:spPr>
      </p:pic>
      <p:pic>
        <p:nvPicPr>
          <p:cNvPr id="245" name="Picture 244">
            <a:extLst>
              <a:ext uri="{FF2B5EF4-FFF2-40B4-BE49-F238E27FC236}">
                <a16:creationId xmlns:a16="http://schemas.microsoft.com/office/drawing/2014/main" id="{21107A0D-5CFE-453C-8B88-7A4781EFD8AA}"/>
              </a:ext>
            </a:extLst>
          </p:cNvPr>
          <p:cNvPicPr>
            <a:picLocks noChangeAspect="1"/>
          </p:cNvPicPr>
          <p:nvPr/>
        </p:nvPicPr>
        <p:blipFill rotWithShape="1">
          <a:blip r:embed="rId15">
            <a:duotone>
              <a:schemeClr val="accent6">
                <a:shade val="45000"/>
                <a:satMod val="135000"/>
              </a:schemeClr>
              <a:prstClr val="white"/>
            </a:duotone>
            <a:extLst>
              <a:ext uri="{28A0092B-C50C-407E-A947-70E740481C1C}">
                <a14:useLocalDpi xmlns:a14="http://schemas.microsoft.com/office/drawing/2010/main" val="0"/>
              </a:ext>
            </a:extLst>
          </a:blip>
          <a:srcRect t="11025" r="32723"/>
          <a:stretch/>
        </p:blipFill>
        <p:spPr>
          <a:xfrm>
            <a:off x="8730581" y="2119403"/>
            <a:ext cx="701617" cy="476359"/>
          </a:xfrm>
          <a:prstGeom prst="rect">
            <a:avLst/>
          </a:prstGeom>
        </p:spPr>
      </p:pic>
      <p:cxnSp>
        <p:nvCxnSpPr>
          <p:cNvPr id="246" name="Straight Connector 245"/>
          <p:cNvCxnSpPr>
            <a:stCxn id="245" idx="2"/>
            <a:endCxn id="244" idx="0"/>
          </p:cNvCxnSpPr>
          <p:nvPr/>
        </p:nvCxnSpPr>
        <p:spPr>
          <a:xfrm flipH="1">
            <a:off x="8957918" y="2595762"/>
            <a:ext cx="123472" cy="107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a:stCxn id="244" idx="1"/>
            <a:endCxn id="243" idx="3"/>
          </p:cNvCxnSpPr>
          <p:nvPr/>
        </p:nvCxnSpPr>
        <p:spPr>
          <a:xfrm flipH="1">
            <a:off x="8466465" y="2844681"/>
            <a:ext cx="140644" cy="547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a:stCxn id="222" idx="1"/>
            <a:endCxn id="16" idx="3"/>
          </p:cNvCxnSpPr>
          <p:nvPr/>
        </p:nvCxnSpPr>
        <p:spPr>
          <a:xfrm flipH="1" flipV="1">
            <a:off x="6472643" y="3200621"/>
            <a:ext cx="186327" cy="2196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a:stCxn id="243" idx="1"/>
            <a:endCxn id="16" idx="3"/>
          </p:cNvCxnSpPr>
          <p:nvPr/>
        </p:nvCxnSpPr>
        <p:spPr>
          <a:xfrm flipH="1">
            <a:off x="6472643" y="2899417"/>
            <a:ext cx="331166" cy="30120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88" name="Table 287"/>
          <p:cNvGraphicFramePr>
            <a:graphicFrameLocks noGrp="1"/>
          </p:cNvGraphicFramePr>
          <p:nvPr>
            <p:extLst/>
          </p:nvPr>
        </p:nvGraphicFramePr>
        <p:xfrm>
          <a:off x="4520726" y="3724810"/>
          <a:ext cx="4944159" cy="1110343"/>
        </p:xfrm>
        <a:graphic>
          <a:graphicData uri="http://schemas.openxmlformats.org/drawingml/2006/table">
            <a:tbl>
              <a:tblPr firstRow="1" bandRow="1">
                <a:tableStyleId>{5940675A-B579-460E-94D1-54222C63F5DA}</a:tableStyleId>
              </a:tblPr>
              <a:tblGrid>
                <a:gridCol w="557477">
                  <a:extLst>
                    <a:ext uri="{9D8B030D-6E8A-4147-A177-3AD203B41FA5}">
                      <a16:colId xmlns:a16="http://schemas.microsoft.com/office/drawing/2014/main" val="20000"/>
                    </a:ext>
                  </a:extLst>
                </a:gridCol>
                <a:gridCol w="1218550">
                  <a:extLst>
                    <a:ext uri="{9D8B030D-6E8A-4147-A177-3AD203B41FA5}">
                      <a16:colId xmlns:a16="http://schemas.microsoft.com/office/drawing/2014/main" val="20001"/>
                    </a:ext>
                  </a:extLst>
                </a:gridCol>
                <a:gridCol w="3168131">
                  <a:extLst>
                    <a:ext uri="{9D8B030D-6E8A-4147-A177-3AD203B41FA5}">
                      <a16:colId xmlns:a16="http://schemas.microsoft.com/office/drawing/2014/main" val="2794958408"/>
                    </a:ext>
                  </a:extLst>
                </a:gridCol>
              </a:tblGrid>
              <a:tr h="326571">
                <a:tc>
                  <a:txBody>
                    <a:bodyPr/>
                    <a:lstStyle/>
                    <a:p>
                      <a:r>
                        <a:rPr lang="en-GB" sz="900" dirty="0" smtClean="0"/>
                        <a:t>Uses</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Different</a:t>
                      </a:r>
                      <a:r>
                        <a:rPr lang="en-GB" sz="900" b="1" i="1" baseline="0" dirty="0" smtClean="0">
                          <a:solidFill>
                            <a:schemeClr val="accent2">
                              <a:lumMod val="75000"/>
                            </a:schemeClr>
                          </a:solidFill>
                        </a:rPr>
                        <a:t> i</a:t>
                      </a:r>
                      <a:r>
                        <a:rPr lang="en-GB" sz="900" b="1" i="1" dirty="0" smtClean="0">
                          <a:solidFill>
                            <a:schemeClr val="accent2">
                              <a:lumMod val="75000"/>
                            </a:schemeClr>
                          </a:solidFill>
                        </a:rPr>
                        <a:t>sotopes have different half lives</a:t>
                      </a:r>
                      <a:endParaRPr lang="en-GB" sz="900" b="1" i="1" dirty="0">
                        <a:solidFill>
                          <a:schemeClr val="accent2">
                            <a:lumMod val="75000"/>
                          </a:schemeClr>
                        </a:solidFill>
                      </a:endParaRPr>
                    </a:p>
                  </a:txBody>
                  <a:tcPr marL="65314" marR="65314" marT="32657" marB="32657" anchor="ctr">
                    <a:solidFill>
                      <a:schemeClr val="bg1"/>
                    </a:solidFill>
                  </a:tcPr>
                </a:tc>
                <a:tc>
                  <a:txBody>
                    <a:bodyPr/>
                    <a:lstStyle/>
                    <a:p>
                      <a:pPr algn="ctr"/>
                      <a:r>
                        <a:rPr lang="en-GB" sz="900" b="0" i="0" dirty="0" smtClean="0">
                          <a:solidFill>
                            <a:schemeClr val="tx1"/>
                          </a:solidFill>
                        </a:rPr>
                        <a:t>Short half-lives used in high doses, long half lives used in low doses.</a:t>
                      </a:r>
                      <a:endParaRPr lang="en-GB" sz="900" b="0" i="0" dirty="0">
                        <a:solidFill>
                          <a:schemeClr val="tx1"/>
                        </a:solidFill>
                      </a:endParaRPr>
                    </a:p>
                  </a:txBody>
                  <a:tcPr marL="65314" marR="65314" marT="32657" marB="32657" anchor="ctr"/>
                </a:tc>
                <a:extLst>
                  <a:ext uri="{0D108BD9-81ED-4DB2-BD59-A6C34878D82A}">
                    <a16:rowId xmlns:a16="http://schemas.microsoft.com/office/drawing/2014/main" val="1739050344"/>
                  </a:ext>
                </a:extLst>
              </a:tr>
              <a:tr h="457200">
                <a:tc>
                  <a:txBody>
                    <a:bodyPr/>
                    <a:lstStyle/>
                    <a:p>
                      <a:r>
                        <a:rPr lang="en-GB" sz="900" dirty="0" smtClean="0"/>
                        <a:t>Tracers</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Used within body</a:t>
                      </a:r>
                      <a:r>
                        <a:rPr lang="en-GB" sz="900" b="1" i="1" baseline="0" dirty="0" smtClean="0">
                          <a:solidFill>
                            <a:schemeClr val="accent2">
                              <a:lumMod val="75000"/>
                            </a:schemeClr>
                          </a:solidFill>
                        </a:rPr>
                        <a:t> </a:t>
                      </a:r>
                      <a:endParaRPr lang="en-GB" sz="900" b="1" i="1" dirty="0">
                        <a:solidFill>
                          <a:schemeClr val="accent2">
                            <a:lumMod val="75000"/>
                          </a:schemeClr>
                        </a:solidFill>
                      </a:endParaRPr>
                    </a:p>
                  </a:txBody>
                  <a:tcPr marL="65314" marR="65314" marT="32657" marB="32657" anchor="ctr">
                    <a:solidFill>
                      <a:schemeClr val="bg1"/>
                    </a:solidFill>
                  </a:tcPr>
                </a:tc>
                <a:tc>
                  <a:txBody>
                    <a:bodyPr/>
                    <a:lstStyle/>
                    <a:p>
                      <a:pPr algn="ctr"/>
                      <a:r>
                        <a:rPr lang="en-GB" sz="900" b="0" i="0" dirty="0" smtClean="0">
                          <a:solidFill>
                            <a:schemeClr val="tx1"/>
                          </a:solidFill>
                        </a:rPr>
                        <a:t>Isotope with short half life</a:t>
                      </a:r>
                      <a:r>
                        <a:rPr lang="en-GB" sz="900" b="0" i="0" baseline="0" dirty="0" smtClean="0">
                          <a:solidFill>
                            <a:schemeClr val="tx1"/>
                          </a:solidFill>
                        </a:rPr>
                        <a:t> </a:t>
                      </a:r>
                      <a:r>
                        <a:rPr lang="en-GB" sz="900" b="0" i="0" dirty="0" smtClean="0">
                          <a:solidFill>
                            <a:schemeClr val="tx1"/>
                          </a:solidFill>
                        </a:rPr>
                        <a:t>injected, allowed to circulate</a:t>
                      </a:r>
                      <a:r>
                        <a:rPr lang="en-GB" sz="900" b="0" i="0" baseline="0" dirty="0" smtClean="0">
                          <a:solidFill>
                            <a:schemeClr val="tx1"/>
                          </a:solidFill>
                        </a:rPr>
                        <a:t> and collect in damaged areas. PET scanner used to detect emitting radiation. Must be beta or gamma as alpha does not penetrate the body.  </a:t>
                      </a:r>
                      <a:endParaRPr lang="en-GB" sz="900" b="0" i="0" dirty="0">
                        <a:solidFill>
                          <a:schemeClr val="tx1"/>
                        </a:solidFill>
                      </a:endParaRPr>
                    </a:p>
                  </a:txBody>
                  <a:tcPr marL="65314" marR="65314" marT="32657" marB="32657" anchor="ctr"/>
                </a:tc>
                <a:extLst>
                  <a:ext uri="{0D108BD9-81ED-4DB2-BD59-A6C34878D82A}">
                    <a16:rowId xmlns:a16="http://schemas.microsoft.com/office/drawing/2014/main" val="10000"/>
                  </a:ext>
                </a:extLst>
              </a:tr>
              <a:tr h="326571">
                <a:tc>
                  <a:txBody>
                    <a:bodyPr/>
                    <a:lstStyle/>
                    <a:p>
                      <a:r>
                        <a:rPr lang="en-GB" sz="900" dirty="0" smtClean="0"/>
                        <a:t>Radiation therapy</a:t>
                      </a:r>
                      <a:endParaRPr lang="en-GB" sz="900" dirty="0"/>
                    </a:p>
                  </a:txBody>
                  <a:tcPr marL="65314" marR="65314" marT="32657" marB="32657"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lumMod val="75000"/>
                            </a:schemeClr>
                          </a:solidFill>
                        </a:rPr>
                        <a:t>Used to treat</a:t>
                      </a:r>
                      <a:r>
                        <a:rPr lang="en-GB" sz="900" b="1" i="1" baseline="0" dirty="0" smtClean="0">
                          <a:solidFill>
                            <a:schemeClr val="accent2">
                              <a:lumMod val="75000"/>
                            </a:schemeClr>
                          </a:solidFill>
                        </a:rPr>
                        <a:t> illnesses e.g. cancer</a:t>
                      </a:r>
                      <a:endParaRPr lang="en-GB" sz="900" b="1" i="1" dirty="0" smtClean="0">
                        <a:solidFill>
                          <a:schemeClr val="accent2">
                            <a:lumMod val="75000"/>
                          </a:schemeClr>
                        </a:solidFill>
                      </a:endParaRPr>
                    </a:p>
                  </a:txBody>
                  <a:tcPr marL="65314" marR="65314" marT="32657" marB="32657"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0" i="0" dirty="0" smtClean="0">
                          <a:solidFill>
                            <a:schemeClr val="tx1"/>
                          </a:solidFill>
                        </a:rPr>
                        <a:t>Cancer cells killed by gamma rays. High</a:t>
                      </a:r>
                      <a:r>
                        <a:rPr lang="en-GB" sz="900" b="0" i="0" baseline="0" dirty="0" smtClean="0">
                          <a:solidFill>
                            <a:schemeClr val="tx1"/>
                          </a:solidFill>
                        </a:rPr>
                        <a:t> dose used to kill cells. Damage to healthy cells prevented by focussed gamma ray gun.</a:t>
                      </a:r>
                      <a:endParaRPr lang="en-GB" sz="900" b="0" i="0" dirty="0" smtClean="0">
                        <a:solidFill>
                          <a:schemeClr val="tx1"/>
                        </a:solidFill>
                      </a:endParaRPr>
                    </a:p>
                  </a:txBody>
                  <a:tcPr marL="65314" marR="65314" marT="32657" marB="32657" anchor="ctr"/>
                </a:tc>
                <a:extLst>
                  <a:ext uri="{0D108BD9-81ED-4DB2-BD59-A6C34878D82A}">
                    <a16:rowId xmlns:a16="http://schemas.microsoft.com/office/drawing/2014/main" val="10001"/>
                  </a:ext>
                </a:extLst>
              </a:tr>
            </a:tbl>
          </a:graphicData>
        </a:graphic>
      </p:graphicFrame>
      <p:cxnSp>
        <p:nvCxnSpPr>
          <p:cNvPr id="300" name="Straight Connector 299"/>
          <p:cNvCxnSpPr>
            <a:stCxn id="166" idx="1"/>
          </p:cNvCxnSpPr>
          <p:nvPr/>
        </p:nvCxnSpPr>
        <p:spPr>
          <a:xfrm flipH="1">
            <a:off x="4002437" y="5163885"/>
            <a:ext cx="86150" cy="3629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graphicFrame>
            <p:nvGraphicFramePr>
              <p:cNvPr id="81" name="Table 80"/>
              <p:cNvGraphicFramePr>
                <a:graphicFrameLocks noGrp="1"/>
              </p:cNvGraphicFramePr>
              <p:nvPr>
                <p:extLst/>
              </p:nvPr>
            </p:nvGraphicFramePr>
            <p:xfrm>
              <a:off x="5651091" y="1011673"/>
              <a:ext cx="2795987" cy="1441884"/>
            </p:xfrm>
            <a:graphic>
              <a:graphicData uri="http://schemas.openxmlformats.org/drawingml/2006/table">
                <a:tbl>
                  <a:tblPr firstRow="1" bandRow="1">
                    <a:tableStyleId>{5940675A-B579-460E-94D1-54222C63F5DA}</a:tableStyleId>
                  </a:tblPr>
                  <a:tblGrid>
                    <a:gridCol w="618844">
                      <a:extLst>
                        <a:ext uri="{9D8B030D-6E8A-4147-A177-3AD203B41FA5}">
                          <a16:colId xmlns:a16="http://schemas.microsoft.com/office/drawing/2014/main" val="20000"/>
                        </a:ext>
                      </a:extLst>
                    </a:gridCol>
                    <a:gridCol w="1157323">
                      <a:extLst>
                        <a:ext uri="{9D8B030D-6E8A-4147-A177-3AD203B41FA5}">
                          <a16:colId xmlns:a16="http://schemas.microsoft.com/office/drawing/2014/main" val="20001"/>
                        </a:ext>
                      </a:extLst>
                    </a:gridCol>
                    <a:gridCol w="509910">
                      <a:extLst>
                        <a:ext uri="{9D8B030D-6E8A-4147-A177-3AD203B41FA5}">
                          <a16:colId xmlns:a16="http://schemas.microsoft.com/office/drawing/2014/main" val="20002"/>
                        </a:ext>
                      </a:extLst>
                    </a:gridCol>
                    <a:gridCol w="509910">
                      <a:extLst>
                        <a:ext uri="{9D8B030D-6E8A-4147-A177-3AD203B41FA5}">
                          <a16:colId xmlns:a16="http://schemas.microsoft.com/office/drawing/2014/main" val="20003"/>
                        </a:ext>
                      </a:extLst>
                    </a:gridCol>
                  </a:tblGrid>
                  <a:tr h="457200">
                    <a:tc>
                      <a:txBody>
                        <a:bodyPr/>
                        <a:lstStyle/>
                        <a:p>
                          <a:r>
                            <a:rPr lang="en-GB" sz="900" dirty="0" smtClean="0"/>
                            <a:t>Decay</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Emitted from nucleus</a:t>
                          </a:r>
                          <a:endParaRPr lang="en-GB" sz="900" b="1" i="1" dirty="0">
                            <a:solidFill>
                              <a:schemeClr val="accent2">
                                <a:lumMod val="75000"/>
                              </a:schemeClr>
                            </a:solidFill>
                          </a:endParaRPr>
                        </a:p>
                      </a:txBody>
                      <a:tcPr marL="65314" marR="65314" marT="32657" marB="32657" anchor="ctr">
                        <a:solidFill>
                          <a:schemeClr val="bg1"/>
                        </a:solidFill>
                      </a:tcPr>
                    </a:tc>
                    <a:tc gridSpan="2">
                      <a:txBody>
                        <a:bodyPr/>
                        <a:lstStyle/>
                        <a:p>
                          <a:pPr algn="ctr"/>
                          <a:r>
                            <a:rPr lang="en-GB" sz="900" b="1" i="1" dirty="0" smtClean="0">
                              <a:solidFill>
                                <a:schemeClr val="accent2">
                                  <a:lumMod val="75000"/>
                                </a:schemeClr>
                              </a:solidFill>
                            </a:rPr>
                            <a:t>Changes in mass number and atomic number</a:t>
                          </a:r>
                          <a:endParaRPr lang="en-GB" sz="900" b="1" i="1" dirty="0">
                            <a:solidFill>
                              <a:schemeClr val="accent2">
                                <a:lumMod val="75000"/>
                              </a:schemeClr>
                            </a:solidFill>
                          </a:endParaRPr>
                        </a:p>
                      </a:txBody>
                      <a:tcPr marL="65314" marR="65314" marT="32657" marB="32657" anchor="ctr">
                        <a:solidFill>
                          <a:schemeClr val="bg1"/>
                        </a:solidFill>
                      </a:tcPr>
                    </a:tc>
                    <a:tc hMerge="1">
                      <a:txBody>
                        <a:bodyPr/>
                        <a:lstStyle/>
                        <a:p>
                          <a:pPr algn="ct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0"/>
                      </a:ext>
                    </a:extLst>
                  </a:tr>
                  <a:tr h="204062">
                    <a:tc>
                      <a:txBody>
                        <a:bodyPr/>
                        <a:lstStyle/>
                        <a:p>
                          <a:r>
                            <a:rPr lang="en-GB" sz="900" dirty="0" smtClean="0"/>
                            <a:t>Alpha (</a:t>
                          </a:r>
                          <a:r>
                            <a:rPr lang="el-GR" sz="900" dirty="0" smtClean="0"/>
                            <a:t>α</a:t>
                          </a:r>
                          <a:r>
                            <a:rPr lang="en-GB" sz="900" dirty="0" smtClean="0"/>
                            <a:t>)</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Helium nuclei (</a:t>
                          </a:r>
                          <a14:m>
                            <m:oMath xmlns:m="http://schemas.openxmlformats.org/officeDocument/2006/math">
                              <m:sPre>
                                <m:sPrePr>
                                  <m:ctrlPr>
                                    <a:rPr lang="en-GB" sz="900" b="1" i="1" smtClean="0">
                                      <a:solidFill>
                                        <a:schemeClr val="accent2">
                                          <a:lumMod val="75000"/>
                                        </a:schemeClr>
                                      </a:solidFill>
                                      <a:latin typeface="Cambria Math" panose="02040503050406030204" pitchFamily="18" charset="0"/>
                                    </a:rPr>
                                  </m:ctrlPr>
                                </m:sPrePr>
                                <m:sub>
                                  <m:r>
                                    <a:rPr lang="en-GB" sz="900" b="1" i="1" smtClean="0">
                                      <a:solidFill>
                                        <a:schemeClr val="accent2">
                                          <a:lumMod val="75000"/>
                                        </a:schemeClr>
                                      </a:solidFill>
                                      <a:latin typeface="Cambria Math"/>
                                    </a:rPr>
                                    <m:t>𝟐</m:t>
                                  </m:r>
                                </m:sub>
                                <m:sup>
                                  <m:r>
                                    <a:rPr lang="en-GB" sz="900" b="1" i="1" smtClean="0">
                                      <a:solidFill>
                                        <a:schemeClr val="accent2">
                                          <a:lumMod val="75000"/>
                                        </a:schemeClr>
                                      </a:solidFill>
                                      <a:latin typeface="Cambria Math"/>
                                    </a:rPr>
                                    <m:t>𝟒</m:t>
                                  </m:r>
                                </m:sup>
                                <m:e>
                                  <m:r>
                                    <a:rPr lang="en-GB" sz="900" b="1" i="1" smtClean="0">
                                      <a:solidFill>
                                        <a:schemeClr val="accent2">
                                          <a:lumMod val="75000"/>
                                        </a:schemeClr>
                                      </a:solidFill>
                                      <a:latin typeface="Cambria Math"/>
                                    </a:rPr>
                                    <m:t>𝑯𝒆</m:t>
                                  </m:r>
                                </m:e>
                              </m:sPre>
                            </m:oMath>
                          </a14:m>
                          <a:r>
                            <a:rPr lang="en-GB" sz="900" b="1" i="1" dirty="0" smtClean="0">
                              <a:solidFill>
                                <a:schemeClr val="accent2">
                                  <a:lumMod val="75000"/>
                                </a:schemeClr>
                              </a:solidFill>
                            </a:rPr>
                            <a:t>)</a:t>
                          </a:r>
                          <a:endParaRPr lang="en-GB" sz="900" b="1" i="1" dirty="0">
                            <a:solidFill>
                              <a:schemeClr val="accent2">
                                <a:lumMod val="75000"/>
                              </a:schemeClr>
                            </a:solidFill>
                          </a:endParaRPr>
                        </a:p>
                      </a:txBody>
                      <a:tcPr marL="65314" marR="65314" marT="32657" marB="32657" anchor="ctr">
                        <a:solidFill>
                          <a:schemeClr val="bg1"/>
                        </a:solidFill>
                      </a:tcPr>
                    </a:tc>
                    <a:tc>
                      <a:txBody>
                        <a:bodyPr/>
                        <a:lstStyle/>
                        <a:p>
                          <a:pPr algn="ctr"/>
                          <a:r>
                            <a:rPr lang="en-GB" sz="900" b="1" i="1" dirty="0" smtClean="0">
                              <a:solidFill>
                                <a:schemeClr val="accent2">
                                  <a:lumMod val="75000"/>
                                </a:schemeClr>
                              </a:solidFill>
                            </a:rPr>
                            <a:t>-4</a:t>
                          </a:r>
                          <a:endParaRPr lang="en-GB" sz="900" b="1" i="1" dirty="0">
                            <a:solidFill>
                              <a:schemeClr val="accent2">
                                <a:lumMod val="75000"/>
                              </a:schemeClr>
                            </a:solidFill>
                          </a:endParaRPr>
                        </a:p>
                      </a:txBody>
                      <a:tcPr marL="65314" marR="65314" marT="32657" marB="32657" anchor="ctr">
                        <a:solidFill>
                          <a:schemeClr val="bg1"/>
                        </a:solidFill>
                      </a:tcPr>
                    </a:tc>
                    <a:tc>
                      <a:txBody>
                        <a:bodyPr/>
                        <a:lstStyle/>
                        <a:p>
                          <a:pPr algn="ctr"/>
                          <a:r>
                            <a:rPr lang="en-GB" sz="900" b="1" i="1" dirty="0" smtClean="0">
                              <a:solidFill>
                                <a:schemeClr val="accent2">
                                  <a:lumMod val="75000"/>
                                </a:schemeClr>
                              </a:solidFill>
                            </a:rPr>
                            <a:t>-2</a:t>
                          </a:r>
                          <a:endParaRPr lang="en-GB" sz="900" b="1" i="1" dirty="0">
                            <a:solidFill>
                              <a:schemeClr val="accent2">
                                <a:lumMod val="75000"/>
                              </a:schemeClr>
                            </a:solidFill>
                          </a:endParaRPr>
                        </a:p>
                      </a:txBody>
                      <a:tcPr marL="65314" marR="65314" marT="32657" marB="32657" anchor="ctr">
                        <a:solidFill>
                          <a:schemeClr val="bg1"/>
                        </a:solidFill>
                      </a:tcPr>
                    </a:tc>
                    <a:extLst>
                      <a:ext uri="{0D108BD9-81ED-4DB2-BD59-A6C34878D82A}">
                        <a16:rowId xmlns:a16="http://schemas.microsoft.com/office/drawing/2014/main" val="10001"/>
                      </a:ext>
                    </a:extLst>
                  </a:tr>
                  <a:tr h="205014">
                    <a:tc>
                      <a:txBody>
                        <a:bodyPr/>
                        <a:lstStyle/>
                        <a:p>
                          <a:r>
                            <a:rPr lang="en-GB" sz="900" dirty="0" smtClean="0"/>
                            <a:t>Beta (</a:t>
                          </a:r>
                          <a:r>
                            <a:rPr lang="el-GR" sz="900" dirty="0" smtClean="0"/>
                            <a:t>β</a:t>
                          </a:r>
                          <a:r>
                            <a:rPr lang="en-GB" sz="900" dirty="0" smtClean="0"/>
                            <a:t>)</a:t>
                          </a:r>
                          <a:endParaRPr lang="en-GB" sz="900" dirty="0"/>
                        </a:p>
                      </a:txBody>
                      <a:tcPr marL="65314" marR="65314" marT="32657" marB="32657"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900" b="1" i="1" dirty="0" smtClean="0">
                              <a:solidFill>
                                <a:schemeClr val="accent2">
                                  <a:lumMod val="75000"/>
                                </a:schemeClr>
                              </a:solidFill>
                            </a:rPr>
                            <a:t>Electron (</a:t>
                          </a:r>
                          <a14:m>
                            <m:oMath xmlns:m="http://schemas.openxmlformats.org/officeDocument/2006/math">
                              <m:sPre>
                                <m:sPrePr>
                                  <m:ctrlPr>
                                    <a:rPr lang="en-GB" sz="900" b="1" i="1" smtClean="0">
                                      <a:solidFill>
                                        <a:schemeClr val="accent2">
                                          <a:lumMod val="75000"/>
                                        </a:schemeClr>
                                      </a:solidFill>
                                      <a:latin typeface="Cambria Math" panose="02040503050406030204" pitchFamily="18" charset="0"/>
                                    </a:rPr>
                                  </m:ctrlPr>
                                </m:sPrePr>
                                <m:sub>
                                  <m:r>
                                    <a:rPr lang="en-GB" sz="900" b="1" i="1" smtClean="0">
                                      <a:solidFill>
                                        <a:schemeClr val="accent2">
                                          <a:lumMod val="75000"/>
                                        </a:schemeClr>
                                      </a:solidFill>
                                      <a:latin typeface="Cambria Math"/>
                                    </a:rPr>
                                    <m:t>−</m:t>
                                  </m:r>
                                  <m:r>
                                    <a:rPr lang="en-GB" sz="900" b="1" i="1" smtClean="0">
                                      <a:solidFill>
                                        <a:schemeClr val="accent2">
                                          <a:lumMod val="75000"/>
                                        </a:schemeClr>
                                      </a:solidFill>
                                      <a:latin typeface="Cambria Math"/>
                                    </a:rPr>
                                    <m:t>𝟏</m:t>
                                  </m:r>
                                </m:sub>
                                <m:sup>
                                  <m:r>
                                    <a:rPr lang="en-GB" sz="900" b="1" i="1" smtClean="0">
                                      <a:solidFill>
                                        <a:schemeClr val="accent2">
                                          <a:lumMod val="75000"/>
                                        </a:schemeClr>
                                      </a:solidFill>
                                      <a:latin typeface="Cambria Math"/>
                                    </a:rPr>
                                    <m:t>𝟎</m:t>
                                  </m:r>
                                </m:sup>
                                <m:e>
                                  <m:r>
                                    <a:rPr lang="en-GB" sz="900" b="1" i="1" smtClean="0">
                                      <a:solidFill>
                                        <a:schemeClr val="accent2">
                                          <a:lumMod val="75000"/>
                                        </a:schemeClr>
                                      </a:solidFill>
                                      <a:latin typeface="Cambria Math"/>
                                    </a:rPr>
                                    <m:t>𝒆</m:t>
                                  </m:r>
                                </m:e>
                              </m:sPre>
                            </m:oMath>
                          </a14:m>
                          <a:r>
                            <a:rPr lang="en-GB" sz="900" b="1" i="1" dirty="0" smtClean="0">
                              <a:solidFill>
                                <a:schemeClr val="accent2">
                                  <a:lumMod val="75000"/>
                                </a:schemeClr>
                              </a:solidFill>
                            </a:rPr>
                            <a:t>)</a:t>
                          </a:r>
                          <a:endParaRPr lang="en-GB" sz="900" b="1" i="1" dirty="0">
                            <a:solidFill>
                              <a:schemeClr val="accent2">
                                <a:lumMod val="75000"/>
                              </a:schemeClr>
                            </a:solidFill>
                          </a:endParaRPr>
                        </a:p>
                      </a:txBody>
                      <a:tcPr marL="65314" marR="65314" marT="32657" marB="32657" anchor="ctr">
                        <a:solidFill>
                          <a:schemeClr val="bg1"/>
                        </a:solidFill>
                      </a:tcPr>
                    </a:tc>
                    <a:tc>
                      <a:txBody>
                        <a:bodyPr/>
                        <a:lstStyle/>
                        <a:p>
                          <a:pPr algn="ctr"/>
                          <a:r>
                            <a:rPr lang="en-GB" sz="900" b="1" i="1" dirty="0" smtClean="0">
                              <a:solidFill>
                                <a:schemeClr val="accent2">
                                  <a:lumMod val="75000"/>
                                </a:schemeClr>
                              </a:solidFill>
                            </a:rPr>
                            <a:t>0</a:t>
                          </a:r>
                          <a:endParaRPr lang="en-GB" sz="900" b="1" i="1" dirty="0">
                            <a:solidFill>
                              <a:schemeClr val="accent2">
                                <a:lumMod val="75000"/>
                              </a:schemeClr>
                            </a:solidFill>
                          </a:endParaRPr>
                        </a:p>
                      </a:txBody>
                      <a:tcPr marL="65314" marR="65314" marT="32657" marB="32657" anchor="ctr">
                        <a:solidFill>
                          <a:schemeClr val="bg1"/>
                        </a:solidFill>
                      </a:tcPr>
                    </a:tc>
                    <a:tc>
                      <a:txBody>
                        <a:bodyPr/>
                        <a:lstStyle/>
                        <a:p>
                          <a:pPr algn="ctr"/>
                          <a:r>
                            <a:rPr lang="en-GB" sz="900" b="1" i="1" dirty="0" smtClean="0">
                              <a:solidFill>
                                <a:schemeClr val="accent2">
                                  <a:lumMod val="75000"/>
                                </a:schemeClr>
                              </a:solidFill>
                            </a:rPr>
                            <a:t>+1</a:t>
                          </a:r>
                          <a:endParaRPr lang="en-GB" sz="900" b="1" i="1" dirty="0">
                            <a:solidFill>
                              <a:schemeClr val="accent2">
                                <a:lumMod val="75000"/>
                              </a:schemeClr>
                            </a:solidFill>
                          </a:endParaRPr>
                        </a:p>
                      </a:txBody>
                      <a:tcPr marL="65314" marR="65314" marT="32657" marB="32657" anchor="ctr">
                        <a:solidFill>
                          <a:schemeClr val="bg1"/>
                        </a:solidFill>
                      </a:tcPr>
                    </a:tc>
                    <a:extLst>
                      <a:ext uri="{0D108BD9-81ED-4DB2-BD59-A6C34878D82A}">
                        <a16:rowId xmlns:a16="http://schemas.microsoft.com/office/drawing/2014/main" val="10002"/>
                      </a:ext>
                    </a:extLst>
                  </a:tr>
                  <a:tr h="195943">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900" dirty="0" smtClean="0"/>
                            <a:t>Gamma (</a:t>
                          </a:r>
                          <a:r>
                            <a:rPr lang="el-GR" sz="900" dirty="0" smtClean="0"/>
                            <a:t>γ</a:t>
                          </a:r>
                          <a:r>
                            <a:rPr lang="en-GB" sz="900" dirty="0" smtClean="0"/>
                            <a:t>)</a:t>
                          </a:r>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Electromagnetic wave</a:t>
                          </a:r>
                          <a:endParaRPr lang="en-GB" sz="900" b="1" i="1" dirty="0">
                            <a:solidFill>
                              <a:schemeClr val="accent2">
                                <a:lumMod val="75000"/>
                              </a:schemeClr>
                            </a:solidFill>
                          </a:endParaRPr>
                        </a:p>
                      </a:txBody>
                      <a:tcPr marL="65314" marR="65314" marT="32657" marB="32657" anchor="ctr">
                        <a:solidFill>
                          <a:schemeClr val="bg1"/>
                        </a:solidFill>
                      </a:tcPr>
                    </a:tc>
                    <a:tc>
                      <a:txBody>
                        <a:bodyPr/>
                        <a:lstStyle/>
                        <a:p>
                          <a:pPr algn="ctr"/>
                          <a:r>
                            <a:rPr lang="en-GB" sz="900" b="1" i="1" dirty="0" smtClean="0">
                              <a:solidFill>
                                <a:schemeClr val="accent2">
                                  <a:lumMod val="75000"/>
                                </a:schemeClr>
                              </a:solidFill>
                            </a:rPr>
                            <a:t>0</a:t>
                          </a:r>
                          <a:endParaRPr lang="en-GB" sz="900" b="1" i="1" dirty="0">
                            <a:solidFill>
                              <a:schemeClr val="accent2">
                                <a:lumMod val="75000"/>
                              </a:schemeClr>
                            </a:solidFill>
                          </a:endParaRPr>
                        </a:p>
                      </a:txBody>
                      <a:tcPr marL="65314" marR="65314" marT="32657" marB="32657" anchor="ctr">
                        <a:solidFill>
                          <a:schemeClr val="bg1"/>
                        </a:solidFill>
                      </a:tcPr>
                    </a:tc>
                    <a:tc>
                      <a:txBody>
                        <a:bodyPr/>
                        <a:lstStyle/>
                        <a:p>
                          <a:pPr algn="ctr"/>
                          <a:r>
                            <a:rPr lang="en-GB" sz="900" b="1" i="1" dirty="0" smtClean="0">
                              <a:solidFill>
                                <a:schemeClr val="accent2">
                                  <a:lumMod val="75000"/>
                                </a:schemeClr>
                              </a:solidFill>
                            </a:rPr>
                            <a:t>0</a:t>
                          </a:r>
                          <a:endParaRPr lang="en-GB" sz="900" b="1" i="1" dirty="0">
                            <a:solidFill>
                              <a:schemeClr val="accent2">
                                <a:lumMod val="75000"/>
                              </a:schemeClr>
                            </a:solidFill>
                          </a:endParaRPr>
                        </a:p>
                      </a:txBody>
                      <a:tcPr marL="65314" marR="65314" marT="32657" marB="32657" anchor="ctr">
                        <a:solidFill>
                          <a:schemeClr val="bg1"/>
                        </a:solidFill>
                      </a:tcPr>
                    </a:tc>
                    <a:extLst>
                      <a:ext uri="{0D108BD9-81ED-4DB2-BD59-A6C34878D82A}">
                        <a16:rowId xmlns:a16="http://schemas.microsoft.com/office/drawing/2014/main" val="10003"/>
                      </a:ext>
                    </a:extLst>
                  </a:tr>
                  <a:tr h="195943">
                    <a:tc>
                      <a:txBody>
                        <a:bodyPr/>
                        <a:lstStyle/>
                        <a:p>
                          <a:r>
                            <a:rPr lang="en-GB" sz="900" dirty="0" smtClean="0"/>
                            <a:t>Neutron </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Neutron </a:t>
                          </a:r>
                          <a:endParaRPr lang="en-GB" sz="900" b="1" i="1" dirty="0">
                            <a:solidFill>
                              <a:schemeClr val="accent2">
                                <a:lumMod val="75000"/>
                              </a:schemeClr>
                            </a:solidFill>
                          </a:endParaRPr>
                        </a:p>
                      </a:txBody>
                      <a:tcPr marL="65314" marR="65314" marT="32657" marB="32657" anchor="ctr">
                        <a:solidFill>
                          <a:schemeClr val="bg1"/>
                        </a:solidFill>
                      </a:tcPr>
                    </a:tc>
                    <a:tc>
                      <a:txBody>
                        <a:bodyPr/>
                        <a:lstStyle/>
                        <a:p>
                          <a:pPr algn="ctr"/>
                          <a:r>
                            <a:rPr lang="en-GB" sz="900" b="1" i="1" dirty="0" smtClean="0">
                              <a:solidFill>
                                <a:schemeClr val="accent2">
                                  <a:lumMod val="75000"/>
                                </a:schemeClr>
                              </a:solidFill>
                            </a:rPr>
                            <a:t>-1</a:t>
                          </a:r>
                          <a:endParaRPr lang="en-GB" sz="900" b="1" i="1" dirty="0">
                            <a:solidFill>
                              <a:schemeClr val="accent2">
                                <a:lumMod val="75000"/>
                              </a:schemeClr>
                            </a:solidFill>
                          </a:endParaRPr>
                        </a:p>
                      </a:txBody>
                      <a:tcPr marL="65314" marR="65314" marT="32657" marB="32657" anchor="ctr">
                        <a:solidFill>
                          <a:schemeClr val="bg1"/>
                        </a:solidFill>
                      </a:tcPr>
                    </a:tc>
                    <a:tc>
                      <a:txBody>
                        <a:bodyPr/>
                        <a:lstStyle/>
                        <a:p>
                          <a:pPr algn="ctr"/>
                          <a:r>
                            <a:rPr lang="en-GB" sz="900" b="1" i="1" dirty="0" smtClean="0">
                              <a:solidFill>
                                <a:schemeClr val="accent2">
                                  <a:lumMod val="75000"/>
                                </a:schemeClr>
                              </a:solidFill>
                            </a:rPr>
                            <a:t>0</a:t>
                          </a:r>
                          <a:endParaRPr lang="en-GB" sz="900" b="1" i="1" dirty="0">
                            <a:solidFill>
                              <a:schemeClr val="accent2">
                                <a:lumMod val="75000"/>
                              </a:schemeClr>
                            </a:solidFill>
                          </a:endParaRPr>
                        </a:p>
                      </a:txBody>
                      <a:tcPr marL="65314" marR="65314" marT="32657" marB="32657" anchor="ctr">
                        <a:solidFill>
                          <a:schemeClr val="bg1"/>
                        </a:solidFill>
                      </a:tcPr>
                    </a:tc>
                    <a:extLst>
                      <a:ext uri="{0D108BD9-81ED-4DB2-BD59-A6C34878D82A}">
                        <a16:rowId xmlns:a16="http://schemas.microsoft.com/office/drawing/2014/main" val="10004"/>
                      </a:ext>
                    </a:extLst>
                  </a:tr>
                </a:tbl>
              </a:graphicData>
            </a:graphic>
          </p:graphicFrame>
        </mc:Choice>
        <mc:Fallback>
          <p:graphicFrame>
            <p:nvGraphicFramePr>
              <p:cNvPr id="81" name="Table 80"/>
              <p:cNvGraphicFramePr>
                <a:graphicFrameLocks noGrp="1"/>
              </p:cNvGraphicFramePr>
              <p:nvPr>
                <p:extLst/>
              </p:nvPr>
            </p:nvGraphicFramePr>
            <p:xfrm>
              <a:off x="5651091" y="1011673"/>
              <a:ext cx="2795987" cy="1441884"/>
            </p:xfrm>
            <a:graphic>
              <a:graphicData uri="http://schemas.openxmlformats.org/drawingml/2006/table">
                <a:tbl>
                  <a:tblPr firstRow="1" bandRow="1">
                    <a:tableStyleId>{5940675A-B579-460E-94D1-54222C63F5DA}</a:tableStyleId>
                  </a:tblPr>
                  <a:tblGrid>
                    <a:gridCol w="618844">
                      <a:extLst>
                        <a:ext uri="{9D8B030D-6E8A-4147-A177-3AD203B41FA5}">
                          <a16:colId xmlns:a16="http://schemas.microsoft.com/office/drawing/2014/main" val="20000"/>
                        </a:ext>
                      </a:extLst>
                    </a:gridCol>
                    <a:gridCol w="1157323">
                      <a:extLst>
                        <a:ext uri="{9D8B030D-6E8A-4147-A177-3AD203B41FA5}">
                          <a16:colId xmlns:a16="http://schemas.microsoft.com/office/drawing/2014/main" val="20001"/>
                        </a:ext>
                      </a:extLst>
                    </a:gridCol>
                    <a:gridCol w="509910">
                      <a:extLst>
                        <a:ext uri="{9D8B030D-6E8A-4147-A177-3AD203B41FA5}">
                          <a16:colId xmlns:a16="http://schemas.microsoft.com/office/drawing/2014/main" val="20002"/>
                        </a:ext>
                      </a:extLst>
                    </a:gridCol>
                    <a:gridCol w="509910">
                      <a:extLst>
                        <a:ext uri="{9D8B030D-6E8A-4147-A177-3AD203B41FA5}">
                          <a16:colId xmlns:a16="http://schemas.microsoft.com/office/drawing/2014/main" val="20003"/>
                        </a:ext>
                      </a:extLst>
                    </a:gridCol>
                  </a:tblGrid>
                  <a:tr h="476794">
                    <a:tc>
                      <a:txBody>
                        <a:bodyPr/>
                        <a:lstStyle/>
                        <a:p>
                          <a:r>
                            <a:rPr lang="en-GB" sz="900" dirty="0" smtClean="0"/>
                            <a:t>Decay</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Emitted from nucleus</a:t>
                          </a:r>
                          <a:endParaRPr lang="en-GB" sz="900" b="1" i="1" dirty="0">
                            <a:solidFill>
                              <a:schemeClr val="accent2">
                                <a:lumMod val="75000"/>
                              </a:schemeClr>
                            </a:solidFill>
                          </a:endParaRPr>
                        </a:p>
                      </a:txBody>
                      <a:tcPr marL="65314" marR="65314" marT="32657" marB="32657" anchor="ctr">
                        <a:solidFill>
                          <a:schemeClr val="bg1"/>
                        </a:solidFill>
                      </a:tcPr>
                    </a:tc>
                    <a:tc gridSpan="2">
                      <a:txBody>
                        <a:bodyPr/>
                        <a:lstStyle/>
                        <a:p>
                          <a:pPr algn="ctr"/>
                          <a:r>
                            <a:rPr lang="en-GB" sz="900" b="1" i="1" dirty="0" smtClean="0">
                              <a:solidFill>
                                <a:schemeClr val="accent2">
                                  <a:lumMod val="75000"/>
                                </a:schemeClr>
                              </a:solidFill>
                            </a:rPr>
                            <a:t>Changes in mass number and atomic number</a:t>
                          </a:r>
                          <a:endParaRPr lang="en-GB" sz="900" b="1" i="1" dirty="0">
                            <a:solidFill>
                              <a:schemeClr val="accent2">
                                <a:lumMod val="75000"/>
                              </a:schemeClr>
                            </a:solidFill>
                          </a:endParaRPr>
                        </a:p>
                      </a:txBody>
                      <a:tcPr marL="65314" marR="65314" marT="32657" marB="32657" anchor="ctr">
                        <a:solidFill>
                          <a:schemeClr val="bg1"/>
                        </a:solidFill>
                      </a:tcPr>
                    </a:tc>
                    <a:tc hMerge="1">
                      <a:txBody>
                        <a:bodyPr/>
                        <a:lstStyle/>
                        <a:p>
                          <a:pPr algn="ct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0"/>
                      </a:ext>
                    </a:extLst>
                  </a:tr>
                  <a:tr h="210983">
                    <a:tc>
                      <a:txBody>
                        <a:bodyPr/>
                        <a:lstStyle/>
                        <a:p>
                          <a:r>
                            <a:rPr lang="en-GB" sz="900" dirty="0" smtClean="0"/>
                            <a:t>Alpha (</a:t>
                          </a:r>
                          <a:r>
                            <a:rPr lang="el-GR" sz="900" dirty="0" smtClean="0"/>
                            <a:t>α</a:t>
                          </a:r>
                          <a:r>
                            <a:rPr lang="en-GB" sz="900" dirty="0" smtClean="0"/>
                            <a:t>)</a:t>
                          </a:r>
                          <a:endParaRPr lang="en-GB" sz="900" dirty="0"/>
                        </a:p>
                      </a:txBody>
                      <a:tcPr marL="65314" marR="65314" marT="32657" marB="32657" anchor="ctr">
                        <a:solidFill>
                          <a:schemeClr val="accent2">
                            <a:lumMod val="20000"/>
                            <a:lumOff val="80000"/>
                          </a:schemeClr>
                        </a:solidFill>
                      </a:tcPr>
                    </a:tc>
                    <a:tc>
                      <a:txBody>
                        <a:bodyPr/>
                        <a:lstStyle/>
                        <a:p>
                          <a:endParaRPr lang="en-US"/>
                        </a:p>
                      </a:txBody>
                      <a:tcPr marL="65314" marR="65314" marT="32657" marB="32657" anchor="ctr">
                        <a:blipFill>
                          <a:blip r:embed="rId16"/>
                          <a:stretch>
                            <a:fillRect l="-54737" t="-228571" r="-88947" b="-374286"/>
                          </a:stretch>
                        </a:blipFill>
                      </a:tcPr>
                    </a:tc>
                    <a:tc>
                      <a:txBody>
                        <a:bodyPr/>
                        <a:lstStyle/>
                        <a:p>
                          <a:pPr algn="ctr"/>
                          <a:r>
                            <a:rPr lang="en-GB" sz="900" b="1" i="1" dirty="0" smtClean="0">
                              <a:solidFill>
                                <a:schemeClr val="accent2">
                                  <a:lumMod val="75000"/>
                                </a:schemeClr>
                              </a:solidFill>
                            </a:rPr>
                            <a:t>-4</a:t>
                          </a:r>
                          <a:endParaRPr lang="en-GB" sz="900" b="1" i="1" dirty="0">
                            <a:solidFill>
                              <a:schemeClr val="accent2">
                                <a:lumMod val="75000"/>
                              </a:schemeClr>
                            </a:solidFill>
                          </a:endParaRPr>
                        </a:p>
                      </a:txBody>
                      <a:tcPr marL="65314" marR="65314" marT="32657" marB="32657" anchor="ctr">
                        <a:solidFill>
                          <a:schemeClr val="bg1"/>
                        </a:solidFill>
                      </a:tcPr>
                    </a:tc>
                    <a:tc>
                      <a:txBody>
                        <a:bodyPr/>
                        <a:lstStyle/>
                        <a:p>
                          <a:pPr algn="ctr"/>
                          <a:r>
                            <a:rPr lang="en-GB" sz="900" b="1" i="1" dirty="0" smtClean="0">
                              <a:solidFill>
                                <a:schemeClr val="accent2">
                                  <a:lumMod val="75000"/>
                                </a:schemeClr>
                              </a:solidFill>
                            </a:rPr>
                            <a:t>-2</a:t>
                          </a:r>
                          <a:endParaRPr lang="en-GB" sz="900" b="1" i="1" dirty="0">
                            <a:solidFill>
                              <a:schemeClr val="accent2">
                                <a:lumMod val="75000"/>
                              </a:schemeClr>
                            </a:solidFill>
                          </a:endParaRPr>
                        </a:p>
                      </a:txBody>
                      <a:tcPr marL="65314" marR="65314" marT="32657" marB="32657" anchor="ctr">
                        <a:solidFill>
                          <a:schemeClr val="bg1"/>
                        </a:solidFill>
                      </a:tcPr>
                    </a:tc>
                    <a:extLst>
                      <a:ext uri="{0D108BD9-81ED-4DB2-BD59-A6C34878D82A}">
                        <a16:rowId xmlns:a16="http://schemas.microsoft.com/office/drawing/2014/main" val="10001"/>
                      </a:ext>
                    </a:extLst>
                  </a:tr>
                  <a:tr h="211999">
                    <a:tc>
                      <a:txBody>
                        <a:bodyPr/>
                        <a:lstStyle/>
                        <a:p>
                          <a:r>
                            <a:rPr lang="en-GB" sz="900" dirty="0" smtClean="0"/>
                            <a:t>Beta (</a:t>
                          </a:r>
                          <a:r>
                            <a:rPr lang="el-GR" sz="900" dirty="0" smtClean="0"/>
                            <a:t>β</a:t>
                          </a:r>
                          <a:r>
                            <a:rPr lang="en-GB" sz="900" dirty="0" smtClean="0"/>
                            <a:t>)</a:t>
                          </a:r>
                          <a:endParaRPr lang="en-GB" sz="900" dirty="0"/>
                        </a:p>
                      </a:txBody>
                      <a:tcPr marL="65314" marR="65314" marT="32657" marB="32657" anchor="ctr">
                        <a:solidFill>
                          <a:schemeClr val="accent2">
                            <a:lumMod val="20000"/>
                            <a:lumOff val="80000"/>
                          </a:schemeClr>
                        </a:solidFill>
                      </a:tcPr>
                    </a:tc>
                    <a:tc>
                      <a:txBody>
                        <a:bodyPr/>
                        <a:lstStyle/>
                        <a:p>
                          <a:endParaRPr lang="en-US"/>
                        </a:p>
                      </a:txBody>
                      <a:tcPr marL="65314" marR="65314" marT="32657" marB="32657" anchor="ctr">
                        <a:blipFill>
                          <a:blip r:embed="rId16"/>
                          <a:stretch>
                            <a:fillRect l="-54737" t="-328571" r="-88947" b="-274286"/>
                          </a:stretch>
                        </a:blipFill>
                      </a:tcPr>
                    </a:tc>
                    <a:tc>
                      <a:txBody>
                        <a:bodyPr/>
                        <a:lstStyle/>
                        <a:p>
                          <a:pPr algn="ctr"/>
                          <a:r>
                            <a:rPr lang="en-GB" sz="900" b="1" i="1" dirty="0" smtClean="0">
                              <a:solidFill>
                                <a:schemeClr val="accent2">
                                  <a:lumMod val="75000"/>
                                </a:schemeClr>
                              </a:solidFill>
                            </a:rPr>
                            <a:t>0</a:t>
                          </a:r>
                          <a:endParaRPr lang="en-GB" sz="900" b="1" i="1" dirty="0">
                            <a:solidFill>
                              <a:schemeClr val="accent2">
                                <a:lumMod val="75000"/>
                              </a:schemeClr>
                            </a:solidFill>
                          </a:endParaRPr>
                        </a:p>
                      </a:txBody>
                      <a:tcPr marL="65314" marR="65314" marT="32657" marB="32657" anchor="ctr">
                        <a:solidFill>
                          <a:schemeClr val="bg1"/>
                        </a:solidFill>
                      </a:tcPr>
                    </a:tc>
                    <a:tc>
                      <a:txBody>
                        <a:bodyPr/>
                        <a:lstStyle/>
                        <a:p>
                          <a:pPr algn="ctr"/>
                          <a:r>
                            <a:rPr lang="en-GB" sz="900" b="1" i="1" dirty="0" smtClean="0">
                              <a:solidFill>
                                <a:schemeClr val="accent2">
                                  <a:lumMod val="75000"/>
                                </a:schemeClr>
                              </a:solidFill>
                            </a:rPr>
                            <a:t>+1</a:t>
                          </a:r>
                          <a:endParaRPr lang="en-GB" sz="900" b="1" i="1" dirty="0">
                            <a:solidFill>
                              <a:schemeClr val="accent2">
                                <a:lumMod val="75000"/>
                              </a:schemeClr>
                            </a:solidFill>
                          </a:endParaRPr>
                        </a:p>
                      </a:txBody>
                      <a:tcPr marL="65314" marR="65314" marT="32657" marB="32657" anchor="ctr">
                        <a:solidFill>
                          <a:schemeClr val="bg1"/>
                        </a:solidFill>
                      </a:tcPr>
                    </a:tc>
                    <a:extLst>
                      <a:ext uri="{0D108BD9-81ED-4DB2-BD59-A6C34878D82A}">
                        <a16:rowId xmlns:a16="http://schemas.microsoft.com/office/drawing/2014/main" val="10002"/>
                      </a:ext>
                    </a:extLst>
                  </a:tr>
                  <a:tr h="339634">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900" dirty="0" smtClean="0"/>
                            <a:t>Gamma (</a:t>
                          </a:r>
                          <a:r>
                            <a:rPr lang="el-GR" sz="900" dirty="0" smtClean="0"/>
                            <a:t>γ</a:t>
                          </a:r>
                          <a:r>
                            <a:rPr lang="en-GB" sz="900" dirty="0" smtClean="0"/>
                            <a:t>)</a:t>
                          </a:r>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Electromagnetic wave</a:t>
                          </a:r>
                          <a:endParaRPr lang="en-GB" sz="900" b="1" i="1" dirty="0">
                            <a:solidFill>
                              <a:schemeClr val="accent2">
                                <a:lumMod val="75000"/>
                              </a:schemeClr>
                            </a:solidFill>
                          </a:endParaRPr>
                        </a:p>
                      </a:txBody>
                      <a:tcPr marL="65314" marR="65314" marT="32657" marB="32657" anchor="ctr">
                        <a:solidFill>
                          <a:schemeClr val="bg1"/>
                        </a:solidFill>
                      </a:tcPr>
                    </a:tc>
                    <a:tc>
                      <a:txBody>
                        <a:bodyPr/>
                        <a:lstStyle/>
                        <a:p>
                          <a:pPr algn="ctr"/>
                          <a:r>
                            <a:rPr lang="en-GB" sz="900" b="1" i="1" dirty="0" smtClean="0">
                              <a:solidFill>
                                <a:schemeClr val="accent2">
                                  <a:lumMod val="75000"/>
                                </a:schemeClr>
                              </a:solidFill>
                            </a:rPr>
                            <a:t>0</a:t>
                          </a:r>
                          <a:endParaRPr lang="en-GB" sz="900" b="1" i="1" dirty="0">
                            <a:solidFill>
                              <a:schemeClr val="accent2">
                                <a:lumMod val="75000"/>
                              </a:schemeClr>
                            </a:solidFill>
                          </a:endParaRPr>
                        </a:p>
                      </a:txBody>
                      <a:tcPr marL="65314" marR="65314" marT="32657" marB="32657" anchor="ctr">
                        <a:solidFill>
                          <a:schemeClr val="bg1"/>
                        </a:solidFill>
                      </a:tcPr>
                    </a:tc>
                    <a:tc>
                      <a:txBody>
                        <a:bodyPr/>
                        <a:lstStyle/>
                        <a:p>
                          <a:pPr algn="ctr"/>
                          <a:r>
                            <a:rPr lang="en-GB" sz="900" b="1" i="1" dirty="0" smtClean="0">
                              <a:solidFill>
                                <a:schemeClr val="accent2">
                                  <a:lumMod val="75000"/>
                                </a:schemeClr>
                              </a:solidFill>
                            </a:rPr>
                            <a:t>0</a:t>
                          </a:r>
                          <a:endParaRPr lang="en-GB" sz="900" b="1" i="1" dirty="0">
                            <a:solidFill>
                              <a:schemeClr val="accent2">
                                <a:lumMod val="75000"/>
                              </a:schemeClr>
                            </a:solidFill>
                          </a:endParaRPr>
                        </a:p>
                      </a:txBody>
                      <a:tcPr marL="65314" marR="65314" marT="32657" marB="32657" anchor="ctr">
                        <a:solidFill>
                          <a:schemeClr val="bg1"/>
                        </a:solidFill>
                      </a:tcPr>
                    </a:tc>
                    <a:extLst>
                      <a:ext uri="{0D108BD9-81ED-4DB2-BD59-A6C34878D82A}">
                        <a16:rowId xmlns:a16="http://schemas.microsoft.com/office/drawing/2014/main" val="10003"/>
                      </a:ext>
                    </a:extLst>
                  </a:tr>
                  <a:tr h="202474">
                    <a:tc>
                      <a:txBody>
                        <a:bodyPr/>
                        <a:lstStyle/>
                        <a:p>
                          <a:r>
                            <a:rPr lang="en-GB" sz="900" dirty="0" smtClean="0"/>
                            <a:t>Neutron </a:t>
                          </a:r>
                          <a:endParaRPr lang="en-GB" sz="900" dirty="0"/>
                        </a:p>
                      </a:txBody>
                      <a:tcPr marL="65314" marR="65314" marT="32657" marB="32657" anchor="ctr">
                        <a:solidFill>
                          <a:schemeClr val="accent2">
                            <a:lumMod val="20000"/>
                            <a:lumOff val="80000"/>
                          </a:schemeClr>
                        </a:solidFill>
                      </a:tcPr>
                    </a:tc>
                    <a:tc>
                      <a:txBody>
                        <a:bodyPr/>
                        <a:lstStyle/>
                        <a:p>
                          <a:pPr algn="ctr"/>
                          <a:r>
                            <a:rPr lang="en-GB" sz="900" b="1" i="1" dirty="0" smtClean="0">
                              <a:solidFill>
                                <a:schemeClr val="accent2">
                                  <a:lumMod val="75000"/>
                                </a:schemeClr>
                              </a:solidFill>
                            </a:rPr>
                            <a:t>Neutron </a:t>
                          </a:r>
                          <a:endParaRPr lang="en-GB" sz="900" b="1" i="1" dirty="0">
                            <a:solidFill>
                              <a:schemeClr val="accent2">
                                <a:lumMod val="75000"/>
                              </a:schemeClr>
                            </a:solidFill>
                          </a:endParaRPr>
                        </a:p>
                      </a:txBody>
                      <a:tcPr marL="65314" marR="65314" marT="32657" marB="32657" anchor="ctr">
                        <a:solidFill>
                          <a:schemeClr val="bg1"/>
                        </a:solidFill>
                      </a:tcPr>
                    </a:tc>
                    <a:tc>
                      <a:txBody>
                        <a:bodyPr/>
                        <a:lstStyle/>
                        <a:p>
                          <a:pPr algn="ctr"/>
                          <a:r>
                            <a:rPr lang="en-GB" sz="900" b="1" i="1" dirty="0" smtClean="0">
                              <a:solidFill>
                                <a:schemeClr val="accent2">
                                  <a:lumMod val="75000"/>
                                </a:schemeClr>
                              </a:solidFill>
                            </a:rPr>
                            <a:t>-1</a:t>
                          </a:r>
                          <a:endParaRPr lang="en-GB" sz="900" b="1" i="1" dirty="0">
                            <a:solidFill>
                              <a:schemeClr val="accent2">
                                <a:lumMod val="75000"/>
                              </a:schemeClr>
                            </a:solidFill>
                          </a:endParaRPr>
                        </a:p>
                      </a:txBody>
                      <a:tcPr marL="65314" marR="65314" marT="32657" marB="32657" anchor="ctr">
                        <a:solidFill>
                          <a:schemeClr val="bg1"/>
                        </a:solidFill>
                      </a:tcPr>
                    </a:tc>
                    <a:tc>
                      <a:txBody>
                        <a:bodyPr/>
                        <a:lstStyle/>
                        <a:p>
                          <a:pPr algn="ctr"/>
                          <a:r>
                            <a:rPr lang="en-GB" sz="900" b="1" i="1" dirty="0" smtClean="0">
                              <a:solidFill>
                                <a:schemeClr val="accent2">
                                  <a:lumMod val="75000"/>
                                </a:schemeClr>
                              </a:solidFill>
                            </a:rPr>
                            <a:t>0</a:t>
                          </a:r>
                          <a:endParaRPr lang="en-GB" sz="900" b="1" i="1" dirty="0">
                            <a:solidFill>
                              <a:schemeClr val="accent2">
                                <a:lumMod val="75000"/>
                              </a:schemeClr>
                            </a:solidFill>
                          </a:endParaRPr>
                        </a:p>
                      </a:txBody>
                      <a:tcPr marL="65314" marR="65314" marT="32657" marB="32657" anchor="ctr">
                        <a:solidFill>
                          <a:schemeClr val="bg1"/>
                        </a:solidFill>
                      </a:tcPr>
                    </a:tc>
                    <a:extLst>
                      <a:ext uri="{0D108BD9-81ED-4DB2-BD59-A6C34878D82A}">
                        <a16:rowId xmlns:a16="http://schemas.microsoft.com/office/drawing/2014/main" val="10004"/>
                      </a:ext>
                    </a:extLst>
                  </a:tr>
                </a:tbl>
              </a:graphicData>
            </a:graphic>
          </p:graphicFrame>
        </mc:Fallback>
      </mc:AlternateContent>
    </p:spTree>
    <p:extLst>
      <p:ext uri="{BB962C8B-B14F-4D97-AF65-F5344CB8AC3E}">
        <p14:creationId xmlns:p14="http://schemas.microsoft.com/office/powerpoint/2010/main" val="357289279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7770</TotalTime>
  <Words>10324</Words>
  <Application>Microsoft Office PowerPoint</Application>
  <PresentationFormat>A4 Paper (210x297 mm)</PresentationFormat>
  <Paragraphs>1446</Paragraphs>
  <Slides>18</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Arial</vt:lpstr>
      <vt:lpstr>Calibri</vt:lpstr>
      <vt:lpstr>Calibri Light</vt:lpstr>
      <vt:lpstr>Cambria Math</vt:lpstr>
      <vt:lpstr>Courier</vt:lpstr>
      <vt:lpstr>Gill Sans SemiBold</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Feleppa</dc:creator>
  <cp:lastModifiedBy>Sa'id Abdul</cp:lastModifiedBy>
  <cp:revision>99</cp:revision>
  <cp:lastPrinted>2018-04-23T08:12:21Z</cp:lastPrinted>
  <dcterms:created xsi:type="dcterms:W3CDTF">2018-01-03T15:02:49Z</dcterms:created>
  <dcterms:modified xsi:type="dcterms:W3CDTF">2019-06-28T14:16:19Z</dcterms:modified>
</cp:coreProperties>
</file>