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5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0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97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103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395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90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910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80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43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017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65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2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97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0E62E-CE64-4D21-91CD-9DB239F4F4FD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29FF49-A6A1-4203-840F-75D057E9BE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4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8"/>
          <p:cNvSpPr txBox="1"/>
          <p:nvPr/>
        </p:nvSpPr>
        <p:spPr>
          <a:xfrm>
            <a:off x="318604" y="136481"/>
            <a:ext cx="6654487" cy="317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62" dirty="0">
                <a:solidFill>
                  <a:srgbClr val="002060"/>
                </a:solidFill>
              </a:rPr>
              <a:t>    DESIGN AND TECHNOLOGY       Year 8     Designing through sketching and modelling</a:t>
            </a:r>
          </a:p>
        </p:txBody>
      </p:sp>
      <p:pic>
        <p:nvPicPr>
          <p:cNvPr id="5" name="Picture 4" descr="Harrow High School 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02" y="162053"/>
            <a:ext cx="247805" cy="260335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6" name="Rectangle 5"/>
          <p:cNvSpPr/>
          <p:nvPr/>
        </p:nvSpPr>
        <p:spPr>
          <a:xfrm>
            <a:off x="194702" y="479384"/>
            <a:ext cx="4160798" cy="135152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07" y="851162"/>
            <a:ext cx="3630914" cy="607963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705465"/>
              </p:ext>
            </p:extLst>
          </p:nvPr>
        </p:nvGraphicFramePr>
        <p:xfrm>
          <a:off x="318604" y="1565481"/>
          <a:ext cx="3950315" cy="2057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950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sz="900" b="0" dirty="0" smtClean="0"/>
                        <a:t>     Hatching</a:t>
                      </a:r>
                      <a:r>
                        <a:rPr lang="en-GB" sz="900" b="0" baseline="0" dirty="0" smtClean="0"/>
                        <a:t>              </a:t>
                      </a:r>
                      <a:r>
                        <a:rPr lang="en-GB" sz="900" b="0" dirty="0" smtClean="0"/>
                        <a:t>Crossing Hatching</a:t>
                      </a:r>
                      <a:r>
                        <a:rPr lang="en-GB" sz="900" b="0" baseline="0" dirty="0" smtClean="0"/>
                        <a:t>              </a:t>
                      </a:r>
                      <a:r>
                        <a:rPr lang="en-GB" sz="900" b="0" dirty="0" smtClean="0"/>
                        <a:t>Scribbling                  Back and Forth </a:t>
                      </a:r>
                      <a:endParaRPr lang="en-GB" sz="9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925294"/>
              </p:ext>
            </p:extLst>
          </p:nvPr>
        </p:nvGraphicFramePr>
        <p:xfrm>
          <a:off x="593388" y="578773"/>
          <a:ext cx="3307404" cy="21270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307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706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 smtClean="0"/>
                        <a:t>  Drawing</a:t>
                      </a:r>
                      <a:r>
                        <a:rPr lang="en-GB" sz="900" b="0" baseline="0" dirty="0" smtClean="0"/>
                        <a:t> and Shading Technique's </a:t>
                      </a:r>
                      <a:r>
                        <a:rPr lang="en-GB" sz="900" b="0" dirty="0" smtClean="0"/>
                        <a:t> </a:t>
                      </a:r>
                      <a:endParaRPr lang="en-GB" sz="9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194702" y="1897355"/>
            <a:ext cx="4160798" cy="303857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8"/>
          <a:stretch/>
        </p:blipFill>
        <p:spPr>
          <a:xfrm>
            <a:off x="357943" y="2306775"/>
            <a:ext cx="1637196" cy="1162878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35026" t="29688" r="41666" b="26215"/>
          <a:stretch/>
        </p:blipFill>
        <p:spPr>
          <a:xfrm>
            <a:off x="2237696" y="1937259"/>
            <a:ext cx="2048212" cy="29064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/>
          <a:srcRect l="35417" t="36458" r="41797" b="26910"/>
          <a:stretch/>
        </p:blipFill>
        <p:spPr>
          <a:xfrm rot="16200000">
            <a:off x="355521" y="3462558"/>
            <a:ext cx="1173866" cy="141534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94702" y="2019364"/>
            <a:ext cx="2060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3D shapes  and their nets</a:t>
            </a:r>
            <a:endParaRPr lang="en-GB" sz="14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989696" y="3612016"/>
            <a:ext cx="441648" cy="1956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966061" y="3850344"/>
            <a:ext cx="684067" cy="3774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1461733" y="4329956"/>
            <a:ext cx="188395" cy="232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315994" y="3517358"/>
            <a:ext cx="7605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T</a:t>
            </a:r>
            <a:r>
              <a:rPr lang="en-GB" sz="800" dirty="0" smtClean="0"/>
              <a:t>ab</a:t>
            </a:r>
            <a:endParaRPr lang="en-GB" sz="800" dirty="0"/>
          </a:p>
        </p:txBody>
      </p:sp>
      <p:sp>
        <p:nvSpPr>
          <p:cNvPr id="33" name="TextBox 32"/>
          <p:cNvSpPr txBox="1"/>
          <p:nvPr/>
        </p:nvSpPr>
        <p:spPr>
          <a:xfrm>
            <a:off x="1126926" y="3714461"/>
            <a:ext cx="11803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Dotted lines for folding</a:t>
            </a:r>
            <a:endParaRPr lang="en-GB" sz="800" dirty="0"/>
          </a:p>
        </p:txBody>
      </p:sp>
      <p:sp>
        <p:nvSpPr>
          <p:cNvPr id="34" name="TextBox 33"/>
          <p:cNvSpPr txBox="1"/>
          <p:nvPr/>
        </p:nvSpPr>
        <p:spPr>
          <a:xfrm>
            <a:off x="1212823" y="4460959"/>
            <a:ext cx="11803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Lines for cutting</a:t>
            </a:r>
            <a:endParaRPr lang="en-GB" sz="800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519266"/>
              </p:ext>
            </p:extLst>
          </p:nvPr>
        </p:nvGraphicFramePr>
        <p:xfrm>
          <a:off x="4489435" y="513260"/>
          <a:ext cx="5260045" cy="3745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7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03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information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Images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3891"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A plan is a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2D drawing.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It shows the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different views of an object; the front, the side and the plan view.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                   Plan view</a:t>
                      </a:r>
                    </a:p>
                    <a:p>
                      <a:r>
                        <a:rPr lang="en-GB" sz="900" dirty="0" smtClean="0"/>
                        <a:t>                                              </a:t>
                      </a:r>
                      <a:r>
                        <a:rPr lang="en-GB" sz="500" dirty="0" smtClean="0"/>
                        <a:t>side view</a:t>
                      </a:r>
                    </a:p>
                    <a:p>
                      <a:endParaRPr lang="en-GB" sz="900" dirty="0" smtClean="0"/>
                    </a:p>
                    <a:p>
                      <a:r>
                        <a:rPr lang="en-GB" sz="900" dirty="0" smtClean="0"/>
                        <a:t>         </a:t>
                      </a:r>
                    </a:p>
                    <a:p>
                      <a:r>
                        <a:rPr lang="en-GB" sz="900" baseline="0" dirty="0" smtClean="0"/>
                        <a:t>        </a:t>
                      </a:r>
                    </a:p>
                    <a:p>
                      <a:r>
                        <a:rPr lang="en-GB" sz="900" baseline="0" dirty="0" smtClean="0"/>
                        <a:t>         </a:t>
                      </a:r>
                    </a:p>
                    <a:p>
                      <a:r>
                        <a:rPr lang="en-GB" sz="900" baseline="0" dirty="0" smtClean="0"/>
                        <a:t>           </a:t>
                      </a:r>
                      <a:r>
                        <a:rPr lang="en-GB" sz="500" dirty="0" smtClean="0"/>
                        <a:t>Front view</a:t>
                      </a:r>
                      <a:endParaRPr lang="en-GB" sz="5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6736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Isometric, oblique, trimetric, plan metric, one-point or two-point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perspective are all different styles of three-dimensional drawings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5496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Oblique is drawn at 45 degrees</a:t>
                      </a:r>
                    </a:p>
                    <a:p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Isometric is drawn at 30 degrees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707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The line that represents the eye level of the onlooker is known as the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Horizon line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43949746-0102-4431-849E-D69FA731AD4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1252"/>
          <a:stretch/>
        </p:blipFill>
        <p:spPr>
          <a:xfrm>
            <a:off x="7729090" y="2748336"/>
            <a:ext cx="800507" cy="65801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3336F79-FCB8-4054-9A4F-3F2144D43D3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29090" y="3476302"/>
            <a:ext cx="1706091" cy="7253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3949746-0102-4431-849E-D69FA731AD4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465" r="9560"/>
          <a:stretch/>
        </p:blipFill>
        <p:spPr>
          <a:xfrm>
            <a:off x="8776374" y="2698558"/>
            <a:ext cx="724455" cy="696109"/>
          </a:xfrm>
          <a:prstGeom prst="rect">
            <a:avLst/>
          </a:prstGeom>
        </p:spPr>
      </p:pic>
      <p:sp>
        <p:nvSpPr>
          <p:cNvPr id="26" name="Down Arrow 25"/>
          <p:cNvSpPr/>
          <p:nvPr/>
        </p:nvSpPr>
        <p:spPr>
          <a:xfrm rot="15962865">
            <a:off x="7391537" y="3240187"/>
            <a:ext cx="184904" cy="128101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5E42D7E-A3C1-44D9-802E-86F04E70E9C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36847" b="5991"/>
          <a:stretch/>
        </p:blipFill>
        <p:spPr>
          <a:xfrm>
            <a:off x="7542540" y="1781817"/>
            <a:ext cx="1997907" cy="85729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8706370" y="1105099"/>
            <a:ext cx="380161" cy="3540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29" name="TextBox 28"/>
          <p:cNvSpPr txBox="1"/>
          <p:nvPr/>
        </p:nvSpPr>
        <p:spPr>
          <a:xfrm>
            <a:off x="4489437" y="490411"/>
            <a:ext cx="845468" cy="31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1" dirty="0" smtClean="0"/>
              <a:t>4.</a:t>
            </a:r>
            <a:endParaRPr lang="en-GB" sz="1351" dirty="0"/>
          </a:p>
        </p:txBody>
      </p:sp>
      <p:sp>
        <p:nvSpPr>
          <p:cNvPr id="30" name="Rectangle 29"/>
          <p:cNvSpPr/>
          <p:nvPr/>
        </p:nvSpPr>
        <p:spPr>
          <a:xfrm>
            <a:off x="7787611" y="929460"/>
            <a:ext cx="353094" cy="3051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32" name="Rectangle 31"/>
          <p:cNvSpPr/>
          <p:nvPr/>
        </p:nvSpPr>
        <p:spPr>
          <a:xfrm>
            <a:off x="7787611" y="1279638"/>
            <a:ext cx="353094" cy="3051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35" name="Rectangle 34"/>
          <p:cNvSpPr/>
          <p:nvPr/>
        </p:nvSpPr>
        <p:spPr>
          <a:xfrm>
            <a:off x="187566" y="5001867"/>
            <a:ext cx="4167934" cy="174963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36" name="TextBox 35"/>
          <p:cNvSpPr txBox="1"/>
          <p:nvPr/>
        </p:nvSpPr>
        <p:spPr>
          <a:xfrm>
            <a:off x="1650128" y="4990322"/>
            <a:ext cx="26357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The lines on isometric grid paper are drawn </a:t>
            </a:r>
            <a:r>
              <a:rPr lang="en-GB" sz="1200" dirty="0" smtClean="0"/>
              <a:t>at </a:t>
            </a:r>
            <a:r>
              <a:rPr lang="en-GB" sz="1200" dirty="0"/>
              <a:t>30 degrees.</a:t>
            </a:r>
          </a:p>
          <a:p>
            <a:endParaRPr lang="en-GB" sz="1200" dirty="0"/>
          </a:p>
          <a:p>
            <a:r>
              <a:rPr lang="en-GB" sz="1200" b="1" dirty="0"/>
              <a:t>An exploded </a:t>
            </a:r>
            <a:r>
              <a:rPr lang="en-GB" sz="1200" dirty="0"/>
              <a:t>view shows how components of an object are put together.</a:t>
            </a:r>
          </a:p>
          <a:p>
            <a:r>
              <a:rPr lang="en-GB" sz="1200" dirty="0"/>
              <a:t>This type of 3D drawing is best when creating assembly instructions for putting flat pack furniture </a:t>
            </a:r>
            <a:r>
              <a:rPr lang="en-GB" sz="1200" dirty="0" smtClean="0"/>
              <a:t>together.</a:t>
            </a:r>
            <a:endParaRPr lang="en-GB" sz="12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60" y="5120122"/>
            <a:ext cx="1017000" cy="60976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21" y="5739147"/>
            <a:ext cx="1099865" cy="986708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4516689" y="4342821"/>
            <a:ext cx="5232791" cy="129829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3" name="TextBox 2"/>
          <p:cNvSpPr txBox="1"/>
          <p:nvPr/>
        </p:nvSpPr>
        <p:spPr>
          <a:xfrm>
            <a:off x="4543678" y="4303473"/>
            <a:ext cx="51256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accent1">
                    <a:lumMod val="50000"/>
                  </a:schemeClr>
                </a:solidFill>
              </a:rPr>
              <a:t>        Key information</a:t>
            </a:r>
          </a:p>
          <a:p>
            <a:r>
              <a:rPr lang="en-GB" sz="1100" b="1" dirty="0" smtClean="0"/>
              <a:t>1. Pencils are graded according to their hardness, softness and darkness.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/>
              <a:t>HB 2B 3B 4B 5B 6B the higher the softer and darker.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smtClean="0"/>
              <a:t>2H 3H 4H the higher the harder and thinner.</a:t>
            </a:r>
          </a:p>
          <a:p>
            <a:r>
              <a:rPr lang="en-GB" sz="1100" b="1" dirty="0" smtClean="0"/>
              <a:t>2. A Prototype is the name for an original working model that is often produced to   </a:t>
            </a:r>
          </a:p>
          <a:p>
            <a:r>
              <a:rPr lang="en-GB" sz="1100" b="1" dirty="0" smtClean="0"/>
              <a:t>     show clients.</a:t>
            </a:r>
          </a:p>
          <a:p>
            <a:r>
              <a:rPr lang="en-GB" sz="1100" b="1" dirty="0" smtClean="0"/>
              <a:t>3. Design ideas can be drawn using CAD. CAD stand for  Computer Aided Design.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15544" y="5700716"/>
            <a:ext cx="5233935" cy="105554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94" b="1" dirty="0"/>
              <a:t>Task</a:t>
            </a:r>
            <a:r>
              <a:rPr lang="en-GB" sz="894" dirty="0"/>
              <a:t> </a:t>
            </a:r>
          </a:p>
          <a:p>
            <a:r>
              <a:rPr lang="en-GB" sz="894" dirty="0"/>
              <a:t>1. Learn/cover/write and practice the different shading skills in </a:t>
            </a:r>
            <a:r>
              <a:rPr lang="en-GB" sz="894" b="1" dirty="0"/>
              <a:t>section 1</a:t>
            </a:r>
          </a:p>
          <a:p>
            <a:r>
              <a:rPr lang="en-GB" sz="894" dirty="0"/>
              <a:t>2. Learn /study/draw and self-check the different 3D </a:t>
            </a:r>
            <a:r>
              <a:rPr lang="en-GB" sz="894" dirty="0" smtClean="0"/>
              <a:t>shapes and their nets </a:t>
            </a:r>
            <a:r>
              <a:rPr lang="en-GB" sz="894" dirty="0"/>
              <a:t>, </a:t>
            </a:r>
            <a:r>
              <a:rPr lang="en-GB" sz="894" b="1" dirty="0"/>
              <a:t>section 2</a:t>
            </a:r>
          </a:p>
          <a:p>
            <a:r>
              <a:rPr lang="en-GB" sz="894" dirty="0" smtClean="0"/>
              <a:t>3. </a:t>
            </a:r>
            <a:r>
              <a:rPr lang="en-GB" sz="894" dirty="0"/>
              <a:t>Learn /practice drawing using isometric paper/ practice exploded drawing of any object  in see  example in </a:t>
            </a:r>
            <a:r>
              <a:rPr lang="en-GB" sz="894" b="1" dirty="0"/>
              <a:t>section 3</a:t>
            </a:r>
            <a:endParaRPr lang="en-GB" sz="894" b="1" dirty="0" smtClean="0"/>
          </a:p>
          <a:p>
            <a:r>
              <a:rPr lang="en-GB" sz="894" dirty="0" smtClean="0"/>
              <a:t>4. </a:t>
            </a:r>
            <a:r>
              <a:rPr lang="en-GB" sz="894" dirty="0"/>
              <a:t>Learn/cover/write and self-check information </a:t>
            </a:r>
            <a:r>
              <a:rPr lang="en-GB" sz="894" b="1" dirty="0"/>
              <a:t>section </a:t>
            </a:r>
            <a:r>
              <a:rPr lang="en-GB" sz="894" b="1" dirty="0" smtClean="0"/>
              <a:t>4.</a:t>
            </a:r>
            <a:endParaRPr lang="en-GB" sz="894" b="1" dirty="0"/>
          </a:p>
          <a:p>
            <a:r>
              <a:rPr lang="en-GB" sz="894" dirty="0" smtClean="0"/>
              <a:t>5. </a:t>
            </a:r>
            <a:r>
              <a:rPr lang="en-GB" sz="894" dirty="0"/>
              <a:t>Learn/cover/write and self-check information </a:t>
            </a:r>
            <a:r>
              <a:rPr lang="en-GB" sz="894" b="1" dirty="0"/>
              <a:t>section </a:t>
            </a:r>
            <a:r>
              <a:rPr lang="en-GB" sz="894" b="1" dirty="0" smtClean="0"/>
              <a:t>5.</a:t>
            </a:r>
            <a:endParaRPr lang="en-GB" sz="894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213710" y="488328"/>
            <a:ext cx="845468" cy="31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1" dirty="0" smtClean="0"/>
              <a:t>1.</a:t>
            </a:r>
            <a:endParaRPr lang="en-GB" sz="1351" dirty="0"/>
          </a:p>
        </p:txBody>
      </p:sp>
      <p:sp>
        <p:nvSpPr>
          <p:cNvPr id="42" name="TextBox 41"/>
          <p:cNvSpPr txBox="1"/>
          <p:nvPr/>
        </p:nvSpPr>
        <p:spPr>
          <a:xfrm>
            <a:off x="144228" y="1830791"/>
            <a:ext cx="845468" cy="31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1" dirty="0" smtClean="0"/>
              <a:t>2.</a:t>
            </a:r>
            <a:endParaRPr lang="en-GB" sz="1351" dirty="0"/>
          </a:p>
        </p:txBody>
      </p:sp>
      <p:sp>
        <p:nvSpPr>
          <p:cNvPr id="43" name="TextBox 42"/>
          <p:cNvSpPr txBox="1"/>
          <p:nvPr/>
        </p:nvSpPr>
        <p:spPr>
          <a:xfrm>
            <a:off x="184016" y="4985010"/>
            <a:ext cx="845468" cy="31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1" dirty="0" smtClean="0"/>
              <a:t>3.</a:t>
            </a:r>
            <a:endParaRPr lang="en-GB" sz="1351" dirty="0"/>
          </a:p>
        </p:txBody>
      </p:sp>
      <p:sp>
        <p:nvSpPr>
          <p:cNvPr id="44" name="TextBox 43"/>
          <p:cNvSpPr txBox="1"/>
          <p:nvPr/>
        </p:nvSpPr>
        <p:spPr>
          <a:xfrm>
            <a:off x="4520334" y="4297838"/>
            <a:ext cx="845468" cy="31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1" dirty="0" smtClean="0"/>
              <a:t>5.</a:t>
            </a:r>
            <a:endParaRPr lang="en-GB" sz="1351" dirty="0"/>
          </a:p>
        </p:txBody>
      </p:sp>
    </p:spTree>
    <p:extLst>
      <p:ext uri="{BB962C8B-B14F-4D97-AF65-F5344CB8AC3E}">
        <p14:creationId xmlns:p14="http://schemas.microsoft.com/office/powerpoint/2010/main" val="354092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arrow High School LOG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40" y="35225"/>
            <a:ext cx="273269" cy="32355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167810"/>
              </p:ext>
            </p:extLst>
          </p:nvPr>
        </p:nvGraphicFramePr>
        <p:xfrm>
          <a:off x="163440" y="384469"/>
          <a:ext cx="2922791" cy="35199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8733">
                  <a:extLst>
                    <a:ext uri="{9D8B030D-6E8A-4147-A177-3AD203B41FA5}">
                      <a16:colId xmlns:a16="http://schemas.microsoft.com/office/drawing/2014/main" val="77812066"/>
                    </a:ext>
                  </a:extLst>
                </a:gridCol>
                <a:gridCol w="21140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7299">
                <a:tc gridSpan="2">
                  <a:txBody>
                    <a:bodyPr/>
                    <a:lstStyle/>
                    <a:p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A. </a:t>
                      </a:r>
                      <a:r>
                        <a:rPr lang="en-GB" sz="1100" b="1" dirty="0" smtClean="0"/>
                        <a:t>Iterative design </a:t>
                      </a:r>
                      <a:r>
                        <a:rPr lang="en-GB" sz="1100" dirty="0" smtClean="0"/>
                        <a:t>is a cycle of designing, prototyping and testing to develop an idea and achieve the best possible outcome </a:t>
                      </a:r>
                      <a:endParaRPr lang="en-GB" sz="1100" dirty="0"/>
                    </a:p>
                  </a:txBody>
                  <a:tcPr marL="68580" marR="68580" marT="34290" marB="3429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74295" marR="74295" marT="37148" marB="37148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1019">
                <a:tc gridSpan="2">
                  <a:txBody>
                    <a:bodyPr/>
                    <a:lstStyle/>
                    <a:p>
                      <a:pPr algn="ctr"/>
                      <a:endParaRPr lang="en-GB" sz="1100" b="1" dirty="0" smtClean="0"/>
                    </a:p>
                    <a:p>
                      <a:pPr algn="ctr"/>
                      <a:endParaRPr lang="en-GB" sz="1100" b="1" dirty="0" smtClean="0"/>
                    </a:p>
                    <a:p>
                      <a:pPr algn="ctr"/>
                      <a:endParaRPr lang="en-GB" sz="1100" b="1" dirty="0" smtClean="0"/>
                    </a:p>
                    <a:p>
                      <a:pPr algn="ctr"/>
                      <a:endParaRPr lang="en-GB" sz="1100" b="1" dirty="0" smtClean="0"/>
                    </a:p>
                    <a:p>
                      <a:pPr algn="ctr"/>
                      <a:endParaRPr lang="en-GB" sz="1100" b="1" dirty="0" smtClean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1" dirty="0"/>
                    </a:p>
                  </a:txBody>
                  <a:tcPr marL="74295" marR="74295" marT="37148" marB="3714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55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Key word</a:t>
                      </a:r>
                      <a:endParaRPr lang="en-GB" sz="1100" b="1" dirty="0"/>
                    </a:p>
                  </a:txBody>
                  <a:tcPr marL="68580" marR="68580" marT="34290" marB="3429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Meaning</a:t>
                      </a:r>
                      <a:endParaRPr lang="en-GB" sz="1100" b="1" dirty="0"/>
                    </a:p>
                  </a:txBody>
                  <a:tcPr marL="68580" marR="68580" marT="34290" marB="3429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931881"/>
                  </a:ext>
                </a:extLst>
              </a:tr>
              <a:tr h="733707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/>
                        <a:t>Design</a:t>
                      </a:r>
                      <a:endParaRPr lang="en-GB" sz="11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dirty="0" smtClean="0"/>
                        <a:t>Work out the structure or form of something,</a:t>
                      </a:r>
                      <a:r>
                        <a:rPr lang="en-GB" sz="1100" b="0" baseline="0" dirty="0" smtClean="0"/>
                        <a:t> by making a sketch or plans.</a:t>
                      </a:r>
                    </a:p>
                    <a:p>
                      <a:pPr algn="l"/>
                      <a:r>
                        <a:rPr lang="en-GB" sz="1100" b="0" baseline="0" dirty="0" smtClean="0"/>
                        <a:t>Plan and make artistically.</a:t>
                      </a:r>
                      <a:endParaRPr lang="en-GB" sz="11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698923"/>
                  </a:ext>
                </a:extLst>
              </a:tr>
              <a:tr h="400891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/>
                        <a:t>Prototype</a:t>
                      </a:r>
                      <a:endParaRPr lang="en-GB" sz="11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dirty="0" smtClean="0"/>
                        <a:t>The original working</a:t>
                      </a:r>
                      <a:r>
                        <a:rPr lang="en-GB" sz="1100" b="0" baseline="0" dirty="0" smtClean="0"/>
                        <a:t> model.</a:t>
                      </a:r>
                    </a:p>
                    <a:p>
                      <a:pPr algn="l"/>
                      <a:r>
                        <a:rPr lang="en-GB" sz="1100" b="0" baseline="0" dirty="0" smtClean="0"/>
                        <a:t>Example of the final idea.</a:t>
                      </a:r>
                      <a:endParaRPr lang="en-GB" sz="11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820392"/>
                  </a:ext>
                </a:extLst>
              </a:tr>
              <a:tr h="4008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/>
                        <a:t>Evaluation</a:t>
                      </a:r>
                    </a:p>
                    <a:p>
                      <a:pPr algn="ctr"/>
                      <a:endParaRPr lang="en-GB" sz="11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dirty="0" smtClean="0"/>
                        <a:t>To test, make judgement or</a:t>
                      </a:r>
                      <a:r>
                        <a:rPr lang="en-GB" sz="1100" b="0" baseline="0" dirty="0" smtClean="0"/>
                        <a:t> give an assessment.</a:t>
                      </a:r>
                      <a:endParaRPr lang="en-GB" sz="1100" b="0" dirty="0"/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40735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1863" t="41947" r="23294" b="33033"/>
          <a:stretch/>
        </p:blipFill>
        <p:spPr>
          <a:xfrm>
            <a:off x="972552" y="1002993"/>
            <a:ext cx="1062292" cy="100723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424100"/>
              </p:ext>
            </p:extLst>
          </p:nvPr>
        </p:nvGraphicFramePr>
        <p:xfrm>
          <a:off x="3208990" y="378256"/>
          <a:ext cx="6517940" cy="33491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3934">
                  <a:extLst>
                    <a:ext uri="{9D8B030D-6E8A-4147-A177-3AD203B41FA5}">
                      <a16:colId xmlns:a16="http://schemas.microsoft.com/office/drawing/2014/main" val="192449764"/>
                    </a:ext>
                  </a:extLst>
                </a:gridCol>
                <a:gridCol w="4724006">
                  <a:extLst>
                    <a:ext uri="{9D8B030D-6E8A-4147-A177-3AD203B41FA5}">
                      <a16:colId xmlns:a16="http://schemas.microsoft.com/office/drawing/2014/main" val="2128762294"/>
                    </a:ext>
                  </a:extLst>
                </a:gridCol>
              </a:tblGrid>
              <a:tr h="291570">
                <a:tc gridSpan="2"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B.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Tools and Equipment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236686"/>
                  </a:ext>
                </a:extLst>
              </a:tr>
              <a:tr h="28033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Tools</a:t>
                      </a:r>
                    </a:p>
                  </a:txBody>
                  <a:tcPr marL="84406" marR="84406" marT="42203" marB="4220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Uses/safety</a:t>
                      </a:r>
                      <a:endParaRPr lang="en-GB" sz="1100" dirty="0"/>
                    </a:p>
                  </a:txBody>
                  <a:tcPr marL="84406" marR="84406" marT="42203" marB="42203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0239365"/>
                  </a:ext>
                </a:extLst>
              </a:tr>
              <a:tr h="713432"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Safety rule</a:t>
                      </a:r>
                    </a:p>
                    <a:p>
                      <a:r>
                        <a:rPr lang="en-GB" sz="1100" dirty="0" smtClean="0"/>
                        <a:t>Used cut cutting modelling material. </a:t>
                      </a:r>
                    </a:p>
                    <a:p>
                      <a:r>
                        <a:rPr lang="en-GB" sz="1100" dirty="0" smtClean="0"/>
                        <a:t>Must be used on top of</a:t>
                      </a:r>
                      <a:r>
                        <a:rPr lang="en-GB" sz="1100" baseline="0" dirty="0" smtClean="0"/>
                        <a:t> a safety mat. </a:t>
                      </a:r>
                    </a:p>
                    <a:p>
                      <a:r>
                        <a:rPr lang="en-GB" sz="1100" baseline="0" dirty="0" smtClean="0"/>
                        <a:t>Fingers must be placed in the grooves while cutting when holding down the rule</a:t>
                      </a:r>
                      <a:endParaRPr lang="en-GB" sz="11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603902863"/>
                  </a:ext>
                </a:extLst>
              </a:tr>
              <a:tr h="713432"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Cutting Mat</a:t>
                      </a:r>
                    </a:p>
                    <a:p>
                      <a:r>
                        <a:rPr lang="en-GB" sz="1100" b="0" dirty="0" smtClean="0"/>
                        <a:t>Used</a:t>
                      </a:r>
                      <a:r>
                        <a:rPr lang="en-GB" sz="1100" b="0" baseline="0" dirty="0" smtClean="0"/>
                        <a:t> a board for cutting modelling material using a craft knife and safety rule.</a:t>
                      </a:r>
                    </a:p>
                    <a:p>
                      <a:r>
                        <a:rPr lang="en-GB" sz="1100" b="0" baseline="0" dirty="0" smtClean="0"/>
                        <a:t>Used to prevent scratching table surfaces. </a:t>
                      </a:r>
                      <a:endParaRPr lang="en-GB" sz="1100" b="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532350782"/>
                  </a:ext>
                </a:extLst>
              </a:tr>
              <a:tr h="527373"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Craft</a:t>
                      </a:r>
                      <a:r>
                        <a:rPr lang="en-GB" sz="1100" b="1" baseline="0" dirty="0" smtClean="0"/>
                        <a:t> Knife</a:t>
                      </a:r>
                    </a:p>
                    <a:p>
                      <a:r>
                        <a:rPr lang="en-GB" sz="1100" b="0" baseline="0" dirty="0" smtClean="0"/>
                        <a:t>Used for cutting modelling material. </a:t>
                      </a:r>
                    </a:p>
                    <a:p>
                      <a:r>
                        <a:rPr lang="en-GB" sz="1100" b="0" baseline="0" dirty="0" smtClean="0"/>
                        <a:t>Must be used on a safety mat with a safety rule.</a:t>
                      </a:r>
                      <a:endParaRPr lang="en-GB" sz="1100" b="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159048540"/>
                  </a:ext>
                </a:extLst>
              </a:tr>
              <a:tr h="721491">
                <a:tc>
                  <a:txBody>
                    <a:bodyPr/>
                    <a:lstStyle/>
                    <a:p>
                      <a:endParaRPr lang="en-GB" sz="1100" dirty="0" smtClean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Glue gun</a:t>
                      </a:r>
                    </a:p>
                    <a:p>
                      <a:r>
                        <a:rPr lang="en-GB" sz="1100" b="0" dirty="0" smtClean="0"/>
                        <a:t>This is a hand held tool used for gluing</a:t>
                      </a:r>
                      <a:r>
                        <a:rPr lang="en-GB" sz="1100" b="0" baseline="0" dirty="0" smtClean="0"/>
                        <a:t> most modelling materials together. It is used with a glue stick which melts when heated.</a:t>
                      </a:r>
                      <a:endParaRPr lang="en-GB" sz="1100" b="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3108271212"/>
                  </a:ext>
                </a:extLst>
              </a:tr>
            </a:tbl>
          </a:graphicData>
        </a:graphic>
      </p:graphicFrame>
      <p:pic>
        <p:nvPicPr>
          <p:cNvPr id="8" name="Picture 7" descr="See the source imag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720" y="1002993"/>
            <a:ext cx="1375621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See the source image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753" y="1772250"/>
            <a:ext cx="1344166" cy="6150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720" y="2503665"/>
            <a:ext cx="1426199" cy="396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22820" t="26397" r="61079" b="41108"/>
          <a:stretch/>
        </p:blipFill>
        <p:spPr>
          <a:xfrm>
            <a:off x="3689265" y="3071025"/>
            <a:ext cx="817691" cy="602756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170354"/>
              </p:ext>
            </p:extLst>
          </p:nvPr>
        </p:nvGraphicFramePr>
        <p:xfrm>
          <a:off x="163439" y="3969591"/>
          <a:ext cx="3641305" cy="27081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232">
                  <a:extLst>
                    <a:ext uri="{9D8B030D-6E8A-4147-A177-3AD203B41FA5}">
                      <a16:colId xmlns:a16="http://schemas.microsoft.com/office/drawing/2014/main" val="427913625"/>
                    </a:ext>
                  </a:extLst>
                </a:gridCol>
                <a:gridCol w="2417073">
                  <a:extLst>
                    <a:ext uri="{9D8B030D-6E8A-4147-A177-3AD203B41FA5}">
                      <a16:colId xmlns:a16="http://schemas.microsoft.com/office/drawing/2014/main" val="540357485"/>
                    </a:ext>
                  </a:extLst>
                </a:gridCol>
              </a:tblGrid>
              <a:tr h="244607">
                <a:tc gridSpan="2">
                  <a:txBody>
                    <a:bodyPr/>
                    <a:lstStyle/>
                    <a:p>
                      <a:r>
                        <a:rPr lang="en-GB" sz="1100" b="1" dirty="0" smtClean="0"/>
                        <a:t>C. What makes a good design?</a:t>
                      </a:r>
                      <a:endParaRPr lang="en-GB" sz="11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3855717"/>
                  </a:ext>
                </a:extLst>
              </a:tr>
              <a:tr h="24460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Key</a:t>
                      </a:r>
                      <a:r>
                        <a:rPr lang="en-GB" sz="1100" baseline="0" dirty="0" smtClean="0"/>
                        <a:t>word</a:t>
                      </a:r>
                      <a:endParaRPr lang="en-GB" sz="11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Meaning/ explanation</a:t>
                      </a:r>
                      <a:r>
                        <a:rPr lang="en-GB" sz="1100" baseline="0" dirty="0" smtClean="0"/>
                        <a:t> </a:t>
                      </a:r>
                      <a:endParaRPr lang="en-GB" sz="11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631287"/>
                  </a:ext>
                </a:extLst>
              </a:tr>
              <a:tr h="29823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Aesthetics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How a </a:t>
                      </a:r>
                      <a:r>
                        <a:rPr lang="en-GB" sz="1100" smtClean="0"/>
                        <a:t>product feels and looks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7704379"/>
                  </a:ext>
                </a:extLst>
              </a:tr>
              <a:tr h="402881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An ergonomic</a:t>
                      </a:r>
                      <a:r>
                        <a:rPr lang="en-GB" sz="1100" baseline="0" dirty="0" smtClean="0"/>
                        <a:t> design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Comfortable and easy to</a:t>
                      </a:r>
                      <a:r>
                        <a:rPr lang="en-GB" sz="1100" baseline="0" dirty="0" smtClean="0"/>
                        <a:t> use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772690"/>
                  </a:ext>
                </a:extLst>
              </a:tr>
              <a:tr h="276995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Components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All the parts that make up the product.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7629753"/>
                  </a:ext>
                </a:extLst>
              </a:tr>
              <a:tr h="402881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User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person who buys and uses the final product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6043678"/>
                  </a:ext>
                </a:extLst>
              </a:tr>
              <a:tr h="247923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Form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Its shape and style of the product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24121"/>
                  </a:ext>
                </a:extLst>
              </a:tr>
              <a:tr h="502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</a:t>
                      </a:r>
                      <a:r>
                        <a:rPr lang="en-GB" sz="1100" baseline="0" dirty="0" smtClean="0"/>
                        <a:t> design brief</a:t>
                      </a:r>
                      <a:endParaRPr lang="en-GB" sz="1100" dirty="0" smtClean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short description of what the</a:t>
                      </a:r>
                      <a:r>
                        <a:rPr lang="en-GB" sz="1100" baseline="0" dirty="0" smtClean="0"/>
                        <a:t> product.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539749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902195"/>
              </p:ext>
            </p:extLst>
          </p:nvPr>
        </p:nvGraphicFramePr>
        <p:xfrm>
          <a:off x="3953436" y="3822498"/>
          <a:ext cx="5773494" cy="23129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5930">
                  <a:extLst>
                    <a:ext uri="{9D8B030D-6E8A-4147-A177-3AD203B41FA5}">
                      <a16:colId xmlns:a16="http://schemas.microsoft.com/office/drawing/2014/main" val="2955309072"/>
                    </a:ext>
                  </a:extLst>
                </a:gridCol>
                <a:gridCol w="1881351">
                  <a:extLst>
                    <a:ext uri="{9D8B030D-6E8A-4147-A177-3AD203B41FA5}">
                      <a16:colId xmlns:a16="http://schemas.microsoft.com/office/drawing/2014/main" val="3974200558"/>
                    </a:ext>
                  </a:extLst>
                </a:gridCol>
                <a:gridCol w="1886213">
                  <a:extLst>
                    <a:ext uri="{9D8B030D-6E8A-4147-A177-3AD203B41FA5}">
                      <a16:colId xmlns:a16="http://schemas.microsoft.com/office/drawing/2014/main" val="4240344162"/>
                    </a:ext>
                  </a:extLst>
                </a:gridCol>
              </a:tblGrid>
              <a:tr h="1154531"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D. A good design</a:t>
                      </a:r>
                    </a:p>
                    <a:p>
                      <a:pPr algn="l"/>
                      <a:r>
                        <a:rPr lang="en-GB" sz="1100" dirty="0" smtClean="0"/>
                        <a:t>Study the controller below:</a:t>
                      </a:r>
                    </a:p>
                    <a:p>
                      <a:pPr algn="l"/>
                      <a:r>
                        <a:rPr lang="en-GB" sz="1100" dirty="0" smtClean="0"/>
                        <a:t>Four</a:t>
                      </a:r>
                      <a:r>
                        <a:rPr lang="en-GB" sz="1100" baseline="0" dirty="0" smtClean="0"/>
                        <a:t> design features have been ergonomically designed. Each one has been labelled.</a:t>
                      </a:r>
                      <a:endParaRPr lang="en-GB" sz="1100" dirty="0"/>
                    </a:p>
                  </a:txBody>
                  <a:tcP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100" b="1" dirty="0" smtClean="0"/>
                        <a:t>1. Coloured buttons: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Helps distinguish between the different </a:t>
                      </a:r>
                      <a:r>
                        <a:rPr lang="en-GB" sz="1100" smtClean="0">
                          <a:solidFill>
                            <a:schemeClr val="tx1"/>
                          </a:solidFill>
                        </a:rPr>
                        <a:t>buttons easily.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2. Textured</a:t>
                      </a:r>
                      <a:r>
                        <a:rPr lang="en-GB" sz="1100" b="1" baseline="0" dirty="0" smtClean="0"/>
                        <a:t> joy sticks:</a:t>
                      </a:r>
                    </a:p>
                    <a:p>
                      <a:r>
                        <a:rPr lang="en-GB" sz="1100" dirty="0" smtClean="0"/>
                        <a:t>Increase friction so users thumbs are less likely to slip.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6395151"/>
                  </a:ext>
                </a:extLst>
              </a:tr>
              <a:tr h="1158374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3. Size of buttons:</a:t>
                      </a:r>
                    </a:p>
                    <a:p>
                      <a:r>
                        <a:rPr lang="en-GB" sz="1100" b="0" dirty="0" smtClean="0"/>
                        <a:t>Suitable for the size of a finger. </a:t>
                      </a:r>
                      <a:endParaRPr lang="en-GB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/>
                        <a:t>4. Shape/form</a:t>
                      </a:r>
                      <a:r>
                        <a:rPr lang="en-GB" sz="1100" b="1" baseline="0" dirty="0" smtClean="0"/>
                        <a:t> of the controller:</a:t>
                      </a:r>
                    </a:p>
                    <a:p>
                      <a:r>
                        <a:rPr lang="en-GB" sz="1100" b="0" baseline="0" dirty="0" smtClean="0"/>
                        <a:t>Fits the shape of the users hands.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022544"/>
                  </a:ext>
                </a:extLst>
              </a:tr>
            </a:tbl>
          </a:graphicData>
        </a:graphic>
      </p:graphicFrame>
      <p:pic>
        <p:nvPicPr>
          <p:cNvPr id="14" name="Picture 13" descr="A picture containing black, indoor, remote, computer&#10;&#10;Description generated with high confidence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403" y="5044491"/>
            <a:ext cx="1223673" cy="832095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4957665" y="5263565"/>
            <a:ext cx="531968" cy="6011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4796920" y="5461826"/>
            <a:ext cx="730094" cy="13142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4272231" y="5688258"/>
            <a:ext cx="213727" cy="275379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4437609" y="5467515"/>
            <a:ext cx="285558" cy="27305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4284595" y="5234756"/>
            <a:ext cx="1205038" cy="355107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410474" y="5204544"/>
            <a:ext cx="233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1</a:t>
            </a:r>
            <a:endParaRPr lang="en-GB" sz="1000" dirty="0"/>
          </a:p>
        </p:txBody>
      </p:sp>
      <p:sp>
        <p:nvSpPr>
          <p:cNvPr id="21" name="TextBox 20"/>
          <p:cNvSpPr txBox="1"/>
          <p:nvPr/>
        </p:nvSpPr>
        <p:spPr>
          <a:xfrm flipH="1">
            <a:off x="5456287" y="5487234"/>
            <a:ext cx="14145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35286" y="5889182"/>
            <a:ext cx="2901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87317" y="5673890"/>
            <a:ext cx="1977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3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 flipV="1">
            <a:off x="4022820" y="5553442"/>
            <a:ext cx="484136" cy="4298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53436" y="6131412"/>
            <a:ext cx="4327915" cy="731611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Task</a:t>
            </a:r>
            <a:r>
              <a:rPr lang="en-GB" sz="800" b="1" dirty="0"/>
              <a:t>s</a:t>
            </a:r>
          </a:p>
          <a:p>
            <a:r>
              <a:rPr lang="en-GB" sz="800" dirty="0"/>
              <a:t>1. Learn/cover/write and </a:t>
            </a:r>
            <a:r>
              <a:rPr lang="en-GB" sz="800" dirty="0" smtClean="0"/>
              <a:t>self-check words and meanings in </a:t>
            </a:r>
            <a:r>
              <a:rPr lang="en-GB" sz="800" b="1" dirty="0" smtClean="0"/>
              <a:t>section A</a:t>
            </a:r>
            <a:endParaRPr lang="en-GB" sz="800" b="1" dirty="0"/>
          </a:p>
          <a:p>
            <a:r>
              <a:rPr lang="en-GB" sz="800" dirty="0"/>
              <a:t>2. Learn </a:t>
            </a:r>
            <a:r>
              <a:rPr lang="en-GB" sz="800" dirty="0" smtClean="0"/>
              <a:t>/cover/write the names and uses of the tools and equipment in </a:t>
            </a:r>
            <a:r>
              <a:rPr lang="en-GB" sz="800" b="1" dirty="0" smtClean="0"/>
              <a:t>Section B</a:t>
            </a:r>
          </a:p>
          <a:p>
            <a:r>
              <a:rPr lang="en-GB" sz="800" dirty="0" smtClean="0"/>
              <a:t>3</a:t>
            </a:r>
            <a:r>
              <a:rPr lang="en-GB" sz="800" dirty="0"/>
              <a:t>. Learn/cover/write and self-check </a:t>
            </a:r>
            <a:r>
              <a:rPr lang="en-GB" sz="800" dirty="0" smtClean="0"/>
              <a:t>words and their meanings in </a:t>
            </a:r>
            <a:r>
              <a:rPr lang="en-GB" sz="800" b="1" dirty="0" smtClean="0"/>
              <a:t>section C</a:t>
            </a:r>
            <a:endParaRPr lang="en-GB" sz="800" b="1" dirty="0"/>
          </a:p>
          <a:p>
            <a:r>
              <a:rPr lang="en-GB" sz="800" dirty="0"/>
              <a:t>4. Learn </a:t>
            </a:r>
            <a:r>
              <a:rPr lang="en-GB" sz="800" dirty="0" smtClean="0"/>
              <a:t>/cover/write the features and reasons why they are ergonomically designed in </a:t>
            </a:r>
            <a:r>
              <a:rPr lang="en-GB" sz="800" b="1" dirty="0" smtClean="0"/>
              <a:t>section E</a:t>
            </a:r>
            <a:endParaRPr lang="en-GB" sz="800" b="1" dirty="0"/>
          </a:p>
        </p:txBody>
      </p:sp>
      <p:sp>
        <p:nvSpPr>
          <p:cNvPr id="26" name="TextBox 28"/>
          <p:cNvSpPr txBox="1"/>
          <p:nvPr/>
        </p:nvSpPr>
        <p:spPr>
          <a:xfrm>
            <a:off x="432981" y="45398"/>
            <a:ext cx="8190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rgbClr val="002060"/>
                </a:solidFill>
              </a:rPr>
              <a:t>    DESIGN </a:t>
            </a:r>
            <a:r>
              <a:rPr lang="en-GB" dirty="0">
                <a:solidFill>
                  <a:srgbClr val="002060"/>
                </a:solidFill>
              </a:rPr>
              <a:t>AND </a:t>
            </a:r>
            <a:r>
              <a:rPr lang="en-GB" dirty="0" smtClean="0">
                <a:solidFill>
                  <a:srgbClr val="002060"/>
                </a:solidFill>
              </a:rPr>
              <a:t>TECHNOLOGY       Year 8     Innovation Through </a:t>
            </a:r>
            <a:r>
              <a:rPr lang="en-GB" dirty="0">
                <a:solidFill>
                  <a:srgbClr val="002060"/>
                </a:solidFill>
              </a:rPr>
              <a:t>I</a:t>
            </a:r>
            <a:r>
              <a:rPr lang="en-GB" dirty="0" smtClean="0">
                <a:solidFill>
                  <a:srgbClr val="002060"/>
                </a:solidFill>
              </a:rPr>
              <a:t>terative </a:t>
            </a:r>
            <a:r>
              <a:rPr lang="en-GB" dirty="0">
                <a:solidFill>
                  <a:srgbClr val="002060"/>
                </a:solidFill>
              </a:rPr>
              <a:t>D</a:t>
            </a:r>
            <a:r>
              <a:rPr lang="en-GB" dirty="0" smtClean="0">
                <a:solidFill>
                  <a:srgbClr val="002060"/>
                </a:solidFill>
              </a:rPr>
              <a:t>esign</a:t>
            </a: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533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432</TotalTime>
  <Words>730</Words>
  <Application>Microsoft Office PowerPoint</Application>
  <PresentationFormat>A4 Paper (210x297 mm)</PresentationFormat>
  <Paragraphs>109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Onyenuchie Rita</dc:creator>
  <cp:lastModifiedBy>Administrator</cp:lastModifiedBy>
  <cp:revision>15</cp:revision>
  <cp:lastPrinted>2019-12-02T15:06:49Z</cp:lastPrinted>
  <dcterms:created xsi:type="dcterms:W3CDTF">2019-12-02T15:05:14Z</dcterms:created>
  <dcterms:modified xsi:type="dcterms:W3CDTF">2020-05-14T10:40:05Z</dcterms:modified>
</cp:coreProperties>
</file>