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0"/>
    <p:restoredTop sz="94659"/>
  </p:normalViewPr>
  <p:slideViewPr>
    <p:cSldViewPr snapToGrid="0" snapToObjects="1">
      <p:cViewPr>
        <p:scale>
          <a:sx n="63" d="100"/>
          <a:sy n="63" d="100"/>
        </p:scale>
        <p:origin x="336" y="8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3/19/16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eg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1685" y="718458"/>
            <a:ext cx="3802486" cy="351064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3.1: Biological Molecules</a:t>
            </a:r>
          </a:p>
          <a:p>
            <a:pPr lvl="0"/>
            <a:r>
              <a:rPr lang="en-US" sz="2000" b="1" dirty="0" smtClean="0"/>
              <a:t>3.1.1 Monomers and Polymers</a:t>
            </a:r>
          </a:p>
          <a:p>
            <a:pPr lvl="0"/>
            <a:r>
              <a:rPr lang="en-US" sz="2000" b="1" dirty="0" smtClean="0"/>
              <a:t>3.1.2 Carbohydrates</a:t>
            </a:r>
          </a:p>
          <a:p>
            <a:pPr lvl="0"/>
            <a:r>
              <a:rPr lang="en-US" sz="2000" b="1" dirty="0" smtClean="0"/>
              <a:t>3.1.3 Lipids</a:t>
            </a:r>
          </a:p>
          <a:p>
            <a:pPr lvl="0"/>
            <a:r>
              <a:rPr lang="en-US" sz="2000" b="1" dirty="0" smtClean="0"/>
              <a:t>3.1.4.1 Proteins</a:t>
            </a:r>
          </a:p>
          <a:p>
            <a:pPr lvl="0"/>
            <a:r>
              <a:rPr lang="en-US" sz="2000" b="1" dirty="0" smtClean="0"/>
              <a:t>3.1.4.2 Enzymes </a:t>
            </a:r>
          </a:p>
          <a:p>
            <a:pPr lvl="0"/>
            <a:r>
              <a:rPr lang="en-US" sz="2000" b="1" dirty="0" smtClean="0"/>
              <a:t>3.1.5.1 Nucleic acid structure</a:t>
            </a:r>
          </a:p>
          <a:p>
            <a:pPr lvl="0"/>
            <a:r>
              <a:rPr lang="en-US" sz="2000" b="1" dirty="0" smtClean="0"/>
              <a:t>3.1.5.2 DNA Replication</a:t>
            </a:r>
          </a:p>
          <a:p>
            <a:pPr lvl="0"/>
            <a:r>
              <a:rPr lang="en-US" sz="2000" b="1" dirty="0" smtClean="0"/>
              <a:t>3.1.6 ATP</a:t>
            </a:r>
          </a:p>
          <a:p>
            <a:pPr lvl="0"/>
            <a:r>
              <a:rPr lang="en-US" sz="2000" b="1" dirty="0" smtClean="0"/>
              <a:t>3.1.7 Water</a:t>
            </a:r>
          </a:p>
          <a:p>
            <a:pPr lvl="0"/>
            <a:r>
              <a:rPr lang="en-US" sz="2000" b="1" dirty="0" smtClean="0"/>
              <a:t>3.1.8 Inorganic Ions</a:t>
            </a:r>
            <a:endParaRPr lang="en-US" sz="2000" b="1" dirty="0" smtClean="0"/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 algn="ctr"/>
            <a:r>
              <a:rPr lang="en-US" sz="2400" b="1" dirty="0" smtClean="0"/>
              <a:t>AS Level Paper 1 and 2. A2 Level Paper 1 and 3 - Topics 1-4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5" y="4343400"/>
            <a:ext cx="5353701" cy="23186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3.2: Cells</a:t>
            </a:r>
          </a:p>
          <a:p>
            <a:pPr lvl="0"/>
            <a:r>
              <a:rPr lang="en-US" sz="2000" b="1" dirty="0" smtClean="0"/>
              <a:t>3.2.1.1 Eukaryotic cells</a:t>
            </a:r>
          </a:p>
          <a:p>
            <a:pPr lvl="0"/>
            <a:r>
              <a:rPr lang="en-US" sz="2000" b="1" dirty="0" smtClean="0"/>
              <a:t>3</a:t>
            </a:r>
            <a:r>
              <a:rPr lang="en-US" sz="2000" b="1" dirty="0" smtClean="0"/>
              <a:t>.2.1.2 Prokaryotic cells and viruses</a:t>
            </a:r>
          </a:p>
          <a:p>
            <a:pPr lvl="0"/>
            <a:r>
              <a:rPr lang="en-US" sz="2000" b="1" dirty="0" smtClean="0"/>
              <a:t>3.2.1.3 Studying cells</a:t>
            </a:r>
          </a:p>
          <a:p>
            <a:pPr lvl="0"/>
            <a:r>
              <a:rPr lang="en-US" sz="2000" b="1" dirty="0" smtClean="0"/>
              <a:t>3.2.2 All cells arise from other cells</a:t>
            </a:r>
          </a:p>
          <a:p>
            <a:pPr lvl="0"/>
            <a:r>
              <a:rPr lang="en-US" sz="2000" b="1" dirty="0" smtClean="0"/>
              <a:t>3.2.3 Transport across cell membranes</a:t>
            </a:r>
          </a:p>
          <a:p>
            <a:pPr lvl="0"/>
            <a:r>
              <a:rPr lang="en-US" sz="2000" b="1" dirty="0" smtClean="0"/>
              <a:t>3.2.4 Cell recognition and the immune system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82185" y="718458"/>
            <a:ext cx="7802986" cy="195942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/>
              <a:t>Section 3.3 Organisms exchange substances with their environment</a:t>
            </a:r>
          </a:p>
          <a:p>
            <a:r>
              <a:rPr lang="en-US" sz="2000" b="1" dirty="0" smtClean="0"/>
              <a:t>3.3.1 Surface area to volume ratio</a:t>
            </a:r>
          </a:p>
          <a:p>
            <a:r>
              <a:rPr lang="en-US" sz="2000" b="1" dirty="0" smtClean="0"/>
              <a:t>3.3.2 Gas exchange</a:t>
            </a:r>
          </a:p>
          <a:p>
            <a:r>
              <a:rPr lang="en-US" sz="2000" b="1" dirty="0" smtClean="0"/>
              <a:t>3.3.3 Digestion and absorption</a:t>
            </a:r>
          </a:p>
          <a:p>
            <a:r>
              <a:rPr lang="en-US" sz="2000" b="1" dirty="0" smtClean="0"/>
              <a:t>3.3.4.1 Mass transport in animals</a:t>
            </a:r>
          </a:p>
          <a:p>
            <a:r>
              <a:rPr lang="en-US" sz="2000" b="1" dirty="0" smtClean="0"/>
              <a:t>3.3.4.2 Mass transport in plants</a:t>
            </a: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763985" y="2792186"/>
            <a:ext cx="6221185" cy="386987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2000" b="1" dirty="0" smtClean="0">
                <a:solidFill>
                  <a:schemeClr val="accent5"/>
                </a:solidFill>
              </a:rPr>
              <a:t>Section 3.4 Genetic information, variation and relationships between organisms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3.4.1 DNA, genes and chromosomes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3.4.2 DNA and protein synthesis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3.4.3 Genetic diversity - mutations and meiosis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3.4.4 Genetic diversity and adaptation – natural selection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3.4.5 Species and taxonomy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3.4.6 Biodiversity </a:t>
            </a:r>
          </a:p>
          <a:p>
            <a:r>
              <a:rPr lang="en-US" sz="2000" b="1" dirty="0" smtClean="0">
                <a:solidFill>
                  <a:schemeClr val="accent5"/>
                </a:solidFill>
              </a:rPr>
              <a:t>3.4.7 Investigating biodiversity</a:t>
            </a:r>
            <a:endParaRPr lang="en-US" sz="2000" b="1" dirty="0" smtClean="0">
              <a:solidFill>
                <a:schemeClr val="accent5"/>
              </a:solidFill>
            </a:endParaRPr>
          </a:p>
          <a:p>
            <a:pPr marL="342900" lvl="0" indent="-342900">
              <a:buFont typeface="Arial" charset="0"/>
              <a:buChar char="•"/>
            </a:pPr>
            <a:endParaRPr lang="en-US" sz="2000" b="1" dirty="0" smtClean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846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3.4.1 DNA, genes and chromosomes (p202-207) </a:t>
            </a:r>
            <a:endParaRPr 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81684" y="728133"/>
            <a:ext cx="5220049" cy="135466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gene?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r>
              <a:rPr lang="en-US" sz="1400" b="1" dirty="0" smtClean="0"/>
              <a:t>What is an allele?</a:t>
            </a:r>
            <a:endParaRPr lang="en-GB" sz="1400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181684" y="2206775"/>
            <a:ext cx="5220049" cy="114602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genetic code?</a:t>
            </a:r>
            <a:endParaRPr lang="en-GB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177099" y="3454096"/>
            <a:ext cx="5220049" cy="264190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features of the genetic code?</a:t>
            </a:r>
            <a:endParaRPr lang="en-GB" sz="1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5532618" y="728134"/>
            <a:ext cx="6452553" cy="185005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distinguish between the DNA in prokaryotic cells and the DNA in eukaryotic cells? </a:t>
            </a:r>
          </a:p>
          <a:p>
            <a:endParaRPr lang="en-US" sz="1400" b="1" dirty="0"/>
          </a:p>
          <a:p>
            <a:endParaRPr lang="en-US" sz="1400" b="1" dirty="0" smtClean="0"/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GB" sz="1400" b="1" dirty="0"/>
              <a:t>Can you explain that the mitochondria and chloroplasts of eukaryotic cells also contain </a:t>
            </a:r>
            <a:r>
              <a:rPr lang="en-GB" sz="1400" b="1" dirty="0" smtClean="0"/>
              <a:t>DNA?</a:t>
            </a:r>
            <a:endParaRPr lang="en-GB" sz="1400" b="1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5532618" y="2635741"/>
            <a:ext cx="6452553" cy="346589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how a DNA molecule and its associated proteins form a chromosome?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372" y="2941088"/>
            <a:ext cx="3207727" cy="312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483723" y="3116100"/>
            <a:ext cx="1365979" cy="48868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83723" y="3625426"/>
            <a:ext cx="1365979" cy="48868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83723" y="4128735"/>
            <a:ext cx="1365979" cy="48868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0483724" y="4609774"/>
            <a:ext cx="1365979" cy="618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83724" y="5290761"/>
            <a:ext cx="1365979" cy="618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77100" y="6144361"/>
            <a:ext cx="11808072" cy="57817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is meant by </a:t>
            </a:r>
            <a:r>
              <a:rPr lang="en-US" sz="1400" b="1" smtClean="0"/>
              <a:t>homologous chromosomes?</a:t>
            </a:r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73900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3.4.2 DNA and protein synthesis (p208-216) </a:t>
            </a:r>
            <a:endParaRPr lang="en-US" sz="2400" b="1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181684" y="728133"/>
            <a:ext cx="11803487" cy="115146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meant by </a:t>
            </a:r>
            <a:r>
              <a:rPr lang="en-US" sz="1400" b="1" smtClean="0"/>
              <a:t>the terms genome and proteome?</a:t>
            </a:r>
          </a:p>
          <a:p>
            <a:endParaRPr lang="en-GB" sz="1400" b="1" dirty="0" smtClean="0"/>
          </a:p>
        </p:txBody>
      </p:sp>
      <p:sp>
        <p:nvSpPr>
          <p:cNvPr id="27" name="TextBox 26"/>
          <p:cNvSpPr txBox="1"/>
          <p:nvPr/>
        </p:nvSpPr>
        <p:spPr>
          <a:xfrm>
            <a:off x="181684" y="2003575"/>
            <a:ext cx="5744983" cy="115146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structure of RNA?</a:t>
            </a:r>
            <a:endParaRPr lang="en-GB" sz="1400" b="1" dirty="0" smtClean="0"/>
          </a:p>
        </p:txBody>
      </p:sp>
      <p:sp>
        <p:nvSpPr>
          <p:cNvPr id="28" name="TextBox 27"/>
          <p:cNvSpPr txBox="1"/>
          <p:nvPr/>
        </p:nvSpPr>
        <p:spPr>
          <a:xfrm>
            <a:off x="181683" y="3279017"/>
            <a:ext cx="5744984" cy="33927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and function of messenger RNA (mRNA)? </a:t>
            </a:r>
            <a:endParaRPr lang="en-GB" sz="1400" b="1" dirty="0" smtClean="0"/>
          </a:p>
        </p:txBody>
      </p:sp>
      <p:sp>
        <p:nvSpPr>
          <p:cNvPr id="29" name="TextBox 28"/>
          <p:cNvSpPr txBox="1"/>
          <p:nvPr/>
        </p:nvSpPr>
        <p:spPr>
          <a:xfrm>
            <a:off x="6062133" y="3279017"/>
            <a:ext cx="5923038" cy="339271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structure and function of transfer RNA (</a:t>
            </a:r>
            <a:r>
              <a:rPr lang="en-US" sz="1400" b="1" dirty="0" err="1" smtClean="0"/>
              <a:t>tRNA</a:t>
            </a:r>
            <a:r>
              <a:rPr lang="en-US" sz="1400" b="1" dirty="0" smtClean="0"/>
              <a:t>)? </a:t>
            </a:r>
            <a:endParaRPr lang="en-GB" sz="1400" b="1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6062134" y="2003575"/>
            <a:ext cx="5923038" cy="115146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Where would you find ribosomal RNA (</a:t>
            </a:r>
            <a:r>
              <a:rPr lang="en-US" sz="1400" b="1" dirty="0" err="1" smtClean="0"/>
              <a:t>rRNA</a:t>
            </a:r>
            <a:r>
              <a:rPr lang="en-US" sz="1400" b="1" dirty="0" smtClean="0"/>
              <a:t>)?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679" y="3860800"/>
            <a:ext cx="2233492" cy="255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6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3.4.2 DNA and protein synthesis (p208-216) </a:t>
            </a:r>
            <a:endParaRPr lang="en-US" sz="2400" b="1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181684" y="728133"/>
            <a:ext cx="6862583" cy="596053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happens during transcription?</a:t>
            </a:r>
          </a:p>
          <a:p>
            <a:endParaRPr lang="en-GB" sz="1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213600" y="728133"/>
            <a:ext cx="4733343" cy="596053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happens during splicing?</a:t>
            </a:r>
          </a:p>
          <a:p>
            <a:r>
              <a:rPr lang="en-GB" sz="1400" b="1" dirty="0" smtClean="0"/>
              <a:t>Remember this does not occur in prokaryotes!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766" y="1930399"/>
            <a:ext cx="2177693" cy="39454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036" y="2997200"/>
            <a:ext cx="3277964" cy="184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5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3.4.2 DNA and protein synthesis (p208-216) </a:t>
            </a:r>
            <a:endParaRPr lang="en-US" sz="2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213600" y="728134"/>
            <a:ext cx="4733343" cy="347133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might a protein be assembled?</a:t>
            </a:r>
          </a:p>
          <a:p>
            <a:endParaRPr lang="en-GB" sz="14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7213600" y="4323444"/>
            <a:ext cx="4733343" cy="2365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Can you describe the roles of ribosomes, </a:t>
            </a:r>
            <a:r>
              <a:rPr lang="en-GB" sz="1400" b="1" dirty="0" err="1"/>
              <a:t>tRNA</a:t>
            </a:r>
            <a:r>
              <a:rPr lang="en-GB" sz="1400" b="1" dirty="0"/>
              <a:t>, and ATP?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463" y="846666"/>
            <a:ext cx="1813532" cy="1923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5"/>
          <a:stretch/>
        </p:blipFill>
        <p:spPr>
          <a:xfrm>
            <a:off x="5116630" y="2769914"/>
            <a:ext cx="1933595" cy="380022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81684" y="728133"/>
            <a:ext cx="6862583" cy="596053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what happens during translation?</a:t>
            </a:r>
          </a:p>
          <a:p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65292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3.4.3 Genetic diversity - mutations (p220-223) </a:t>
            </a:r>
            <a:endParaRPr lang="en-US" sz="2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81686" y="728135"/>
            <a:ext cx="5817670" cy="98915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a gene mutation?</a:t>
            </a:r>
            <a:endParaRPr lang="en-US" sz="1400" b="1" dirty="0" smtClean="0"/>
          </a:p>
          <a:p>
            <a:endParaRPr lang="en-GB" sz="1400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81684" y="1821173"/>
            <a:ext cx="5817671" cy="114505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</a:t>
            </a:r>
            <a:r>
              <a:rPr lang="en-US" sz="1400" b="1" smtClean="0"/>
              <a:t>and when do </a:t>
            </a:r>
            <a:r>
              <a:rPr lang="en-US" sz="1400" b="1" dirty="0" smtClean="0"/>
              <a:t>gene mutations arise?</a:t>
            </a:r>
            <a:endParaRPr lang="en-GB" sz="1400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81685" y="3070109"/>
            <a:ext cx="5817670" cy="128693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effect of mutagenic agents?</a:t>
            </a:r>
            <a:endParaRPr lang="en-GB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6167500" y="742810"/>
            <a:ext cx="5817671" cy="280327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substitution mutation and what could the </a:t>
            </a:r>
            <a:r>
              <a:rPr lang="en-US" sz="1400" b="1" smtClean="0"/>
              <a:t>possible effects be?</a:t>
            </a:r>
            <a:endParaRPr lang="en-GB" sz="14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6167500" y="3684740"/>
            <a:ext cx="5817671" cy="291678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</a:t>
            </a:r>
            <a:r>
              <a:rPr lang="en-US" sz="1400" b="1" smtClean="0"/>
              <a:t>a deletion </a:t>
            </a:r>
            <a:r>
              <a:rPr lang="en-US" sz="1400" b="1" dirty="0" smtClean="0"/>
              <a:t>mutation and what could the possible effects be?</a:t>
            </a:r>
            <a:endParaRPr lang="en-GB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81684" y="4460926"/>
            <a:ext cx="5817671" cy="21405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a chromosome mutation?</a:t>
            </a:r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43794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3.4.3 Genetic diversity – meiosis (p224-228) </a:t>
            </a:r>
            <a:endParaRPr lang="en-US" sz="2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81684" y="2413501"/>
            <a:ext cx="5817671" cy="42730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process of meiosis?</a:t>
            </a:r>
            <a:endParaRPr lang="en-GB" sz="14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6167500" y="742809"/>
            <a:ext cx="5817671" cy="289033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does meiosis </a:t>
            </a:r>
            <a:r>
              <a:rPr lang="en-US" sz="1400" b="1" smtClean="0"/>
              <a:t>create genetic variation?</a:t>
            </a:r>
            <a:endParaRPr lang="en-GB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81685" y="742810"/>
            <a:ext cx="5817671" cy="15320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Why is meiosis necessary? What types of cells does meiosis result in?</a:t>
            </a:r>
            <a:endParaRPr lang="en-GB" sz="1400" b="1" dirty="0" smtClean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24" y="3210242"/>
            <a:ext cx="3819589" cy="32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167499" y="3700051"/>
            <a:ext cx="5817671" cy="15221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would you calculate the possible chromosome combinations following meiosis? And the number of possible chromosome combinations produced from the </a:t>
            </a:r>
            <a:r>
              <a:rPr lang="en-US" sz="1400" b="1" dirty="0" err="1" smtClean="0"/>
              <a:t>fertilisation</a:t>
            </a:r>
            <a:r>
              <a:rPr lang="en-US" sz="1400" b="1" dirty="0" smtClean="0"/>
              <a:t> of two gametes?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5"/>
          <a:stretch/>
        </p:blipFill>
        <p:spPr>
          <a:xfrm>
            <a:off x="11166231" y="947139"/>
            <a:ext cx="762661" cy="264355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66231" y="1014046"/>
            <a:ext cx="228600" cy="3282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167499" y="5289147"/>
            <a:ext cx="5817671" cy="139743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different outcome of mitosis and meiosis?</a:t>
            </a:r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13040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3.4.4 Genetic diversity and adaptation – natural selection (p229-230) </a:t>
            </a:r>
            <a:endParaRPr lang="en-US" sz="2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81685" y="742811"/>
            <a:ext cx="5817671" cy="118759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genetic diversity?</a:t>
            </a:r>
            <a:endParaRPr lang="en-GB" sz="1400" b="1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81684" y="2069054"/>
            <a:ext cx="5817672" cy="272646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factors influence </a:t>
            </a:r>
            <a:r>
              <a:rPr lang="en-US" sz="1400" b="1" smtClean="0"/>
              <a:t>genetic diversity?</a:t>
            </a:r>
            <a:endParaRPr lang="en-GB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181684" y="4971228"/>
            <a:ext cx="5817672" cy="167341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genetic diversity is a factor in enabling </a:t>
            </a:r>
            <a:r>
              <a:rPr lang="en-US" sz="1400" b="1" smtClean="0"/>
              <a:t>natural selection to occur:</a:t>
            </a:r>
            <a:endParaRPr lang="en-GB" sz="1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167499" y="742811"/>
            <a:ext cx="5817672" cy="404541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list the principles of natural selection in </a:t>
            </a:r>
            <a:r>
              <a:rPr lang="en-US" sz="1400" b="1" smtClean="0"/>
              <a:t>the evolution of populations?</a:t>
            </a:r>
            <a:endParaRPr lang="en-GB" sz="1400" b="1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6167499" y="4971229"/>
            <a:ext cx="5817672" cy="167341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Explain how reproductive success affects allele frequency within a gene pool:</a:t>
            </a:r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175917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3.4.4 Genetic diversity and adaptation – types of selection (p230-234) </a:t>
            </a:r>
            <a:endParaRPr lang="en-US" sz="2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81685" y="742811"/>
            <a:ext cx="5817671" cy="590183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Cab you describe directional selection, exemplified by antibiotic resistance in bacteria?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167499" y="742810"/>
            <a:ext cx="5817672" cy="427622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Can you describe stabilising selection, exemplified by human birth weights?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sp>
        <p:nvSpPr>
          <p:cNvPr id="18" name="TextBox 17"/>
          <p:cNvSpPr txBox="1"/>
          <p:nvPr/>
        </p:nvSpPr>
        <p:spPr>
          <a:xfrm>
            <a:off x="6167499" y="5181599"/>
            <a:ext cx="5817672" cy="1463041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Can you describe how adaptations may be anatomical, physiological or behavioural?</a:t>
            </a:r>
            <a:r>
              <a:rPr lang="en-US" sz="1400" b="1" dirty="0" smtClean="0">
                <a:effectLst/>
              </a:rPr>
              <a:t> </a:t>
            </a:r>
            <a:endParaRPr lang="en-GB" sz="1400" b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142" y="1051727"/>
            <a:ext cx="2048447" cy="37641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148" y="4157813"/>
            <a:ext cx="2759772" cy="248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57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3.4.5 Species and taxonomy (p237-242) </a:t>
            </a:r>
            <a:endParaRPr lang="en-US" sz="2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81685" y="742811"/>
            <a:ext cx="5817671" cy="94374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smtClean="0"/>
              <a:t>What is a species?</a:t>
            </a:r>
            <a:endParaRPr lang="en-GB" sz="1400" b="1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81684" y="1825213"/>
            <a:ext cx="5817671" cy="97894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How are species named?</a:t>
            </a:r>
            <a:endParaRPr lang="en-GB" sz="14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81683" y="2942813"/>
            <a:ext cx="5817671" cy="370182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are the principles of classification?</a:t>
            </a:r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Artificial vs Phylogenetic classification:</a:t>
            </a:r>
            <a:endParaRPr lang="en-US" sz="1400" b="1" dirty="0"/>
          </a:p>
          <a:p>
            <a:endParaRPr lang="en-GB" sz="1400" b="1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6167499" y="742811"/>
            <a:ext cx="5817671" cy="43371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a hierarchy?</a:t>
            </a:r>
          </a:p>
          <a:p>
            <a:endParaRPr lang="en-US" sz="1400" b="1" dirty="0"/>
          </a:p>
          <a:p>
            <a:r>
              <a:rPr lang="en-GB" sz="1400" b="1" dirty="0" smtClean="0"/>
              <a:t>Can you explain how we organise the groups of species?</a:t>
            </a:r>
          </a:p>
          <a:p>
            <a:endParaRPr lang="en-GB" sz="1400" b="1" dirty="0"/>
          </a:p>
          <a:p>
            <a:r>
              <a:rPr lang="en-GB" sz="1400" b="1" dirty="0" smtClean="0"/>
              <a:t>D</a:t>
            </a:r>
          </a:p>
          <a:p>
            <a:endParaRPr lang="en-GB" sz="1400" b="1" dirty="0"/>
          </a:p>
          <a:p>
            <a:r>
              <a:rPr lang="en-GB" sz="1400" b="1" dirty="0" smtClean="0"/>
              <a:t>K</a:t>
            </a:r>
          </a:p>
          <a:p>
            <a:endParaRPr lang="en-GB" sz="1400" b="1" dirty="0"/>
          </a:p>
          <a:p>
            <a:r>
              <a:rPr lang="en-GB" sz="1400" b="1" dirty="0" smtClean="0"/>
              <a:t>P</a:t>
            </a:r>
          </a:p>
          <a:p>
            <a:endParaRPr lang="en-GB" sz="1400" b="1" dirty="0"/>
          </a:p>
          <a:p>
            <a:r>
              <a:rPr lang="en-GB" sz="1400" b="1" dirty="0" smtClean="0"/>
              <a:t>C</a:t>
            </a:r>
          </a:p>
          <a:p>
            <a:endParaRPr lang="en-GB" sz="1400" b="1" dirty="0"/>
          </a:p>
          <a:p>
            <a:r>
              <a:rPr lang="en-GB" sz="1400" b="1" dirty="0" smtClean="0"/>
              <a:t>O</a:t>
            </a:r>
          </a:p>
          <a:p>
            <a:endParaRPr lang="en-GB" sz="1400" b="1" dirty="0"/>
          </a:p>
          <a:p>
            <a:r>
              <a:rPr lang="en-GB" sz="1400" b="1" dirty="0" smtClean="0"/>
              <a:t>F</a:t>
            </a:r>
          </a:p>
          <a:p>
            <a:endParaRPr lang="en-GB" sz="1400" b="1" dirty="0"/>
          </a:p>
          <a:p>
            <a:r>
              <a:rPr lang="en-GB" sz="1400" b="1" dirty="0" smtClean="0"/>
              <a:t>G</a:t>
            </a:r>
          </a:p>
          <a:p>
            <a:endParaRPr lang="en-GB" sz="1400" b="1" dirty="0"/>
          </a:p>
          <a:p>
            <a:r>
              <a:rPr lang="en-GB" sz="1400" b="1" dirty="0" smtClean="0"/>
              <a:t>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67499" y="5140961"/>
            <a:ext cx="5817671" cy="15036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phylogeny?</a:t>
            </a:r>
            <a:endParaRPr lang="en-GB" sz="1400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181" y="5312411"/>
            <a:ext cx="1841989" cy="116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0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3.4.5 Species and taxonomy (p237-242) </a:t>
            </a:r>
            <a:endParaRPr 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274056" y="803770"/>
            <a:ext cx="5711115" cy="584086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What is the role of courtship in ensuring successful mating?</a:t>
            </a:r>
            <a:endParaRPr lang="en-GB" sz="1400" b="1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81685" y="3120250"/>
            <a:ext cx="5929811" cy="3524389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How does courtship help members of a species recognise each other?</a:t>
            </a:r>
            <a:endParaRPr lang="en-GB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1685" y="803771"/>
            <a:ext cx="5929811" cy="212231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are some difficulties of defining a species?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82237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3.4.6 Biodiversity (p243-248) </a:t>
            </a:r>
            <a:endParaRPr lang="en-US" sz="24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274056" y="803771"/>
            <a:ext cx="5711115" cy="281319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describe the impact </a:t>
            </a:r>
            <a:r>
              <a:rPr lang="en-US" sz="1400" b="1" smtClean="0"/>
              <a:t>of agriculture on species diversity?</a:t>
            </a:r>
            <a:endParaRPr lang="en-GB" sz="14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181685" y="803770"/>
            <a:ext cx="5929811" cy="281319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meant by biodiversity?</a:t>
            </a:r>
          </a:p>
          <a:p>
            <a:endParaRPr lang="en-GB" sz="1400" b="1" dirty="0" smtClean="0"/>
          </a:p>
          <a:p>
            <a:endParaRPr lang="en-GB" sz="1400" b="1" dirty="0"/>
          </a:p>
          <a:p>
            <a:r>
              <a:rPr lang="en-GB" sz="1400" b="1" dirty="0" smtClean="0"/>
              <a:t>What is meant by species diversity?</a:t>
            </a:r>
          </a:p>
          <a:p>
            <a:endParaRPr lang="en-GB" sz="1400" b="1" dirty="0" smtClean="0"/>
          </a:p>
          <a:p>
            <a:endParaRPr lang="en-GB" sz="1400" b="1" dirty="0" smtClean="0"/>
          </a:p>
          <a:p>
            <a:r>
              <a:rPr lang="en-GB" sz="1400" b="1" dirty="0" smtClean="0"/>
              <a:t>What is meant by genetic diversity?</a:t>
            </a:r>
          </a:p>
          <a:p>
            <a:endParaRPr lang="en-GB" sz="1400" b="1" dirty="0" smtClean="0"/>
          </a:p>
          <a:p>
            <a:endParaRPr lang="en-GB" sz="1400" b="1" dirty="0" smtClean="0"/>
          </a:p>
          <a:p>
            <a:r>
              <a:rPr lang="en-GB" sz="1400" b="1" dirty="0" smtClean="0"/>
              <a:t>What is meant by ecosystem diversity?</a:t>
            </a:r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1685" y="3724204"/>
            <a:ext cx="5929811" cy="281319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What is a diversity index and how is it used as a measure of species diversity?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274056" y="3724204"/>
            <a:ext cx="5711115" cy="281319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 smtClean="0"/>
              <a:t>Can you explain the balance between conservation and farming?</a:t>
            </a:r>
            <a:endParaRPr lang="en-GB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78230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3.4.7 Investigating biodiversity (p249-252) </a:t>
            </a:r>
            <a:endParaRPr lang="en-US" sz="2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53617" y="757484"/>
            <a:ext cx="5556303" cy="200603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can you identify genetic diversity within, or between species by </a:t>
            </a:r>
            <a:r>
              <a:rPr lang="en-GB" sz="1400" b="1" smtClean="0"/>
              <a:t>using </a:t>
            </a:r>
            <a:r>
              <a:rPr lang="en-GB" sz="1400" b="1"/>
              <a:t>the frequency of measurable or </a:t>
            </a:r>
            <a:r>
              <a:rPr lang="en-GB" sz="1400" b="1"/>
              <a:t>observable </a:t>
            </a:r>
            <a:r>
              <a:rPr lang="en-GB" sz="1400" b="1" smtClean="0"/>
              <a:t>characteristics?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53617" y="2916846"/>
            <a:ext cx="5556303" cy="168656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can you identify genetic diversity within, or between species by using </a:t>
            </a:r>
            <a:r>
              <a:rPr lang="en-GB" sz="1400" b="1"/>
              <a:t>the </a:t>
            </a:r>
            <a:r>
              <a:rPr lang="en-GB" sz="1400" b="1" smtClean="0"/>
              <a:t>base sequence </a:t>
            </a:r>
            <a:r>
              <a:rPr lang="en-GB" sz="1400" b="1" dirty="0" smtClean="0"/>
              <a:t>of DNA?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53617" y="4756732"/>
            <a:ext cx="5556303" cy="200603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can you identify genetic diversity within, or between species by using </a:t>
            </a:r>
            <a:r>
              <a:rPr lang="en-GB" sz="1400" b="1" dirty="0"/>
              <a:t>the </a:t>
            </a:r>
            <a:r>
              <a:rPr lang="en-GB" sz="1400" b="1" dirty="0" smtClean="0"/>
              <a:t>base sequence of mRNA?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883858" y="757484"/>
            <a:ext cx="6101313" cy="2940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can you identify genetic diversity within, or between species by using </a:t>
            </a:r>
            <a:r>
              <a:rPr lang="en-GB" sz="1400" b="1" dirty="0"/>
              <a:t>the </a:t>
            </a:r>
            <a:r>
              <a:rPr lang="en-GB" sz="1400" b="1" dirty="0" smtClean="0"/>
              <a:t>amino acid sequence of the proteins encoded by DNA and mRNA?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883858" y="3760126"/>
            <a:ext cx="6101313" cy="2940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can you identify genetic diversity within, or between species by using immunological comparison of proteins?</a:t>
            </a:r>
            <a:endParaRPr lang="en-US" sz="1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2240" y="4153900"/>
            <a:ext cx="1539239" cy="24757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720" y="2603830"/>
            <a:ext cx="2778759" cy="108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40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400" b="1" dirty="0" smtClean="0"/>
              <a:t>Topic 4: 3.4.7 Investigating biodiversity (p253-256) </a:t>
            </a:r>
            <a:endParaRPr lang="en-US" sz="2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53617" y="757484"/>
            <a:ext cx="5556303" cy="10972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is variation measured?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53616" y="2008090"/>
            <a:ext cx="5556303" cy="324011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What is sampling and why is it used?</a:t>
            </a:r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 smtClean="0"/>
          </a:p>
          <a:p>
            <a:pPr lvl="0"/>
            <a:r>
              <a:rPr lang="en-GB" sz="1400" b="1" dirty="0" smtClean="0"/>
              <a:t>How do we minimise the effect of chance when sampling?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909491" y="757484"/>
            <a:ext cx="6075680" cy="109728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What are the different types </a:t>
            </a:r>
            <a:r>
              <a:rPr lang="en-GB" sz="1400" b="1" smtClean="0"/>
              <a:t>of variation and their causes?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3616" y="5401530"/>
            <a:ext cx="5556303" cy="128375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do you calculate the mean, mode </a:t>
            </a:r>
            <a:r>
              <a:rPr lang="en-GB" sz="1400" b="1" smtClean="0"/>
              <a:t>and median?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909491" y="2008090"/>
            <a:ext cx="6075680" cy="2198150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What is the </a:t>
            </a:r>
            <a:r>
              <a:rPr lang="en-GB" sz="1400" b="1" smtClean="0"/>
              <a:t>normal distribution curve?</a:t>
            </a:r>
            <a:endParaRPr lang="en-US" sz="1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909491" y="4359566"/>
            <a:ext cx="6075680" cy="232571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lvl="0"/>
            <a:r>
              <a:rPr lang="en-GB" sz="1400" b="1" dirty="0" smtClean="0"/>
              <a:t>How do we calculate the standard deviation? What does it show us?</a:t>
            </a:r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/>
          </a:p>
          <a:p>
            <a:pPr lvl="0"/>
            <a:endParaRPr lang="en-GB" sz="1400" b="1" dirty="0" smtClean="0"/>
          </a:p>
          <a:p>
            <a:pPr lvl="0"/>
            <a:endParaRPr lang="en-GB" sz="1400" b="1" dirty="0"/>
          </a:p>
          <a:p>
            <a:r>
              <a:rPr lang="en-GB" sz="1400" dirty="0" smtClean="0">
                <a:cs typeface="Arial"/>
              </a:rPr>
              <a:t>∑ = the sum of</a:t>
            </a:r>
          </a:p>
          <a:p>
            <a:r>
              <a:rPr lang="en-GB" sz="1400" dirty="0" smtClean="0">
                <a:cs typeface="Arial"/>
              </a:rPr>
              <a:t>x = measured value (from the sample)</a:t>
            </a:r>
          </a:p>
          <a:p>
            <a:r>
              <a:rPr lang="en-US" sz="1400" dirty="0" smtClean="0"/>
              <a:t>x̄ </a:t>
            </a:r>
            <a:r>
              <a:rPr lang="en-GB" sz="1400" dirty="0" smtClean="0"/>
              <a:t>= mean value </a:t>
            </a:r>
          </a:p>
          <a:p>
            <a:r>
              <a:rPr lang="en-GB" sz="1400" dirty="0" smtClean="0"/>
              <a:t>n = the total number of values in the sample</a:t>
            </a:r>
          </a:p>
          <a:p>
            <a:pPr lvl="0"/>
            <a:endParaRPr lang="en-US" sz="1400" b="1" dirty="0"/>
          </a:p>
        </p:txBody>
      </p:sp>
      <p:pic>
        <p:nvPicPr>
          <p:cNvPr id="16" name="Picture 2" descr="http://live.kerboodle.com/NT3/NTLS_RootRepository/ContentPackages/45/aqa%20as%20biology_scorm%202004_final_1/product/bio_as_ch07_pg127_fi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690" y="2121592"/>
            <a:ext cx="2094241" cy="194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811" y="4411492"/>
            <a:ext cx="2231232" cy="167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40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1041</Words>
  <Application>Microsoft Macintosh PowerPoint</Application>
  <PresentationFormat>Widescreen</PresentationFormat>
  <Paragraphs>162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Miss J M Booth</cp:lastModifiedBy>
  <cp:revision>132</cp:revision>
  <dcterms:created xsi:type="dcterms:W3CDTF">2016-03-19T16:01:33Z</dcterms:created>
  <dcterms:modified xsi:type="dcterms:W3CDTF">2016-03-19T22:41:45Z</dcterms:modified>
</cp:coreProperties>
</file>