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  <p:sldId id="263" r:id="rId6"/>
    <p:sldId id="265" r:id="rId7"/>
    <p:sldId id="274" r:id="rId8"/>
    <p:sldId id="275" r:id="rId9"/>
    <p:sldId id="276" r:id="rId10"/>
    <p:sldId id="266" r:id="rId11"/>
    <p:sldId id="277" r:id="rId12"/>
    <p:sldId id="267" r:id="rId13"/>
    <p:sldId id="278" r:id="rId14"/>
    <p:sldId id="269" r:id="rId15"/>
    <p:sldId id="279" r:id="rId16"/>
    <p:sldId id="270" r:id="rId17"/>
    <p:sldId id="280" r:id="rId18"/>
    <p:sldId id="281" r:id="rId19"/>
    <p:sldId id="271" r:id="rId20"/>
    <p:sldId id="282" r:id="rId21"/>
    <p:sldId id="28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3" d="100"/>
          <a:sy n="73" d="100"/>
        </p:scale>
        <p:origin x="60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Can you define a stimulus and response? </a:t>
            </a:r>
          </a:p>
          <a:p>
            <a:endParaRPr lang="en-GB" sz="1400" b="1" dirty="0">
              <a:effectLst/>
            </a:endParaRPr>
          </a:p>
          <a:p>
            <a:endParaRPr lang="en-GB" sz="1400" b="1" dirty="0" smtClean="0">
              <a:effectLst/>
            </a:endParaRPr>
          </a:p>
          <a:p>
            <a:endParaRPr lang="en-GB" sz="1400" b="1" dirty="0">
              <a:effectLst/>
            </a:endParaRPr>
          </a:p>
          <a:p>
            <a:endParaRPr lang="en-GB" sz="1400" dirty="0"/>
          </a:p>
          <a:p>
            <a:r>
              <a:rPr lang="en-GB" sz="1400" dirty="0"/>
              <a:t>Stimulus </a:t>
            </a:r>
            <a:r>
              <a:rPr lang="en-GB" sz="1400" dirty="0">
                <a:sym typeface="Wingdings" panose="05000000000000000000" pitchFamily="2" charset="2"/>
              </a:rPr>
              <a:t> __________  __________  __________  response</a:t>
            </a:r>
            <a:endParaRPr lang="en-GB" sz="1400" dirty="0"/>
          </a:p>
          <a:p>
            <a:r>
              <a:rPr lang="en-US" sz="1400" dirty="0" smtClean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- 3.6.1.1 </a:t>
            </a:r>
            <a:r>
              <a:rPr lang="en-US" sz="2000" b="1" dirty="0">
                <a:solidFill>
                  <a:schemeClr val="tx1"/>
                </a:solidFill>
              </a:rPr>
              <a:t>Survival and </a:t>
            </a:r>
            <a:r>
              <a:rPr lang="en-US" sz="2000" b="1" dirty="0" smtClean="0">
                <a:solidFill>
                  <a:schemeClr val="tx1"/>
                </a:solidFill>
              </a:rPr>
              <a:t>response (p326)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taxis?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Can you explain the difference between a positive and negative taxis, some different examples and give an example of an organism that has each one and why?</a:t>
            </a: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smtClean="0"/>
              <a:t>a kinesis?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tropism?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What are the different types of tropism?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GB" sz="1400" dirty="0" smtClean="0"/>
              <a:t>Can you explain the difference between a positive and negative tropism?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would you investigate the effect of an environmental variable on the movement of an animal using either a choice chamber of a maze?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stimuli do plants respond to?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- 3.6.1.1 </a:t>
            </a:r>
            <a:r>
              <a:rPr lang="en-US" sz="2000" b="1" dirty="0">
                <a:solidFill>
                  <a:schemeClr val="tx1"/>
                </a:solidFill>
              </a:rPr>
              <a:t>Survival and </a:t>
            </a:r>
            <a:r>
              <a:rPr lang="en-US" sz="2000" b="1" dirty="0" smtClean="0">
                <a:solidFill>
                  <a:schemeClr val="tx1"/>
                </a:solidFill>
              </a:rPr>
              <a:t>response – Plant growth factors (p328)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Can you describe plant growth factors like IAA? 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phototropism </a:t>
            </a:r>
            <a:r>
              <a:rPr lang="en-US" sz="1400" b="1" smtClean="0"/>
              <a:t>works in flowering plants: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</a:t>
            </a:r>
            <a:r>
              <a:rPr lang="en-US" sz="1400" b="1" smtClean="0"/>
              <a:t>how gravitropism works </a:t>
            </a:r>
            <a:r>
              <a:rPr lang="en-US" sz="1400" b="1" dirty="0" smtClean="0"/>
              <a:t>in flowering plants: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role of IAA in elongation growth?</a:t>
            </a:r>
            <a:endParaRPr lang="en-GB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some parts of experiments that discovered the role of IAA in tropisms?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- 3.6.1.1 </a:t>
            </a:r>
            <a:r>
              <a:rPr lang="en-US" sz="2000" b="1" dirty="0">
                <a:solidFill>
                  <a:schemeClr val="tx1"/>
                </a:solidFill>
              </a:rPr>
              <a:t>Survival and </a:t>
            </a:r>
            <a:r>
              <a:rPr lang="en-US" sz="2000" b="1" dirty="0" smtClean="0">
                <a:solidFill>
                  <a:schemeClr val="tx1"/>
                </a:solidFill>
              </a:rPr>
              <a:t>response – A reflex arc (p334)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5683" y="1036264"/>
            <a:ext cx="1296144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Nervous system</a:t>
            </a:r>
            <a:endParaRPr lang="en-GB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1859779" y="1810000"/>
            <a:ext cx="1008112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473941" y="1809999"/>
            <a:ext cx="1008112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697751" y="3330336"/>
            <a:ext cx="553740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Brain</a:t>
            </a:r>
            <a:endParaRPr lang="en-GB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2456353" y="3326854"/>
            <a:ext cx="55374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1200" dirty="0"/>
          </a:p>
          <a:p>
            <a:pPr algn="ctr"/>
            <a:endParaRPr lang="en-GB" sz="1200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1803245" y="4269201"/>
            <a:ext cx="131234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1200" dirty="0" smtClean="0"/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  <a:p>
            <a:pPr algn="ctr"/>
            <a:endParaRPr lang="en-GB" sz="12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93005" y="4278036"/>
            <a:ext cx="1202679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Sensory nervous system</a:t>
            </a:r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1803245" y="5575889"/>
            <a:ext cx="1312342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1200" dirty="0" smtClean="0"/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293006" y="5575888"/>
            <a:ext cx="1312342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Voluntary nervous system</a:t>
            </a:r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  <a:p>
            <a:pPr algn="ctr"/>
            <a:endParaRPr lang="en-GB" sz="1200" dirty="0" smtClean="0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1643755" y="1333588"/>
            <a:ext cx="0" cy="627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77997" y="1396304"/>
            <a:ext cx="13858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endCxn id="13" idx="0"/>
          </p:cNvCxnSpPr>
          <p:nvPr/>
        </p:nvCxnSpPr>
        <p:spPr>
          <a:xfrm>
            <a:off x="977997" y="1396304"/>
            <a:ext cx="0" cy="41369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963751" y="3107058"/>
            <a:ext cx="75860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1974621" y="3135656"/>
            <a:ext cx="0" cy="1660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733223" y="3153868"/>
            <a:ext cx="0" cy="1660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95683" y="2825662"/>
            <a:ext cx="0" cy="12571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7" idx="0"/>
          </p:cNvCxnSpPr>
          <p:nvPr/>
        </p:nvCxnSpPr>
        <p:spPr>
          <a:xfrm flipH="1" flipV="1">
            <a:off x="863517" y="4075838"/>
            <a:ext cx="30828" cy="2021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63516" y="4075838"/>
            <a:ext cx="156047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2456353" y="4082794"/>
            <a:ext cx="3063" cy="1864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6" idx="2"/>
            <a:endCxn id="18" idx="0"/>
          </p:cNvCxnSpPr>
          <p:nvPr/>
        </p:nvCxnSpPr>
        <p:spPr>
          <a:xfrm>
            <a:off x="2459416" y="5100198"/>
            <a:ext cx="0" cy="4756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949177" y="5311231"/>
            <a:ext cx="15071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949177" y="5335889"/>
            <a:ext cx="0" cy="2646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3" name="Straight Connector 142"/>
          <p:cNvCxnSpPr/>
          <p:nvPr/>
        </p:nvCxnSpPr>
        <p:spPr>
          <a:xfrm>
            <a:off x="2343052" y="2769084"/>
            <a:ext cx="1" cy="3379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>
            <a:stCxn id="12" idx="0"/>
          </p:cNvCxnSpPr>
          <p:nvPr/>
        </p:nvCxnSpPr>
        <p:spPr>
          <a:xfrm flipV="1">
            <a:off x="2363835" y="1407570"/>
            <a:ext cx="0" cy="4024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>
          <a:xfrm>
            <a:off x="181685" y="658353"/>
            <a:ext cx="3084862" cy="61168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</a:t>
            </a:r>
            <a:r>
              <a:rPr lang="en-US" sz="1400" b="1" smtClean="0"/>
              <a:t>the nervous system arranged?</a:t>
            </a:r>
            <a:endParaRPr lang="en-GB" sz="1400" dirty="0"/>
          </a:p>
        </p:txBody>
      </p:sp>
      <p:sp>
        <p:nvSpPr>
          <p:cNvPr id="156" name="TextBox 155"/>
          <p:cNvSpPr txBox="1"/>
          <p:nvPr/>
        </p:nvSpPr>
        <p:spPr>
          <a:xfrm>
            <a:off x="3417507" y="877246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roles the sensory, intermediate and motor </a:t>
            </a:r>
            <a:r>
              <a:rPr lang="en-US" sz="1400" b="1" dirty="0" err="1" smtClean="0"/>
              <a:t>neurones</a:t>
            </a:r>
            <a:r>
              <a:rPr lang="en-US" sz="1400" b="1" dirty="0" smtClean="0"/>
              <a:t> play in a reflex arc? Explain what happens in a reflex arc when you touch a hot object:</a:t>
            </a:r>
            <a:endParaRPr lang="en-GB" sz="1400" dirty="0"/>
          </a:p>
        </p:txBody>
      </p:sp>
      <p:pic>
        <p:nvPicPr>
          <p:cNvPr id="1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79" y="1525930"/>
            <a:ext cx="5170338" cy="190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8" name="TextBox 157"/>
          <p:cNvSpPr txBox="1"/>
          <p:nvPr/>
        </p:nvSpPr>
        <p:spPr>
          <a:xfrm>
            <a:off x="3417507" y="5216026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are reflex arcs important?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structure and function of a </a:t>
            </a:r>
            <a:r>
              <a:rPr lang="en-US" sz="1400" b="1" smtClean="0"/>
              <a:t>Pacinian corpuscle and how it works?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3.6.1.2 Receptors (p337)</a:t>
            </a:r>
            <a:endParaRPr lang="en-US" sz="2000" b="1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437103" y="4607836"/>
            <a:ext cx="1346990" cy="1980000"/>
            <a:chOff x="214855" y="2132856"/>
            <a:chExt cx="2682657" cy="3943350"/>
          </a:xfrm>
        </p:grpSpPr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855" y="2132856"/>
              <a:ext cx="2466975" cy="3943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339752" y="2996952"/>
              <a:ext cx="557760" cy="792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158" y="2832369"/>
            <a:ext cx="1448400" cy="198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main features of </a:t>
            </a:r>
            <a:r>
              <a:rPr lang="en-US" sz="1400" b="1" smtClean="0"/>
              <a:t>sensory reception? </a:t>
            </a:r>
            <a:endParaRPr lang="en-GB" sz="1400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8893139" y="1497792"/>
            <a:ext cx="3251836" cy="2133770"/>
            <a:chOff x="2699792" y="2060848"/>
            <a:chExt cx="6096719" cy="4000500"/>
          </a:xfrm>
        </p:grpSpPr>
        <p:grpSp>
          <p:nvGrpSpPr>
            <p:cNvPr id="10" name="Group 9"/>
            <p:cNvGrpSpPr/>
            <p:nvPr/>
          </p:nvGrpSpPr>
          <p:grpSpPr>
            <a:xfrm>
              <a:off x="2699792" y="2060848"/>
              <a:ext cx="6096719" cy="4000500"/>
              <a:chOff x="2699792" y="2025907"/>
              <a:chExt cx="6096719" cy="4000500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795761" y="2025907"/>
                <a:ext cx="6000750" cy="4000500"/>
                <a:chOff x="2795761" y="2025907"/>
                <a:chExt cx="6000750" cy="4000500"/>
              </a:xfrm>
            </p:grpSpPr>
            <p:grpSp>
              <p:nvGrpSpPr>
                <p:cNvPr id="14" name="Group 13"/>
                <p:cNvGrpSpPr/>
                <p:nvPr/>
              </p:nvGrpSpPr>
              <p:grpSpPr>
                <a:xfrm>
                  <a:off x="2795761" y="2025907"/>
                  <a:ext cx="6000750" cy="4000500"/>
                  <a:chOff x="2795761" y="2025907"/>
                  <a:chExt cx="6000750" cy="4000500"/>
                </a:xfrm>
              </p:grpSpPr>
              <p:grpSp>
                <p:nvGrpSpPr>
                  <p:cNvPr id="16" name="Group 15"/>
                  <p:cNvGrpSpPr/>
                  <p:nvPr/>
                </p:nvGrpSpPr>
                <p:grpSpPr>
                  <a:xfrm>
                    <a:off x="2795761" y="2025907"/>
                    <a:ext cx="6000750" cy="4000500"/>
                    <a:chOff x="2795761" y="2025907"/>
                    <a:chExt cx="6000750" cy="4000500"/>
                  </a:xfrm>
                </p:grpSpPr>
                <p:pic>
                  <p:nvPicPr>
                    <p:cNvPr id="18" name="Picture 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795761" y="2025907"/>
                      <a:ext cx="6000750" cy="40005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xmlns="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sp>
                  <p:nvSpPr>
                    <p:cNvPr id="19" name="Rectangle 18"/>
                    <p:cNvSpPr/>
                    <p:nvPr/>
                  </p:nvSpPr>
                  <p:spPr>
                    <a:xfrm>
                      <a:off x="5256680" y="2025907"/>
                      <a:ext cx="395440" cy="250965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20" name="Rectangle 19"/>
                    <p:cNvSpPr/>
                    <p:nvPr/>
                  </p:nvSpPr>
                  <p:spPr>
                    <a:xfrm>
                      <a:off x="5940152" y="2043696"/>
                      <a:ext cx="395440" cy="250965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sp>
                <p:nvSpPr>
                  <p:cNvPr id="17" name="Rectangle 16"/>
                  <p:cNvSpPr/>
                  <p:nvPr/>
                </p:nvSpPr>
                <p:spPr>
                  <a:xfrm>
                    <a:off x="7380311" y="2871469"/>
                    <a:ext cx="1416199" cy="278977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sp>
              <p:nvSpPr>
                <p:cNvPr id="15" name="Rectangle 14"/>
                <p:cNvSpPr/>
                <p:nvPr/>
              </p:nvSpPr>
              <p:spPr>
                <a:xfrm>
                  <a:off x="2795761" y="2312450"/>
                  <a:ext cx="840135" cy="2509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3" name="Rectangle 12"/>
              <p:cNvSpPr/>
              <p:nvPr/>
            </p:nvSpPr>
            <p:spPr>
              <a:xfrm>
                <a:off x="2699792" y="2996952"/>
                <a:ext cx="1368152" cy="57606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" name="Rectangle 10"/>
            <p:cNvSpPr/>
            <p:nvPr/>
          </p:nvSpPr>
          <p:spPr>
            <a:xfrm>
              <a:off x="2795761" y="4221088"/>
              <a:ext cx="1161384" cy="5958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243232" y="751147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receptors work </a:t>
            </a:r>
            <a:r>
              <a:rPr lang="en-US" sz="1400" b="1" smtClean="0"/>
              <a:t>together in the eye?</a:t>
            </a:r>
            <a:endParaRPr lang="en-GB" sz="1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652947"/>
              </p:ext>
            </p:extLst>
          </p:nvPr>
        </p:nvGraphicFramePr>
        <p:xfrm>
          <a:off x="6424473" y="4739177"/>
          <a:ext cx="5425274" cy="1717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7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7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9999"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>
                          <a:solidFill>
                            <a:schemeClr val="tx1"/>
                          </a:solidFill>
                        </a:rPr>
                        <a:t>Rod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>
                          <a:solidFill>
                            <a:schemeClr val="tx1"/>
                          </a:solidFill>
                        </a:rPr>
                        <a:t>Cone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99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Shape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999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Number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998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Distribution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998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Visual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</a:rPr>
                        <a:t> acuity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9998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Sensitivity in low light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</a:rPr>
                        <a:t> conditions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901743" cy="83807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effect does the sympathetic system have on heart rate?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3.6.1.3 </a:t>
            </a:r>
            <a:r>
              <a:rPr lang="en-US" sz="2000" b="1" dirty="0">
                <a:solidFill>
                  <a:schemeClr val="tx1"/>
                </a:solidFill>
              </a:rPr>
              <a:t>Control of heart </a:t>
            </a:r>
            <a:r>
              <a:rPr lang="en-US" sz="2000" b="1" dirty="0" smtClean="0">
                <a:solidFill>
                  <a:schemeClr val="tx1"/>
                </a:solidFill>
              </a:rPr>
              <a:t>rate (p340)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86843" y="763426"/>
            <a:ext cx="5901743" cy="8243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effect does the parasympathetic system have on heart rate?</a:t>
            </a:r>
            <a:endParaRPr lang="en-GB" sz="1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123" y="1825643"/>
            <a:ext cx="3824952" cy="4658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86843" y="1747038"/>
            <a:ext cx="5901743" cy="499456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heart rate controlled?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81681" y="1740228"/>
            <a:ext cx="5901743" cy="216675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the resting heart rate controlled and modified?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181681" y="4052573"/>
            <a:ext cx="5901743" cy="120522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role do chemoreceptors play in controlling heart beat?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1" y="5403393"/>
            <a:ext cx="5901743" cy="133820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role do baroreceptors play in controlling heart beat?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62453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3" y="3425713"/>
            <a:ext cx="5878873" cy="33492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distinguish between nervous </a:t>
            </a:r>
            <a:r>
              <a:rPr lang="en-US" sz="1400" b="1" smtClean="0"/>
              <a:t>and hormonal co-ordination?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3.6.2.1 </a:t>
            </a:r>
            <a:r>
              <a:rPr lang="en-US" sz="2000" b="1" dirty="0">
                <a:solidFill>
                  <a:schemeClr val="tx1"/>
                </a:solidFill>
              </a:rPr>
              <a:t>Nerve </a:t>
            </a:r>
            <a:r>
              <a:rPr lang="en-US" sz="2000" b="1" dirty="0" smtClean="0">
                <a:solidFill>
                  <a:schemeClr val="tx1"/>
                </a:solidFill>
              </a:rPr>
              <a:t>impulses (p346)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684" y="655601"/>
            <a:ext cx="5878872" cy="129391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nervous transmission works?</a:t>
            </a: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181683" y="2034151"/>
            <a:ext cx="5878873" cy="130692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hormonal transmission works?</a:t>
            </a:r>
            <a:endParaRPr lang="en-GB" sz="1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469888"/>
              </p:ext>
            </p:extLst>
          </p:nvPr>
        </p:nvGraphicFramePr>
        <p:xfrm>
          <a:off x="402548" y="3764260"/>
          <a:ext cx="5478707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30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91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3013"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Hormonal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Nervous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99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Communication by: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Chemicals called hormones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01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Transmission by: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Blood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system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99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Speed </a:t>
                      </a:r>
                      <a:r>
                        <a:rPr lang="en-US" sz="1100" smtClean="0">
                          <a:solidFill>
                            <a:schemeClr val="tx1"/>
                          </a:solidFill>
                        </a:rPr>
                        <a:t>of transmission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Very rapid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01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Travel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to: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Specific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parts of the body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301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Response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is: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Widespread 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301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Response is: 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Rapid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301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Response</a:t>
                      </a:r>
                      <a:r>
                        <a:rPr lang="en-US" sz="1100" baseline="0" dirty="0" smtClean="0">
                          <a:solidFill>
                            <a:schemeClr val="tx1"/>
                          </a:solidFill>
                        </a:rPr>
                        <a:t> is: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Long lasting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301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Effect may be: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Temporary and reversible 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7632076" y="1043822"/>
            <a:ext cx="3285128" cy="2987851"/>
            <a:chOff x="200411" y="1916832"/>
            <a:chExt cx="5036933" cy="4581128"/>
          </a:xfrm>
        </p:grpSpPr>
        <p:grpSp>
          <p:nvGrpSpPr>
            <p:cNvPr id="8" name="Group 7"/>
            <p:cNvGrpSpPr/>
            <p:nvPr/>
          </p:nvGrpSpPr>
          <p:grpSpPr>
            <a:xfrm>
              <a:off x="200411" y="1916832"/>
              <a:ext cx="5036933" cy="4581128"/>
              <a:chOff x="200411" y="1916832"/>
              <a:chExt cx="5036933" cy="4581128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200411" y="1916832"/>
                <a:ext cx="5036933" cy="4581128"/>
                <a:chOff x="200411" y="1916832"/>
                <a:chExt cx="5036933" cy="4581128"/>
              </a:xfrm>
            </p:grpSpPr>
            <p:grpSp>
              <p:nvGrpSpPr>
                <p:cNvPr id="12" name="Group 11"/>
                <p:cNvGrpSpPr/>
                <p:nvPr/>
              </p:nvGrpSpPr>
              <p:grpSpPr>
                <a:xfrm>
                  <a:off x="200411" y="1916832"/>
                  <a:ext cx="5036933" cy="4581128"/>
                  <a:chOff x="200411" y="1916832"/>
                  <a:chExt cx="5036933" cy="4581128"/>
                </a:xfrm>
              </p:grpSpPr>
              <p:grpSp>
                <p:nvGrpSpPr>
                  <p:cNvPr id="14" name="Group 13"/>
                  <p:cNvGrpSpPr/>
                  <p:nvPr/>
                </p:nvGrpSpPr>
                <p:grpSpPr>
                  <a:xfrm>
                    <a:off x="200411" y="1916832"/>
                    <a:ext cx="5036933" cy="4581128"/>
                    <a:chOff x="200411" y="1916832"/>
                    <a:chExt cx="5036933" cy="4581128"/>
                  </a:xfrm>
                </p:grpSpPr>
                <p:grpSp>
                  <p:nvGrpSpPr>
                    <p:cNvPr id="16" name="Group 15"/>
                    <p:cNvGrpSpPr/>
                    <p:nvPr/>
                  </p:nvGrpSpPr>
                  <p:grpSpPr>
                    <a:xfrm>
                      <a:off x="200411" y="1916832"/>
                      <a:ext cx="5036933" cy="4581128"/>
                      <a:chOff x="200411" y="1916832"/>
                      <a:chExt cx="5036933" cy="4581128"/>
                    </a:xfrm>
                  </p:grpSpPr>
                  <p:grpSp>
                    <p:nvGrpSpPr>
                      <p:cNvPr id="18" name="Group 17"/>
                      <p:cNvGrpSpPr/>
                      <p:nvPr/>
                    </p:nvGrpSpPr>
                    <p:grpSpPr>
                      <a:xfrm>
                        <a:off x="200411" y="1916832"/>
                        <a:ext cx="5036933" cy="4581128"/>
                        <a:chOff x="200411" y="1916832"/>
                        <a:chExt cx="5036933" cy="4581128"/>
                      </a:xfrm>
                    </p:grpSpPr>
                    <p:grpSp>
                      <p:nvGrpSpPr>
                        <p:cNvPr id="20" name="Group 19"/>
                        <p:cNvGrpSpPr/>
                        <p:nvPr/>
                      </p:nvGrpSpPr>
                      <p:grpSpPr>
                        <a:xfrm>
                          <a:off x="200411" y="1916832"/>
                          <a:ext cx="5036933" cy="4581128"/>
                          <a:chOff x="200411" y="1916832"/>
                          <a:chExt cx="5036933" cy="4581128"/>
                        </a:xfrm>
                      </p:grpSpPr>
                      <p:grpSp>
                        <p:nvGrpSpPr>
                          <p:cNvPr id="22" name="Group 21"/>
                          <p:cNvGrpSpPr/>
                          <p:nvPr/>
                        </p:nvGrpSpPr>
                        <p:grpSpPr>
                          <a:xfrm>
                            <a:off x="200411" y="1916832"/>
                            <a:ext cx="5036933" cy="4581128"/>
                            <a:chOff x="200411" y="1916832"/>
                            <a:chExt cx="5036933" cy="4581128"/>
                          </a:xfrm>
                        </p:grpSpPr>
                        <p:grpSp>
                          <p:nvGrpSpPr>
                            <p:cNvPr id="24" name="Group 23"/>
                            <p:cNvGrpSpPr/>
                            <p:nvPr/>
                          </p:nvGrpSpPr>
                          <p:grpSpPr>
                            <a:xfrm>
                              <a:off x="200411" y="1916832"/>
                              <a:ext cx="5036933" cy="4581128"/>
                              <a:chOff x="200411" y="1916832"/>
                              <a:chExt cx="5036933" cy="4581128"/>
                            </a:xfrm>
                          </p:grpSpPr>
                          <p:pic>
                            <p:nvPicPr>
                              <p:cNvPr id="26" name="Picture 2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2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00411" y="1916832"/>
                                <a:ext cx="5036933" cy="4581128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 xmlns="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xmlns="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 xmlns="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  <p:sp>
                            <p:nvSpPr>
                              <p:cNvPr id="27" name="Rectangle 26"/>
                              <p:cNvSpPr/>
                              <p:nvPr/>
                            </p:nvSpPr>
                            <p:spPr>
                              <a:xfrm>
                                <a:off x="2051720" y="2348880"/>
                                <a:ext cx="504056" cy="216024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>
                                <a:solidFill>
                                  <a:schemeClr val="bg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en-GB"/>
                              </a:p>
                            </p:txBody>
                          </p:sp>
                        </p:grpSp>
                        <p:sp>
                          <p:nvSpPr>
                            <p:cNvPr id="25" name="Rectangle 24"/>
                            <p:cNvSpPr/>
                            <p:nvPr/>
                          </p:nvSpPr>
                          <p:spPr>
                            <a:xfrm>
                              <a:off x="1403648" y="3501008"/>
                              <a:ext cx="504056" cy="216024"/>
                            </a:xfrm>
                            <a:prstGeom prst="rect">
                              <a:avLst/>
                            </a:prstGeom>
                            <a:solidFill>
                              <a:schemeClr val="bg1"/>
                            </a:solidFill>
                            <a:ln>
                              <a:solidFill>
                                <a:schemeClr val="bg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GB"/>
                            </a:p>
                          </p:txBody>
                        </p:sp>
                      </p:grpSp>
                      <p:sp>
                        <p:nvSpPr>
                          <p:cNvPr id="23" name="Rectangle 22"/>
                          <p:cNvSpPr/>
                          <p:nvPr/>
                        </p:nvSpPr>
                        <p:spPr>
                          <a:xfrm>
                            <a:off x="1195644" y="4941168"/>
                            <a:ext cx="712060" cy="216024"/>
                          </a:xfrm>
                          <a:prstGeom prst="rect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GB"/>
                          </a:p>
                        </p:txBody>
                      </p:sp>
                    </p:grpSp>
                    <p:sp>
                      <p:nvSpPr>
                        <p:cNvPr id="21" name="Rectangle 20"/>
                        <p:cNvSpPr/>
                        <p:nvPr/>
                      </p:nvSpPr>
                      <p:spPr>
                        <a:xfrm>
                          <a:off x="1952092" y="5075836"/>
                          <a:ext cx="504056" cy="216024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GB"/>
                        </a:p>
                      </p:txBody>
                    </p:sp>
                  </p:grpSp>
                  <p:sp>
                    <p:nvSpPr>
                      <p:cNvPr id="19" name="Rectangle 18"/>
                      <p:cNvSpPr/>
                      <p:nvPr/>
                    </p:nvSpPr>
                    <p:spPr>
                      <a:xfrm>
                        <a:off x="2500172" y="5028539"/>
                        <a:ext cx="504056" cy="21602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bg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GB"/>
                      </a:p>
                    </p:txBody>
                  </p:sp>
                </p:grpSp>
                <p:sp>
                  <p:nvSpPr>
                    <p:cNvPr id="17" name="Rectangle 16"/>
                    <p:cNvSpPr/>
                    <p:nvPr/>
                  </p:nvSpPr>
                  <p:spPr>
                    <a:xfrm>
                      <a:off x="3563888" y="5733256"/>
                      <a:ext cx="504056" cy="50405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sp>
                <p:nvSpPr>
                  <p:cNvPr id="15" name="Rectangle 14"/>
                  <p:cNvSpPr/>
                  <p:nvPr/>
                </p:nvSpPr>
                <p:spPr>
                  <a:xfrm>
                    <a:off x="2411760" y="3573016"/>
                    <a:ext cx="504056" cy="216024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sp>
              <p:nvSpPr>
                <p:cNvPr id="13" name="Rectangle 12"/>
                <p:cNvSpPr/>
                <p:nvPr/>
              </p:nvSpPr>
              <p:spPr>
                <a:xfrm>
                  <a:off x="3454190" y="2780928"/>
                  <a:ext cx="504056" cy="216024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1" name="Rectangle 10"/>
              <p:cNvSpPr/>
              <p:nvPr/>
            </p:nvSpPr>
            <p:spPr>
              <a:xfrm>
                <a:off x="4644008" y="2996952"/>
                <a:ext cx="504056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4319972" y="3465004"/>
              <a:ext cx="504056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6129651" y="655601"/>
            <a:ext cx="5863533" cy="39787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structure of a myelinated motor </a:t>
            </a:r>
            <a:r>
              <a:rPr lang="en-US" sz="1400" b="1" dirty="0" err="1" smtClean="0"/>
              <a:t>neurone</a:t>
            </a:r>
            <a:r>
              <a:rPr lang="en-US" sz="1400" b="1" dirty="0" smtClean="0"/>
              <a:t>?</a:t>
            </a:r>
            <a:endParaRPr lang="en-GB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6121638" y="4674455"/>
            <a:ext cx="5863533" cy="210051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draw a diagram and state the function of:</a:t>
            </a:r>
            <a:endParaRPr lang="en-US" sz="1400" b="1" dirty="0"/>
          </a:p>
          <a:p>
            <a:r>
              <a:rPr lang="en-US" sz="1400" b="1" dirty="0" smtClean="0"/>
              <a:t>Sensory </a:t>
            </a:r>
            <a:r>
              <a:rPr lang="en-US" sz="1400" b="1" dirty="0" err="1" smtClean="0"/>
              <a:t>neurone</a:t>
            </a:r>
            <a:r>
              <a:rPr lang="en-US" sz="1400" b="1" dirty="0" smtClean="0"/>
              <a:t>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Intermediate </a:t>
            </a:r>
            <a:r>
              <a:rPr lang="en-US" sz="1400" b="1" dirty="0" err="1" smtClean="0"/>
              <a:t>neurone</a:t>
            </a:r>
            <a:r>
              <a:rPr lang="en-US" sz="1400" b="1" dirty="0" smtClean="0"/>
              <a:t>:</a:t>
            </a:r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Motor </a:t>
            </a:r>
            <a:r>
              <a:rPr lang="en-US" sz="1400" b="1" dirty="0" err="1" smtClean="0"/>
              <a:t>neurone</a:t>
            </a:r>
            <a:r>
              <a:rPr lang="en-US" sz="1400" b="1" dirty="0" smtClean="0"/>
              <a:t>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099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3.6.2.1 </a:t>
            </a:r>
            <a:r>
              <a:rPr lang="en-US" sz="2000" b="1" dirty="0">
                <a:solidFill>
                  <a:schemeClr val="tx1"/>
                </a:solidFill>
              </a:rPr>
              <a:t>Nerve </a:t>
            </a:r>
            <a:r>
              <a:rPr lang="en-US" sz="2000" b="1" dirty="0" smtClean="0">
                <a:solidFill>
                  <a:schemeClr val="tx1"/>
                </a:solidFill>
              </a:rPr>
              <a:t>impulses (p350)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684" y="655600"/>
            <a:ext cx="4951425" cy="19836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</a:t>
            </a:r>
            <a:r>
              <a:rPr lang="en-US" sz="1400" b="1" smtClean="0"/>
              <a:t>the nature of the resting potential?</a:t>
            </a:r>
            <a:endParaRPr lang="en-GB" sz="1400" dirty="0"/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28" r="26346" b="8877"/>
          <a:stretch/>
        </p:blipFill>
        <p:spPr bwMode="auto">
          <a:xfrm>
            <a:off x="3618467" y="3275740"/>
            <a:ext cx="3029284" cy="3416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5257800" y="655600"/>
            <a:ext cx="6727371" cy="19836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a resting potential is established in a </a:t>
            </a:r>
            <a:r>
              <a:rPr lang="en-US" sz="1400" b="1" dirty="0" err="1" smtClean="0"/>
              <a:t>neurone</a:t>
            </a:r>
            <a:r>
              <a:rPr lang="en-US" sz="1400" b="1" dirty="0" smtClean="0"/>
              <a:t>?</a:t>
            </a:r>
            <a:endParaRPr lang="en-GB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181684" y="2690733"/>
            <a:ext cx="11803487" cy="400101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what an action potential is? Use the diagram to explain what is happening at each stage: </a:t>
            </a:r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145" y="1117516"/>
            <a:ext cx="2093026" cy="152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2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3.6.2.1 </a:t>
            </a:r>
            <a:r>
              <a:rPr lang="en-US" sz="2000" b="1" dirty="0">
                <a:solidFill>
                  <a:schemeClr val="tx1"/>
                </a:solidFill>
              </a:rPr>
              <a:t>Nerve </a:t>
            </a:r>
            <a:r>
              <a:rPr lang="en-US" sz="2000" b="1" dirty="0" smtClean="0">
                <a:solidFill>
                  <a:schemeClr val="tx1"/>
                </a:solidFill>
              </a:rPr>
              <a:t>impulses (p354)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684" y="655600"/>
            <a:ext cx="5574880" cy="599458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Use diagrams to explain how an action potential passes along an </a:t>
            </a:r>
            <a:r>
              <a:rPr lang="en-US" sz="1400" b="1" smtClean="0"/>
              <a:t>unmyelinated axon:</a:t>
            </a:r>
            <a:endParaRPr lang="en-GB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964382" y="655600"/>
            <a:ext cx="6020789" cy="599458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Use diagrams to explain how an action potential passes along a myelinated axon: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0200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3.6.2.1 </a:t>
            </a:r>
            <a:r>
              <a:rPr lang="en-US" sz="2000" b="1" dirty="0">
                <a:solidFill>
                  <a:schemeClr val="tx1"/>
                </a:solidFill>
              </a:rPr>
              <a:t>Nerve </a:t>
            </a:r>
            <a:r>
              <a:rPr lang="en-US" sz="2000" b="1" dirty="0" smtClean="0">
                <a:solidFill>
                  <a:schemeClr val="tx1"/>
                </a:solidFill>
              </a:rPr>
              <a:t>impulses (p354)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684" y="655600"/>
            <a:ext cx="5574880" cy="310590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factors affect the speed </a:t>
            </a:r>
            <a:r>
              <a:rPr lang="en-US" sz="1400" b="1" smtClean="0"/>
              <a:t>of conductance of an action potential and how?</a:t>
            </a:r>
            <a:endParaRPr lang="en-GB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964382" y="3812950"/>
            <a:ext cx="6020789" cy="283723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meant by the all or </a:t>
            </a:r>
            <a:r>
              <a:rPr lang="en-US" sz="1400" b="1" smtClean="0"/>
              <a:t>nothing principle?</a:t>
            </a: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181684" y="3812951"/>
            <a:ext cx="5574880" cy="283723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meant by the refractory period?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964381" y="655600"/>
            <a:ext cx="6020789" cy="310590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purposes of the refractory period?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83257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6" y="777341"/>
            <a:ext cx="6011296" cy="5935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the structure of a synapse?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3.6.2.2 </a:t>
            </a:r>
            <a:r>
              <a:rPr lang="en-US" sz="2000" b="1" dirty="0">
                <a:solidFill>
                  <a:schemeClr val="tx1"/>
                </a:solidFill>
              </a:rPr>
              <a:t>Synaptic </a:t>
            </a:r>
            <a:r>
              <a:rPr lang="en-US" sz="2000" b="1" dirty="0" smtClean="0">
                <a:solidFill>
                  <a:schemeClr val="tx1"/>
                </a:solidFill>
              </a:rPr>
              <a:t>transmission (p360) 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673" y="1503427"/>
            <a:ext cx="2955992" cy="3933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96439" y="5266481"/>
            <a:ext cx="5588732" cy="14210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functions </a:t>
            </a:r>
            <a:r>
              <a:rPr lang="en-US" sz="1400" b="1" smtClean="0"/>
              <a:t>do synapses perform?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396439" y="777341"/>
            <a:ext cx="5588732" cy="438496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features of synapses? </a:t>
            </a:r>
          </a:p>
          <a:p>
            <a:endParaRPr lang="en-US" sz="1400" b="1" dirty="0"/>
          </a:p>
          <a:p>
            <a:r>
              <a:rPr lang="en-US" sz="1400" b="1" dirty="0" err="1" smtClean="0"/>
              <a:t>Unidirectionality</a:t>
            </a:r>
            <a:r>
              <a:rPr lang="en-US" sz="1400" b="1" dirty="0" smtClean="0"/>
              <a:t>:</a:t>
            </a:r>
          </a:p>
          <a:p>
            <a:endParaRPr lang="en-US" sz="1400" b="1" dirty="0"/>
          </a:p>
          <a:p>
            <a:r>
              <a:rPr lang="en-US" sz="1400" b="1" dirty="0" smtClean="0"/>
              <a:t>Summation:</a:t>
            </a:r>
          </a:p>
          <a:p>
            <a:endParaRPr lang="en-US" sz="1400" b="1" dirty="0"/>
          </a:p>
          <a:p>
            <a:r>
              <a:rPr lang="en-US" sz="1400" b="1" dirty="0" smtClean="0"/>
              <a:t>	Spatial:</a:t>
            </a:r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	Temporal:</a:t>
            </a:r>
          </a:p>
          <a:p>
            <a:endParaRPr lang="en-US" sz="1400" b="1" dirty="0" smtClean="0"/>
          </a:p>
          <a:p>
            <a:endParaRPr lang="en-US" sz="1400" b="1" dirty="0" smtClean="0"/>
          </a:p>
          <a:p>
            <a:r>
              <a:rPr lang="en-US" sz="1400" b="1" dirty="0" smtClean="0"/>
              <a:t>Inhibition: </a:t>
            </a:r>
            <a:endParaRPr lang="en-US" sz="1400" b="1" dirty="0"/>
          </a:p>
          <a:p>
            <a:endParaRPr lang="en-US" sz="1400" b="1" dirty="0" smtClean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0854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4" y="812800"/>
            <a:ext cx="6777915" cy="572654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information is transmitted across a synapse? Draw diagrams to help you explain.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3.6.2.2 </a:t>
            </a:r>
            <a:r>
              <a:rPr lang="en-US" sz="2000" b="1" dirty="0">
                <a:solidFill>
                  <a:schemeClr val="tx1"/>
                </a:solidFill>
              </a:rPr>
              <a:t>Synaptic </a:t>
            </a:r>
            <a:r>
              <a:rPr lang="en-US" sz="2000" b="1" dirty="0" smtClean="0">
                <a:solidFill>
                  <a:schemeClr val="tx1"/>
                </a:solidFill>
              </a:rPr>
              <a:t>transmission (p364)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88199" y="812799"/>
            <a:ext cx="4796971" cy="152400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cholinergic synapse? Where would you expect to find them?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7188199" y="2520041"/>
            <a:ext cx="4796971" cy="401930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Give some examples of ways drugs could affect synapses: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34762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692223" cy="589525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gross and microscopic structure of a skeletal muscle?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Why do the myofibrils appear striped? How are actin and myosin arranged within a myofibril? Why do the light bands appear lighter and dark bands appear darker? 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3.6.3 </a:t>
            </a:r>
            <a:r>
              <a:rPr lang="en-US" sz="2000" b="1" dirty="0">
                <a:solidFill>
                  <a:schemeClr val="tx1"/>
                </a:solidFill>
              </a:rPr>
              <a:t>Skeletal muscles are stimulated to contract by nerves and act as </a:t>
            </a:r>
            <a:r>
              <a:rPr lang="en-US" sz="2000" b="1" dirty="0" smtClean="0">
                <a:solidFill>
                  <a:schemeClr val="tx1"/>
                </a:solidFill>
              </a:rPr>
              <a:t>effectors (p367) </a:t>
            </a:r>
            <a:endParaRPr lang="en-US" sz="2000" b="1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65836" y="1294095"/>
            <a:ext cx="5523920" cy="2700790"/>
            <a:chOff x="349988" y="1171963"/>
            <a:chExt cx="5523920" cy="27007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258" b="11038"/>
            <a:stretch/>
          </p:blipFill>
          <p:spPr>
            <a:xfrm>
              <a:off x="349988" y="1324365"/>
              <a:ext cx="5523920" cy="2548388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49988" y="1324365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775376" y="1324365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803927" y="1324365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96524" y="2462882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039901" y="2334964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645252" y="2247729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952210" y="2160494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10852" y="2334964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460676" y="1188934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757336" y="1171963"/>
              <a:ext cx="815424" cy="2713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395091" y="1745362"/>
              <a:ext cx="478817" cy="2657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932975" y="756560"/>
            <a:ext cx="6066650" cy="209980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neuromuscular junction and explain how it is adapted to its function?  </a:t>
            </a:r>
            <a:endParaRPr lang="en-GB" sz="14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l="1298" t="13579" r="49445" b="32282"/>
          <a:stretch/>
        </p:blipFill>
        <p:spPr>
          <a:xfrm>
            <a:off x="9654991" y="1286833"/>
            <a:ext cx="2330180" cy="1440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958059" y="2994426"/>
            <a:ext cx="6041566" cy="183755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 compare and contrast the neuromuscular junction with a synapse?</a:t>
            </a:r>
            <a:endParaRPr lang="en-GB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5958059" y="4970037"/>
            <a:ext cx="6027112" cy="168177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adaptations of slow-twitch muscle </a:t>
            </a:r>
            <a:r>
              <a:rPr lang="en-US" sz="1400" b="1" dirty="0" err="1" smtClean="0"/>
              <a:t>fibres</a:t>
            </a:r>
            <a:r>
              <a:rPr lang="en-US" sz="1400" b="1" dirty="0" smtClean="0"/>
              <a:t>?</a:t>
            </a:r>
          </a:p>
          <a:p>
            <a:endParaRPr lang="en-US" sz="1400" b="1" dirty="0" smtClean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Can you explain the adaptations of fast-twitch muscle </a:t>
            </a:r>
            <a:r>
              <a:rPr lang="en-US" sz="1400" b="1" dirty="0" err="1" smtClean="0"/>
              <a:t>fibres</a:t>
            </a:r>
            <a:r>
              <a:rPr lang="en-US" sz="1400" b="1" dirty="0" smtClean="0"/>
              <a:t>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4062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 3.6.3 </a:t>
            </a:r>
            <a:r>
              <a:rPr lang="en-US" sz="2000" b="1" dirty="0">
                <a:solidFill>
                  <a:schemeClr val="tx1"/>
                </a:solidFill>
              </a:rPr>
              <a:t>Skeletal muscles are stimulated to contract by nerves and act as </a:t>
            </a:r>
            <a:r>
              <a:rPr lang="en-US" sz="2000" b="1" dirty="0" smtClean="0">
                <a:solidFill>
                  <a:schemeClr val="tx1"/>
                </a:solidFill>
              </a:rPr>
              <a:t>effectors (p370)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2901" y="756561"/>
            <a:ext cx="5860527" cy="16666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what is meant by antagonistic muscles and how they operate?</a:t>
            </a:r>
            <a:endParaRPr lang="en-GB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6124644" y="756559"/>
            <a:ext cx="5860527" cy="440980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the sliding filament theory of muscle contraction. Use diagrams in your answer: </a:t>
            </a:r>
            <a:endParaRPr lang="en-GB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222900" y="2575564"/>
            <a:ext cx="5860527" cy="40995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</a:t>
            </a:r>
            <a:r>
              <a:rPr lang="en-US" sz="1400" b="1" dirty="0" err="1" smtClean="0"/>
              <a:t>summarise</a:t>
            </a:r>
            <a:r>
              <a:rPr lang="en-US" sz="1400" b="1" dirty="0" smtClean="0"/>
              <a:t> the evidence that supports the sliding filament mechanism of muscles contraction?</a:t>
            </a:r>
            <a:r>
              <a:rPr lang="en-US" sz="1400" b="1" dirty="0"/>
              <a:t> </a:t>
            </a:r>
            <a:r>
              <a:rPr lang="en-US" sz="1400" b="1" dirty="0" smtClean="0"/>
              <a:t>Draw a diagram of the sarcomere of a relaxed and contracted muscle to help your answer.</a:t>
            </a:r>
            <a:endParaRPr lang="en-GB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6124644" y="5166360"/>
            <a:ext cx="5860527" cy="15087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energy needed for in muscle contraction?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How is this greater demand for ATP met?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9505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50836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homeostasis?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- 3.6.4.1 Principles of homeostasis (p378)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1684" y="2417326"/>
            <a:ext cx="5878873" cy="150836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is it important?</a:t>
            </a: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6106298" y="756560"/>
            <a:ext cx="5878873" cy="58957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 flow diagram  to explain how control mechanisms work: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181683" y="4078092"/>
            <a:ext cx="5878873" cy="257416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control mechanisms are </a:t>
            </a:r>
            <a:r>
              <a:rPr lang="en-US" sz="1400" b="1" dirty="0" err="1" smtClean="0"/>
              <a:t>co-ordinated</a:t>
            </a:r>
            <a:r>
              <a:rPr lang="en-US" sz="1400" b="1" dirty="0" smtClean="0"/>
              <a:t>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Negative feedback: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Positive feedback: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98454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779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body temperature is regulated in ectotherms: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- 3.6.4.1 Principles of homeostasis (p380)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06298" y="756560"/>
            <a:ext cx="5878873" cy="28324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endotherms conserve and gain heat in response to a cold environment: 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6106297" y="3741422"/>
            <a:ext cx="5878873" cy="293369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endotherms lose heat in response to a warm environment: 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181684" y="2172790"/>
            <a:ext cx="5878873" cy="12779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body temperature is regulated in endotherms: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04554" y="3589020"/>
            <a:ext cx="5856004" cy="30861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 diagram to </a:t>
            </a:r>
            <a:r>
              <a:rPr lang="en-US" sz="1400" b="1" dirty="0" err="1" smtClean="0"/>
              <a:t>summarise</a:t>
            </a:r>
            <a:r>
              <a:rPr lang="en-US" sz="1400" b="1" dirty="0" smtClean="0"/>
              <a:t> how body temperature is regulated in endotherms: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06438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376972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hormones work? </a:t>
            </a:r>
          </a:p>
          <a:p>
            <a:r>
              <a:rPr lang="en-US" sz="1400" b="1" dirty="0" smtClean="0"/>
              <a:t>Explain the second messenger model – use diagrams to help you explain and adrenaline as an example hormone.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- 3.6.4.2 Control of blood glucose concentration (p386)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06298" y="756560"/>
            <a:ext cx="5878873" cy="28781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role of the pancreas in regulating blood glucose concentration?</a:t>
            </a: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6106298" y="3787142"/>
            <a:ext cx="5878873" cy="28422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role of the liver in regulating blood glucose concentration?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181684" y="4678682"/>
            <a:ext cx="5878873" cy="195071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factors influence blood glucose concentration?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0685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7512125" cy="196371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insulin and the </a:t>
            </a:r>
            <a:r>
              <a:rPr lang="en-US" sz="1400" b="1" dirty="0" err="1" smtClean="0"/>
              <a:t>ℬ</a:t>
            </a:r>
            <a:r>
              <a:rPr lang="en-US" sz="1400" b="1" dirty="0" smtClean="0"/>
              <a:t> cells of the pancreas regulate blood glucose concentration?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- 3.6.4.2 Control of blood glucose concentration (p386)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60758" y="756560"/>
            <a:ext cx="4124413" cy="34954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glucagon and the ⍺ cells of the pancreas regulate blood glucose concentration? 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7822659" y="4415206"/>
            <a:ext cx="4162512" cy="223319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adrenaline regulate blood glucose concentration? 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3156449" y="4904942"/>
            <a:ext cx="158417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Normal blood glucose level</a:t>
            </a:r>
          </a:p>
          <a:p>
            <a:pPr algn="ctr"/>
            <a:r>
              <a:rPr lang="en-GB" sz="1200" dirty="0" smtClean="0"/>
              <a:t>90mg100cm</a:t>
            </a:r>
            <a:r>
              <a:rPr lang="en-GB" sz="1200" baseline="30000" dirty="0" smtClean="0"/>
              <a:t>-3</a:t>
            </a:r>
            <a:r>
              <a:rPr lang="en-GB" sz="1200" dirty="0" smtClean="0"/>
              <a:t> blood</a:t>
            </a:r>
            <a:endParaRPr lang="en-GB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2004321" y="2882713"/>
            <a:ext cx="1008112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To increase</a:t>
            </a:r>
            <a:endParaRPr lang="en-GB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4812633" y="2882713"/>
            <a:ext cx="1080120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To decrease</a:t>
            </a:r>
            <a:endParaRPr lang="en-GB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2684840" y="3953543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Blood glucose</a:t>
            </a:r>
          </a:p>
          <a:p>
            <a:pPr algn="ctr"/>
            <a:endParaRPr lang="en-GB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4020545" y="3953542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Blood glucose </a:t>
            </a:r>
          </a:p>
          <a:p>
            <a:pPr algn="ctr"/>
            <a:endParaRPr lang="en-GB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2004321" y="3314761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/>
          <a:p>
            <a:pPr algn="ctr"/>
            <a:r>
              <a:rPr lang="en-GB" sz="1200" dirty="0" smtClean="0"/>
              <a:t>Detected by…</a:t>
            </a:r>
          </a:p>
          <a:p>
            <a:pPr algn="ctr"/>
            <a:endParaRPr lang="en-GB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4713114" y="3322146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/>
          <a:p>
            <a:pPr algn="ctr"/>
            <a:r>
              <a:rPr lang="en-GB" sz="1200" dirty="0" smtClean="0"/>
              <a:t>Detected by…</a:t>
            </a:r>
          </a:p>
          <a:p>
            <a:pPr algn="ctr"/>
            <a:endParaRPr lang="en-GB" sz="1200" dirty="0"/>
          </a:p>
        </p:txBody>
      </p:sp>
      <p:cxnSp>
        <p:nvCxnSpPr>
          <p:cNvPr id="16" name="Straight Arrow Connector 15"/>
          <p:cNvCxnSpPr>
            <a:stCxn id="10" idx="0"/>
            <a:endCxn id="17" idx="2"/>
          </p:cNvCxnSpPr>
          <p:nvPr/>
        </p:nvCxnSpPr>
        <p:spPr>
          <a:xfrm flipH="1" flipV="1">
            <a:off x="3260904" y="4415208"/>
            <a:ext cx="687633" cy="4897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0" idx="0"/>
            <a:endCxn id="18" idx="2"/>
          </p:cNvCxnSpPr>
          <p:nvPr/>
        </p:nvCxnSpPr>
        <p:spPr>
          <a:xfrm flipV="1">
            <a:off x="3948537" y="4415207"/>
            <a:ext cx="648072" cy="489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endCxn id="19" idx="3"/>
          </p:cNvCxnSpPr>
          <p:nvPr/>
        </p:nvCxnSpPr>
        <p:spPr>
          <a:xfrm rot="10800000">
            <a:off x="3156450" y="3545594"/>
            <a:ext cx="680519" cy="40794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endCxn id="20" idx="1"/>
          </p:cNvCxnSpPr>
          <p:nvPr/>
        </p:nvCxnSpPr>
        <p:spPr>
          <a:xfrm flipV="1">
            <a:off x="4020545" y="3552979"/>
            <a:ext cx="692569" cy="40056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684840" y="6093456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Blood glucose </a:t>
            </a:r>
          </a:p>
          <a:p>
            <a:pPr algn="ctr"/>
            <a:endParaRPr lang="en-GB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4020545" y="60934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sz="1200" dirty="0" smtClean="0"/>
              <a:t>Blood glucose </a:t>
            </a:r>
          </a:p>
          <a:p>
            <a:pPr algn="ctr"/>
            <a:endParaRPr lang="en-GB" sz="1200" dirty="0"/>
          </a:p>
        </p:txBody>
      </p:sp>
      <p:cxnSp>
        <p:nvCxnSpPr>
          <p:cNvPr id="22" name="Straight Arrow Connector 21"/>
          <p:cNvCxnSpPr>
            <a:endCxn id="10" idx="2"/>
          </p:cNvCxnSpPr>
          <p:nvPr/>
        </p:nvCxnSpPr>
        <p:spPr>
          <a:xfrm flipV="1">
            <a:off x="3260904" y="5551273"/>
            <a:ext cx="687633" cy="5421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10" idx="2"/>
          </p:cNvCxnSpPr>
          <p:nvPr/>
        </p:nvCxnSpPr>
        <p:spPr>
          <a:xfrm flipH="1" flipV="1">
            <a:off x="3948537" y="5551273"/>
            <a:ext cx="648072" cy="5421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884640" y="4538897"/>
            <a:ext cx="2361955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dirty="0" smtClean="0"/>
              <a:t>Response…</a:t>
            </a:r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798461" y="4538897"/>
            <a:ext cx="2213972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dirty="0" smtClean="0"/>
              <a:t>Response…</a:t>
            </a:r>
          </a:p>
          <a:p>
            <a:endParaRPr lang="en-GB" sz="1200" dirty="0" smtClean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</p:txBody>
      </p:sp>
      <p:cxnSp>
        <p:nvCxnSpPr>
          <p:cNvPr id="26" name="Elbow Connector 25"/>
          <p:cNvCxnSpPr>
            <a:stCxn id="19" idx="2"/>
          </p:cNvCxnSpPr>
          <p:nvPr/>
        </p:nvCxnSpPr>
        <p:spPr>
          <a:xfrm rot="5400000">
            <a:off x="2145144" y="4103655"/>
            <a:ext cx="762471" cy="10801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20" idx="2"/>
          </p:cNvCxnSpPr>
          <p:nvPr/>
        </p:nvCxnSpPr>
        <p:spPr>
          <a:xfrm rot="16200000" flipH="1">
            <a:off x="4979396" y="4093592"/>
            <a:ext cx="755086" cy="13552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Elbow Connector 27"/>
          <p:cNvCxnSpPr/>
          <p:nvPr/>
        </p:nvCxnSpPr>
        <p:spPr>
          <a:xfrm rot="16200000" flipH="1">
            <a:off x="2378408" y="6017856"/>
            <a:ext cx="400397" cy="21246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 rot="5400000">
            <a:off x="5098489" y="5998076"/>
            <a:ext cx="400396" cy="25202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81685" y="2837724"/>
            <a:ext cx="7512125" cy="388814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Complete this </a:t>
            </a:r>
          </a:p>
          <a:p>
            <a:r>
              <a:rPr lang="en-US" sz="1400" b="1" dirty="0"/>
              <a:t>t</a:t>
            </a:r>
            <a:r>
              <a:rPr lang="en-US" sz="1400" b="1" dirty="0" smtClean="0"/>
              <a:t>o </a:t>
            </a:r>
            <a:r>
              <a:rPr lang="en-US" sz="1400" b="1" dirty="0" err="1" smtClean="0"/>
              <a:t>summarise</a:t>
            </a:r>
            <a:r>
              <a:rPr lang="en-US" sz="1400" b="1" dirty="0" smtClean="0"/>
              <a:t> how</a:t>
            </a:r>
          </a:p>
          <a:p>
            <a:r>
              <a:rPr lang="en-US" sz="1400" b="1" dirty="0"/>
              <a:t>b</a:t>
            </a:r>
            <a:r>
              <a:rPr lang="en-US" sz="1400" b="1" dirty="0" smtClean="0"/>
              <a:t>lood glucose </a:t>
            </a:r>
          </a:p>
          <a:p>
            <a:r>
              <a:rPr lang="en-US" sz="1400" b="1" dirty="0"/>
              <a:t>c</a:t>
            </a:r>
            <a:r>
              <a:rPr lang="en-US" sz="1400" b="1" dirty="0" smtClean="0"/>
              <a:t>oncentration is kept</a:t>
            </a:r>
          </a:p>
          <a:p>
            <a:r>
              <a:rPr lang="en-US" sz="1400" b="1" dirty="0"/>
              <a:t>c</a:t>
            </a:r>
            <a:r>
              <a:rPr lang="en-US" sz="1400" b="1" dirty="0" smtClean="0"/>
              <a:t>onstant: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1682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533315" cy="40897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diabetes?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What are the two main types of diabetes?</a:t>
            </a:r>
          </a:p>
          <a:p>
            <a:endParaRPr lang="en-US" sz="1400" b="1" dirty="0" smtClean="0"/>
          </a:p>
          <a:p>
            <a:r>
              <a:rPr lang="en-US" sz="1400" b="1" dirty="0" smtClean="0"/>
              <a:t>Type 1 (insulin __________________):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r>
              <a:rPr lang="en-US" sz="1400" b="1" dirty="0" smtClean="0"/>
              <a:t>Type 2 </a:t>
            </a:r>
            <a:r>
              <a:rPr lang="en-US" sz="1400" b="1" dirty="0"/>
              <a:t>insulin </a:t>
            </a:r>
            <a:r>
              <a:rPr lang="en-US" sz="1400" b="1" dirty="0" smtClean="0"/>
              <a:t>__________________):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How do they differ?</a:t>
            </a:r>
            <a:endParaRPr lang="en-US" sz="1400" b="1" dirty="0"/>
          </a:p>
          <a:p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- 3.6.4.2 Control of blood glucose concentration (p391)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20740" y="756561"/>
            <a:ext cx="6064431" cy="290104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each type of diabetes controlled?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Type 1: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r>
              <a:rPr lang="en-US" sz="1400" b="1" dirty="0" smtClean="0"/>
              <a:t>Type 2: </a:t>
            </a:r>
            <a:endParaRPr lang="en-US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81685" y="4998722"/>
            <a:ext cx="5533315" cy="163067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some symptoms of diabetes?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920739" y="3810005"/>
            <a:ext cx="6064431" cy="28193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would you produce a dilution series of a glucose solution and use colorimetric techniques to produce a calibration curve which you could then use to identify the concentration of glucose in an </a:t>
            </a:r>
            <a:r>
              <a:rPr lang="en-US" sz="1400" b="1" smtClean="0"/>
              <a:t>unknown urine sample?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49232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802280"/>
            <a:ext cx="5901743" cy="56899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structure of </a:t>
            </a:r>
            <a:r>
              <a:rPr lang="en-US" sz="1400" b="1" smtClean="0"/>
              <a:t>the mammalian kidney?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- 3.6.4.3 </a:t>
            </a:r>
            <a:r>
              <a:rPr lang="en-US" sz="2000" b="1" dirty="0">
                <a:solidFill>
                  <a:schemeClr val="tx1"/>
                </a:solidFill>
              </a:rPr>
              <a:t>Control of blood water </a:t>
            </a:r>
            <a:r>
              <a:rPr lang="en-US" sz="2000" b="1" dirty="0" smtClean="0">
                <a:solidFill>
                  <a:schemeClr val="tx1"/>
                </a:solidFill>
              </a:rPr>
              <a:t>potential (p394)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26329" y="802280"/>
            <a:ext cx="5758842" cy="56899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structure of a nephron?</a:t>
            </a:r>
            <a:endParaRPr lang="en-GB" sz="1400" dirty="0"/>
          </a:p>
        </p:txBody>
      </p:sp>
      <p:grpSp>
        <p:nvGrpSpPr>
          <p:cNvPr id="6" name="Group 5"/>
          <p:cNvGrpSpPr/>
          <p:nvPr/>
        </p:nvGrpSpPr>
        <p:grpSpPr>
          <a:xfrm>
            <a:off x="257884" y="1298406"/>
            <a:ext cx="5682641" cy="3197396"/>
            <a:chOff x="257884" y="1298406"/>
            <a:chExt cx="5682641" cy="319739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85" y="1298406"/>
              <a:ext cx="5615940" cy="3197396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324586" y="1298406"/>
              <a:ext cx="793014" cy="4033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24586" y="1835152"/>
              <a:ext cx="361214" cy="5765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57884" y="3278507"/>
              <a:ext cx="450114" cy="4044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24585" y="2701925"/>
              <a:ext cx="341299" cy="4044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610585" y="2734944"/>
              <a:ext cx="475515" cy="4044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610585" y="3413126"/>
              <a:ext cx="326317" cy="4044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759783" y="1718947"/>
              <a:ext cx="326317" cy="4044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117903" y="3219575"/>
              <a:ext cx="315660" cy="46342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540302" y="4264089"/>
              <a:ext cx="679397" cy="2317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425987" y="1866330"/>
              <a:ext cx="485928" cy="12400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22989" y="1159436"/>
            <a:ext cx="5013852" cy="4196659"/>
            <a:chOff x="6722989" y="1159436"/>
            <a:chExt cx="5013852" cy="419665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2989" y="1298406"/>
              <a:ext cx="4765521" cy="4057689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6761088" y="1651383"/>
              <a:ext cx="679397" cy="5965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332892" y="1159436"/>
              <a:ext cx="757008" cy="2779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032197" y="1159436"/>
              <a:ext cx="757008" cy="2779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0508684" y="1237139"/>
              <a:ext cx="680016" cy="31226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13485" y="3188280"/>
              <a:ext cx="1113039" cy="4947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291500" y="4495844"/>
              <a:ext cx="757008" cy="2779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0979833" y="3174808"/>
              <a:ext cx="757008" cy="2779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493332" y="3420964"/>
              <a:ext cx="490199" cy="2620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0118933" y="3817620"/>
              <a:ext cx="389752" cy="4210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5615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4" y="802280"/>
            <a:ext cx="5901743" cy="27638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ultrafiltration and how does it produce glomerular filtrate?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- 3.6.4.3 </a:t>
            </a:r>
            <a:r>
              <a:rPr lang="en-US" sz="2000" b="1" dirty="0">
                <a:solidFill>
                  <a:schemeClr val="tx1"/>
                </a:solidFill>
              </a:rPr>
              <a:t>Control of blood water </a:t>
            </a:r>
            <a:r>
              <a:rPr lang="en-US" sz="2000" b="1" dirty="0" smtClean="0">
                <a:solidFill>
                  <a:schemeClr val="tx1"/>
                </a:solidFill>
              </a:rPr>
              <a:t>potential (p394)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1684" y="3764282"/>
            <a:ext cx="5901743" cy="29108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water reabsorbed by </a:t>
            </a:r>
            <a:r>
              <a:rPr lang="en-US" sz="1400" b="1" smtClean="0"/>
              <a:t>the proximal convoluted tubule? 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6290258" y="802280"/>
            <a:ext cx="5694914" cy="27638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a gradient of sodium ions in the medulla of the loop of Henle maintained?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290257" y="3764282"/>
            <a:ext cx="5694914" cy="29108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role of the distal convoluted tubule and collecting duct?</a:t>
            </a:r>
            <a:endParaRPr lang="en-GB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477" y="2184220"/>
            <a:ext cx="1680950" cy="12420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477" y="5590540"/>
            <a:ext cx="1641727" cy="10845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4220" y="2184220"/>
            <a:ext cx="1636123" cy="127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5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802280"/>
            <a:ext cx="5716196" cy="58957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the water potential of the blood regulated?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Topic 6 – Responses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</a:rPr>
              <a:t>- 3.6.4.3 </a:t>
            </a:r>
            <a:r>
              <a:rPr lang="en-US" sz="2000" b="1" dirty="0">
                <a:solidFill>
                  <a:schemeClr val="tx1"/>
                </a:solidFill>
              </a:rPr>
              <a:t>Control of blood water </a:t>
            </a:r>
            <a:r>
              <a:rPr lang="en-US" sz="2000" b="1" dirty="0" smtClean="0">
                <a:solidFill>
                  <a:schemeClr val="tx1"/>
                </a:solidFill>
              </a:rPr>
              <a:t>potential (p394)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3427" y="802280"/>
            <a:ext cx="5901745" cy="32668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role of the hypothalamus, posterior pituitary and antidiuretic hormone (ADH) in osmoregulation</a:t>
            </a:r>
            <a:r>
              <a:rPr lang="en-US" sz="1400" b="1" smtClean="0"/>
              <a:t>? </a:t>
            </a:r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Hypothalamus: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Posterior pituitary:</a:t>
            </a:r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Antidiuretic hormone (ADH):</a:t>
            </a:r>
            <a:endParaRPr lang="en-GB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6083427" y="4259584"/>
            <a:ext cx="5901743" cy="24383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 diagram to </a:t>
            </a:r>
            <a:r>
              <a:rPr lang="en-US" sz="1400" b="1" dirty="0" err="1" smtClean="0"/>
              <a:t>summarise</a:t>
            </a:r>
            <a:r>
              <a:rPr lang="en-US" sz="1400" b="1" dirty="0" smtClean="0"/>
              <a:t> how water potential of the blood is regulated: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5506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1491</Words>
  <Application>Microsoft Office PowerPoint</Application>
  <PresentationFormat>Widescreen</PresentationFormat>
  <Paragraphs>272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Patel, Kevin</cp:lastModifiedBy>
  <cp:revision>80</cp:revision>
  <dcterms:created xsi:type="dcterms:W3CDTF">2016-03-19T16:01:33Z</dcterms:created>
  <dcterms:modified xsi:type="dcterms:W3CDTF">2018-11-22T18:13:26Z</dcterms:modified>
</cp:coreProperties>
</file>