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9" r:id="rId4"/>
    <p:sldId id="260" r:id="rId5"/>
    <p:sldId id="262" r:id="rId6"/>
    <p:sldId id="263" r:id="rId7"/>
    <p:sldId id="264" r:id="rId8"/>
    <p:sldId id="265" r:id="rId9"/>
    <p:sldId id="258" r:id="rId10"/>
  </p:sldIdLst>
  <p:sldSz cx="9906000" cy="6948488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89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1674" y="-282"/>
      </p:cViewPr>
      <p:guideLst>
        <p:guide orient="horz" pos="2189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5F42B886-AA2B-4C35-A594-B08EEBF205F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7BC30045-7DE0-437C-8308-D2E8AE2FA9B0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590DF0A1-4FE8-4481-B823-C8BB0EC99110}" type="datetimeFigureOut">
              <a:rPr lang="en-GB"/>
              <a:pPr>
                <a:defRPr/>
              </a:pPr>
              <a:t>24/02/2020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0F5E742B-E5A7-414C-9450-E932FC05CF2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84250" y="685800"/>
            <a:ext cx="4889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04D45AAE-D090-4E52-B24B-4ECB11A17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3F4FF2A-1269-4D01-928C-1A84367EE74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015BB27-C2A6-42F0-8D4A-BC72568901E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fld id="{BAD19754-8938-49CA-92C9-73BE5BB0B0C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3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8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 smtClean="0"/>
          </a:p>
        </p:txBody>
      </p:sp>
      <p:sp>
        <p:nvSpPr>
          <p:cNvPr id="41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8C77B58-2940-41F7-8C43-226FC9162E5B}" type="slidenum">
              <a:rPr lang="en-GB" altLang="en-US"/>
              <a:pPr/>
              <a:t>9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2AE59-37F1-4E67-8831-0DCF8FF590F6}" type="datetimeFigureOut">
              <a:rPr lang="en-GB"/>
              <a:pPr>
                <a:defRPr/>
              </a:pPr>
              <a:t>24/02/2020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141030-D2AF-47D2-B035-0DC5BF04F8F0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2A6ED7-EE1E-4DC9-9E7B-03F05A421DB9}" type="datetimeFigureOut">
              <a:rPr lang="en-GB"/>
              <a:pPr>
                <a:defRPr/>
              </a:pPr>
              <a:t>24/02/2020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B4756-7D6F-41FA-98CD-E62447F6A7D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4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FA7AE4-AEFD-4919-853A-78F35C3CBD25}" type="datetimeFigureOut">
              <a:rPr lang="en-GB"/>
              <a:pPr>
                <a:defRPr/>
              </a:pPr>
              <a:t>24/02/2020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069963-B5DB-4346-95C5-D7FA25CBB8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476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97301" y="2311401"/>
            <a:ext cx="3260725" cy="6537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9E6B08-E35A-45D1-BA71-91A7D4523C9B}" type="datetimeFigureOut">
              <a:rPr lang="en-GB"/>
              <a:pPr>
                <a:defRPr/>
              </a:pPr>
              <a:t>24/02/2020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A062-ED66-4FF8-AA83-1FAC4A207C7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1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1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2" y="1535113"/>
            <a:ext cx="437858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2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93F1CC-EBB2-4688-9718-FE5467B07365}" type="datetimeFigureOut">
              <a:rPr lang="en-GB"/>
              <a:pPr>
                <a:defRPr/>
              </a:pPr>
              <a:t>24/02/2020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DC144B-862F-4F29-9427-C8291236830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2406DA-298E-4084-9AF5-F5F894E49DDD}" type="datetimeFigureOut">
              <a:rPr lang="en-GB"/>
              <a:pPr>
                <a:defRPr/>
              </a:pPr>
              <a:t>24/02/2020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A97CD90-22FB-454E-B930-FD9624CFEE22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1A307-3869-46B2-AC72-FB8276B33408}" type="datetimeFigureOut">
              <a:rPr lang="en-GB"/>
              <a:pPr>
                <a:defRPr/>
              </a:pPr>
              <a:t>24/02/2020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2A79E-CFFD-4680-A788-2E4ACE3690F1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1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1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D9B9B-3978-41BC-8B29-D8BD425F7196}" type="datetimeFigureOut">
              <a:rPr lang="en-GB"/>
              <a:pPr>
                <a:defRPr/>
              </a:pPr>
              <a:t>24/02/2020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58C88D-2CD7-46DC-9512-5DD668865215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EAC1A1-8F53-4A69-92ED-968E4CCF42ED}" type="datetimeFigureOut">
              <a:rPr lang="en-GB"/>
              <a:pPr>
                <a:defRPr/>
              </a:pPr>
              <a:t>24/02/2020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E83A41-F2C2-4D26-AB2A-CB8490175494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9091C-32FB-43CD-B728-E6791B629B50}" type="datetimeFigureOut">
              <a:rPr lang="en-GB"/>
              <a:pPr>
                <a:defRPr/>
              </a:pPr>
              <a:t>24/02/2020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BF93F5-5D1C-402F-8A4E-B44C3007A95A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386387" y="396875"/>
            <a:ext cx="1671638" cy="84518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476" y="396875"/>
            <a:ext cx="4849813" cy="84518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37A9F-4E34-4094-A0DF-61D1FB43F74D}" type="datetimeFigureOut">
              <a:rPr lang="en-GB"/>
              <a:pPr>
                <a:defRPr/>
              </a:pPr>
              <a:t>24/02/2020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964F1D-FAC3-4EEC-ABD5-3C5779B6E69B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5300" y="277813"/>
            <a:ext cx="89154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5300" y="1620838"/>
            <a:ext cx="8915400" cy="4586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EF769A5-8296-4044-9A0C-77EA29F418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95300" y="6440488"/>
            <a:ext cx="23114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97562E-26A7-4FDE-B8E4-39E10BB4848E}" type="datetimeFigureOut">
              <a:rPr lang="en-GB"/>
              <a:pPr>
                <a:defRPr/>
              </a:pPr>
              <a:t>24/02/2020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4944516-C25F-4700-AA29-68A74F579FF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84550" y="6440488"/>
            <a:ext cx="3136900" cy="3698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C42189A-8F05-40FD-8135-8C419433F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099300" y="6440488"/>
            <a:ext cx="2311400" cy="369887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fld id="{353DE432-53A8-4C5B-8684-5A55E3332ABF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hyperlink" Target="http://upload.wikimedia.org/wikipedia/commons/5/55/Solar_Life_Cycle.svg" TargetMode="Externa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10050464" y="4481785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5" name="AutoShape 37"/>
          <p:cNvSpPr>
            <a:spLocks noChangeArrowheads="1"/>
          </p:cNvSpPr>
          <p:nvPr/>
        </p:nvSpPr>
        <p:spPr bwMode="auto">
          <a:xfrm>
            <a:off x="238092" y="616724"/>
            <a:ext cx="4786346" cy="1380321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6" name="Text Box 38"/>
          <p:cNvSpPr txBox="1">
            <a:spLocks noChangeArrowheads="1"/>
          </p:cNvSpPr>
          <p:nvPr/>
        </p:nvSpPr>
        <p:spPr bwMode="auto">
          <a:xfrm>
            <a:off x="309530" y="616723"/>
            <a:ext cx="3643338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GB" sz="1000" dirty="0" smtClean="0"/>
              <a:t>What is the </a:t>
            </a:r>
            <a:r>
              <a:rPr lang="en-GB" sz="1000" b="1" i="1" dirty="0" smtClean="0"/>
              <a:t>principal </a:t>
            </a:r>
            <a:r>
              <a:rPr lang="en-GB" sz="1000" b="1" i="1" dirty="0" smtClean="0"/>
              <a:t>focus F,</a:t>
            </a:r>
            <a:r>
              <a:rPr lang="en-GB" sz="1000" dirty="0" smtClean="0"/>
              <a:t> of a </a:t>
            </a:r>
            <a:r>
              <a:rPr lang="en-GB" sz="1000" dirty="0" smtClean="0"/>
              <a:t>lens?</a:t>
            </a:r>
            <a:endParaRPr lang="en-GB" sz="1000" dirty="0" smtClean="0"/>
          </a:p>
          <a:p>
            <a:pPr eaLnBrk="1" hangingPunct="1">
              <a:spcBef>
                <a:spcPct val="50000"/>
              </a:spcBef>
            </a:pPr>
            <a:endParaRPr lang="en-GB" altLang="en-US" sz="1000" dirty="0">
              <a:latin typeface="Comic Sans MS" pitchFamily="66" charset="0"/>
            </a:endParaRPr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5457056" y="4554364"/>
            <a:ext cx="4248472" cy="85725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5529065" y="4554363"/>
            <a:ext cx="403244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chromatic aberration?</a:t>
            </a:r>
          </a:p>
          <a:p>
            <a:endParaRPr lang="en-GB" sz="1000" b="1" i="1" dirty="0" smtClean="0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Astrophysics: Lenses and Optical Telescopes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7" name="AutoShape 37"/>
          <p:cNvSpPr>
            <a:spLocks noChangeArrowheads="1"/>
          </p:cNvSpPr>
          <p:nvPr/>
        </p:nvSpPr>
        <p:spPr bwMode="auto">
          <a:xfrm>
            <a:off x="5119654" y="607034"/>
            <a:ext cx="4585874" cy="2507170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8" name="Text Box 38"/>
          <p:cNvSpPr txBox="1">
            <a:spLocks noChangeArrowheads="1"/>
          </p:cNvSpPr>
          <p:nvPr/>
        </p:nvSpPr>
        <p:spPr bwMode="auto">
          <a:xfrm>
            <a:off x="5169024" y="665932"/>
            <a:ext cx="429841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normal adjustment for a refracting telescope? Draw the lens diagram.</a:t>
            </a:r>
          </a:p>
          <a:p>
            <a:endParaRPr lang="en-GB" sz="1000" dirty="0" smtClean="0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2" name="Text Box 29"/>
          <p:cNvSpPr txBox="1">
            <a:spLocks noChangeArrowheads="1"/>
          </p:cNvSpPr>
          <p:nvPr/>
        </p:nvSpPr>
        <p:spPr bwMode="auto">
          <a:xfrm>
            <a:off x="10050464" y="5410478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26" name="Text Box 29"/>
          <p:cNvSpPr txBox="1">
            <a:spLocks noChangeArrowheads="1"/>
          </p:cNvSpPr>
          <p:nvPr/>
        </p:nvSpPr>
        <p:spPr bwMode="auto">
          <a:xfrm>
            <a:off x="382556" y="2188359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1" name="AutoShape 43"/>
          <p:cNvSpPr>
            <a:spLocks noChangeArrowheads="1"/>
          </p:cNvSpPr>
          <p:nvPr/>
        </p:nvSpPr>
        <p:spPr bwMode="auto">
          <a:xfrm>
            <a:off x="238092" y="2116922"/>
            <a:ext cx="4786346" cy="1000132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2" name="Text Box 44"/>
          <p:cNvSpPr txBox="1">
            <a:spLocks noChangeArrowheads="1"/>
          </p:cNvSpPr>
          <p:nvPr/>
        </p:nvSpPr>
        <p:spPr bwMode="auto">
          <a:xfrm>
            <a:off x="238093" y="2116921"/>
            <a:ext cx="4714907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the </a:t>
            </a:r>
            <a:r>
              <a:rPr lang="en-GB" sz="1000" b="1" i="1" dirty="0" smtClean="0"/>
              <a:t>focal </a:t>
            </a:r>
            <a:r>
              <a:rPr lang="en-GB" sz="1000" b="1" i="1" dirty="0" smtClean="0"/>
              <a:t>length f</a:t>
            </a:r>
            <a:r>
              <a:rPr lang="en-GB" sz="1000" b="1" i="1" dirty="0" smtClean="0"/>
              <a:t>, of a lens?</a:t>
            </a:r>
          </a:p>
          <a:p>
            <a:endParaRPr lang="en-GB" sz="1000" dirty="0" smtClean="0"/>
          </a:p>
          <a:p>
            <a:endParaRPr lang="en-GB" sz="1000" i="1" dirty="0" smtClean="0"/>
          </a:p>
          <a:p>
            <a:endParaRPr lang="en-GB" sz="1000" i="1" dirty="0" smtClean="0"/>
          </a:p>
        </p:txBody>
      </p:sp>
      <p:sp>
        <p:nvSpPr>
          <p:cNvPr id="33" name="AutoShape 43"/>
          <p:cNvSpPr>
            <a:spLocks noChangeArrowheads="1"/>
          </p:cNvSpPr>
          <p:nvPr/>
        </p:nvSpPr>
        <p:spPr bwMode="auto">
          <a:xfrm>
            <a:off x="200472" y="3258221"/>
            <a:ext cx="9539444" cy="115212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4" name="Text Box 44"/>
          <p:cNvSpPr txBox="1">
            <a:spLocks noChangeArrowheads="1"/>
          </p:cNvSpPr>
          <p:nvPr/>
        </p:nvSpPr>
        <p:spPr bwMode="auto">
          <a:xfrm>
            <a:off x="416496" y="3330228"/>
            <a:ext cx="37444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angular magnification? Give the equation.</a:t>
            </a:r>
            <a:endParaRPr lang="en-GB" sz="1000" dirty="0" smtClean="0"/>
          </a:p>
          <a:p>
            <a:endParaRPr lang="en-GB" sz="1000" dirty="0" smtClean="0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6" name="AutoShape 37"/>
          <p:cNvSpPr>
            <a:spLocks noChangeArrowheads="1"/>
          </p:cNvSpPr>
          <p:nvPr/>
        </p:nvSpPr>
        <p:spPr bwMode="auto">
          <a:xfrm>
            <a:off x="200472" y="4554364"/>
            <a:ext cx="5112568" cy="2160240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auto">
          <a:xfrm>
            <a:off x="271910" y="4625802"/>
            <a:ext cx="4897114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a </a:t>
            </a:r>
            <a:r>
              <a:rPr lang="en-GB" sz="1000" dirty="0" err="1" smtClean="0"/>
              <a:t>Casseqrain</a:t>
            </a:r>
            <a:r>
              <a:rPr lang="en-GB" sz="1000" dirty="0" smtClean="0"/>
              <a:t> telescope? Draw a lens diagram.</a:t>
            </a:r>
          </a:p>
          <a:p>
            <a:endParaRPr lang="en-GB" sz="1000" dirty="0" smtClean="0"/>
          </a:p>
          <a:p>
            <a:endParaRPr lang="en-GB" sz="1000" dirty="0" smtClean="0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2" name="AutoShape 43"/>
          <p:cNvSpPr>
            <a:spLocks noChangeArrowheads="1"/>
          </p:cNvSpPr>
          <p:nvPr/>
        </p:nvSpPr>
        <p:spPr bwMode="auto">
          <a:xfrm>
            <a:off x="5457056" y="5490468"/>
            <a:ext cx="4248472" cy="115212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5" name="Text Box 44"/>
          <p:cNvSpPr txBox="1">
            <a:spLocks noChangeArrowheads="1"/>
          </p:cNvSpPr>
          <p:nvPr/>
        </p:nvSpPr>
        <p:spPr bwMode="auto">
          <a:xfrm>
            <a:off x="5529064" y="5562476"/>
            <a:ext cx="403244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spherical aberration?</a:t>
            </a:r>
          </a:p>
          <a:p>
            <a:endParaRPr lang="en-GB" sz="1000" b="1" i="1" dirty="0" smtClean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Astrophysics: Reflector Vs Refractor telescopes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6" name="AutoShape 37"/>
          <p:cNvSpPr>
            <a:spLocks noChangeArrowheads="1"/>
          </p:cNvSpPr>
          <p:nvPr/>
        </p:nvSpPr>
        <p:spPr bwMode="auto">
          <a:xfrm>
            <a:off x="200472" y="593925"/>
            <a:ext cx="9433048" cy="1080120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auto">
          <a:xfrm>
            <a:off x="271910" y="665362"/>
            <a:ext cx="464347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How does Chromatic Aberration effect the two different types of telescopes?</a:t>
            </a:r>
            <a:endParaRPr lang="en-GB" sz="1000" dirty="0" smtClean="0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5" name="Rectangle 11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35" name="Table 34"/>
          <p:cNvGraphicFramePr>
            <a:graphicFrameLocks noGrp="1"/>
          </p:cNvGraphicFramePr>
          <p:nvPr/>
        </p:nvGraphicFramePr>
        <p:xfrm>
          <a:off x="344488" y="953964"/>
          <a:ext cx="7344816" cy="571056"/>
        </p:xfrm>
        <a:graphic>
          <a:graphicData uri="http://schemas.openxmlformats.org/drawingml/2006/table">
            <a:tbl>
              <a:tblPr/>
              <a:tblGrid>
                <a:gridCol w="1584176"/>
                <a:gridCol w="3312103"/>
                <a:gridCol w="2448537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GB" sz="1100" dirty="0">
                        <a:latin typeface="Calibri"/>
                        <a:ea typeface="Times New Roman"/>
                        <a:cs typeface="Mang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Mangal"/>
                        </a:rPr>
                        <a:t>REFRACTORS</a:t>
                      </a:r>
                      <a:endParaRPr lang="en-GB" sz="110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b="1">
                          <a:latin typeface="Arial"/>
                          <a:ea typeface="Times New Roman"/>
                          <a:cs typeface="Mangal"/>
                        </a:rPr>
                        <a:t>REFLECTORS</a:t>
                      </a:r>
                      <a:endParaRPr lang="en-GB" sz="110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Arial"/>
                          <a:ea typeface="Times New Roman"/>
                          <a:cs typeface="Mangal"/>
                        </a:rPr>
                        <a:t>Chromatic Aberration</a:t>
                      </a:r>
                      <a:endParaRPr lang="en-GB" sz="1100" dirty="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latin typeface="Calibri"/>
                        <a:ea typeface="Calibri"/>
                        <a:cs typeface="Mang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7" name="AutoShape 37"/>
          <p:cNvSpPr>
            <a:spLocks noChangeArrowheads="1"/>
          </p:cNvSpPr>
          <p:nvPr/>
        </p:nvSpPr>
        <p:spPr bwMode="auto">
          <a:xfrm>
            <a:off x="200472" y="1818060"/>
            <a:ext cx="9433048" cy="864096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8" name="Text Box 38"/>
          <p:cNvSpPr txBox="1">
            <a:spLocks noChangeArrowheads="1"/>
          </p:cNvSpPr>
          <p:nvPr/>
        </p:nvSpPr>
        <p:spPr bwMode="auto">
          <a:xfrm>
            <a:off x="271910" y="1889497"/>
            <a:ext cx="464347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How does Spherical Aberration effect the two different types of telescopes?</a:t>
            </a:r>
            <a:endParaRPr lang="en-GB" sz="1000" dirty="0" smtClean="0"/>
          </a:p>
        </p:txBody>
      </p:sp>
      <p:sp>
        <p:nvSpPr>
          <p:cNvPr id="41" name="AutoShape 37"/>
          <p:cNvSpPr>
            <a:spLocks noChangeArrowheads="1"/>
          </p:cNvSpPr>
          <p:nvPr/>
        </p:nvSpPr>
        <p:spPr bwMode="auto">
          <a:xfrm>
            <a:off x="200472" y="2826172"/>
            <a:ext cx="9433048" cy="864096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2" name="Text Box 38"/>
          <p:cNvSpPr txBox="1">
            <a:spLocks noChangeArrowheads="1"/>
          </p:cNvSpPr>
          <p:nvPr/>
        </p:nvSpPr>
        <p:spPr bwMode="auto">
          <a:xfrm>
            <a:off x="271910" y="2897609"/>
            <a:ext cx="464347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How does the light gathering power effect the two different types of telescopes?</a:t>
            </a:r>
            <a:endParaRPr lang="en-GB" sz="1000" dirty="0" smtClean="0"/>
          </a:p>
        </p:txBody>
      </p:sp>
      <p:sp>
        <p:nvSpPr>
          <p:cNvPr id="43" name="AutoShape 37"/>
          <p:cNvSpPr>
            <a:spLocks noChangeArrowheads="1"/>
          </p:cNvSpPr>
          <p:nvPr/>
        </p:nvSpPr>
        <p:spPr bwMode="auto">
          <a:xfrm>
            <a:off x="200472" y="3834284"/>
            <a:ext cx="9433048" cy="864096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4" name="Text Box 38"/>
          <p:cNvSpPr txBox="1">
            <a:spLocks noChangeArrowheads="1"/>
          </p:cNvSpPr>
          <p:nvPr/>
        </p:nvSpPr>
        <p:spPr bwMode="auto">
          <a:xfrm>
            <a:off x="271910" y="3905721"/>
            <a:ext cx="464347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How does the resolving power effect the two different types of telescopes?</a:t>
            </a:r>
            <a:endParaRPr lang="en-GB" sz="1000" dirty="0" smtClean="0"/>
          </a:p>
        </p:txBody>
      </p:sp>
      <p:sp>
        <p:nvSpPr>
          <p:cNvPr id="47" name="AutoShape 37"/>
          <p:cNvSpPr>
            <a:spLocks noChangeArrowheads="1"/>
          </p:cNvSpPr>
          <p:nvPr/>
        </p:nvSpPr>
        <p:spPr bwMode="auto">
          <a:xfrm>
            <a:off x="200472" y="4842396"/>
            <a:ext cx="9433048" cy="864096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8" name="Text Box 38"/>
          <p:cNvSpPr txBox="1">
            <a:spLocks noChangeArrowheads="1"/>
          </p:cNvSpPr>
          <p:nvPr/>
        </p:nvSpPr>
        <p:spPr bwMode="auto">
          <a:xfrm>
            <a:off x="271910" y="4913833"/>
            <a:ext cx="464347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How is the lens manufacture different for both telescopes?</a:t>
            </a:r>
            <a:endParaRPr lang="en-GB" sz="1000" dirty="0" smtClean="0"/>
          </a:p>
        </p:txBody>
      </p:sp>
      <p:sp>
        <p:nvSpPr>
          <p:cNvPr id="49" name="AutoShape 37"/>
          <p:cNvSpPr>
            <a:spLocks noChangeArrowheads="1"/>
          </p:cNvSpPr>
          <p:nvPr/>
        </p:nvSpPr>
        <p:spPr bwMode="auto">
          <a:xfrm>
            <a:off x="200472" y="5850508"/>
            <a:ext cx="9433048" cy="864096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0" name="Text Box 38"/>
          <p:cNvSpPr txBox="1">
            <a:spLocks noChangeArrowheads="1"/>
          </p:cNvSpPr>
          <p:nvPr/>
        </p:nvSpPr>
        <p:spPr bwMode="auto">
          <a:xfrm>
            <a:off x="271910" y="5921945"/>
            <a:ext cx="4643470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Explain one main disadvantage of reflective telescopes?</a:t>
            </a:r>
            <a:endParaRPr lang="en-GB" sz="1000" dirty="0" smtClean="0"/>
          </a:p>
        </p:txBody>
      </p:sp>
      <p:graphicFrame>
        <p:nvGraphicFramePr>
          <p:cNvPr id="51" name="Table 50"/>
          <p:cNvGraphicFramePr>
            <a:graphicFrameLocks noGrp="1"/>
          </p:cNvGraphicFramePr>
          <p:nvPr/>
        </p:nvGraphicFramePr>
        <p:xfrm>
          <a:off x="1856656" y="2178100"/>
          <a:ext cx="5868670" cy="374269"/>
        </p:xfrm>
        <a:graphic>
          <a:graphicData uri="http://schemas.openxmlformats.org/drawingml/2006/table">
            <a:tbl>
              <a:tblPr/>
              <a:tblGrid>
                <a:gridCol w="1955800"/>
                <a:gridCol w="1956435"/>
                <a:gridCol w="1956435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Arial"/>
                          <a:ea typeface="Times New Roman"/>
                          <a:cs typeface="Mangal"/>
                        </a:rPr>
                        <a:t>Spherical Aberration</a:t>
                      </a:r>
                      <a:endParaRPr lang="en-GB" sz="1100" dirty="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latin typeface="Calibri"/>
                        <a:ea typeface="Calibri"/>
                        <a:cs typeface="Mang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Arial"/>
                          <a:ea typeface="Times New Roman"/>
                          <a:cs typeface="Mangal"/>
                        </a:rPr>
                        <a:t> </a:t>
                      </a:r>
                      <a:endParaRPr lang="en-GB" sz="1100" dirty="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2" name="Table 51"/>
          <p:cNvGraphicFramePr>
            <a:graphicFrameLocks noGrp="1"/>
          </p:cNvGraphicFramePr>
          <p:nvPr/>
        </p:nvGraphicFramePr>
        <p:xfrm>
          <a:off x="1856656" y="3186212"/>
          <a:ext cx="5868670" cy="374269"/>
        </p:xfrm>
        <a:graphic>
          <a:graphicData uri="http://schemas.openxmlformats.org/drawingml/2006/table">
            <a:tbl>
              <a:tblPr/>
              <a:tblGrid>
                <a:gridCol w="1955800"/>
                <a:gridCol w="391287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Arial"/>
                          <a:ea typeface="Times New Roman"/>
                          <a:cs typeface="Mangal"/>
                        </a:rPr>
                        <a:t>Light gathering power</a:t>
                      </a:r>
                      <a:endParaRPr lang="en-GB" sz="1100" dirty="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latin typeface="Calibri"/>
                        <a:ea typeface="Calibri"/>
                        <a:cs typeface="Mang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3" name="Table 52"/>
          <p:cNvGraphicFramePr>
            <a:graphicFrameLocks noGrp="1"/>
          </p:cNvGraphicFramePr>
          <p:nvPr/>
        </p:nvGraphicFramePr>
        <p:xfrm>
          <a:off x="1856656" y="4194324"/>
          <a:ext cx="5868670" cy="402781"/>
        </p:xfrm>
        <a:graphic>
          <a:graphicData uri="http://schemas.openxmlformats.org/drawingml/2006/table">
            <a:tbl>
              <a:tblPr/>
              <a:tblGrid>
                <a:gridCol w="1955800"/>
                <a:gridCol w="391287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Arial"/>
                          <a:ea typeface="Times New Roman"/>
                          <a:cs typeface="Mangal"/>
                        </a:rPr>
                        <a:t>Resolving power</a:t>
                      </a:r>
                      <a:endParaRPr lang="en-GB" sz="1100" dirty="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dirty="0" smtClean="0">
                        <a:latin typeface="Arial"/>
                        <a:ea typeface="Times New Roman"/>
                        <a:cs typeface="Mang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latin typeface="Arial"/>
                        <a:ea typeface="Times New Roman"/>
                        <a:cs typeface="Mang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4" name="Table 53"/>
          <p:cNvGraphicFramePr>
            <a:graphicFrameLocks noGrp="1"/>
          </p:cNvGraphicFramePr>
          <p:nvPr/>
        </p:nvGraphicFramePr>
        <p:xfrm>
          <a:off x="1208584" y="5202436"/>
          <a:ext cx="7398831" cy="407099"/>
        </p:xfrm>
        <a:graphic>
          <a:graphicData uri="http://schemas.openxmlformats.org/drawingml/2006/table">
            <a:tbl>
              <a:tblPr/>
              <a:tblGrid>
                <a:gridCol w="2465743"/>
                <a:gridCol w="4933088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Arial"/>
                          <a:ea typeface="Times New Roman"/>
                          <a:cs typeface="Mangal"/>
                        </a:rPr>
                        <a:t>Manufacture</a:t>
                      </a:r>
                      <a:endParaRPr lang="en-GB" sz="1100" dirty="0">
                        <a:latin typeface="Calibri"/>
                        <a:ea typeface="Calibri"/>
                        <a:cs typeface="Mang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Arial"/>
                          <a:ea typeface="Times New Roman"/>
                          <a:cs typeface="Mangal"/>
                        </a:rPr>
                        <a:t> </a:t>
                      </a:r>
                      <a:endParaRPr lang="en-GB" sz="1100" dirty="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latin typeface="Calibri"/>
                        <a:ea typeface="Calibri"/>
                        <a:cs typeface="Mang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5" name="Table 54"/>
          <p:cNvGraphicFramePr>
            <a:graphicFrameLocks noGrp="1"/>
          </p:cNvGraphicFramePr>
          <p:nvPr/>
        </p:nvGraphicFramePr>
        <p:xfrm>
          <a:off x="2018665" y="6221972"/>
          <a:ext cx="5868670" cy="374269"/>
        </p:xfrm>
        <a:graphic>
          <a:graphicData uri="http://schemas.openxmlformats.org/drawingml/2006/table">
            <a:tbl>
              <a:tblPr/>
              <a:tblGrid>
                <a:gridCol w="1955800"/>
                <a:gridCol w="391287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latin typeface="Arial"/>
                          <a:ea typeface="Times New Roman"/>
                          <a:cs typeface="Mangal"/>
                        </a:rPr>
                        <a:t>Disadvantage of reflectors</a:t>
                      </a:r>
                      <a:endParaRPr lang="en-GB" sz="1100" dirty="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latin typeface="Calibri"/>
                        <a:ea typeface="Calibri"/>
                        <a:cs typeface="Mangal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latin typeface="Calibri"/>
                        <a:ea typeface="Calibri"/>
                        <a:cs typeface="Mangal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Astrophysics: Reflector Vs Refractor telescopes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6" name="AutoShape 37"/>
          <p:cNvSpPr>
            <a:spLocks noChangeArrowheads="1"/>
          </p:cNvSpPr>
          <p:nvPr/>
        </p:nvSpPr>
        <p:spPr bwMode="auto">
          <a:xfrm>
            <a:off x="200472" y="593925"/>
            <a:ext cx="9433048" cy="1080120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auto">
          <a:xfrm>
            <a:off x="271910" y="665362"/>
            <a:ext cx="640928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Explain what the collective power of a telescope is.</a:t>
            </a:r>
          </a:p>
          <a:p>
            <a:endParaRPr lang="en-GB" sz="1000" b="1" i="1" dirty="0" smtClean="0"/>
          </a:p>
          <a:p>
            <a:endParaRPr lang="en-GB" sz="1000" b="1" i="1" dirty="0" smtClean="0"/>
          </a:p>
          <a:p>
            <a:endParaRPr lang="en-GB" sz="1000" dirty="0" smtClean="0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5" name="Rectangle 11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7" name="AutoShape 37"/>
          <p:cNvSpPr>
            <a:spLocks noChangeArrowheads="1"/>
          </p:cNvSpPr>
          <p:nvPr/>
        </p:nvSpPr>
        <p:spPr bwMode="auto">
          <a:xfrm>
            <a:off x="200472" y="1818060"/>
            <a:ext cx="9433048" cy="864096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8" name="Text Box 38"/>
          <p:cNvSpPr txBox="1">
            <a:spLocks noChangeArrowheads="1"/>
          </p:cNvSpPr>
          <p:nvPr/>
        </p:nvSpPr>
        <p:spPr bwMode="auto">
          <a:xfrm>
            <a:off x="271910" y="1889497"/>
            <a:ext cx="914558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the resolving power of a telescope? Give the equation.</a:t>
            </a:r>
          </a:p>
          <a:p>
            <a:endParaRPr lang="en-GB" sz="1000" b="1" i="1" dirty="0" smtClean="0"/>
          </a:p>
          <a:p>
            <a:endParaRPr lang="en-GB" sz="1000" dirty="0" smtClean="0"/>
          </a:p>
        </p:txBody>
      </p:sp>
      <p:sp>
        <p:nvSpPr>
          <p:cNvPr id="41" name="AutoShape 37"/>
          <p:cNvSpPr>
            <a:spLocks noChangeArrowheads="1"/>
          </p:cNvSpPr>
          <p:nvPr/>
        </p:nvSpPr>
        <p:spPr bwMode="auto">
          <a:xfrm>
            <a:off x="200472" y="2826172"/>
            <a:ext cx="9433048" cy="864096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2" name="Text Box 38"/>
          <p:cNvSpPr txBox="1">
            <a:spLocks noChangeArrowheads="1"/>
          </p:cNvSpPr>
          <p:nvPr/>
        </p:nvSpPr>
        <p:spPr bwMode="auto">
          <a:xfrm>
            <a:off x="271910" y="2897609"/>
            <a:ext cx="907357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How can we improve resolving power?</a:t>
            </a:r>
          </a:p>
          <a:p>
            <a:endParaRPr lang="en-GB" sz="1000" dirty="0" smtClean="0"/>
          </a:p>
          <a:p>
            <a:r>
              <a:rPr lang="en-GB" sz="1000" dirty="0" smtClean="0"/>
              <a:t>.</a:t>
            </a:r>
            <a:endParaRPr lang="en-GB" sz="1000" dirty="0" smtClean="0"/>
          </a:p>
          <a:p>
            <a:endParaRPr lang="en-GB" sz="1000" dirty="0" smtClean="0"/>
          </a:p>
        </p:txBody>
      </p:sp>
      <p:sp>
        <p:nvSpPr>
          <p:cNvPr id="43" name="AutoShape 37"/>
          <p:cNvSpPr>
            <a:spLocks noChangeArrowheads="1"/>
          </p:cNvSpPr>
          <p:nvPr/>
        </p:nvSpPr>
        <p:spPr bwMode="auto">
          <a:xfrm>
            <a:off x="200472" y="3762276"/>
            <a:ext cx="9433048" cy="936104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4" name="Text Box 38"/>
          <p:cNvSpPr txBox="1">
            <a:spLocks noChangeArrowheads="1"/>
          </p:cNvSpPr>
          <p:nvPr/>
        </p:nvSpPr>
        <p:spPr bwMode="auto">
          <a:xfrm>
            <a:off x="272480" y="3834284"/>
            <a:ext cx="914558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Rayleigh’s criterion and resolving power?</a:t>
            </a:r>
          </a:p>
          <a:p>
            <a:endParaRPr lang="en-GB" sz="1000" dirty="0" smtClean="0"/>
          </a:p>
          <a:p>
            <a:endParaRPr lang="en-GB" sz="1000" dirty="0" smtClean="0"/>
          </a:p>
        </p:txBody>
      </p:sp>
      <p:sp>
        <p:nvSpPr>
          <p:cNvPr id="47" name="AutoShape 37"/>
          <p:cNvSpPr>
            <a:spLocks noChangeArrowheads="1"/>
          </p:cNvSpPr>
          <p:nvPr/>
        </p:nvSpPr>
        <p:spPr bwMode="auto">
          <a:xfrm>
            <a:off x="200472" y="4842396"/>
            <a:ext cx="3744416" cy="1944216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8" name="Text Box 38"/>
          <p:cNvSpPr txBox="1">
            <a:spLocks noChangeArrowheads="1"/>
          </p:cNvSpPr>
          <p:nvPr/>
        </p:nvSpPr>
        <p:spPr bwMode="auto">
          <a:xfrm>
            <a:off x="271910" y="4913833"/>
            <a:ext cx="345695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Sketch a diffraction patter from a circular aperture showing resolution</a:t>
            </a:r>
            <a:endParaRPr lang="en-GB" sz="1000" dirty="0" smtClean="0"/>
          </a:p>
        </p:txBody>
      </p:sp>
      <p:sp>
        <p:nvSpPr>
          <p:cNvPr id="32" name="AutoShape 37"/>
          <p:cNvSpPr>
            <a:spLocks noChangeArrowheads="1"/>
          </p:cNvSpPr>
          <p:nvPr/>
        </p:nvSpPr>
        <p:spPr bwMode="auto">
          <a:xfrm>
            <a:off x="4016896" y="4842396"/>
            <a:ext cx="5616624" cy="792088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3" name="Text Box 38"/>
          <p:cNvSpPr txBox="1">
            <a:spLocks noChangeArrowheads="1"/>
          </p:cNvSpPr>
          <p:nvPr/>
        </p:nvSpPr>
        <p:spPr bwMode="auto">
          <a:xfrm>
            <a:off x="4088904" y="4914404"/>
            <a:ext cx="54006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dirty="0" smtClean="0"/>
              <a:t>What is a </a:t>
            </a:r>
            <a:r>
              <a:rPr lang="en-GB" sz="1000" b="1" dirty="0" err="1" smtClean="0"/>
              <a:t>CCD</a:t>
            </a:r>
            <a:r>
              <a:rPr lang="en-GB" sz="1000" b="1" dirty="0" smtClean="0"/>
              <a:t>?</a:t>
            </a:r>
          </a:p>
          <a:p>
            <a:endParaRPr lang="en-GB" sz="1000" b="1" dirty="0" smtClean="0"/>
          </a:p>
          <a:p>
            <a:endParaRPr lang="en-GB" sz="1000" dirty="0" smtClean="0"/>
          </a:p>
        </p:txBody>
      </p:sp>
      <p:sp>
        <p:nvSpPr>
          <p:cNvPr id="40" name="AutoShape 37"/>
          <p:cNvSpPr>
            <a:spLocks noChangeArrowheads="1"/>
          </p:cNvSpPr>
          <p:nvPr/>
        </p:nvSpPr>
        <p:spPr bwMode="auto">
          <a:xfrm>
            <a:off x="4016896" y="5850508"/>
            <a:ext cx="5616624" cy="936104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5" name="Text Box 38"/>
          <p:cNvSpPr txBox="1">
            <a:spLocks noChangeArrowheads="1"/>
          </p:cNvSpPr>
          <p:nvPr/>
        </p:nvSpPr>
        <p:spPr bwMode="auto">
          <a:xfrm>
            <a:off x="4088904" y="5922516"/>
            <a:ext cx="464347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dirty="0" smtClean="0"/>
              <a:t>What is quantum efficiency?</a:t>
            </a:r>
            <a:endParaRPr lang="en-GB" sz="1000" dirty="0" smtClean="0"/>
          </a:p>
          <a:p>
            <a:endParaRPr lang="en-GB" sz="10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Astrophysics: Non-optical telescopes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6" name="AutoShape 37"/>
          <p:cNvSpPr>
            <a:spLocks noChangeArrowheads="1"/>
          </p:cNvSpPr>
          <p:nvPr/>
        </p:nvSpPr>
        <p:spPr bwMode="auto">
          <a:xfrm>
            <a:off x="200472" y="593925"/>
            <a:ext cx="9433048" cy="1080120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auto">
          <a:xfrm>
            <a:off x="1496616" y="737940"/>
            <a:ext cx="7848872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the resolving power of a radio telescope?</a:t>
            </a:r>
          </a:p>
          <a:p>
            <a:endParaRPr lang="en-GB" sz="1000" dirty="0" smtClean="0"/>
          </a:p>
          <a:p>
            <a:endParaRPr lang="en-GB" sz="1000" dirty="0" smtClean="0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5" name="Rectangle 11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7" name="AutoShape 37"/>
          <p:cNvSpPr>
            <a:spLocks noChangeArrowheads="1"/>
          </p:cNvSpPr>
          <p:nvPr/>
        </p:nvSpPr>
        <p:spPr bwMode="auto">
          <a:xfrm>
            <a:off x="200472" y="1818060"/>
            <a:ext cx="9433048" cy="1008112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8" name="Text Box 38"/>
          <p:cNvSpPr txBox="1">
            <a:spLocks noChangeArrowheads="1"/>
          </p:cNvSpPr>
          <p:nvPr/>
        </p:nvSpPr>
        <p:spPr bwMode="auto">
          <a:xfrm>
            <a:off x="271910" y="1889497"/>
            <a:ext cx="914558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Give some details about the dish structure itself:</a:t>
            </a:r>
          </a:p>
          <a:p>
            <a:endParaRPr lang="en-GB" sz="1000" dirty="0" smtClean="0"/>
          </a:p>
          <a:p>
            <a:r>
              <a:rPr lang="en-GB" sz="1000" dirty="0" smtClean="0"/>
              <a:t>.</a:t>
            </a:r>
            <a:endParaRPr lang="en-GB" sz="1000" dirty="0" smtClean="0"/>
          </a:p>
        </p:txBody>
      </p:sp>
      <p:sp>
        <p:nvSpPr>
          <p:cNvPr id="41" name="AutoShape 37"/>
          <p:cNvSpPr>
            <a:spLocks noChangeArrowheads="1"/>
          </p:cNvSpPr>
          <p:nvPr/>
        </p:nvSpPr>
        <p:spPr bwMode="auto">
          <a:xfrm>
            <a:off x="200472" y="2970188"/>
            <a:ext cx="9433048" cy="1224136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2" name="Text Box 38"/>
          <p:cNvSpPr txBox="1">
            <a:spLocks noChangeArrowheads="1"/>
          </p:cNvSpPr>
          <p:nvPr/>
        </p:nvSpPr>
        <p:spPr bwMode="auto">
          <a:xfrm>
            <a:off x="271910" y="3041624"/>
            <a:ext cx="9217594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/>
            <a:r>
              <a:rPr lang="en-GB" sz="1000" dirty="0" smtClean="0"/>
              <a:t>Write some points about </a:t>
            </a:r>
            <a:r>
              <a:rPr lang="en-GB" sz="1000" dirty="0" err="1" smtClean="0"/>
              <a:t>InfraRed</a:t>
            </a:r>
            <a:r>
              <a:rPr lang="en-GB" sz="1000" dirty="0" smtClean="0"/>
              <a:t> telescopes.</a:t>
            </a:r>
          </a:p>
          <a:p>
            <a:pPr lvl="0"/>
            <a:endParaRPr lang="en-GB" sz="1000" dirty="0" smtClean="0"/>
          </a:p>
          <a:p>
            <a:endParaRPr lang="en-GB" sz="1000" dirty="0" smtClean="0"/>
          </a:p>
        </p:txBody>
      </p:sp>
      <p:sp>
        <p:nvSpPr>
          <p:cNvPr id="43" name="AutoShape 37"/>
          <p:cNvSpPr>
            <a:spLocks noChangeArrowheads="1"/>
          </p:cNvSpPr>
          <p:nvPr/>
        </p:nvSpPr>
        <p:spPr bwMode="auto">
          <a:xfrm>
            <a:off x="200472" y="4338340"/>
            <a:ext cx="9433048" cy="1224136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4" name="Text Box 38"/>
          <p:cNvSpPr txBox="1">
            <a:spLocks noChangeArrowheads="1"/>
          </p:cNvSpPr>
          <p:nvPr/>
        </p:nvSpPr>
        <p:spPr bwMode="auto">
          <a:xfrm>
            <a:off x="272480" y="4410348"/>
            <a:ext cx="734538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/>
            <a:r>
              <a:rPr lang="en-GB" sz="1000" dirty="0" smtClean="0"/>
              <a:t>Write some points about UV telescopes.</a:t>
            </a:r>
          </a:p>
          <a:p>
            <a:pPr lvl="0"/>
            <a:endParaRPr lang="en-GB" sz="1000" dirty="0" smtClean="0"/>
          </a:p>
          <a:p>
            <a:endParaRPr lang="en-GB" sz="1000" dirty="0" smtClean="0"/>
          </a:p>
        </p:txBody>
      </p:sp>
      <p:pic>
        <p:nvPicPr>
          <p:cNvPr id="29" name="Picture 28" descr="http://www.skinners-physics.co.uk/Year%2012,13/astrop1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4488" y="881956"/>
            <a:ext cx="822808" cy="723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AutoShape 37"/>
          <p:cNvSpPr>
            <a:spLocks noChangeArrowheads="1"/>
          </p:cNvSpPr>
          <p:nvPr/>
        </p:nvSpPr>
        <p:spPr bwMode="auto">
          <a:xfrm>
            <a:off x="200472" y="5706492"/>
            <a:ext cx="9433048" cy="1080120"/>
          </a:xfrm>
          <a:prstGeom prst="roundRect">
            <a:avLst>
              <a:gd name="adj" fmla="val 7421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4" name="Text Box 38"/>
          <p:cNvSpPr txBox="1">
            <a:spLocks noChangeArrowheads="1"/>
          </p:cNvSpPr>
          <p:nvPr/>
        </p:nvSpPr>
        <p:spPr bwMode="auto">
          <a:xfrm>
            <a:off x="272480" y="5778500"/>
            <a:ext cx="734538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0"/>
            <a:r>
              <a:rPr lang="en-GB" sz="1000" dirty="0" smtClean="0"/>
              <a:t>Write some points about X-Ray telescopes.</a:t>
            </a:r>
            <a:endParaRPr lang="en-GB" sz="1000" dirty="0" smtClean="0"/>
          </a:p>
          <a:p>
            <a:endParaRPr lang="en-GB" sz="10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Astrophysics: Classification of stars by brightness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6" name="AutoShape 37"/>
          <p:cNvSpPr>
            <a:spLocks noChangeArrowheads="1"/>
          </p:cNvSpPr>
          <p:nvPr/>
        </p:nvSpPr>
        <p:spPr bwMode="auto">
          <a:xfrm>
            <a:off x="200472" y="593925"/>
            <a:ext cx="9433048" cy="4608512"/>
          </a:xfrm>
          <a:prstGeom prst="roundRect">
            <a:avLst>
              <a:gd name="adj" fmla="val 373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auto">
          <a:xfrm>
            <a:off x="416496" y="737940"/>
            <a:ext cx="7489402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Using triangles/diagrams, show what a parsec and an </a:t>
            </a:r>
            <a:r>
              <a:rPr lang="en-GB" sz="1000" dirty="0" err="1" smtClean="0"/>
              <a:t>arcsec</a:t>
            </a:r>
            <a:r>
              <a:rPr lang="en-GB" sz="1000" dirty="0" smtClean="0"/>
              <a:t> are.</a:t>
            </a:r>
            <a:endParaRPr lang="en-GB" sz="1000" dirty="0" smtClean="0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5" name="Rectangle 11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" name="Text Box 38"/>
          <p:cNvSpPr txBox="1">
            <a:spLocks noChangeArrowheads="1"/>
          </p:cNvSpPr>
          <p:nvPr/>
        </p:nvSpPr>
        <p:spPr bwMode="auto">
          <a:xfrm>
            <a:off x="560512" y="5418460"/>
            <a:ext cx="8784976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an Astronomical Unit? Give equation.</a:t>
            </a:r>
          </a:p>
          <a:p>
            <a:endParaRPr lang="en-GB" sz="1000" b="1" i="1" dirty="0" smtClean="0"/>
          </a:p>
          <a:p>
            <a:endParaRPr lang="en-GB" sz="1000" dirty="0" smtClean="0"/>
          </a:p>
        </p:txBody>
      </p:sp>
      <p:sp>
        <p:nvSpPr>
          <p:cNvPr id="17" name="AutoShape 37"/>
          <p:cNvSpPr>
            <a:spLocks noChangeArrowheads="1"/>
          </p:cNvSpPr>
          <p:nvPr/>
        </p:nvSpPr>
        <p:spPr bwMode="auto">
          <a:xfrm>
            <a:off x="200472" y="5346452"/>
            <a:ext cx="9433048" cy="1440160"/>
          </a:xfrm>
          <a:prstGeom prst="roundRect">
            <a:avLst>
              <a:gd name="adj" fmla="val 373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Astrophysics: Classification of stars by temperature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6" name="AutoShape 37"/>
          <p:cNvSpPr>
            <a:spLocks noChangeArrowheads="1"/>
          </p:cNvSpPr>
          <p:nvPr/>
        </p:nvSpPr>
        <p:spPr bwMode="auto">
          <a:xfrm>
            <a:off x="200472" y="593925"/>
            <a:ext cx="9433048" cy="3384376"/>
          </a:xfrm>
          <a:prstGeom prst="roundRect">
            <a:avLst>
              <a:gd name="adj" fmla="val 373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auto">
          <a:xfrm>
            <a:off x="416496" y="737940"/>
            <a:ext cx="907300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i="1" dirty="0" smtClean="0"/>
              <a:t>A</a:t>
            </a:r>
            <a:r>
              <a:rPr lang="en-GB" sz="1000" b="1" i="1" dirty="0" smtClean="0"/>
              <a:t> black body</a:t>
            </a:r>
            <a:r>
              <a:rPr lang="en-GB" sz="1000" b="1" dirty="0" smtClean="0"/>
              <a:t> </a:t>
            </a:r>
            <a:r>
              <a:rPr lang="en-GB" sz="1000" dirty="0" smtClean="0"/>
              <a:t>is a perfect emitter and absorber of electromagnetic radiation. We assume that a star is a black body </a:t>
            </a:r>
            <a:r>
              <a:rPr lang="en-GB" sz="1000" dirty="0" smtClean="0"/>
              <a:t>emitter.</a:t>
            </a:r>
          </a:p>
          <a:p>
            <a:r>
              <a:rPr lang="en-GB" sz="1000" dirty="0" smtClean="0"/>
              <a:t>A diagram for the Intensity </a:t>
            </a:r>
            <a:r>
              <a:rPr lang="en-GB" sz="1000" dirty="0" smtClean="0"/>
              <a:t>/ wavelength variation for stars of different </a:t>
            </a:r>
            <a:r>
              <a:rPr lang="en-GB" sz="1000" dirty="0" smtClean="0"/>
              <a:t>temperature is given.</a:t>
            </a:r>
            <a:endParaRPr lang="en-GB" sz="1000" dirty="0" smtClean="0"/>
          </a:p>
          <a:p>
            <a:endParaRPr lang="en-GB" sz="1000" dirty="0" smtClean="0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5" name="Rectangle 11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6" name="Text Box 38"/>
          <p:cNvSpPr txBox="1">
            <a:spLocks noChangeArrowheads="1"/>
          </p:cNvSpPr>
          <p:nvPr/>
        </p:nvSpPr>
        <p:spPr bwMode="auto">
          <a:xfrm>
            <a:off x="4880992" y="1314004"/>
            <a:ext cx="4536504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Wien’s law? Give the equation.</a:t>
            </a:r>
          </a:p>
          <a:p>
            <a:endParaRPr lang="en-GB" sz="1000" b="1" i="1" dirty="0" smtClean="0"/>
          </a:p>
          <a:p>
            <a:endParaRPr lang="en-GB" sz="1000" dirty="0" smtClean="0"/>
          </a:p>
          <a:p>
            <a:endParaRPr lang="en-GB" sz="1000" dirty="0" smtClean="0"/>
          </a:p>
          <a:p>
            <a:endParaRPr lang="en-GB" sz="1000" dirty="0" smtClean="0"/>
          </a:p>
          <a:p>
            <a:endParaRPr lang="en-GB" sz="1000" dirty="0" smtClean="0"/>
          </a:p>
          <a:p>
            <a:r>
              <a:rPr lang="en-GB" sz="1000" dirty="0" smtClean="0"/>
              <a:t> </a:t>
            </a:r>
          </a:p>
          <a:p>
            <a:endParaRPr lang="en-GB" sz="1000" b="1" i="1" dirty="0" smtClean="0"/>
          </a:p>
          <a:p>
            <a:r>
              <a:rPr lang="en-GB" sz="1000" b="1" i="1" dirty="0" smtClean="0"/>
              <a:t>What is Stefan’s law? Give the equation.</a:t>
            </a:r>
          </a:p>
          <a:p>
            <a:endParaRPr lang="en-GB" sz="1000" b="1" i="1" dirty="0" smtClean="0"/>
          </a:p>
          <a:p>
            <a:endParaRPr lang="en-GB" sz="1000" dirty="0" smtClean="0"/>
          </a:p>
        </p:txBody>
      </p:sp>
      <p:pic>
        <p:nvPicPr>
          <p:cNvPr id="17" name="Picture 16" descr="http://www.skinners-physics.co.uk/Year%2012,13/astrop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2480" y="1314004"/>
            <a:ext cx="4536503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7" descr="http://www.skinners-physics.co.uk/Year%2012,13/astrop4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464" y="4626372"/>
            <a:ext cx="5688632" cy="21372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272480" y="4194324"/>
            <a:ext cx="5112568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Stellar spectral classes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O(hottest, blue)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A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F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G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K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Arial" pitchFamily="34" charset="0"/>
              </a:rPr>
              <a:t> </a:t>
            </a:r>
            <a:r>
              <a:rPr kumimoji="0" lang="en-GB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M(coolest, red).</a:t>
            </a:r>
            <a:r>
              <a:rPr kumimoji="0" lang="en-GB" sz="1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Fill in the blank columns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792760" y="5058420"/>
            <a:ext cx="1224136" cy="1296144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4088904" y="5058420"/>
            <a:ext cx="1584176" cy="1296144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083" name="Rectangle 3"/>
          <p:cNvSpPr>
            <a:spLocks noChangeArrowheads="1"/>
          </p:cNvSpPr>
          <p:nvPr/>
        </p:nvSpPr>
        <p:spPr bwMode="auto">
          <a:xfrm>
            <a:off x="6105128" y="4338340"/>
            <a:ext cx="33843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Balmer</a:t>
            </a:r>
            <a:r>
              <a:rPr kumimoji="0" lang="en-GB" sz="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absorption lines for hydrogen</a:t>
            </a: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(which occur when hydrogen atoms in the star get excited to the n=2 level)</a:t>
            </a:r>
            <a:endParaRPr kumimoji="0" lang="en-GB" sz="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Mangal"/>
              </a:rPr>
              <a:t>    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6082" name="Picture 8" descr="http://www.skinners-physics.co.uk/Year%2012,13/absorption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77136" y="4842396"/>
            <a:ext cx="3012604" cy="434705"/>
          </a:xfrm>
          <a:prstGeom prst="rect">
            <a:avLst/>
          </a:prstGeom>
          <a:noFill/>
        </p:spPr>
      </p:pic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6033120" y="5490468"/>
            <a:ext cx="363581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What does the intensity</a:t>
            </a:r>
            <a:r>
              <a:rPr kumimoji="0" lang="en-GB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of the absorption lines depend on?</a:t>
            </a:r>
            <a:endParaRPr kumimoji="0" lang="en-GB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GB" sz="8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25" name="AutoShape 37"/>
          <p:cNvSpPr>
            <a:spLocks noChangeArrowheads="1"/>
          </p:cNvSpPr>
          <p:nvPr/>
        </p:nvSpPr>
        <p:spPr bwMode="auto">
          <a:xfrm>
            <a:off x="128464" y="4194324"/>
            <a:ext cx="5688632" cy="2592288"/>
          </a:xfrm>
          <a:prstGeom prst="roundRect">
            <a:avLst>
              <a:gd name="adj" fmla="val 373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6" name="AutoShape 37"/>
          <p:cNvSpPr>
            <a:spLocks noChangeArrowheads="1"/>
          </p:cNvSpPr>
          <p:nvPr/>
        </p:nvSpPr>
        <p:spPr bwMode="auto">
          <a:xfrm>
            <a:off x="5961112" y="4194324"/>
            <a:ext cx="3744416" cy="2592288"/>
          </a:xfrm>
          <a:prstGeom prst="roundRect">
            <a:avLst>
              <a:gd name="adj" fmla="val 373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Astrophysics: </a:t>
            </a:r>
            <a:r>
              <a:rPr lang="en-GB" b="1" dirty="0" err="1" smtClean="0"/>
              <a:t>Hertzsprung</a:t>
            </a:r>
            <a:r>
              <a:rPr lang="en-GB" b="1" dirty="0" smtClean="0"/>
              <a:t>-Russell </a:t>
            </a:r>
            <a:r>
              <a:rPr lang="en-GB" b="1" dirty="0" smtClean="0"/>
              <a:t>(HR) Diagram</a:t>
            </a:r>
            <a:endParaRPr lang="en-GB" dirty="0" smtClean="0"/>
          </a:p>
          <a:p>
            <a:pPr algn="ctr" eaLnBrk="1" hangingPunct="1">
              <a:spcBef>
                <a:spcPct val="50000"/>
              </a:spcBef>
            </a:pP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6" name="AutoShape 37"/>
          <p:cNvSpPr>
            <a:spLocks noChangeArrowheads="1"/>
          </p:cNvSpPr>
          <p:nvPr/>
        </p:nvSpPr>
        <p:spPr bwMode="auto">
          <a:xfrm>
            <a:off x="200472" y="593925"/>
            <a:ext cx="5040560" cy="3384376"/>
          </a:xfrm>
          <a:prstGeom prst="roundRect">
            <a:avLst>
              <a:gd name="adj" fmla="val 373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auto">
          <a:xfrm>
            <a:off x="416496" y="737940"/>
            <a:ext cx="748940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i="1" dirty="0" smtClean="0"/>
              <a:t>What is a</a:t>
            </a:r>
            <a:r>
              <a:rPr lang="en-GB" sz="1000" b="1" dirty="0" smtClean="0"/>
              <a:t> </a:t>
            </a:r>
            <a:r>
              <a:rPr lang="en-GB" sz="1000" b="1" dirty="0" err="1" smtClean="0"/>
              <a:t>Hertzsprung</a:t>
            </a:r>
            <a:r>
              <a:rPr lang="en-GB" sz="1000" b="1" dirty="0" smtClean="0"/>
              <a:t>-Russell (HR) </a:t>
            </a:r>
            <a:r>
              <a:rPr lang="en-GB" sz="1000" b="1" dirty="0" smtClean="0"/>
              <a:t>Diagram and what does it show us?</a:t>
            </a:r>
            <a:r>
              <a:rPr lang="en-GB" sz="1000" i="1" dirty="0" smtClean="0"/>
              <a:t> </a:t>
            </a:r>
            <a:endParaRPr lang="en-GB" sz="1000" dirty="0" smtClean="0"/>
          </a:p>
          <a:p>
            <a:endParaRPr lang="en-GB" sz="1000" dirty="0" smtClean="0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5" name="Rectangle 11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6081" name="Rectangle 1"/>
          <p:cNvSpPr>
            <a:spLocks noChangeArrowheads="1"/>
          </p:cNvSpPr>
          <p:nvPr/>
        </p:nvSpPr>
        <p:spPr bwMode="auto">
          <a:xfrm>
            <a:off x="5457056" y="573889"/>
            <a:ext cx="381642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Sketch a diagram for the Sun’s evolution using Luminosity and Temperature</a:t>
            </a:r>
            <a:endParaRPr kumimoji="0" lang="en-GB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681192" y="1241996"/>
            <a:ext cx="1224136" cy="1296144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084" name="Rectangle 4"/>
          <p:cNvSpPr>
            <a:spLocks noChangeArrowheads="1"/>
          </p:cNvSpPr>
          <p:nvPr/>
        </p:nvSpPr>
        <p:spPr bwMode="auto">
          <a:xfrm>
            <a:off x="416496" y="4266332"/>
            <a:ext cx="3635812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Use the diagram below</a:t>
            </a:r>
            <a:r>
              <a:rPr kumimoji="0" lang="en-GB" sz="8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to describe and explain the life cycle of the Sun</a:t>
            </a:r>
            <a:endParaRPr kumimoji="0" lang="en-GB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AutoShape 37"/>
          <p:cNvSpPr>
            <a:spLocks noChangeArrowheads="1"/>
          </p:cNvSpPr>
          <p:nvPr/>
        </p:nvSpPr>
        <p:spPr bwMode="auto">
          <a:xfrm>
            <a:off x="5313040" y="593924"/>
            <a:ext cx="4392488" cy="3384376"/>
          </a:xfrm>
          <a:prstGeom prst="roundRect">
            <a:avLst>
              <a:gd name="adj" fmla="val 373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26" name="AutoShape 37"/>
          <p:cNvSpPr>
            <a:spLocks noChangeArrowheads="1"/>
          </p:cNvSpPr>
          <p:nvPr/>
        </p:nvSpPr>
        <p:spPr bwMode="auto">
          <a:xfrm>
            <a:off x="200472" y="4194324"/>
            <a:ext cx="9505056" cy="2592288"/>
          </a:xfrm>
          <a:prstGeom prst="roundRect">
            <a:avLst>
              <a:gd name="adj" fmla="val 373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pic>
        <p:nvPicPr>
          <p:cNvPr id="27" name="Picture 26" descr="http://www.skinners-physics.co.uk/Year%2012,13/astrop5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2480" y="953964"/>
            <a:ext cx="2808312" cy="284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8" descr="http://www.skinners-physics.co.uk/Year%2012,13/astrop8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01072" y="1025972"/>
            <a:ext cx="3168352" cy="2812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29" descr="File:Solar Life Cycle.svg">
            <a:hlinkClick r:id="rId5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4488" y="4482356"/>
            <a:ext cx="4032448" cy="86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7848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Astrophysics: </a:t>
            </a:r>
            <a:r>
              <a:rPr lang="en-GB" altLang="en-US" b="1" dirty="0" smtClean="0"/>
              <a:t>Life cycle of a star</a:t>
            </a:r>
            <a:endParaRPr lang="en-GB" dirty="0" smtClean="0"/>
          </a:p>
          <a:p>
            <a:pPr algn="ctr" eaLnBrk="1" hangingPunct="1">
              <a:spcBef>
                <a:spcPct val="50000"/>
              </a:spcBef>
            </a:pP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36" name="AutoShape 37"/>
          <p:cNvSpPr>
            <a:spLocks noChangeArrowheads="1"/>
          </p:cNvSpPr>
          <p:nvPr/>
        </p:nvSpPr>
        <p:spPr bwMode="auto">
          <a:xfrm>
            <a:off x="200472" y="593924"/>
            <a:ext cx="9577064" cy="6192687"/>
          </a:xfrm>
          <a:prstGeom prst="roundRect">
            <a:avLst>
              <a:gd name="adj" fmla="val 3730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auto">
          <a:xfrm>
            <a:off x="416496" y="737940"/>
            <a:ext cx="9145016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i="1" dirty="0" smtClean="0"/>
              <a:t>Using the diagram describe and explain the life cycle of a star giving descriptions of each stage of the matter, use the terms below to help..</a:t>
            </a:r>
            <a:endParaRPr lang="en-GB" sz="1000" dirty="0" smtClean="0"/>
          </a:p>
          <a:p>
            <a:endParaRPr lang="en-GB" sz="1000" dirty="0" smtClean="0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5" name="Rectangle 11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3" name="Picture 22" descr="http://www.skinners-physics.co.uk/Year%2012,13/astrop6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6496" y="1097980"/>
            <a:ext cx="4531995" cy="3235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Text Box 38"/>
          <p:cNvSpPr txBox="1">
            <a:spLocks noChangeArrowheads="1"/>
          </p:cNvSpPr>
          <p:nvPr/>
        </p:nvSpPr>
        <p:spPr bwMode="auto">
          <a:xfrm>
            <a:off x="344488" y="5274444"/>
            <a:ext cx="748940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dirty="0" smtClean="0"/>
              <a:t>neutron stars </a:t>
            </a:r>
            <a:r>
              <a:rPr lang="en-GB" sz="1000" dirty="0" smtClean="0"/>
              <a:t>- the remains of a massive star consisting entirely of neutrons- extremely dense, escape velocity close to light speed.</a:t>
            </a:r>
          </a:p>
          <a:p>
            <a:r>
              <a:rPr lang="en-GB" sz="1000" dirty="0" smtClean="0"/>
              <a:t> </a:t>
            </a:r>
          </a:p>
          <a:p>
            <a:r>
              <a:rPr lang="en-GB" sz="1000" b="1" dirty="0" smtClean="0"/>
              <a:t>black hole - </a:t>
            </a:r>
            <a:r>
              <a:rPr lang="en-GB" sz="1000" dirty="0" smtClean="0"/>
              <a:t>remains of very massive star, absorbs all light that hits it, escape velocity &gt; than speed of light. </a:t>
            </a:r>
            <a:r>
              <a:rPr lang="en-GB" sz="1000" dirty="0" err="1" smtClean="0"/>
              <a:t>Supermassive</a:t>
            </a:r>
            <a:r>
              <a:rPr lang="en-GB" sz="1000" dirty="0" smtClean="0"/>
              <a:t> black holes at the centre of galaxies.</a:t>
            </a:r>
          </a:p>
          <a:p>
            <a:r>
              <a:rPr lang="en-GB" sz="1000" b="1" dirty="0" smtClean="0"/>
              <a:t>Gamma ray bursts</a:t>
            </a:r>
            <a:r>
              <a:rPr lang="en-GB" sz="1000" dirty="0" smtClean="0"/>
              <a:t> - due to the collapse of supergiant stars to form neutron stars or black holes.</a:t>
            </a:r>
          </a:p>
          <a:p>
            <a:r>
              <a:rPr lang="en-GB" sz="1000" b="1" dirty="0" smtClean="0"/>
              <a:t>type </a:t>
            </a:r>
            <a:r>
              <a:rPr lang="en-GB" sz="1000" b="1" dirty="0" err="1" smtClean="0"/>
              <a:t>1a</a:t>
            </a:r>
            <a:r>
              <a:rPr lang="en-GB" sz="1000" b="1" dirty="0" smtClean="0"/>
              <a:t> supernovae</a:t>
            </a:r>
            <a:r>
              <a:rPr lang="en-GB" sz="1000" dirty="0" smtClean="0"/>
              <a:t> used as standard candles to determine distances. </a:t>
            </a:r>
          </a:p>
          <a:p>
            <a:endParaRPr lang="en-GB" sz="1000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21">
            <a:extLst>
              <a:ext uri="{FF2B5EF4-FFF2-40B4-BE49-F238E27FC236}">
                <a16:creationId xmlns:a16="http://schemas.microsoft.com/office/drawing/2014/main" xmlns="" id="{DB093BBD-EF08-416E-B669-D8E6848F88B9}"/>
              </a:ext>
            </a:extLst>
          </p:cNvPr>
          <p:cNvSpPr/>
          <p:nvPr/>
        </p:nvSpPr>
        <p:spPr>
          <a:xfrm>
            <a:off x="200025" y="161925"/>
            <a:ext cx="9432925" cy="320675"/>
          </a:xfrm>
          <a:prstGeom prst="roundRect">
            <a:avLst>
              <a:gd name="adj" fmla="val 4537"/>
            </a:avLst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416944" y="737369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7" name="Text Box 41"/>
          <p:cNvSpPr txBox="1">
            <a:spLocks noChangeArrowheads="1"/>
          </p:cNvSpPr>
          <p:nvPr/>
        </p:nvSpPr>
        <p:spPr bwMode="auto">
          <a:xfrm>
            <a:off x="8193088" y="0"/>
            <a:ext cx="15128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088" name="AutoShape 43"/>
          <p:cNvSpPr>
            <a:spLocks noChangeArrowheads="1"/>
          </p:cNvSpPr>
          <p:nvPr/>
        </p:nvSpPr>
        <p:spPr bwMode="auto">
          <a:xfrm>
            <a:off x="272480" y="665932"/>
            <a:ext cx="4752528" cy="1512168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089" name="Text Box 44"/>
          <p:cNvSpPr txBox="1">
            <a:spLocks noChangeArrowheads="1"/>
          </p:cNvSpPr>
          <p:nvPr/>
        </p:nvSpPr>
        <p:spPr bwMode="auto">
          <a:xfrm>
            <a:off x="272481" y="665931"/>
            <a:ext cx="4286279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is </a:t>
            </a:r>
            <a:r>
              <a:rPr lang="en-GB" sz="1000" dirty="0" err="1" smtClean="0"/>
              <a:t>doppler</a:t>
            </a:r>
            <a:r>
              <a:rPr lang="en-GB" sz="1000" dirty="0" smtClean="0"/>
              <a:t> shift? Give equation and explain the terms</a:t>
            </a:r>
            <a:endParaRPr lang="en-GB" sz="1000" dirty="0" smtClean="0"/>
          </a:p>
          <a:p>
            <a:endParaRPr lang="en-GB" sz="1000" b="1" i="1" dirty="0" smtClean="0"/>
          </a:p>
        </p:txBody>
      </p:sp>
      <p:sp>
        <p:nvSpPr>
          <p:cNvPr id="3090" name="Text Box 73"/>
          <p:cNvSpPr txBox="1">
            <a:spLocks noChangeArrowheads="1"/>
          </p:cNvSpPr>
          <p:nvPr/>
        </p:nvSpPr>
        <p:spPr bwMode="auto">
          <a:xfrm>
            <a:off x="238092" y="161925"/>
            <a:ext cx="935837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n-GB" altLang="en-US" b="1" dirty="0" smtClean="0">
                <a:latin typeface="Comic Sans MS" pitchFamily="66" charset="0"/>
              </a:rPr>
              <a:t>Astrophysics: Cosmology</a:t>
            </a:r>
            <a:endParaRPr lang="en-GB" altLang="en-US" b="1" dirty="0">
              <a:latin typeface="Comic Sans MS" pitchFamily="66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3" name="Rectangle 9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995" name="Rectangle 11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41" name="AutoShape 43"/>
          <p:cNvSpPr>
            <a:spLocks noChangeArrowheads="1"/>
          </p:cNvSpPr>
          <p:nvPr/>
        </p:nvSpPr>
        <p:spPr bwMode="auto">
          <a:xfrm>
            <a:off x="5169024" y="665932"/>
            <a:ext cx="4464496" cy="144016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3" name="Text Box 44"/>
          <p:cNvSpPr txBox="1">
            <a:spLocks noChangeArrowheads="1"/>
          </p:cNvSpPr>
          <p:nvPr/>
        </p:nvSpPr>
        <p:spPr bwMode="auto">
          <a:xfrm>
            <a:off x="5241032" y="737940"/>
            <a:ext cx="424847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dirty="0" smtClean="0"/>
              <a:t>What evidence is there of the big bang theory?</a:t>
            </a:r>
          </a:p>
          <a:p>
            <a:endParaRPr lang="en-GB" sz="1000" dirty="0" smtClean="0"/>
          </a:p>
          <a:p>
            <a:endParaRPr lang="en-GB" sz="1000" dirty="0" smtClean="0"/>
          </a:p>
          <a:p>
            <a:endParaRPr lang="en-GB" sz="1000" b="1" i="1" dirty="0" smtClean="0"/>
          </a:p>
        </p:txBody>
      </p:sp>
      <p:sp>
        <p:nvSpPr>
          <p:cNvPr id="47" name="Text Box 29"/>
          <p:cNvSpPr txBox="1">
            <a:spLocks noChangeArrowheads="1"/>
          </p:cNvSpPr>
          <p:nvPr/>
        </p:nvSpPr>
        <p:spPr bwMode="auto">
          <a:xfrm>
            <a:off x="416943" y="2321546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48" name="AutoShape 43"/>
          <p:cNvSpPr>
            <a:spLocks noChangeArrowheads="1"/>
          </p:cNvSpPr>
          <p:nvPr/>
        </p:nvSpPr>
        <p:spPr bwMode="auto">
          <a:xfrm>
            <a:off x="272479" y="2250109"/>
            <a:ext cx="5867036" cy="142876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49" name="Text Box 44"/>
          <p:cNvSpPr txBox="1">
            <a:spLocks noChangeArrowheads="1"/>
          </p:cNvSpPr>
          <p:nvPr/>
        </p:nvSpPr>
        <p:spPr bwMode="auto">
          <a:xfrm>
            <a:off x="272480" y="2250108"/>
            <a:ext cx="585791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is Hubble’s </a:t>
            </a:r>
            <a:r>
              <a:rPr lang="en-GB" sz="1000" b="1" i="1" dirty="0" smtClean="0"/>
              <a:t>Law:</a:t>
            </a:r>
            <a:r>
              <a:rPr lang="en-GB" sz="1000" b="1" dirty="0" smtClean="0"/>
              <a:t> </a:t>
            </a:r>
            <a:endParaRPr lang="en-GB" sz="1000" dirty="0" smtClean="0"/>
          </a:p>
          <a:p>
            <a:endParaRPr lang="en-GB" sz="1000" dirty="0" smtClean="0"/>
          </a:p>
        </p:txBody>
      </p:sp>
      <p:sp>
        <p:nvSpPr>
          <p:cNvPr id="51" name="Text Box 29"/>
          <p:cNvSpPr txBox="1">
            <a:spLocks noChangeArrowheads="1"/>
          </p:cNvSpPr>
          <p:nvPr/>
        </p:nvSpPr>
        <p:spPr bwMode="auto">
          <a:xfrm>
            <a:off x="382556" y="5688821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52" name="AutoShape 43"/>
          <p:cNvSpPr>
            <a:spLocks noChangeArrowheads="1"/>
          </p:cNvSpPr>
          <p:nvPr/>
        </p:nvSpPr>
        <p:spPr bwMode="auto">
          <a:xfrm>
            <a:off x="6249144" y="2250108"/>
            <a:ext cx="3490772" cy="4464496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53" name="Text Box 44"/>
          <p:cNvSpPr txBox="1">
            <a:spLocks noChangeArrowheads="1"/>
          </p:cNvSpPr>
          <p:nvPr/>
        </p:nvSpPr>
        <p:spPr bwMode="auto">
          <a:xfrm>
            <a:off x="6321152" y="2394124"/>
            <a:ext cx="324036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dirty="0" smtClean="0"/>
              <a:t>What are </a:t>
            </a:r>
            <a:r>
              <a:rPr lang="en-GB" sz="1000" b="1" dirty="0" err="1" smtClean="0"/>
              <a:t>Exoplanets</a:t>
            </a:r>
            <a:r>
              <a:rPr lang="en-GB" sz="1000" b="1" dirty="0" smtClean="0"/>
              <a:t> and what are the detection methods?</a:t>
            </a:r>
          </a:p>
          <a:p>
            <a:endParaRPr lang="en-GB" sz="1000" dirty="0" smtClean="0"/>
          </a:p>
          <a:p>
            <a:endParaRPr lang="en-GB" sz="1000" b="1" i="1" dirty="0" smtClean="0"/>
          </a:p>
        </p:txBody>
      </p:sp>
      <p:sp>
        <p:nvSpPr>
          <p:cNvPr id="30" name="Text Box 29"/>
          <p:cNvSpPr txBox="1">
            <a:spLocks noChangeArrowheads="1"/>
          </p:cNvSpPr>
          <p:nvPr/>
        </p:nvSpPr>
        <p:spPr bwMode="auto">
          <a:xfrm>
            <a:off x="416944" y="3905721"/>
            <a:ext cx="18716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endParaRPr lang="en-GB" altLang="en-US"/>
          </a:p>
        </p:txBody>
      </p:sp>
      <p:sp>
        <p:nvSpPr>
          <p:cNvPr id="31" name="AutoShape 43"/>
          <p:cNvSpPr>
            <a:spLocks noChangeArrowheads="1"/>
          </p:cNvSpPr>
          <p:nvPr/>
        </p:nvSpPr>
        <p:spPr bwMode="auto">
          <a:xfrm>
            <a:off x="272480" y="3834284"/>
            <a:ext cx="5867036" cy="1428760"/>
          </a:xfrm>
          <a:prstGeom prst="roundRect">
            <a:avLst>
              <a:gd name="adj" fmla="val 6097"/>
            </a:avLst>
          </a:prstGeom>
          <a:noFill/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n-GB" altLang="en-US"/>
          </a:p>
        </p:txBody>
      </p:sp>
      <p:sp>
        <p:nvSpPr>
          <p:cNvPr id="32" name="Text Box 44"/>
          <p:cNvSpPr txBox="1">
            <a:spLocks noChangeArrowheads="1"/>
          </p:cNvSpPr>
          <p:nvPr/>
        </p:nvSpPr>
        <p:spPr bwMode="auto">
          <a:xfrm>
            <a:off x="272481" y="3834283"/>
            <a:ext cx="5857915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GB" sz="1000" b="1" i="1" dirty="0" smtClean="0"/>
              <a:t>What are Quasars?</a:t>
            </a:r>
          </a:p>
          <a:p>
            <a:endParaRPr lang="en-GB" sz="1000" b="1" i="1" dirty="0" smtClean="0"/>
          </a:p>
          <a:p>
            <a:endParaRPr lang="en-GB" sz="1000" b="1" i="1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893</TotalTime>
  <Words>553</Words>
  <Application>Microsoft Office PowerPoint</Application>
  <PresentationFormat>Custom</PresentationFormat>
  <Paragraphs>91</Paragraphs>
  <Slides>9</Slides>
  <Notes>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PK</dc:creator>
  <cp:lastModifiedBy>SangiKat</cp:lastModifiedBy>
  <cp:revision>135</cp:revision>
  <dcterms:created xsi:type="dcterms:W3CDTF">2011-08-26T09:55:57Z</dcterms:created>
  <dcterms:modified xsi:type="dcterms:W3CDTF">2020-02-24T04:01:11Z</dcterms:modified>
</cp:coreProperties>
</file>