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645243" y="-52979"/>
            <a:ext cx="423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Finance Education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125067"/>
              </p:ext>
            </p:extLst>
          </p:nvPr>
        </p:nvGraphicFramePr>
        <p:xfrm>
          <a:off x="9398197" y="2196904"/>
          <a:ext cx="2663981" cy="4576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474">
                  <a:extLst>
                    <a:ext uri="{9D8B030D-6E8A-4147-A177-3AD203B41FA5}">
                      <a16:colId xmlns:a16="http://schemas.microsoft.com/office/drawing/2014/main" val="425618070"/>
                    </a:ext>
                  </a:extLst>
                </a:gridCol>
                <a:gridCol w="1757507">
                  <a:extLst>
                    <a:ext uri="{9D8B030D-6E8A-4147-A177-3AD203B41FA5}">
                      <a16:colId xmlns:a16="http://schemas.microsoft.com/office/drawing/2014/main" val="3810866473"/>
                    </a:ext>
                  </a:extLst>
                </a:gridCol>
              </a:tblGrid>
              <a:tr h="1848274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Credit card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A card that allows you to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 Borrow money against a line of credit, otherwise known as the card’s credit limit.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9231677"/>
                  </a:ext>
                </a:extLst>
              </a:tr>
              <a:tr h="2728404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Debit Card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A payment card that deducts money directly from a consumer’s checking account to pay for a purchase. Debit cards mean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</a:rPr>
                        <a:t> you don’t have to carry cash around.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40862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736" y="0"/>
            <a:ext cx="929944" cy="649209"/>
          </a:xfrm>
          <a:prstGeom prst="rect">
            <a:avLst/>
          </a:prstGeom>
        </p:spPr>
      </p:pic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847E415A-F2E6-4A50-B2BA-2B8E68EAB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740256"/>
              </p:ext>
            </p:extLst>
          </p:nvPr>
        </p:nvGraphicFramePr>
        <p:xfrm>
          <a:off x="70708" y="96815"/>
          <a:ext cx="3462578" cy="6631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483">
                  <a:extLst>
                    <a:ext uri="{9D8B030D-6E8A-4147-A177-3AD203B41FA5}">
                      <a16:colId xmlns:a16="http://schemas.microsoft.com/office/drawing/2014/main" val="2571364725"/>
                    </a:ext>
                  </a:extLst>
                </a:gridCol>
                <a:gridCol w="2367095">
                  <a:extLst>
                    <a:ext uri="{9D8B030D-6E8A-4147-A177-3AD203B41FA5}">
                      <a16:colId xmlns:a16="http://schemas.microsoft.com/office/drawing/2014/main" val="2751920256"/>
                    </a:ext>
                  </a:extLst>
                </a:gridCol>
              </a:tblGrid>
              <a:tr h="854872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Money received, usually on a regular basis from work or investments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5660643"/>
                  </a:ext>
                </a:extLst>
              </a:tr>
              <a:tr h="458791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Expenditure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Money that is spent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423179"/>
                  </a:ext>
                </a:extLst>
              </a:tr>
              <a:tr h="854872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Budget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estimate of income and expenditure for a set period of time.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664332"/>
                  </a:ext>
                </a:extLst>
              </a:tr>
              <a:tr h="104484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Money charged/paid regularly at the rate of money that is lent, or for delaying repayment.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608406"/>
                  </a:ext>
                </a:extLst>
              </a:tr>
              <a:tr h="81436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 tax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Paid directly to government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income tax)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367771"/>
                  </a:ext>
                </a:extLst>
              </a:tr>
              <a:tr h="81436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Indirect tax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Collected by someone else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retailer) and then paid to government.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681492"/>
                  </a:ext>
                </a:extLst>
              </a:tr>
              <a:tr h="974819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Insurance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contract in which an individual receives financial protection against losses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car insurance)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8008317"/>
                  </a:ext>
                </a:extLst>
              </a:tr>
              <a:tr h="81436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retirement plan to provide an individual with steady income during retirement.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500460"/>
                  </a:ext>
                </a:extLst>
              </a:tr>
            </a:tbl>
          </a:graphicData>
        </a:graphic>
      </p:graphicFrame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64405067-AEB5-4C25-ABEE-D5C687C8C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934154"/>
              </p:ext>
            </p:extLst>
          </p:nvPr>
        </p:nvGraphicFramePr>
        <p:xfrm>
          <a:off x="8775636" y="178202"/>
          <a:ext cx="3321850" cy="1924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925">
                  <a:extLst>
                    <a:ext uri="{9D8B030D-6E8A-4147-A177-3AD203B41FA5}">
                      <a16:colId xmlns:a16="http://schemas.microsoft.com/office/drawing/2014/main" val="2399409935"/>
                    </a:ext>
                  </a:extLst>
                </a:gridCol>
                <a:gridCol w="1660925">
                  <a:extLst>
                    <a:ext uri="{9D8B030D-6E8A-4147-A177-3AD203B41FA5}">
                      <a16:colId xmlns:a16="http://schemas.microsoft.com/office/drawing/2014/main" val="573118177"/>
                    </a:ext>
                  </a:extLst>
                </a:gridCol>
              </a:tblGrid>
              <a:tr h="962459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Committed spending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Essential spending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bills)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139221"/>
                  </a:ext>
                </a:extLst>
              </a:tr>
              <a:tr h="962459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Discretionary spending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Non-essential spending (</a:t>
                      </a:r>
                      <a:r>
                        <a:rPr lang="en-GB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gym)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652000"/>
                  </a:ext>
                </a:extLst>
              </a:tr>
            </a:tbl>
          </a:graphicData>
        </a:graphic>
      </p:graphicFrame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BB35B6BF-7A3B-4440-A020-55E64D586B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116963"/>
              </p:ext>
            </p:extLst>
          </p:nvPr>
        </p:nvGraphicFramePr>
        <p:xfrm>
          <a:off x="3645243" y="2752264"/>
          <a:ext cx="5640997" cy="4005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0724">
                  <a:extLst>
                    <a:ext uri="{9D8B030D-6E8A-4147-A177-3AD203B41FA5}">
                      <a16:colId xmlns:a16="http://schemas.microsoft.com/office/drawing/2014/main" val="3279827307"/>
                    </a:ext>
                  </a:extLst>
                </a:gridCol>
                <a:gridCol w="3820273">
                  <a:extLst>
                    <a:ext uri="{9D8B030D-6E8A-4147-A177-3AD203B41FA5}">
                      <a16:colId xmlns:a16="http://schemas.microsoft.com/office/drawing/2014/main" val="2889263226"/>
                    </a:ext>
                  </a:extLst>
                </a:gridCol>
              </a:tblGrid>
              <a:tr h="27840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Types of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Explanation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519579"/>
                  </a:ext>
                </a:extLst>
              </a:tr>
              <a:tr h="84215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Revolving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Given a max. borrowing limit and can make charges up to that limit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credit cards). Must make minimum repayment every month.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0352835"/>
                  </a:ext>
                </a:extLst>
              </a:tr>
              <a:tr h="84215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Service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Contracts with services providers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gas, electric) that provide a service with the understanding of payment being made after the fact.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988747"/>
                  </a:ext>
                </a:extLst>
              </a:tr>
              <a:tr h="10582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Instalment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loan for a specific sum of money that is agreed to be repaid, plus interest and fees, in a series of equal instalment payments for a period of time (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e.g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student loan, mortgage)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703153"/>
                  </a:ext>
                </a:extLst>
              </a:tr>
              <a:tr h="98428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Charge cards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Provided by retailers which allows purchases on charge card to be made with understanding that full payment is made at the end of every month. Less commonly used now.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872470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D6334052-528D-4807-96BA-4FAD062FCD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968717"/>
              </p:ext>
            </p:extLst>
          </p:nvPr>
        </p:nvGraphicFramePr>
        <p:xfrm>
          <a:off x="3681912" y="927301"/>
          <a:ext cx="5013474" cy="1593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3474">
                  <a:extLst>
                    <a:ext uri="{9D8B030D-6E8A-4147-A177-3AD203B41FA5}">
                      <a16:colId xmlns:a16="http://schemas.microsoft.com/office/drawing/2014/main" val="4006925750"/>
                    </a:ext>
                  </a:extLst>
                </a:gridCol>
              </a:tblGrid>
              <a:tr h="1593964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types of taxes are there?</a:t>
                      </a:r>
                    </a:p>
                    <a:p>
                      <a:pPr algn="l"/>
                      <a:r>
                        <a:rPr lang="en-GB" sz="1600" b="1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 taxes – </a:t>
                      </a: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Income tax, corporate tax, inheritance tax.</a:t>
                      </a:r>
                    </a:p>
                    <a:p>
                      <a:pPr algn="l"/>
                      <a:r>
                        <a:rPr lang="en-GB" sz="1600" b="1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Indirect taxes</a:t>
                      </a: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VAT (value added tax), customs duties, excise duties. </a:t>
                      </a:r>
                      <a:endParaRPr lang="en-GB" sz="1600" b="1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761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4288</TotalTime>
  <Words>375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Hena</cp:lastModifiedBy>
  <cp:revision>17</cp:revision>
  <dcterms:created xsi:type="dcterms:W3CDTF">2019-11-21T11:10:10Z</dcterms:created>
  <dcterms:modified xsi:type="dcterms:W3CDTF">2020-07-16T15:50:26Z</dcterms:modified>
</cp:coreProperties>
</file>