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/>
    <p:restoredTop sz="94206"/>
  </p:normalViewPr>
  <p:slideViewPr>
    <p:cSldViewPr snapToGrid="0" snapToObjects="1">
      <p:cViewPr>
        <p:scale>
          <a:sx n="62" d="100"/>
          <a:sy n="62" d="100"/>
        </p:scale>
        <p:origin x="976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7.png"/><Relationship Id="rId1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Relationship Id="rId9" Type="http://schemas.openxmlformats.org/officeDocument/2006/relationships/image" Target="../media/image25.png"/><Relationship Id="rId10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1685" y="718458"/>
            <a:ext cx="3802486" cy="351064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>
                <a:solidFill>
                  <a:schemeClr val="accent5"/>
                </a:solidFill>
              </a:rPr>
              <a:t>Section 3.1: Biological Molecules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3.1.1 Monomers and Polymers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3.1.2 Carbohydrates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3.1.3 Lipids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3.1.4.1 Proteins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3.1.4.2 Enzymes 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3.1.5.1 Nucleic acid structure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3.1.5.2 DNA Replication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3.1.6 ATP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3.1.7 Water</a:t>
            </a:r>
          </a:p>
          <a:p>
            <a:pPr lvl="0"/>
            <a:r>
              <a:rPr lang="en-US" sz="2000" b="1" dirty="0" smtClean="0">
                <a:solidFill>
                  <a:schemeClr val="accent5"/>
                </a:solidFill>
              </a:rPr>
              <a:t>3.1.8 Inorganic Ions</a:t>
            </a: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>
              <a:solidFill>
                <a:schemeClr val="accent5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AS Level Paper 1 and 2. A2 Level Paper 1 and 3 - Topics 1-4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5" y="4343400"/>
            <a:ext cx="5353701" cy="23186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3.2: Cells</a:t>
            </a:r>
          </a:p>
          <a:p>
            <a:pPr lvl="0"/>
            <a:r>
              <a:rPr lang="en-US" sz="2000" b="1" dirty="0" smtClean="0"/>
              <a:t>3.2.1.1 Eukaryotic cells</a:t>
            </a:r>
          </a:p>
          <a:p>
            <a:pPr lvl="0"/>
            <a:r>
              <a:rPr lang="en-US" sz="2000" b="1" dirty="0" smtClean="0"/>
              <a:t>3.2.1.2 Prokaryotic cells and viruses</a:t>
            </a:r>
          </a:p>
          <a:p>
            <a:pPr lvl="0"/>
            <a:r>
              <a:rPr lang="en-US" sz="2000" b="1" dirty="0" smtClean="0"/>
              <a:t>3.2.1.3 Studying cells</a:t>
            </a:r>
          </a:p>
          <a:p>
            <a:pPr lvl="0"/>
            <a:r>
              <a:rPr lang="en-US" sz="2000" b="1" dirty="0" smtClean="0"/>
              <a:t>3.2.2 Mitosis</a:t>
            </a:r>
          </a:p>
          <a:p>
            <a:pPr lvl="0"/>
            <a:r>
              <a:rPr lang="en-US" sz="2000" b="1" dirty="0" smtClean="0"/>
              <a:t>3.2.3 Transport across cell membranes</a:t>
            </a:r>
          </a:p>
          <a:p>
            <a:pPr lvl="0"/>
            <a:r>
              <a:rPr lang="en-US" sz="2000" b="1" dirty="0" smtClean="0"/>
              <a:t>3.2.4 Cell recognition and the immune system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82185" y="718458"/>
            <a:ext cx="7802986" cy="195942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3.3 Organisms exchange substances with their environment</a:t>
            </a:r>
          </a:p>
          <a:p>
            <a:r>
              <a:rPr lang="en-US" sz="2000" b="1" dirty="0" smtClean="0"/>
              <a:t>3.3.1 Surface area to volume ratio</a:t>
            </a:r>
          </a:p>
          <a:p>
            <a:r>
              <a:rPr lang="en-US" sz="2000" b="1" dirty="0" smtClean="0"/>
              <a:t>3.3.2 Gas exchange</a:t>
            </a:r>
          </a:p>
          <a:p>
            <a:r>
              <a:rPr lang="en-US" sz="2000" b="1" dirty="0" smtClean="0"/>
              <a:t>3.3.3 Digestion and absorption</a:t>
            </a:r>
          </a:p>
          <a:p>
            <a:r>
              <a:rPr lang="en-US" sz="2000" b="1" dirty="0" smtClean="0"/>
              <a:t>3.3.4.1 Mass transport in animals</a:t>
            </a:r>
          </a:p>
          <a:p>
            <a:r>
              <a:rPr lang="en-US" sz="2000" b="1" dirty="0" smtClean="0"/>
              <a:t>3.3.4.2 Mass transport in plants</a:t>
            </a: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763985" y="2792186"/>
            <a:ext cx="6221185" cy="386987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3.4 Genetic information, variation and relationships between organisms</a:t>
            </a:r>
          </a:p>
          <a:p>
            <a:r>
              <a:rPr lang="en-US" sz="2000" b="1" dirty="0" smtClean="0"/>
              <a:t>3.4.1 DNA, genes and chromosomes</a:t>
            </a:r>
          </a:p>
          <a:p>
            <a:r>
              <a:rPr lang="en-US" sz="2000" b="1" dirty="0" smtClean="0"/>
              <a:t>3.4.2 DNA and protein synthesis</a:t>
            </a:r>
          </a:p>
          <a:p>
            <a:r>
              <a:rPr lang="en-US" sz="2000" b="1" dirty="0" smtClean="0"/>
              <a:t>3.4.3 Genetic diversity - mutations and meiosis</a:t>
            </a:r>
          </a:p>
          <a:p>
            <a:r>
              <a:rPr lang="en-US" sz="2000" b="1" dirty="0" smtClean="0"/>
              <a:t>3.4.4 Genetic diversity and adaptation – natural selection</a:t>
            </a:r>
          </a:p>
          <a:p>
            <a:r>
              <a:rPr lang="en-US" sz="2000" b="1" dirty="0" smtClean="0"/>
              <a:t>3.4.5 Species and taxonomy</a:t>
            </a:r>
          </a:p>
          <a:p>
            <a:r>
              <a:rPr lang="en-US" sz="2000" b="1" dirty="0" smtClean="0"/>
              <a:t>3.4.6 Biodiversity </a:t>
            </a:r>
          </a:p>
          <a:p>
            <a:r>
              <a:rPr lang="en-US" sz="2000" b="1" dirty="0" smtClean="0"/>
              <a:t>3.4.7 Investigating biodiversity</a:t>
            </a: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942846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50836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that all living things have a similar biochemical basis?</a:t>
            </a:r>
            <a:r>
              <a:rPr lang="en-US" sz="1400" dirty="0" smtClean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- 3.1.1 Monomers and Polymers (p4-5)</a:t>
            </a:r>
          </a:p>
          <a:p>
            <a:pPr algn="ctr"/>
            <a:endParaRPr lang="en-US" sz="2400" b="1" dirty="0" smtClean="0"/>
          </a:p>
        </p:txBody>
      </p:sp>
      <p:sp>
        <p:nvSpPr>
          <p:cNvPr id="39" name="TextBox 38"/>
          <p:cNvSpPr txBox="1"/>
          <p:nvPr/>
        </p:nvSpPr>
        <p:spPr>
          <a:xfrm>
            <a:off x="181686" y="2413782"/>
            <a:ext cx="4666762" cy="205189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is a monomer? </a:t>
            </a:r>
          </a:p>
          <a:p>
            <a:endParaRPr lang="en-GB" sz="1400" dirty="0"/>
          </a:p>
        </p:txBody>
      </p:sp>
      <p:sp>
        <p:nvSpPr>
          <p:cNvPr id="42" name="TextBox 41"/>
          <p:cNvSpPr txBox="1"/>
          <p:nvPr/>
        </p:nvSpPr>
        <p:spPr>
          <a:xfrm>
            <a:off x="181685" y="4657063"/>
            <a:ext cx="4666762" cy="202018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is a polymer? </a:t>
            </a:r>
          </a:p>
          <a:p>
            <a:endParaRPr lang="en-GB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5008867" y="2413782"/>
            <a:ext cx="2986818" cy="205189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give some examples of monomers?</a:t>
            </a:r>
          </a:p>
          <a:p>
            <a:endParaRPr lang="en-GB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5008867" y="4657063"/>
            <a:ext cx="2986818" cy="205189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give some examples of polymers?</a:t>
            </a:r>
          </a:p>
          <a:p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8156103" y="2413783"/>
            <a:ext cx="3829068" cy="205189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what a condensation reaction is?</a:t>
            </a:r>
          </a:p>
          <a:p>
            <a:endParaRPr lang="en-GB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8156105" y="4657063"/>
            <a:ext cx="3829066" cy="206271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what a hydrolysis reaction is?</a:t>
            </a:r>
          </a:p>
          <a:p>
            <a:endParaRPr lang="en-GB" sz="1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60" y="738198"/>
            <a:ext cx="4023957" cy="157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2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50836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how larger carbohydrates are made from monosaccharide monomers?</a:t>
            </a:r>
            <a:r>
              <a:rPr lang="en-US" sz="1400" dirty="0" smtClean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000" b="1" dirty="0" smtClean="0"/>
              <a:t>Topic 1: Biological Molecules - 3.1.2 Carbohydrates – monosaccharides </a:t>
            </a:r>
            <a:r>
              <a:rPr lang="en-US" sz="2000" b="1" smtClean="0"/>
              <a:t>and disaccharides (p8-11)</a:t>
            </a:r>
            <a:endParaRPr lang="en-US" sz="2000" b="1" dirty="0" smtClean="0"/>
          </a:p>
        </p:txBody>
      </p:sp>
      <p:sp>
        <p:nvSpPr>
          <p:cNvPr id="39" name="TextBox 38"/>
          <p:cNvSpPr txBox="1"/>
          <p:nvPr/>
        </p:nvSpPr>
        <p:spPr>
          <a:xfrm>
            <a:off x="6253548" y="755292"/>
            <a:ext cx="2358823" cy="150963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list some common monosaccharides?</a:t>
            </a:r>
          </a:p>
          <a:p>
            <a:endParaRPr lang="en-GB" sz="1400" dirty="0"/>
          </a:p>
        </p:txBody>
      </p:sp>
      <p:sp>
        <p:nvSpPr>
          <p:cNvPr id="42" name="TextBox 41"/>
          <p:cNvSpPr txBox="1"/>
          <p:nvPr/>
        </p:nvSpPr>
        <p:spPr>
          <a:xfrm>
            <a:off x="6253547" y="4574278"/>
            <a:ext cx="5706181" cy="210296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Draw a diagram to show how a condensation reaction occurs between two monosaccharides to form maltose. Label the bond that forms.</a:t>
            </a:r>
            <a:endParaRPr lang="en-GB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8805361" y="755292"/>
            <a:ext cx="3179808" cy="152273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maltose, sucrose and lactose formed from?</a:t>
            </a:r>
            <a:endParaRPr lang="en-GB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181684" y="2417326"/>
            <a:ext cx="5878873" cy="166557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disaccharides are formed? </a:t>
            </a:r>
            <a:endParaRPr lang="en-GB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6253547" y="2429157"/>
            <a:ext cx="5731621" cy="19939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glucose has two isomers and draw the two different isomers?</a:t>
            </a:r>
            <a:endParaRPr lang="en-GB" sz="14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290" y="5532818"/>
            <a:ext cx="1951150" cy="1054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81683" y="4235304"/>
            <a:ext cx="5878873" cy="235164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you would test for reducing and non-reducing sugars and the results you would expect: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59191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- 3.1.2 Carbohydrates – polysaccharides (p11-15)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4555" y="795544"/>
            <a:ext cx="4069733" cy="10599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polysaccharides are formed?</a:t>
            </a:r>
            <a:endParaRPr lang="en-GB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204556" y="1983140"/>
            <a:ext cx="6844293" cy="20388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</a:t>
            </a:r>
            <a:r>
              <a:rPr lang="en-GB" sz="1400" b="1" dirty="0" smtClean="0"/>
              <a:t>how glycogen </a:t>
            </a:r>
            <a:r>
              <a:rPr lang="en-GB" sz="1400" b="1" dirty="0"/>
              <a:t>and starch are </a:t>
            </a:r>
            <a:r>
              <a:rPr lang="en-GB" sz="1400" b="1" dirty="0" smtClean="0"/>
              <a:t>formed? Label the diagram.</a:t>
            </a:r>
            <a:endParaRPr lang="en-GB" sz="1400" b="1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545" y="2504124"/>
            <a:ext cx="3027059" cy="11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81686" y="4189383"/>
            <a:ext cx="6867164" cy="259250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</a:t>
            </a:r>
            <a:r>
              <a:rPr lang="en-GB" sz="1400" b="1" dirty="0" smtClean="0"/>
              <a:t>how cellulose is formed? Label the diagram.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05" r="13030" b="51179"/>
          <a:stretch/>
        </p:blipFill>
        <p:spPr>
          <a:xfrm>
            <a:off x="3794914" y="4740177"/>
            <a:ext cx="3253935" cy="6902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50" r="23683"/>
          <a:stretch/>
        </p:blipFill>
        <p:spPr>
          <a:xfrm>
            <a:off x="4089438" y="5705969"/>
            <a:ext cx="2332618" cy="77627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444409" y="801374"/>
            <a:ext cx="7540762" cy="10661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Can you explain how you would test for starch and what result you would expect to see?</a:t>
            </a:r>
            <a:endParaRPr lang="en-GB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240941" y="1983140"/>
            <a:ext cx="4744230" cy="13206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relationship of structure to function of </a:t>
            </a:r>
            <a:r>
              <a:rPr lang="en-US" sz="1400" b="1" dirty="0" smtClean="0"/>
              <a:t>starch?</a:t>
            </a:r>
            <a:endParaRPr lang="en-GB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240941" y="4740177"/>
            <a:ext cx="4744230" cy="204170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relationship of structure to function of </a:t>
            </a:r>
            <a:r>
              <a:rPr lang="en-GB" sz="1400" b="1" dirty="0" smtClean="0"/>
              <a:t>cellulose?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240941" y="3361659"/>
            <a:ext cx="4744230" cy="13206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relationship of structure to function of </a:t>
            </a:r>
            <a:r>
              <a:rPr lang="en-US" sz="1400" b="1" dirty="0" smtClean="0"/>
              <a:t>glycogen?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52244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- 3.1.3 Lipids (p16-17)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4555" y="795544"/>
            <a:ext cx="4069733" cy="76390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lipids?</a:t>
            </a:r>
            <a:endParaRPr lang="en-GB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444409" y="795544"/>
            <a:ext cx="4678326" cy="269193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200" b="1" dirty="0" smtClean="0"/>
              <a:t>Can you explain how triglycerides are formed? Draw a diagram to show this happening. Label the molecules involved, the type of reaction and the types of bonds formed.</a:t>
            </a:r>
            <a:endParaRPr lang="en-GB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444409" y="3678865"/>
            <a:ext cx="4678326" cy="297483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200" b="1" dirty="0" smtClean="0"/>
              <a:t>Can you explain how phospholipids are formed? Draw a diagram to show this happening. Label the molecules involved and name the type of reaction. Label the hydrophilic and hydrophobic part of the molecule and explain what those terms mean.</a:t>
            </a:r>
            <a:endParaRPr lang="en-GB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04555" y="2666872"/>
            <a:ext cx="4069733" cy="20490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that the R-group of a fatty acid may be saturated or unsaturated</a:t>
            </a:r>
            <a:r>
              <a:rPr lang="en-GB" sz="1400" b="1" dirty="0" smtClean="0"/>
              <a:t>? What do these terms mean?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9292855" y="795544"/>
            <a:ext cx="2692315" cy="269193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</a:t>
            </a:r>
            <a:r>
              <a:rPr lang="en-GB" sz="1400" b="1" dirty="0" smtClean="0"/>
              <a:t>explain how the structure  of triglycerides relates to their properties?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9292854" y="3678865"/>
            <a:ext cx="2692315" cy="297483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Can you explain how the structure  of phospholipids relates to their properties?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04555" y="4830990"/>
            <a:ext cx="4046863" cy="182270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you would test for lipids?</a:t>
            </a:r>
            <a:endParaRPr lang="en-GB" sz="1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81685" y="1711586"/>
            <a:ext cx="4069733" cy="84022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their roles?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372" y="4111744"/>
            <a:ext cx="978046" cy="5562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626" y="3620636"/>
            <a:ext cx="1149792" cy="471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626" y="3153980"/>
            <a:ext cx="1149792" cy="447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4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9307" y="5256391"/>
            <a:ext cx="2025863" cy="136373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- 3.1.4.1 Proteins (p19-22)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4555" y="795545"/>
            <a:ext cx="4069733" cy="22524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general structure of an amino acid? </a:t>
            </a:r>
            <a:endParaRPr lang="en-GB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04555" y="4309729"/>
            <a:ext cx="4069733" cy="234396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200" b="1" dirty="0" smtClean="0"/>
              <a:t>How do two amino acids form a dipeptide?</a:t>
            </a:r>
            <a:endParaRPr lang="en-GB" sz="12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04555" y="3097827"/>
            <a:ext cx="4046863" cy="116207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many different types of amino acid are there? How are they different?</a:t>
            </a:r>
            <a:endParaRPr lang="en-GB" sz="1400" b="1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75" y="4743997"/>
            <a:ext cx="2662219" cy="1555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444409" y="795544"/>
            <a:ext cx="4678326" cy="225245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200" b="1" dirty="0" smtClean="0"/>
              <a:t>How does a polypeptide form?</a:t>
            </a:r>
            <a:endParaRPr lang="en-GB" sz="1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444409" y="3133674"/>
            <a:ext cx="7540762" cy="35200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200" b="1" dirty="0"/>
              <a:t>Can you describe the relationship between primary, secondary, tertiary and quaternary structure, and protein function?</a:t>
            </a:r>
            <a:r>
              <a:rPr lang="en-US" sz="1200" b="1" dirty="0" smtClean="0">
                <a:effectLst/>
              </a:rPr>
              <a:t> </a:t>
            </a:r>
            <a:endParaRPr lang="en-GB" sz="12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9292855" y="795543"/>
            <a:ext cx="2692315" cy="225245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200" b="1" dirty="0"/>
              <a:t>Can you explain that a functional protein may contain one or more polypeptides?</a:t>
            </a:r>
            <a:r>
              <a:rPr lang="en-US" sz="1200" b="1" dirty="0" smtClean="0">
                <a:effectLst/>
              </a:rPr>
              <a:t> </a:t>
            </a:r>
            <a:endParaRPr lang="en-GB" sz="12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35" y="3422683"/>
            <a:ext cx="2586313" cy="8372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922" y="5035654"/>
            <a:ext cx="1342288" cy="13637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066" y="3566173"/>
            <a:ext cx="2836041" cy="30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4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- 3.1.4.1 Proteins (p19-22)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686" y="795544"/>
            <a:ext cx="6968362" cy="85433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that proteins have a variety of functions within all living organisms?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7315200" y="795544"/>
            <a:ext cx="4692841" cy="284412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200" b="1" dirty="0"/>
              <a:t>Can you describe the role of hydrogen bonds, ionic bonds and </a:t>
            </a:r>
            <a:r>
              <a:rPr lang="en-GB" sz="1200" b="1" dirty="0" err="1"/>
              <a:t>disulfide</a:t>
            </a:r>
            <a:r>
              <a:rPr lang="en-GB" sz="1200" b="1" dirty="0"/>
              <a:t> bridges in the structure of proteins?</a:t>
            </a:r>
            <a:r>
              <a:rPr lang="en-US" sz="1200" b="1" dirty="0" smtClean="0">
                <a:effectLst/>
              </a:rPr>
              <a:t> </a:t>
            </a:r>
            <a:endParaRPr lang="en-GB" sz="1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7315200" y="3778291"/>
            <a:ext cx="4704653" cy="287540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200" b="1" dirty="0" smtClean="0"/>
              <a:t>Can you describe how you would </a:t>
            </a:r>
            <a:r>
              <a:rPr lang="en-US" sz="1200" b="1" smtClean="0"/>
              <a:t>test for proteins?</a:t>
            </a:r>
            <a:endParaRPr lang="en-GB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1684" y="1805033"/>
            <a:ext cx="6968363" cy="484866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relate the structure of proteins to properties of a variety of proteins</a:t>
            </a:r>
            <a:r>
              <a:rPr lang="en-GB" sz="1400" b="1" dirty="0" smtClean="0"/>
              <a:t>? Globular and fibrous proteins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422" y="3001558"/>
            <a:ext cx="1100449" cy="349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15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- 3.1.4.2 Enzymes (p23-33)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686" y="795544"/>
            <a:ext cx="2956369" cy="35686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</a:t>
            </a:r>
            <a:r>
              <a:rPr lang="en-GB" sz="1400" b="1" dirty="0" smtClean="0"/>
              <a:t>how each </a:t>
            </a:r>
            <a:r>
              <a:rPr lang="en-GB" sz="1400" b="1" dirty="0"/>
              <a:t>enzyme lowers the activation energy of the reaction it catalyses?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81685" y="4555568"/>
            <a:ext cx="7305120" cy="21153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Can you draw a </a:t>
            </a:r>
            <a:r>
              <a:rPr lang="en-GB" sz="1400" b="1" smtClean="0"/>
              <a:t>diagram to describe </a:t>
            </a:r>
            <a:r>
              <a:rPr lang="en-GB" sz="1400" b="1" dirty="0" smtClean="0"/>
              <a:t>the induced-fit model of enzyme action</a:t>
            </a:r>
            <a:r>
              <a:rPr lang="en-US" sz="1400" b="1" dirty="0" smtClean="0">
                <a:effectLst/>
              </a:rPr>
              <a:t> ?</a:t>
            </a:r>
            <a:endParaRPr lang="en-GB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345873" y="816324"/>
            <a:ext cx="4140932" cy="354785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How does an enzyme’s structure relate to it’s function?</a:t>
            </a:r>
            <a:endParaRPr lang="en-GB" sz="1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9" y="2718946"/>
            <a:ext cx="1709937" cy="16452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866" y="2280347"/>
            <a:ext cx="3516619" cy="19556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668491" y="4555568"/>
            <a:ext cx="4316680" cy="21153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how models of enzyme action have changed over time</a:t>
            </a:r>
            <a:r>
              <a:rPr lang="en-GB" sz="1400" b="1" dirty="0" smtClean="0"/>
              <a:t>? (Hint: lock and key model)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668491" y="816323"/>
            <a:ext cx="4316680" cy="354785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Describe how you could measure the rate of an enzyme-catalysed reaction and explain the results you would expect? </a:t>
            </a:r>
            <a:endParaRPr lang="en-GB" sz="1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151" y="2931111"/>
            <a:ext cx="1336614" cy="13453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241" y="1470674"/>
            <a:ext cx="1322524" cy="137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8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- 3.1.4.2 Enzymes (p23-33)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686" y="795544"/>
            <a:ext cx="2956369" cy="35686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</a:t>
            </a:r>
            <a:r>
              <a:rPr lang="en-US" sz="1400" b="1" smtClean="0"/>
              <a:t>temperature affect the rate of an enzyme-controlled reaction?</a:t>
            </a:r>
            <a:endParaRPr lang="en-GB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85104" y="805932"/>
            <a:ext cx="2956369" cy="35686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pH affect the rate of an enzyme-controlled reaction?</a:t>
            </a:r>
            <a:endParaRPr lang="en-GB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388522" y="805932"/>
            <a:ext cx="2797042" cy="35686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</a:t>
            </a:r>
            <a:r>
              <a:rPr lang="en-US" sz="1400" b="1" smtClean="0"/>
              <a:t>substrate concentration affect </a:t>
            </a:r>
            <a:r>
              <a:rPr lang="en-US" sz="1400" b="1" dirty="0" smtClean="0"/>
              <a:t>the rate of an enzyme-controlled reaction?</a:t>
            </a:r>
            <a:endParaRPr lang="en-GB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9351818" y="805932"/>
            <a:ext cx="2633353" cy="35686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enzyme concentration affect the rate of an enzyme-controlled reaction?</a:t>
            </a:r>
            <a:endParaRPr lang="en-GB" sz="1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81685" y="4555568"/>
            <a:ext cx="6127088" cy="21361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concentration of </a:t>
            </a:r>
            <a:r>
              <a:rPr lang="en-US" sz="1400" b="1" smtClean="0"/>
              <a:t>competitive inhibitor affect </a:t>
            </a:r>
            <a:r>
              <a:rPr lang="en-US" sz="1400" b="1" dirty="0" smtClean="0"/>
              <a:t>the rate of an enzyme-controlled reaction?</a:t>
            </a:r>
            <a:endParaRPr lang="en-GB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308773" y="4555567"/>
            <a:ext cx="5772097" cy="21361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concentration of non-competitive inhibitor affect the rate of an enzyme-controlled reaction?</a:t>
            </a:r>
            <a:endParaRPr lang="en-GB" sz="1400" b="1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898" y="2924182"/>
            <a:ext cx="1025713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201" y="2866170"/>
            <a:ext cx="1462067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692" y="3380518"/>
            <a:ext cx="979030" cy="8550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692" y="1569297"/>
            <a:ext cx="979030" cy="9309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692" y="2500249"/>
            <a:ext cx="979030" cy="8802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957" y="3485323"/>
            <a:ext cx="920877" cy="8788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957" y="2596891"/>
            <a:ext cx="920877" cy="8780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957" y="1752148"/>
            <a:ext cx="920877" cy="8277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208" y="5296369"/>
            <a:ext cx="2297963" cy="13229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85" y="5504507"/>
            <a:ext cx="1189965" cy="111480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385" y="5056351"/>
            <a:ext cx="2185048" cy="163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0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- 3.1.5.1 Nucleic acid structure (p36-41)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685" y="795544"/>
            <a:ext cx="4344595" cy="12389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are DNA and RNA and what are their functions?</a:t>
            </a:r>
            <a:endParaRPr lang="en-GB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81686" y="2225926"/>
            <a:ext cx="3681654" cy="191173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structure of a nucleotide? Draw and label a nucleotide.</a:t>
            </a:r>
            <a:endParaRPr lang="en-GB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693469" y="795544"/>
            <a:ext cx="3421831" cy="12389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the complementary base pairing rules:</a:t>
            </a:r>
            <a:endParaRPr lang="en-GB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81685" y="4329046"/>
            <a:ext cx="3681655" cy="223177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compare and contrast the components of a DNA and RNA nucleotide:</a:t>
            </a:r>
            <a:endParaRPr lang="en-GB" sz="1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030529" y="2225926"/>
            <a:ext cx="4084771" cy="191173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</a:t>
            </a:r>
            <a:r>
              <a:rPr lang="en-US" sz="1400" b="1" dirty="0" err="1" smtClean="0"/>
              <a:t>phosphodiester</a:t>
            </a:r>
            <a:r>
              <a:rPr lang="en-US" sz="1400" b="1" dirty="0" smtClean="0"/>
              <a:t> bond and how is it formed?</a:t>
            </a:r>
            <a:endParaRPr lang="en-GB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4041042" y="4329046"/>
            <a:ext cx="4084771" cy="223177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compare and contrast the structure of DNA and RNA molecules?</a:t>
            </a:r>
            <a:endParaRPr lang="en-GB" sz="1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8282489" y="795544"/>
            <a:ext cx="3681654" cy="36621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</a:t>
            </a:r>
            <a:r>
              <a:rPr lang="en-US" sz="1400" b="1" smtClean="0"/>
              <a:t>the structure of DNA related to its function?</a:t>
            </a:r>
            <a:endParaRPr lang="en-GB" sz="1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8303515" y="4649086"/>
            <a:ext cx="3681654" cy="191173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how the relative simplicity of DNA led many scientists to doubt that it carried the genetic code?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8724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390" y="1586492"/>
            <a:ext cx="5543550" cy="468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- 3.1.5.2 DNA Replication (p42-45)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685" y="764178"/>
            <a:ext cx="7362115" cy="585671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semi-conservative method of DNA replication?</a:t>
            </a:r>
            <a:endParaRPr lang="en-GB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749540" y="764178"/>
            <a:ext cx="4203411" cy="585671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evaluate the work of scientists in validating the Watson–Crick model of DNA replication?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127" y="2596274"/>
            <a:ext cx="3995824" cy="2508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- 3.1.6 ATP (p44-47)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685" y="764178"/>
            <a:ext cx="4203411" cy="135556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how a single molecule of adenosine triphosphate (ATP) is a nucleotide derivative?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5" y="2279766"/>
            <a:ext cx="4203411" cy="247927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Draw a labelled molecule of ATP: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587433" y="764178"/>
            <a:ext cx="3589316" cy="39948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ATP is converted to ADP? Include the type of reaction that it is and the enzyme that </a:t>
            </a:r>
            <a:r>
              <a:rPr lang="en-US" sz="1400" b="1" dirty="0" err="1" smtClean="0"/>
              <a:t>catalyses</a:t>
            </a:r>
            <a:r>
              <a:rPr lang="en-US" sz="1400" b="1" dirty="0" smtClean="0"/>
              <a:t> it.</a:t>
            </a:r>
            <a:endParaRPr lang="en-GB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379086" y="764178"/>
            <a:ext cx="3606085" cy="39948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ATP is </a:t>
            </a:r>
            <a:r>
              <a:rPr lang="en-US" sz="1400" b="1" dirty="0" err="1" smtClean="0"/>
              <a:t>resynthesised</a:t>
            </a:r>
            <a:r>
              <a:rPr lang="en-US" sz="1400" b="1" dirty="0" smtClean="0"/>
              <a:t> from ADP? Include the type of reaction that it is and the enzyme that </a:t>
            </a:r>
            <a:r>
              <a:rPr lang="en-US" sz="1400" b="1" dirty="0" err="1" smtClean="0"/>
              <a:t>catalyses</a:t>
            </a:r>
            <a:r>
              <a:rPr lang="en-US" sz="1400" b="1" dirty="0" smtClean="0"/>
              <a:t> it.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What three ways is ATP </a:t>
            </a:r>
            <a:r>
              <a:rPr lang="en-US" sz="1400" b="1" dirty="0" err="1" smtClean="0"/>
              <a:t>resynthesised</a:t>
            </a:r>
            <a:r>
              <a:rPr lang="en-US" sz="1400" b="1" dirty="0" smtClean="0"/>
              <a:t>?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611092" y="4908966"/>
            <a:ext cx="6425138" cy="164917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</a:t>
            </a:r>
            <a:r>
              <a:rPr lang="en-US" sz="1400" b="1" smtClean="0"/>
              <a:t>the roles of ATP?</a:t>
            </a:r>
            <a:endParaRPr lang="en-GB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1685" y="4908966"/>
            <a:ext cx="5242370" cy="16491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is </a:t>
            </a:r>
            <a:r>
              <a:rPr lang="en-US" sz="1400" b="1" smtClean="0"/>
              <a:t>ATP suitable for its function?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66107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230" y="867384"/>
            <a:ext cx="1720194" cy="1149155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1: Biological Molecules - 3.1.7 Water and 3.1.8 Inorganic Ions (p47-48)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685" y="764178"/>
            <a:ext cx="4203411" cy="135556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Draw a water molecule and explain what is meant by dipolar: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5" y="2279766"/>
            <a:ext cx="8553739" cy="432885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What are the properties that are important in water? How are these properties linked the the polar nature of the molecule? </a:t>
            </a:r>
            <a:r>
              <a:rPr lang="en-US" sz="1400" b="1" dirty="0" smtClean="0">
                <a:effectLst/>
                <a:latin typeface="Calibri" charset="0"/>
                <a:ea typeface="Calibri" charset="0"/>
                <a:cs typeface="Calibri" charset="0"/>
              </a:rPr>
              <a:t>What is the significance of these properties to living organisms and processes?</a:t>
            </a:r>
            <a:endParaRPr lang="en-US" sz="1050" b="1" dirty="0" smtClean="0">
              <a:effectLst/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1400" b="1" dirty="0" smtClean="0"/>
              <a:t>Try to use the following terms in your answer: solvent, specific heat capacity, latent heat of vaporisation, cohesion, metabolite, density, transparent. </a:t>
            </a:r>
          </a:p>
          <a:p>
            <a:endParaRPr lang="en-GB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532013" y="764178"/>
            <a:ext cx="4203411" cy="135556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water hydrogen bonds:</a:t>
            </a:r>
            <a:endParaRPr lang="en-GB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882341" y="764178"/>
            <a:ext cx="3102830" cy="584444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Inorganic ions </a:t>
            </a:r>
            <a:r>
              <a:rPr lang="en-GB" sz="1400" b="1" dirty="0"/>
              <a:t>occur in solution in the cytoplasm and body fluids of </a:t>
            </a:r>
            <a:r>
              <a:rPr lang="en-GB" sz="1400" b="1" dirty="0" smtClean="0"/>
              <a:t>organisms. Each ion has a specific role, depending on its properties. </a:t>
            </a:r>
          </a:p>
          <a:p>
            <a:endParaRPr lang="en-GB" sz="1400" b="1" dirty="0"/>
          </a:p>
          <a:p>
            <a:r>
              <a:rPr lang="en-GB" sz="1400" b="1" dirty="0" smtClean="0"/>
              <a:t>Can you recognise the role of the following ions: </a:t>
            </a:r>
            <a:endParaRPr lang="en-GB" sz="1400" b="1" dirty="0"/>
          </a:p>
          <a:p>
            <a:pPr marL="285750" indent="-285750">
              <a:buFont typeface="Arial" charset="0"/>
              <a:buChar char="•"/>
            </a:pPr>
            <a:r>
              <a:rPr lang="en-GB" sz="1400" b="1" dirty="0" smtClean="0"/>
              <a:t>hydrogen </a:t>
            </a:r>
            <a:r>
              <a:rPr lang="en-GB" sz="1400" b="1" dirty="0"/>
              <a:t>ions and </a:t>
            </a:r>
            <a:r>
              <a:rPr lang="en-GB" sz="1400" b="1" dirty="0" smtClean="0"/>
              <a:t>pH</a:t>
            </a:r>
          </a:p>
          <a:p>
            <a:pPr marL="28575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indent="-285750">
              <a:buFont typeface="Arial" charset="0"/>
              <a:buChar char="•"/>
            </a:pPr>
            <a:endParaRPr lang="en-GB" sz="1400" b="1" dirty="0"/>
          </a:p>
          <a:p>
            <a:pPr marL="28575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indent="-285750">
              <a:buFont typeface="Arial" charset="0"/>
              <a:buChar char="•"/>
            </a:pPr>
            <a:r>
              <a:rPr lang="en-GB" sz="1400" b="1" dirty="0" smtClean="0"/>
              <a:t>iron </a:t>
            </a:r>
            <a:r>
              <a:rPr lang="en-GB" sz="1400" b="1" dirty="0"/>
              <a:t>ions as a component of </a:t>
            </a:r>
            <a:r>
              <a:rPr lang="en-GB" sz="1400" b="1" dirty="0" smtClean="0"/>
              <a:t>haemoglobin</a:t>
            </a:r>
          </a:p>
          <a:p>
            <a:pPr marL="285750" indent="-285750">
              <a:buFont typeface="Arial" charset="0"/>
              <a:buChar char="•"/>
            </a:pPr>
            <a:endParaRPr lang="en-GB" sz="1400" b="1" dirty="0"/>
          </a:p>
          <a:p>
            <a:pPr marL="28575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indent="-285750">
              <a:buFont typeface="Arial" charset="0"/>
              <a:buChar char="•"/>
            </a:pPr>
            <a:endParaRPr lang="en-GB" sz="1400" b="1" dirty="0"/>
          </a:p>
          <a:p>
            <a:pPr marL="285750" indent="-285750">
              <a:buFont typeface="Arial" charset="0"/>
              <a:buChar char="•"/>
            </a:pPr>
            <a:r>
              <a:rPr lang="en-GB" sz="1400" b="1" dirty="0" smtClean="0"/>
              <a:t>sodium </a:t>
            </a:r>
            <a:r>
              <a:rPr lang="en-GB" sz="1400" b="1" dirty="0"/>
              <a:t>ions in the co-transport of glucose and amino </a:t>
            </a:r>
            <a:r>
              <a:rPr lang="en-GB" sz="1400" b="1" dirty="0" smtClean="0"/>
              <a:t>acids</a:t>
            </a:r>
          </a:p>
          <a:p>
            <a:pPr marL="285750" indent="-285750">
              <a:buFont typeface="Arial" charset="0"/>
              <a:buChar char="•"/>
            </a:pPr>
            <a:endParaRPr lang="en-GB" sz="1400" b="1" dirty="0"/>
          </a:p>
          <a:p>
            <a:pPr marL="28575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indent="-285750">
              <a:buFont typeface="Arial" charset="0"/>
              <a:buChar char="•"/>
            </a:pPr>
            <a:endParaRPr lang="en-GB" sz="1400" b="1" dirty="0"/>
          </a:p>
          <a:p>
            <a:pPr marL="28575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indent="-285750">
              <a:buFont typeface="Arial" charset="0"/>
              <a:buChar char="•"/>
            </a:pPr>
            <a:r>
              <a:rPr lang="en-GB" sz="1400" b="1" dirty="0" smtClean="0"/>
              <a:t>phosphate </a:t>
            </a:r>
            <a:r>
              <a:rPr lang="en-GB" sz="1400" b="1" dirty="0"/>
              <a:t>ions as components of DNA and of </a:t>
            </a:r>
            <a:r>
              <a:rPr lang="en-GB" sz="1400" b="1" dirty="0" smtClean="0"/>
              <a:t>ATP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77870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1349</Words>
  <Application>Microsoft Macintosh PowerPoint</Application>
  <PresentationFormat>Widescreen</PresentationFormat>
  <Paragraphs>142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Miss J M Booth</cp:lastModifiedBy>
  <cp:revision>40</cp:revision>
  <dcterms:created xsi:type="dcterms:W3CDTF">2016-03-19T16:01:33Z</dcterms:created>
  <dcterms:modified xsi:type="dcterms:W3CDTF">2016-03-19T23:15:44Z</dcterms:modified>
</cp:coreProperties>
</file>