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C931445-30ED-4832-8FF6-90AFA7BE158D}">
  <a:tblStyle styleId="{6C931445-30ED-4832-8FF6-90AFA7BE158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 b="off" i="off"/>
      <a:tcStyle>
        <a:fill>
          <a:solidFill>
            <a:srgbClr val="D0DEEF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D0DEEF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2" name="Google Shape;11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2" name="Google Shape;13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7" name="Google Shape;15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0" name="Google Shape;17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8" name="Google Shape;178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9" name="Google Shape;18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9" name="Google Shape;19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0" name="Google Shape;21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5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Leaning Aim A- Properties and uses of substances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181684" y="728133"/>
            <a:ext cx="11803487" cy="1151467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use of iron in the Haber process lower environmental and financial costs?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181684" y="2003575"/>
            <a:ext cx="5744983" cy="1151467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following terms: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Complex 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Ligand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Catalyst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Activation energy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181683" y="3279017"/>
            <a:ext cx="5744984" cy="339271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products of the electrolysis? 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6062133" y="3279017"/>
            <a:ext cx="5923038" cy="339271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write down the method for Haber process.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6062133" y="1885649"/>
            <a:ext cx="5923038" cy="1151467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transition metals?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23889" y="4068325"/>
            <a:ext cx="2819400" cy="1619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52816" y="3904162"/>
            <a:ext cx="2657475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4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Learning Aim A –structures , reactions and properties of organic compounds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4"/>
          <p:cNvSpPr/>
          <p:nvPr/>
        </p:nvSpPr>
        <p:spPr>
          <a:xfrm>
            <a:off x="181684" y="728133"/>
            <a:ext cx="5220049" cy="1354667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following terms: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Amphoteric , acid , base and salt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aliphatic , Alicyclic and aromatic compounds?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table for homologous series for alkanes.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181684" y="2206775"/>
            <a:ext cx="5220049" cy="1146025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out the three steps for the free radical substitution of ethane by Bromine.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177099" y="3454096"/>
            <a:ext cx="5220049" cy="2641904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sigma and Pi bonds?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Cis/Trans/Isomers?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4"/>
          <p:cNvSpPr/>
          <p:nvPr/>
        </p:nvSpPr>
        <p:spPr>
          <a:xfrm>
            <a:off x="5532618" y="728134"/>
            <a:ext cx="6452553" cy="1850058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structure of propanol.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Halo alkanes?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term isomers.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4"/>
          <p:cNvSpPr/>
          <p:nvPr/>
        </p:nvSpPr>
        <p:spPr>
          <a:xfrm>
            <a:off x="5532618" y="2635741"/>
            <a:ext cx="6452553" cy="346589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write the molecular formulae for the following in the table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Ethane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Butane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Octane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Heptane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Pentane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10483723" y="3116100"/>
            <a:ext cx="1365979" cy="4886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10483723" y="3625426"/>
            <a:ext cx="1365979" cy="4886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10483723" y="4128735"/>
            <a:ext cx="1365979" cy="4886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10483724" y="4609774"/>
            <a:ext cx="1365979" cy="61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4"/>
          <p:cNvSpPr/>
          <p:nvPr/>
        </p:nvSpPr>
        <p:spPr>
          <a:xfrm>
            <a:off x="10483724" y="5290761"/>
            <a:ext cx="1365979" cy="61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/>
          <p:nvPr/>
        </p:nvSpPr>
        <p:spPr>
          <a:xfrm>
            <a:off x="177100" y="6144361"/>
            <a:ext cx="11808072" cy="57817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explain what is meant by homologous series?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sigma and pi bonds chemistry" id="108" name="Google Shape;108;p14"/>
          <p:cNvSpPr/>
          <p:nvPr/>
        </p:nvSpPr>
        <p:spPr>
          <a:xfrm>
            <a:off x="63500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62514" y="4309560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5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Unit 5:Learning Aim A –purification,extraction and manufacture of useful substances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5"/>
          <p:cNvSpPr/>
          <p:nvPr/>
        </p:nvSpPr>
        <p:spPr>
          <a:xfrm>
            <a:off x="181684" y="728133"/>
            <a:ext cx="6862583" cy="5960533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mind map of titanium extraction from Titanium Oxide.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05855" y="2182994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0918" y="4073570"/>
            <a:ext cx="2038350" cy="22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19752" y="3054531"/>
            <a:ext cx="28575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5"/>
          <p:cNvSpPr txBox="1"/>
          <p:nvPr/>
        </p:nvSpPr>
        <p:spPr>
          <a:xfrm>
            <a:off x="7715794" y="1288869"/>
            <a:ext cx="366630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the method for the extraction of Aluminium from Bauxite.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6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Unit 5 : Learning Aim A –purification , extraction and manufacture of useful substances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6"/>
          <p:cNvSpPr/>
          <p:nvPr/>
        </p:nvSpPr>
        <p:spPr>
          <a:xfrm>
            <a:off x="7213600" y="728134"/>
            <a:ext cx="4733343" cy="3471334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following terms: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Refractory materials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Bauxite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Slurry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Flocculants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Sedimentation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Condensate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Calcination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6"/>
          <p:cNvSpPr/>
          <p:nvPr/>
        </p:nvSpPr>
        <p:spPr>
          <a:xfrm>
            <a:off x="7213600" y="4323444"/>
            <a:ext cx="4733343" cy="236522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down the equations for the following reactions: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Conversion of Titanium(IV) Oxide to Titanium (IV) Chloride.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Reduction of Titanium Chloride using Magnesium to produce Titanium. 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6"/>
          <p:cNvSpPr/>
          <p:nvPr/>
        </p:nvSpPr>
        <p:spPr>
          <a:xfrm>
            <a:off x="351017" y="728133"/>
            <a:ext cx="6862583" cy="5960533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how Vanadium (V) Oxide acts as a catalyst in the contact process . Include any relevant equations.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7232" y="4725760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24437" y="2357437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Learning Aim A –Important organic compounds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7"/>
          <p:cNvSpPr/>
          <p:nvPr/>
        </p:nvSpPr>
        <p:spPr>
          <a:xfrm>
            <a:off x="181686" y="728135"/>
            <a:ext cx="5817670" cy="989154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following key terms: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Aliphatic, Alicyclic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Aromatic, IUPAC nomenclature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Saturated compound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7"/>
          <p:cNvSpPr/>
          <p:nvPr/>
        </p:nvSpPr>
        <p:spPr>
          <a:xfrm>
            <a:off x="181684" y="1821173"/>
            <a:ext cx="5817671" cy="114505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homologous series?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7"/>
          <p:cNvSpPr/>
          <p:nvPr/>
        </p:nvSpPr>
        <p:spPr>
          <a:xfrm>
            <a:off x="181685" y="3070109"/>
            <a:ext cx="5817670" cy="1286933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the molecular formulae for the following compounds: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Butane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Heptene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Pentane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Octene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7"/>
          <p:cNvSpPr/>
          <p:nvPr/>
        </p:nvSpPr>
        <p:spPr>
          <a:xfrm>
            <a:off x="6096000" y="644843"/>
            <a:ext cx="5817671" cy="2803278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own the functional groups for Alcoholsf,Aldehydes,Esters and Haloalkanes.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7"/>
          <p:cNvSpPr/>
          <p:nvPr/>
        </p:nvSpPr>
        <p:spPr>
          <a:xfrm>
            <a:off x="6167500" y="3684740"/>
            <a:ext cx="5817671" cy="291678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term Haloalkanes.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7"/>
          <p:cNvSpPr/>
          <p:nvPr/>
        </p:nvSpPr>
        <p:spPr>
          <a:xfrm>
            <a:off x="181684" y="4460926"/>
            <a:ext cx="5817671" cy="214059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you name an organic compound?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58088" y="1035360"/>
            <a:ext cx="2905125" cy="157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13196" y="4133713"/>
            <a:ext cx="4019550" cy="113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:Aim A structures ,reactions  and properties of organic compound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8"/>
          <p:cNvSpPr/>
          <p:nvPr/>
        </p:nvSpPr>
        <p:spPr>
          <a:xfrm>
            <a:off x="181684" y="2413501"/>
            <a:ext cx="5817671" cy="4273085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isomers?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structure  of Butane and 2-methylpropane.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18"/>
          <p:cNvSpPr/>
          <p:nvPr/>
        </p:nvSpPr>
        <p:spPr>
          <a:xfrm>
            <a:off x="6083428" y="579214"/>
            <a:ext cx="5817671" cy="2890335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structural Isomers 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8"/>
          <p:cNvSpPr/>
          <p:nvPr/>
        </p:nvSpPr>
        <p:spPr>
          <a:xfrm>
            <a:off x="181685" y="742810"/>
            <a:ext cx="5817671" cy="153203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structure of  2-methylpopan-2-ol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18"/>
          <p:cNvSpPr/>
          <p:nvPr/>
        </p:nvSpPr>
        <p:spPr>
          <a:xfrm>
            <a:off x="6167499" y="3700051"/>
            <a:ext cx="5817671" cy="152218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following: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Chain isomers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Positional isomers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Functional isomers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8"/>
          <p:cNvSpPr/>
          <p:nvPr/>
        </p:nvSpPr>
        <p:spPr>
          <a:xfrm>
            <a:off x="11166231" y="1014046"/>
            <a:ext cx="228600" cy="32824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8"/>
          <p:cNvSpPr/>
          <p:nvPr/>
        </p:nvSpPr>
        <p:spPr>
          <a:xfrm>
            <a:off x="6167499" y="5289147"/>
            <a:ext cx="5817671" cy="139743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4" name="Google Shape;15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76334" y="985203"/>
            <a:ext cx="2466975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9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Important organic compound  Unit 5: Aim 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9"/>
          <p:cNvSpPr/>
          <p:nvPr/>
        </p:nvSpPr>
        <p:spPr>
          <a:xfrm>
            <a:off x="181685" y="742811"/>
            <a:ext cx="5817671" cy="118759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ae stereoisomers?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9"/>
          <p:cNvSpPr/>
          <p:nvPr/>
        </p:nvSpPr>
        <p:spPr>
          <a:xfrm>
            <a:off x="181684" y="2069054"/>
            <a:ext cx="5817672" cy="272646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sigma and Pi bonds?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9"/>
          <p:cNvSpPr/>
          <p:nvPr/>
        </p:nvSpPr>
        <p:spPr>
          <a:xfrm>
            <a:off x="181684" y="4971228"/>
            <a:ext cx="5817672" cy="167341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the bonding in the double bond in alkenes is different?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9"/>
          <p:cNvSpPr/>
          <p:nvPr/>
        </p:nvSpPr>
        <p:spPr>
          <a:xfrm>
            <a:off x="6167499" y="742811"/>
            <a:ext cx="5817672" cy="404541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Cis and Trans isomers?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9"/>
          <p:cNvSpPr/>
          <p:nvPr/>
        </p:nvSpPr>
        <p:spPr>
          <a:xfrm>
            <a:off x="6167499" y="4971229"/>
            <a:ext cx="5817672" cy="1673412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Hybridisation?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47179" y="1064166"/>
            <a:ext cx="2276475" cy="200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83486" y="2949896"/>
            <a:ext cx="2495550" cy="183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90520" y="2490736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0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Aim A  Reactions of organic compounds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0"/>
          <p:cNvSpPr/>
          <p:nvPr/>
        </p:nvSpPr>
        <p:spPr>
          <a:xfrm>
            <a:off x="181685" y="742811"/>
            <a:ext cx="5817671" cy="590183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Choose two different organic molecular formulas and draw out all the isomers for each.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does the boiling point increases as the chain length of alkanes increases?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0"/>
          <p:cNvSpPr/>
          <p:nvPr/>
        </p:nvSpPr>
        <p:spPr>
          <a:xfrm>
            <a:off x="6167499" y="742810"/>
            <a:ext cx="5817672" cy="427622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Write down the balanced chemical equation for combustion reaction of Methane.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out the three steps for the free radical substitution of ethane by Bromine.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0"/>
          <p:cNvSpPr/>
          <p:nvPr/>
        </p:nvSpPr>
        <p:spPr>
          <a:xfrm>
            <a:off x="6167499" y="5181599"/>
            <a:ext cx="5817672" cy="1463041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Define the terms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Homolytic fission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Heterolytic Fission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Free radical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1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:Aim A Reactions of Alkenes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1"/>
          <p:cNvSpPr/>
          <p:nvPr/>
        </p:nvSpPr>
        <p:spPr>
          <a:xfrm>
            <a:off x="181685" y="742811"/>
            <a:ext cx="5817671" cy="94374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Electrophilic  addition reactions mean in alkenes?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1"/>
          <p:cNvSpPr/>
          <p:nvPr/>
        </p:nvSpPr>
        <p:spPr>
          <a:xfrm>
            <a:off x="181684" y="1825213"/>
            <a:ext cx="5817671" cy="978947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halogenation reaction?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218667" y="2907615"/>
            <a:ext cx="5817671" cy="3701827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:Copy and complete the following table to show the reaction mechanism for the addition of HB to Ethene.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1"/>
          <p:cNvSpPr/>
          <p:nvPr/>
        </p:nvSpPr>
        <p:spPr>
          <a:xfrm>
            <a:off x="6167499" y="742811"/>
            <a:ext cx="5817671" cy="433718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down all the definitions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Electrophile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Mean Bond Enthalpy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Addition reaction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5" name="Google Shape;18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08991" y="3767953"/>
            <a:ext cx="4019550" cy="11334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6" name="Google Shape;186;p21"/>
          <p:cNvGraphicFramePr/>
          <p:nvPr/>
        </p:nvGraphicFramePr>
        <p:xfrm>
          <a:off x="218667" y="436593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{6C931445-30ED-4832-8FF6-90AFA7BE158D}</a:tableStyleId>
              </a:tblPr>
              <a:tblGrid>
                <a:gridCol w="1926900"/>
                <a:gridCol w="1926900"/>
                <a:gridCol w="19269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Stage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Mechanism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Explanation</a:t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2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Aim A  polymer Formation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2"/>
          <p:cNvSpPr/>
          <p:nvPr/>
        </p:nvSpPr>
        <p:spPr>
          <a:xfrm>
            <a:off x="181685" y="3120250"/>
            <a:ext cx="5929811" cy="3524389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addition polymerisation?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2"/>
          <p:cNvSpPr/>
          <p:nvPr/>
        </p:nvSpPr>
        <p:spPr>
          <a:xfrm>
            <a:off x="181685" y="803771"/>
            <a:ext cx="5929811" cy="212231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polymers?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83181" y="4290876"/>
            <a:ext cx="2247900" cy="20383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2"/>
          <p:cNvSpPr/>
          <p:nvPr/>
        </p:nvSpPr>
        <p:spPr>
          <a:xfrm>
            <a:off x="6262189" y="4065131"/>
            <a:ext cx="5929811" cy="212231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out all the steps for the reaction of addition polymerisation of Ethene to make polythene.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22"/>
          <p:cNvSpPr/>
          <p:nvPr/>
        </p:nvSpPr>
        <p:spPr>
          <a:xfrm>
            <a:off x="6262188" y="803771"/>
            <a:ext cx="5929811" cy="212231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free radical polymerisation?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Aim A  Cracking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3"/>
          <p:cNvSpPr/>
          <p:nvPr/>
        </p:nvSpPr>
        <p:spPr>
          <a:xfrm>
            <a:off x="6274056" y="803771"/>
            <a:ext cx="5711115" cy="281319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 two types of cracking?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3"/>
          <p:cNvSpPr/>
          <p:nvPr/>
        </p:nvSpPr>
        <p:spPr>
          <a:xfrm>
            <a:off x="181684" y="803771"/>
            <a:ext cx="5929811" cy="281319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fossil fuels?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we do cracking for crude oil?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3"/>
          <p:cNvSpPr/>
          <p:nvPr/>
        </p:nvSpPr>
        <p:spPr>
          <a:xfrm>
            <a:off x="181685" y="3724204"/>
            <a:ext cx="5929811" cy="281319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cracking mean?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3"/>
          <p:cNvSpPr/>
          <p:nvPr/>
        </p:nvSpPr>
        <p:spPr>
          <a:xfrm>
            <a:off x="6274056" y="3724204"/>
            <a:ext cx="5711115" cy="281319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down the method used for catalytic cracking?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6" name="Google Shape;20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38295" y="2019300"/>
            <a:ext cx="3248025" cy="140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77846" y="4622891"/>
            <a:ext cx="2533650" cy="180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4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 : Aim A  Energy changes in industry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4"/>
          <p:cNvSpPr/>
          <p:nvPr/>
        </p:nvSpPr>
        <p:spPr>
          <a:xfrm>
            <a:off x="153617" y="757484"/>
            <a:ext cx="5556303" cy="200603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exothermic and endothermic reactions?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4"/>
          <p:cNvSpPr/>
          <p:nvPr/>
        </p:nvSpPr>
        <p:spPr>
          <a:xfrm>
            <a:off x="153617" y="2916846"/>
            <a:ext cx="5556303" cy="168656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 following terms: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Enthalpy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Surroundings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Kelvin Scale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4"/>
          <p:cNvSpPr/>
          <p:nvPr/>
        </p:nvSpPr>
        <p:spPr>
          <a:xfrm>
            <a:off x="153617" y="4756732"/>
            <a:ext cx="5556303" cy="200603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down the equation for calculating Enthalpy.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4"/>
          <p:cNvSpPr/>
          <p:nvPr/>
        </p:nvSpPr>
        <p:spPr>
          <a:xfrm>
            <a:off x="5883858" y="757484"/>
            <a:ext cx="6101313" cy="2940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specific heat capacity?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4"/>
          <p:cNvSpPr/>
          <p:nvPr/>
        </p:nvSpPr>
        <p:spPr>
          <a:xfrm>
            <a:off x="5883858" y="3760126"/>
            <a:ext cx="6101313" cy="2940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down the meaning of enthalpy changes , combustion ,formation and hydration.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8" name="Google Shape;21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54908" y="2231046"/>
            <a:ext cx="3333750" cy="137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5"/>
          <p:cNvSpPr/>
          <p:nvPr/>
        </p:nvSpPr>
        <p:spPr>
          <a:xfrm>
            <a:off x="181685" y="152402"/>
            <a:ext cx="11803486" cy="451756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5: Aim A   Measurement of enthalpy changes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5"/>
          <p:cNvSpPr/>
          <p:nvPr/>
        </p:nvSpPr>
        <p:spPr>
          <a:xfrm>
            <a:off x="153617" y="757484"/>
            <a:ext cx="5556303" cy="109728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factor affect the hydration enthalpy 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5"/>
          <p:cNvSpPr/>
          <p:nvPr/>
        </p:nvSpPr>
        <p:spPr>
          <a:xfrm>
            <a:off x="145180" y="1854764"/>
            <a:ext cx="5556303" cy="3240114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 step by step guide showing how you would  calculate the molar enthalpy change of a burning fuel.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5"/>
          <p:cNvSpPr/>
          <p:nvPr/>
        </p:nvSpPr>
        <p:spPr>
          <a:xfrm>
            <a:off x="5909491" y="757484"/>
            <a:ext cx="6075680" cy="109728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we use calorimeter for?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5"/>
          <p:cNvSpPr/>
          <p:nvPr/>
        </p:nvSpPr>
        <p:spPr>
          <a:xfrm>
            <a:off x="153616" y="5401530"/>
            <a:ext cx="5556303" cy="128375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specific heat capacity.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5"/>
          <p:cNvSpPr/>
          <p:nvPr/>
        </p:nvSpPr>
        <p:spPr>
          <a:xfrm>
            <a:off x="5909491" y="2008090"/>
            <a:ext cx="6075680" cy="219815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reaction profile diagrams for exothermic and endothermic reactions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5"/>
          <p:cNvSpPr/>
          <p:nvPr/>
        </p:nvSpPr>
        <p:spPr>
          <a:xfrm>
            <a:off x="5909491" y="4359566"/>
            <a:ext cx="6075680" cy="2325714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activation energy?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0" name="Google Shape;230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47331" y="4855164"/>
            <a:ext cx="2914650" cy="157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83576" y="3428999"/>
            <a:ext cx="3009900" cy="151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