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7" r:id="rId3"/>
  </p:sldIdLst>
  <p:sldSz cx="12192000" cy="6858000"/>
  <p:notesSz cx="6797675" cy="98742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548" autoAdjust="0"/>
    <p:restoredTop sz="94660"/>
  </p:normalViewPr>
  <p:slideViewPr>
    <p:cSldViewPr snapToGrid="0">
      <p:cViewPr varScale="1">
        <p:scale>
          <a:sx n="71" d="100"/>
          <a:sy n="71" d="100"/>
        </p:scale>
        <p:origin x="54"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336576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259181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AF07F2F-CC74-46E1-B4BF-3EC5186C6945}"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3590405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AF07F2F-CC74-46E1-B4BF-3EC5186C6945}"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20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AF07F2F-CC74-46E1-B4BF-3EC5186C6945}" type="datetimeFigureOut">
              <a:rPr lang="en-GB" smtClean="0"/>
              <a:t>19/04/2020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844607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AF07F2F-CC74-46E1-B4BF-3EC5186C6945}" type="datetimeFigureOut">
              <a:rPr lang="en-GB" smtClean="0"/>
              <a:t>19/04/2020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4083512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F07F2F-CC74-46E1-B4BF-3EC5186C6945}" type="datetimeFigureOut">
              <a:rPr lang="en-GB" smtClean="0"/>
              <a:t>19/04/2020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907971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AF07F2F-CC74-46E1-B4BF-3EC5186C6945}"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4012990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AF07F2F-CC74-46E1-B4BF-3EC5186C6945}"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2507029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911030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064594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F07F2F-CC74-46E1-B4BF-3EC5186C6945}" type="datetimeFigureOut">
              <a:rPr lang="en-GB" smtClean="0"/>
              <a:t>19/04/2020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3BDD87-6BF4-4E98-86FA-BA5D9F2632BE}" type="slidenum">
              <a:rPr lang="en-GB" smtClean="0"/>
              <a:t>‹#›</a:t>
            </a:fld>
            <a:endParaRPr lang="en-GB"/>
          </a:p>
        </p:txBody>
      </p:sp>
    </p:spTree>
    <p:extLst>
      <p:ext uri="{BB962C8B-B14F-4D97-AF65-F5344CB8AC3E}">
        <p14:creationId xmlns:p14="http://schemas.microsoft.com/office/powerpoint/2010/main" val="14071528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hyperlink" Target="https://www.hrw.org/asia/china-and-tibet"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3"/>
          <p:cNvSpPr txBox="1"/>
          <p:nvPr/>
        </p:nvSpPr>
        <p:spPr>
          <a:xfrm>
            <a:off x="10254524" y="7914499"/>
            <a:ext cx="3695700" cy="266700"/>
          </a:xfrm>
          <a:prstGeom prst="rect">
            <a:avLst/>
          </a:prstGeom>
          <a:solidFill>
            <a:prstClr val="white"/>
          </a:solidFill>
          <a:ln>
            <a:noFill/>
          </a:ln>
          <a:effectLst/>
        </p:spPr>
        <p:txBody>
          <a:bodyPr rot="0" spcFirstLastPara="0" vert="horz" wrap="square" lIns="0" tIns="0" rIns="0" bIns="0" numCol="1" spcCol="0" rtlCol="0" fromWordArt="0" anchor="t" anchorCtr="0" forceAA="0" compatLnSpc="1">
            <a:prstTxWarp prst="textNoShape">
              <a:avLst/>
            </a:prstTxWarp>
            <a:spAutoFit/>
          </a:bodyPr>
          <a:lstStyle/>
          <a:p>
            <a:pPr>
              <a:spcAft>
                <a:spcPts val="1000"/>
              </a:spcAft>
            </a:pPr>
            <a:r>
              <a:rPr lang="en-GB" sz="900" i="1">
                <a:solidFill>
                  <a:srgbClr val="44546A"/>
                </a:solidFill>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3" name="TextBox 1"/>
          <p:cNvSpPr txBox="1">
            <a:spLocks noChangeArrowheads="1"/>
          </p:cNvSpPr>
          <p:nvPr/>
        </p:nvSpPr>
        <p:spPr bwMode="auto">
          <a:xfrm>
            <a:off x="5961880" y="4714415"/>
            <a:ext cx="5902595" cy="16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Homework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endParaRP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2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Read, cover write </a:t>
            </a:r>
            <a:r>
              <a:rPr lang="en-US" altLang="en-US" sz="1200" dirty="0" smtClean="0">
                <a:solidFill>
                  <a:srgbClr val="000000"/>
                </a:solidFill>
                <a:latin typeface="Century Gothic" panose="020B0502020202020204" pitchFamily="34" charset="0"/>
                <a:ea typeface="MS PGothic" panose="020B0600070205080204" pitchFamily="34" charset="-128"/>
                <a:cs typeface="Times New Roman" panose="02020603050405020304" pitchFamily="18" charset="0"/>
              </a:rPr>
              <a:t>terms </a:t>
            </a:r>
            <a:r>
              <a:rPr kumimoji="0" lang="en-US" altLang="en-US" sz="12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1-9</a:t>
            </a:r>
            <a:endParaRPr kumimoji="0" lang="en-US" altLang="en-US" sz="12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2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Read, cover write terms 10-17</a:t>
            </a:r>
            <a:endParaRPr kumimoji="0" lang="en-US" altLang="en-US" sz="12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2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Name as many features</a:t>
            </a:r>
            <a:r>
              <a:rPr kumimoji="0" lang="en-US" altLang="en-US" sz="1200" b="0" i="0" u="none" strike="noStrike" cap="none" normalizeH="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 of variation and state whether it is genetic, environmental or a combination of both</a:t>
            </a:r>
            <a:endParaRPr kumimoji="0" lang="en-US" altLang="en-US" sz="12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2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Describe the difference</a:t>
            </a:r>
            <a:r>
              <a:rPr kumimoji="0" lang="en-US" altLang="en-US" sz="1200" b="0" i="0" u="none" strike="noStrike" cap="none" normalizeH="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 between continuous and discontinuous data and give examples</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lang="en-US" altLang="en-US" sz="1200" baseline="0" dirty="0" smtClean="0">
                <a:solidFill>
                  <a:srgbClr val="000000"/>
                </a:solidFill>
                <a:latin typeface="Century Gothic" panose="020B0502020202020204" pitchFamily="34" charset="0"/>
                <a:ea typeface="MS PGothic" panose="020B0600070205080204" pitchFamily="34" charset="-128"/>
                <a:cs typeface="Times New Roman" panose="02020603050405020304" pitchFamily="18" charset="0"/>
              </a:rPr>
              <a:t>Write as many food</a:t>
            </a:r>
            <a:r>
              <a:rPr lang="en-US" altLang="en-US" sz="1200" dirty="0" smtClean="0">
                <a:solidFill>
                  <a:srgbClr val="000000"/>
                </a:solidFill>
                <a:latin typeface="Century Gothic" panose="020B0502020202020204" pitchFamily="34" charset="0"/>
                <a:ea typeface="MS PGothic" panose="020B0600070205080204" pitchFamily="34" charset="-128"/>
                <a:cs typeface="Times New Roman" panose="02020603050405020304" pitchFamily="18" charset="0"/>
              </a:rPr>
              <a:t> chains as possible using the diagram above</a:t>
            </a:r>
            <a:endParaRPr kumimoji="0" lang="en-US" altLang="en-US" sz="12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2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Write about the</a:t>
            </a:r>
            <a:r>
              <a:rPr kumimoji="0" lang="en-US" altLang="en-US" sz="1200" b="0" i="0" u="none" strike="noStrike" cap="none" normalizeH="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 history of the discovery of DNA</a:t>
            </a:r>
            <a:endParaRPr kumimoji="0" lang="en-US" altLang="en-US" sz="1200" b="0" i="0" u="none" strike="noStrike" cap="none" normalizeH="0" baseline="0" dirty="0" smtClean="0">
              <a:ln>
                <a:noFill/>
              </a:ln>
              <a:solidFill>
                <a:schemeClr val="tx1"/>
              </a:solidFill>
              <a:effectLst/>
              <a:latin typeface="Century Gothic" panose="020B0502020202020204" pitchFamily="34" charset="0"/>
            </a:endParaRPr>
          </a:p>
        </p:txBody>
      </p:sp>
      <p:sp>
        <p:nvSpPr>
          <p:cNvPr id="12" name="TextBox 1"/>
          <p:cNvSpPr txBox="1">
            <a:spLocks noChangeArrowheads="1"/>
          </p:cNvSpPr>
          <p:nvPr/>
        </p:nvSpPr>
        <p:spPr bwMode="auto">
          <a:xfrm>
            <a:off x="6190228" y="269764"/>
            <a:ext cx="5682344" cy="484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dirty="0" smtClean="0">
                <a:latin typeface="Arial" panose="020B0604020202020204" pitchFamily="34" charset="0"/>
              </a:rPr>
              <a:t>Variation and Ecology </a:t>
            </a:r>
            <a:r>
              <a:rPr lang="en-US" altLang="en-US" smtClean="0">
                <a:latin typeface="Arial" panose="020B0604020202020204" pitchFamily="34" charset="0"/>
              </a:rPr>
              <a:t>Knowledge </a:t>
            </a:r>
            <a:r>
              <a:rPr lang="en-US" altLang="en-US" smtClean="0">
                <a:latin typeface="Arial" panose="020B0604020202020204" pitchFamily="34" charset="0"/>
              </a:rPr>
              <a:t>Organiser 11</a:t>
            </a:r>
            <a:endParaRPr kumimoji="0" lang="en-US" altLang="en-US" sz="1800" b="1" i="0" u="sng" strike="noStrike" cap="none" normalizeH="0" baseline="0" dirty="0" smtClean="0">
              <a:ln>
                <a:noFill/>
              </a:ln>
              <a:solidFill>
                <a:schemeClr val="tx1"/>
              </a:solidFill>
              <a:effectLst/>
              <a:latin typeface="Century Gothic" panose="020B0502020202020204"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181714803"/>
              </p:ext>
            </p:extLst>
          </p:nvPr>
        </p:nvGraphicFramePr>
        <p:xfrm>
          <a:off x="76215" y="56998"/>
          <a:ext cx="5571550" cy="6653078"/>
        </p:xfrm>
        <a:graphic>
          <a:graphicData uri="http://schemas.openxmlformats.org/drawingml/2006/table">
            <a:tbl>
              <a:tblPr firstRow="1" firstCol="1" bandRow="1" bandCol="1">
                <a:tableStyleId>{5940675A-B579-460E-94D1-54222C63F5DA}</a:tableStyleId>
              </a:tblPr>
              <a:tblGrid>
                <a:gridCol w="340785">
                  <a:extLst>
                    <a:ext uri="{9D8B030D-6E8A-4147-A177-3AD203B41FA5}">
                      <a16:colId xmlns:a16="http://schemas.microsoft.com/office/drawing/2014/main" val="3852575727"/>
                    </a:ext>
                  </a:extLst>
                </a:gridCol>
                <a:gridCol w="1276617">
                  <a:extLst>
                    <a:ext uri="{9D8B030D-6E8A-4147-A177-3AD203B41FA5}">
                      <a16:colId xmlns:a16="http://schemas.microsoft.com/office/drawing/2014/main" val="2722298867"/>
                    </a:ext>
                  </a:extLst>
                </a:gridCol>
                <a:gridCol w="3954148">
                  <a:extLst>
                    <a:ext uri="{9D8B030D-6E8A-4147-A177-3AD203B41FA5}">
                      <a16:colId xmlns:a16="http://schemas.microsoft.com/office/drawing/2014/main" val="1771158371"/>
                    </a:ext>
                  </a:extLst>
                </a:gridCol>
              </a:tblGrid>
              <a:tr h="229784">
                <a:tc>
                  <a:txBody>
                    <a:bodyPr/>
                    <a:lstStyle/>
                    <a:p>
                      <a:pPr>
                        <a:spcAft>
                          <a:spcPts val="0"/>
                        </a:spcAft>
                      </a:pPr>
                      <a:endParaRPr lang="en-GB" sz="1050" b="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dirty="0">
                          <a:effectLst/>
                          <a:latin typeface="Century Gothic" panose="020B0502020202020204" pitchFamily="34" charset="0"/>
                        </a:rPr>
                        <a:t>Term</a:t>
                      </a:r>
                      <a:endParaRPr lang="en-GB" sz="105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Meaning</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extLst>
                  <a:ext uri="{0D108BD9-81ED-4DB2-BD59-A6C34878D82A}">
                    <a16:rowId xmlns:a16="http://schemas.microsoft.com/office/drawing/2014/main" val="1330253607"/>
                  </a:ext>
                </a:extLst>
              </a:tr>
              <a:tr h="459567">
                <a:tc>
                  <a:txBody>
                    <a:bodyPr/>
                    <a:lstStyle/>
                    <a:p>
                      <a:pPr>
                        <a:spcAft>
                          <a:spcPts val="0"/>
                        </a:spcAft>
                      </a:pPr>
                      <a:r>
                        <a:rPr lang="en-GB" sz="1050" dirty="0" smtClean="0">
                          <a:effectLst/>
                          <a:latin typeface="Century Gothic" panose="020B0502020202020204" pitchFamily="34" charset="0"/>
                        </a:rPr>
                        <a:t>1</a:t>
                      </a:r>
                      <a:endParaRPr lang="en-GB" sz="1050" b="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Abiotic factor</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A non-living factor which affects the environment (eg. Weather)</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extLst>
                  <a:ext uri="{0D108BD9-81ED-4DB2-BD59-A6C34878D82A}">
                    <a16:rowId xmlns:a16="http://schemas.microsoft.com/office/drawing/2014/main" val="1600968509"/>
                  </a:ext>
                </a:extLst>
              </a:tr>
              <a:tr h="459567">
                <a:tc>
                  <a:txBody>
                    <a:bodyPr/>
                    <a:lstStyle/>
                    <a:p>
                      <a:pPr>
                        <a:spcAft>
                          <a:spcPts val="0"/>
                        </a:spcAft>
                      </a:pPr>
                      <a:r>
                        <a:rPr lang="en-GB" sz="1050" dirty="0" smtClean="0">
                          <a:effectLst/>
                          <a:latin typeface="Century Gothic" panose="020B0502020202020204" pitchFamily="34" charset="0"/>
                        </a:rPr>
                        <a:t>2</a:t>
                      </a:r>
                      <a:endParaRPr lang="en-GB" sz="1050" b="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Adaptation</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A feature of an organism which helps it to live in its environment. (eg. Snakes and camouflage).</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extLst>
                  <a:ext uri="{0D108BD9-81ED-4DB2-BD59-A6C34878D82A}">
                    <a16:rowId xmlns:a16="http://schemas.microsoft.com/office/drawing/2014/main" val="4018212001"/>
                  </a:ext>
                </a:extLst>
              </a:tr>
              <a:tr h="229784">
                <a:tc>
                  <a:txBody>
                    <a:bodyPr/>
                    <a:lstStyle/>
                    <a:p>
                      <a:pPr>
                        <a:spcAft>
                          <a:spcPts val="0"/>
                        </a:spcAft>
                      </a:pPr>
                      <a:r>
                        <a:rPr lang="en-GB" sz="1050" dirty="0" smtClean="0">
                          <a:effectLst/>
                          <a:latin typeface="Century Gothic" panose="020B0502020202020204" pitchFamily="34" charset="0"/>
                        </a:rPr>
                        <a:t>3</a:t>
                      </a:r>
                      <a:endParaRPr lang="en-GB" sz="1050" b="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dirty="0">
                          <a:effectLst/>
                          <a:latin typeface="Century Gothic" panose="020B0502020202020204" pitchFamily="34" charset="0"/>
                        </a:rPr>
                        <a:t>Carnivore</a:t>
                      </a:r>
                      <a:endParaRPr lang="en-GB" sz="105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An animal which kills and eats other animals (eg. Lion)</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extLst>
                  <a:ext uri="{0D108BD9-81ED-4DB2-BD59-A6C34878D82A}">
                    <a16:rowId xmlns:a16="http://schemas.microsoft.com/office/drawing/2014/main" val="467219292"/>
                  </a:ext>
                </a:extLst>
              </a:tr>
              <a:tr h="459567">
                <a:tc>
                  <a:txBody>
                    <a:bodyPr/>
                    <a:lstStyle/>
                    <a:p>
                      <a:pPr>
                        <a:spcAft>
                          <a:spcPts val="0"/>
                        </a:spcAft>
                      </a:pPr>
                      <a:r>
                        <a:rPr lang="en-GB" sz="1050" dirty="0" smtClean="0">
                          <a:effectLst/>
                          <a:latin typeface="Century Gothic" panose="020B0502020202020204" pitchFamily="34" charset="0"/>
                        </a:rPr>
                        <a:t>4</a:t>
                      </a:r>
                      <a:endParaRPr lang="en-GB" sz="1050" b="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dirty="0">
                          <a:effectLst/>
                          <a:latin typeface="Century Gothic" panose="020B0502020202020204" pitchFamily="34" charset="0"/>
                        </a:rPr>
                        <a:t>Community</a:t>
                      </a:r>
                      <a:endParaRPr lang="en-GB" sz="105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dirty="0">
                          <a:effectLst/>
                          <a:latin typeface="Century Gothic" panose="020B0502020202020204" pitchFamily="34" charset="0"/>
                        </a:rPr>
                        <a:t>All the organisms living in a particular habitat (</a:t>
                      </a:r>
                      <a:r>
                        <a:rPr lang="en-GB" sz="1050" dirty="0" err="1">
                          <a:effectLst/>
                          <a:latin typeface="Century Gothic" panose="020B0502020202020204" pitchFamily="34" charset="0"/>
                        </a:rPr>
                        <a:t>eg</a:t>
                      </a:r>
                      <a:r>
                        <a:rPr lang="en-GB" sz="1050" dirty="0">
                          <a:effectLst/>
                          <a:latin typeface="Century Gothic" panose="020B0502020202020204" pitchFamily="34" charset="0"/>
                        </a:rPr>
                        <a:t>. All the plants and animals in a wood)</a:t>
                      </a:r>
                      <a:endParaRPr lang="en-GB" sz="105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extLst>
                  <a:ext uri="{0D108BD9-81ED-4DB2-BD59-A6C34878D82A}">
                    <a16:rowId xmlns:a16="http://schemas.microsoft.com/office/drawing/2014/main" val="2498209005"/>
                  </a:ext>
                </a:extLst>
              </a:tr>
              <a:tr h="459567">
                <a:tc>
                  <a:txBody>
                    <a:bodyPr/>
                    <a:lstStyle/>
                    <a:p>
                      <a:pPr>
                        <a:spcAft>
                          <a:spcPts val="0"/>
                        </a:spcAft>
                      </a:pPr>
                      <a:r>
                        <a:rPr lang="en-GB" sz="1050" dirty="0" smtClean="0">
                          <a:effectLst/>
                          <a:latin typeface="Century Gothic" panose="020B0502020202020204" pitchFamily="34" charset="0"/>
                        </a:rPr>
                        <a:t>5</a:t>
                      </a:r>
                      <a:endParaRPr lang="en-GB" sz="1050" b="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Conservation</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Keeping an environment in a good state so that the natural wildlife can flourish.</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extLst>
                  <a:ext uri="{0D108BD9-81ED-4DB2-BD59-A6C34878D82A}">
                    <a16:rowId xmlns:a16="http://schemas.microsoft.com/office/drawing/2014/main" val="1193428668"/>
                  </a:ext>
                </a:extLst>
              </a:tr>
              <a:tr h="229784">
                <a:tc>
                  <a:txBody>
                    <a:bodyPr/>
                    <a:lstStyle/>
                    <a:p>
                      <a:pPr>
                        <a:spcAft>
                          <a:spcPts val="0"/>
                        </a:spcAft>
                      </a:pPr>
                      <a:r>
                        <a:rPr lang="en-GB" sz="1050" dirty="0" smtClean="0">
                          <a:effectLst/>
                          <a:latin typeface="Century Gothic" panose="020B0502020202020204" pitchFamily="34" charset="0"/>
                        </a:rPr>
                        <a:t>6</a:t>
                      </a:r>
                      <a:endParaRPr lang="en-GB" sz="1050" b="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Consumer</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An organism which eats other organisms.</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extLst>
                  <a:ext uri="{0D108BD9-81ED-4DB2-BD59-A6C34878D82A}">
                    <a16:rowId xmlns:a16="http://schemas.microsoft.com/office/drawing/2014/main" val="1949486355"/>
                  </a:ext>
                </a:extLst>
              </a:tr>
              <a:tr h="459567">
                <a:tc>
                  <a:txBody>
                    <a:bodyPr/>
                    <a:lstStyle/>
                    <a:p>
                      <a:pPr>
                        <a:spcAft>
                          <a:spcPts val="0"/>
                        </a:spcAft>
                      </a:pPr>
                      <a:r>
                        <a:rPr lang="en-GB" sz="1050" dirty="0" smtClean="0">
                          <a:effectLst/>
                          <a:latin typeface="Century Gothic" panose="020B0502020202020204" pitchFamily="34" charset="0"/>
                        </a:rPr>
                        <a:t>7</a:t>
                      </a:r>
                      <a:endParaRPr lang="en-GB" sz="1050" b="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dirty="0">
                          <a:effectLst/>
                          <a:latin typeface="Century Gothic" panose="020B0502020202020204" pitchFamily="34" charset="0"/>
                        </a:rPr>
                        <a:t>Dichotomous key</a:t>
                      </a:r>
                      <a:endParaRPr lang="en-GB" sz="105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dirty="0">
                          <a:effectLst/>
                          <a:latin typeface="Century Gothic" panose="020B0502020202020204" pitchFamily="34" charset="0"/>
                        </a:rPr>
                        <a:t>A set of paired questions used to identify and organism.</a:t>
                      </a:r>
                      <a:endParaRPr lang="en-GB" sz="105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extLst>
                  <a:ext uri="{0D108BD9-81ED-4DB2-BD59-A6C34878D82A}">
                    <a16:rowId xmlns:a16="http://schemas.microsoft.com/office/drawing/2014/main" val="2363460727"/>
                  </a:ext>
                </a:extLst>
              </a:tr>
              <a:tr h="678703">
                <a:tc>
                  <a:txBody>
                    <a:bodyPr/>
                    <a:lstStyle/>
                    <a:p>
                      <a:pPr>
                        <a:spcAft>
                          <a:spcPts val="0"/>
                        </a:spcAft>
                      </a:pPr>
                      <a:r>
                        <a:rPr lang="en-GB" sz="1050" dirty="0" smtClean="0">
                          <a:effectLst/>
                          <a:latin typeface="Century Gothic" panose="020B0502020202020204" pitchFamily="34" charset="0"/>
                        </a:rPr>
                        <a:t>8</a:t>
                      </a:r>
                      <a:endParaRPr lang="en-GB" sz="1050" b="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Ecosystem</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The living organisms and their environment in a certain area (eg. All plants and animals + water in a pond) </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extLst>
                  <a:ext uri="{0D108BD9-81ED-4DB2-BD59-A6C34878D82A}">
                    <a16:rowId xmlns:a16="http://schemas.microsoft.com/office/drawing/2014/main" val="806390888"/>
                  </a:ext>
                </a:extLst>
              </a:tr>
              <a:tr h="459567">
                <a:tc>
                  <a:txBody>
                    <a:bodyPr/>
                    <a:lstStyle/>
                    <a:p>
                      <a:pPr>
                        <a:spcAft>
                          <a:spcPts val="0"/>
                        </a:spcAft>
                      </a:pPr>
                      <a:r>
                        <a:rPr lang="en-GB" sz="1050" dirty="0" smtClean="0">
                          <a:effectLst/>
                          <a:latin typeface="Century Gothic" panose="020B0502020202020204" pitchFamily="34" charset="0"/>
                        </a:rPr>
                        <a:t>9</a:t>
                      </a:r>
                      <a:endParaRPr lang="en-GB" sz="1050" b="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Habitat</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dirty="0">
                          <a:effectLst/>
                          <a:latin typeface="Century Gothic" panose="020B0502020202020204" pitchFamily="34" charset="0"/>
                        </a:rPr>
                        <a:t>the place where an organism lives. (</a:t>
                      </a:r>
                      <a:r>
                        <a:rPr lang="en-GB" sz="1050" dirty="0" err="1">
                          <a:effectLst/>
                          <a:latin typeface="Century Gothic" panose="020B0502020202020204" pitchFamily="34" charset="0"/>
                        </a:rPr>
                        <a:t>eg</a:t>
                      </a:r>
                      <a:r>
                        <a:rPr lang="en-GB" sz="1050" dirty="0">
                          <a:effectLst/>
                          <a:latin typeface="Century Gothic" panose="020B0502020202020204" pitchFamily="34" charset="0"/>
                        </a:rPr>
                        <a:t>. The log under which a woodlouse lives).</a:t>
                      </a:r>
                      <a:endParaRPr lang="en-GB" sz="105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extLst>
                  <a:ext uri="{0D108BD9-81ED-4DB2-BD59-A6C34878D82A}">
                    <a16:rowId xmlns:a16="http://schemas.microsoft.com/office/drawing/2014/main" val="2819601366"/>
                  </a:ext>
                </a:extLst>
              </a:tr>
              <a:tr h="229784">
                <a:tc>
                  <a:txBody>
                    <a:bodyPr/>
                    <a:lstStyle/>
                    <a:p>
                      <a:pPr>
                        <a:spcAft>
                          <a:spcPts val="0"/>
                        </a:spcAft>
                      </a:pPr>
                      <a:r>
                        <a:rPr lang="en-GB" sz="1050" dirty="0" smtClean="0">
                          <a:effectLst/>
                          <a:latin typeface="Century Gothic" panose="020B0502020202020204" pitchFamily="34" charset="0"/>
                        </a:rPr>
                        <a:t>10</a:t>
                      </a:r>
                      <a:endParaRPr lang="en-GB" sz="1050" b="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Herbivore</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An animal which only eats plants. (eg. Cow)</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extLst>
                  <a:ext uri="{0D108BD9-81ED-4DB2-BD59-A6C34878D82A}">
                    <a16:rowId xmlns:a16="http://schemas.microsoft.com/office/drawing/2014/main" val="2307494174"/>
                  </a:ext>
                </a:extLst>
              </a:tr>
              <a:tr h="459567">
                <a:tc>
                  <a:txBody>
                    <a:bodyPr/>
                    <a:lstStyle/>
                    <a:p>
                      <a:pPr>
                        <a:spcAft>
                          <a:spcPts val="0"/>
                        </a:spcAft>
                      </a:pPr>
                      <a:r>
                        <a:rPr lang="en-GB" sz="1050" dirty="0" smtClean="0">
                          <a:effectLst/>
                          <a:latin typeface="Century Gothic" panose="020B0502020202020204" pitchFamily="34" charset="0"/>
                        </a:rPr>
                        <a:t>11</a:t>
                      </a:r>
                      <a:endParaRPr lang="en-GB" sz="1050" b="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Population</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All the organisms of a particular type living in a certain area. (eg. All the blackbirds in a wood)</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extLst>
                  <a:ext uri="{0D108BD9-81ED-4DB2-BD59-A6C34878D82A}">
                    <a16:rowId xmlns:a16="http://schemas.microsoft.com/office/drawing/2014/main" val="1936383925"/>
                  </a:ext>
                </a:extLst>
              </a:tr>
              <a:tr h="229784">
                <a:tc>
                  <a:txBody>
                    <a:bodyPr/>
                    <a:lstStyle/>
                    <a:p>
                      <a:pPr>
                        <a:spcAft>
                          <a:spcPts val="0"/>
                        </a:spcAft>
                      </a:pPr>
                      <a:r>
                        <a:rPr lang="en-GB" sz="1050" dirty="0" smtClean="0">
                          <a:effectLst/>
                          <a:latin typeface="Century Gothic" panose="020B0502020202020204" pitchFamily="34" charset="0"/>
                        </a:rPr>
                        <a:t>12</a:t>
                      </a:r>
                      <a:endParaRPr lang="en-GB" sz="1050" b="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Predator</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An animal which hunts and kills other animals. </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extLst>
                  <a:ext uri="{0D108BD9-81ED-4DB2-BD59-A6C34878D82A}">
                    <a16:rowId xmlns:a16="http://schemas.microsoft.com/office/drawing/2014/main" val="1743320885"/>
                  </a:ext>
                </a:extLst>
              </a:tr>
              <a:tr h="229784">
                <a:tc>
                  <a:txBody>
                    <a:bodyPr/>
                    <a:lstStyle/>
                    <a:p>
                      <a:pPr>
                        <a:spcAft>
                          <a:spcPts val="0"/>
                        </a:spcAft>
                      </a:pPr>
                      <a:r>
                        <a:rPr lang="en-GB" sz="1050" dirty="0" smtClean="0">
                          <a:effectLst/>
                          <a:latin typeface="Century Gothic" panose="020B0502020202020204" pitchFamily="34" charset="0"/>
                        </a:rPr>
                        <a:t>13</a:t>
                      </a:r>
                      <a:endParaRPr lang="en-GB" sz="1050" b="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Prey </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An animal which is hunted and killed by other animals.</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extLst>
                  <a:ext uri="{0D108BD9-81ED-4DB2-BD59-A6C34878D82A}">
                    <a16:rowId xmlns:a16="http://schemas.microsoft.com/office/drawing/2014/main" val="4218999528"/>
                  </a:ext>
                </a:extLst>
              </a:tr>
              <a:tr h="459567">
                <a:tc>
                  <a:txBody>
                    <a:bodyPr/>
                    <a:lstStyle/>
                    <a:p>
                      <a:pPr>
                        <a:spcAft>
                          <a:spcPts val="0"/>
                        </a:spcAft>
                      </a:pPr>
                      <a:r>
                        <a:rPr lang="en-GB" sz="1050" dirty="0" smtClean="0">
                          <a:effectLst/>
                          <a:latin typeface="Century Gothic" panose="020B0502020202020204" pitchFamily="34" charset="0"/>
                        </a:rPr>
                        <a:t>14</a:t>
                      </a:r>
                      <a:endParaRPr lang="en-GB" sz="1050" b="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Primary consumer</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The first consumer in a food chain.</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extLst>
                  <a:ext uri="{0D108BD9-81ED-4DB2-BD59-A6C34878D82A}">
                    <a16:rowId xmlns:a16="http://schemas.microsoft.com/office/drawing/2014/main" val="515780802"/>
                  </a:ext>
                </a:extLst>
              </a:tr>
              <a:tr h="459567">
                <a:tc>
                  <a:txBody>
                    <a:bodyPr/>
                    <a:lstStyle/>
                    <a:p>
                      <a:pPr>
                        <a:spcAft>
                          <a:spcPts val="0"/>
                        </a:spcAft>
                      </a:pPr>
                      <a:r>
                        <a:rPr lang="en-GB" sz="1050" dirty="0" smtClean="0">
                          <a:effectLst/>
                          <a:latin typeface="Century Gothic" panose="020B0502020202020204" pitchFamily="34" charset="0"/>
                        </a:rPr>
                        <a:t>15</a:t>
                      </a:r>
                      <a:endParaRPr lang="en-GB" sz="1050" b="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Producer</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An organism which makes its food by photosynthesis. (eg. All plants)</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extLst>
                  <a:ext uri="{0D108BD9-81ED-4DB2-BD59-A6C34878D82A}">
                    <a16:rowId xmlns:a16="http://schemas.microsoft.com/office/drawing/2014/main" val="353985505"/>
                  </a:ext>
                </a:extLst>
              </a:tr>
              <a:tr h="229784">
                <a:tc>
                  <a:txBody>
                    <a:bodyPr/>
                    <a:lstStyle/>
                    <a:p>
                      <a:pPr>
                        <a:spcAft>
                          <a:spcPts val="0"/>
                        </a:spcAft>
                      </a:pPr>
                      <a:r>
                        <a:rPr lang="en-GB" sz="1050" dirty="0" smtClean="0">
                          <a:effectLst/>
                          <a:latin typeface="Century Gothic" panose="020B0502020202020204" pitchFamily="34" charset="0"/>
                        </a:rPr>
                        <a:t>16</a:t>
                      </a:r>
                      <a:endParaRPr lang="en-GB" sz="1050" b="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Species</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A group of organisms which can breed together.</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extLst>
                  <a:ext uri="{0D108BD9-81ED-4DB2-BD59-A6C34878D82A}">
                    <a16:rowId xmlns:a16="http://schemas.microsoft.com/office/drawing/2014/main" val="3471619223"/>
                  </a:ext>
                </a:extLst>
              </a:tr>
              <a:tr h="229784">
                <a:tc>
                  <a:txBody>
                    <a:bodyPr/>
                    <a:lstStyle/>
                    <a:p>
                      <a:pPr>
                        <a:spcAft>
                          <a:spcPts val="0"/>
                        </a:spcAft>
                      </a:pPr>
                      <a:r>
                        <a:rPr lang="en-GB" sz="1050" dirty="0" smtClean="0">
                          <a:effectLst/>
                          <a:latin typeface="Century Gothic" panose="020B0502020202020204" pitchFamily="34" charset="0"/>
                        </a:rPr>
                        <a:t>17</a:t>
                      </a:r>
                      <a:endParaRPr lang="en-GB" sz="1050" b="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a:effectLst/>
                          <a:latin typeface="Century Gothic" panose="020B0502020202020204" pitchFamily="34" charset="0"/>
                        </a:rPr>
                        <a:t>Trophic level</a:t>
                      </a:r>
                      <a:endParaRPr lang="en-GB" sz="1050">
                        <a:solidFill>
                          <a:schemeClr val="tx1"/>
                        </a:solidFill>
                        <a:effectLst/>
                        <a:latin typeface="Century Gothic" panose="020B0502020202020204" pitchFamily="34" charset="0"/>
                        <a:ea typeface="Times New Roman" panose="02020603050405020304" pitchFamily="18" charset="0"/>
                      </a:endParaRPr>
                    </a:p>
                  </a:txBody>
                  <a:tcPr marL="48229" marR="48229" marT="0" marB="0"/>
                </a:tc>
                <a:tc>
                  <a:txBody>
                    <a:bodyPr/>
                    <a:lstStyle/>
                    <a:p>
                      <a:pPr>
                        <a:spcAft>
                          <a:spcPts val="0"/>
                        </a:spcAft>
                      </a:pPr>
                      <a:r>
                        <a:rPr lang="en-GB" sz="1050" dirty="0">
                          <a:effectLst/>
                          <a:latin typeface="Century Gothic" panose="020B0502020202020204" pitchFamily="34" charset="0"/>
                        </a:rPr>
                        <a:t>The position in a food chain.</a:t>
                      </a:r>
                      <a:endParaRPr lang="en-GB" sz="1050" dirty="0">
                        <a:solidFill>
                          <a:schemeClr val="tx1"/>
                        </a:solidFill>
                        <a:effectLst/>
                        <a:latin typeface="Century Gothic" panose="020B0502020202020204" pitchFamily="34" charset="0"/>
                        <a:ea typeface="Times New Roman" panose="02020603050405020304" pitchFamily="18" charset="0"/>
                      </a:endParaRPr>
                    </a:p>
                  </a:txBody>
                  <a:tcPr marL="48229" marR="48229" marT="0" marB="0"/>
                </a:tc>
                <a:extLst>
                  <a:ext uri="{0D108BD9-81ED-4DB2-BD59-A6C34878D82A}">
                    <a16:rowId xmlns:a16="http://schemas.microsoft.com/office/drawing/2014/main" val="4292927838"/>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94039593"/>
              </p:ext>
            </p:extLst>
          </p:nvPr>
        </p:nvGraphicFramePr>
        <p:xfrm>
          <a:off x="5961880" y="3267856"/>
          <a:ext cx="6230120" cy="1413221"/>
        </p:xfrm>
        <a:graphic>
          <a:graphicData uri="http://schemas.openxmlformats.org/drawingml/2006/table">
            <a:tbl>
              <a:tblPr firstRow="1" bandRow="1">
                <a:tableStyleId>{5940675A-B579-460E-94D1-54222C63F5DA}</a:tableStyleId>
              </a:tblPr>
              <a:tblGrid>
                <a:gridCol w="1412481">
                  <a:extLst>
                    <a:ext uri="{9D8B030D-6E8A-4147-A177-3AD203B41FA5}">
                      <a16:colId xmlns:a16="http://schemas.microsoft.com/office/drawing/2014/main" val="642624416"/>
                    </a:ext>
                  </a:extLst>
                </a:gridCol>
                <a:gridCol w="4817639">
                  <a:extLst>
                    <a:ext uri="{9D8B030D-6E8A-4147-A177-3AD203B41FA5}">
                      <a16:colId xmlns:a16="http://schemas.microsoft.com/office/drawing/2014/main" val="807750749"/>
                    </a:ext>
                  </a:extLst>
                </a:gridCol>
              </a:tblGrid>
              <a:tr h="260061">
                <a:tc gridSpan="2">
                  <a:txBody>
                    <a:bodyPr/>
                    <a:lstStyle/>
                    <a:p>
                      <a:pPr algn="ctr"/>
                      <a:r>
                        <a:rPr lang="en-GB" sz="1050" b="1" u="none" strike="noStrike" kern="1200" baseline="0" dirty="0" smtClean="0">
                          <a:latin typeface="Century Gothic" panose="020B0502020202020204" pitchFamily="34" charset="0"/>
                        </a:rPr>
                        <a:t>Types of variation</a:t>
                      </a:r>
                      <a:endParaRPr lang="en-GB" sz="1050" b="1" dirty="0">
                        <a:solidFill>
                          <a:schemeClr val="tx1"/>
                        </a:solidFill>
                        <a:latin typeface="Century Gothic" panose="020B0502020202020204" pitchFamily="34" charset="0"/>
                      </a:endParaRPr>
                    </a:p>
                  </a:txBody>
                  <a:tcPr/>
                </a:tc>
                <a:tc hMerge="1">
                  <a:txBody>
                    <a:bodyPr/>
                    <a:lstStyle/>
                    <a:p>
                      <a:endParaRPr lang="en-GB" sz="1200" dirty="0" smtClean="0">
                        <a:latin typeface="Century Gothic" panose="020B0502020202020204" pitchFamily="34" charset="0"/>
                      </a:endParaRPr>
                    </a:p>
                  </a:txBody>
                  <a:tcPr/>
                </a:tc>
                <a:extLst>
                  <a:ext uri="{0D108BD9-81ED-4DB2-BD59-A6C34878D82A}">
                    <a16:rowId xmlns:a16="http://schemas.microsoft.com/office/drawing/2014/main" val="297995573"/>
                  </a:ext>
                </a:extLst>
              </a:tr>
              <a:tr h="370840">
                <a:tc>
                  <a:txBody>
                    <a:bodyPr/>
                    <a:lstStyle/>
                    <a:p>
                      <a:pPr algn="ctr"/>
                      <a:r>
                        <a:rPr lang="en-GB" sz="1050" dirty="0" smtClean="0">
                          <a:latin typeface="Century Gothic" panose="020B0502020202020204" pitchFamily="34" charset="0"/>
                        </a:rPr>
                        <a:t>Genetic variation</a:t>
                      </a:r>
                      <a:endParaRPr lang="en-GB" sz="1050" dirty="0">
                        <a:solidFill>
                          <a:schemeClr val="tx1"/>
                        </a:solidFill>
                        <a:latin typeface="Century Gothic" panose="020B0502020202020204" pitchFamily="34" charset="0"/>
                      </a:endParaRPr>
                    </a:p>
                  </a:txBody>
                  <a:tcPr/>
                </a:tc>
                <a:tc>
                  <a:txBody>
                    <a:bodyPr/>
                    <a:lstStyle/>
                    <a:p>
                      <a:pPr algn="ctr"/>
                      <a:r>
                        <a:rPr lang="en-GB" sz="1050" dirty="0" smtClean="0">
                          <a:latin typeface="Century Gothic" panose="020B0502020202020204" pitchFamily="34" charset="0"/>
                        </a:rPr>
                        <a:t>Caused by the genetic of an</a:t>
                      </a:r>
                      <a:r>
                        <a:rPr lang="en-GB" sz="1050" baseline="0" dirty="0" smtClean="0">
                          <a:latin typeface="Century Gothic" panose="020B0502020202020204" pitchFamily="34" charset="0"/>
                        </a:rPr>
                        <a:t> </a:t>
                      </a:r>
                      <a:r>
                        <a:rPr lang="en-GB" sz="1050" dirty="0" smtClean="0">
                          <a:latin typeface="Century Gothic" panose="020B0502020202020204" pitchFamily="34" charset="0"/>
                        </a:rPr>
                        <a:t>organisms</a:t>
                      </a:r>
                      <a:endParaRPr lang="en-GB" sz="1050" dirty="0" smtClean="0">
                        <a:solidFill>
                          <a:schemeClr val="tx1"/>
                        </a:solidFill>
                        <a:latin typeface="Century Gothic" panose="020B0502020202020204" pitchFamily="34" charset="0"/>
                      </a:endParaRPr>
                    </a:p>
                  </a:txBody>
                  <a:tcPr/>
                </a:tc>
                <a:extLst>
                  <a:ext uri="{0D108BD9-81ED-4DB2-BD59-A6C34878D82A}">
                    <a16:rowId xmlns:a16="http://schemas.microsoft.com/office/drawing/2014/main" val="2945969160"/>
                  </a:ext>
                </a:extLst>
              </a:tr>
              <a:tr h="370840">
                <a:tc>
                  <a:txBody>
                    <a:bodyPr/>
                    <a:lstStyle/>
                    <a:p>
                      <a:pPr algn="ctr"/>
                      <a:r>
                        <a:rPr lang="en-GB" sz="1050" dirty="0" smtClean="0">
                          <a:latin typeface="Century Gothic" panose="020B0502020202020204" pitchFamily="34" charset="0"/>
                        </a:rPr>
                        <a:t>Environmental variation</a:t>
                      </a:r>
                      <a:endParaRPr lang="en-GB" sz="1050" dirty="0">
                        <a:solidFill>
                          <a:schemeClr val="tx1"/>
                        </a:solidFill>
                        <a:latin typeface="Century Gothic" panose="020B0502020202020204" pitchFamily="34" charset="0"/>
                      </a:endParaRPr>
                    </a:p>
                  </a:txBody>
                  <a:tcPr/>
                </a:tc>
                <a:tc>
                  <a:txBody>
                    <a:bodyPr/>
                    <a:lstStyle/>
                    <a:p>
                      <a:pPr algn="ctr"/>
                      <a:r>
                        <a:rPr lang="en-GB" sz="1050" dirty="0" smtClean="0">
                          <a:latin typeface="Century Gothic" panose="020B0502020202020204" pitchFamily="34" charset="0"/>
                        </a:rPr>
                        <a:t>Caused by the environment or the</a:t>
                      </a:r>
                      <a:r>
                        <a:rPr lang="en-GB" sz="1050" baseline="0" dirty="0" smtClean="0">
                          <a:latin typeface="Century Gothic" panose="020B0502020202020204" pitchFamily="34" charset="0"/>
                        </a:rPr>
                        <a:t> </a:t>
                      </a:r>
                      <a:r>
                        <a:rPr lang="en-GB" sz="1050" dirty="0" smtClean="0">
                          <a:latin typeface="Century Gothic" panose="020B0502020202020204" pitchFamily="34" charset="0"/>
                        </a:rPr>
                        <a:t>place where the organisms is living</a:t>
                      </a:r>
                      <a:endParaRPr lang="en-GB" sz="1050" dirty="0" smtClean="0">
                        <a:solidFill>
                          <a:schemeClr val="tx1"/>
                        </a:solidFill>
                        <a:latin typeface="Century Gothic" panose="020B0502020202020204" pitchFamily="34" charset="0"/>
                      </a:endParaRPr>
                    </a:p>
                  </a:txBody>
                  <a:tcPr/>
                </a:tc>
                <a:extLst>
                  <a:ext uri="{0D108BD9-81ED-4DB2-BD59-A6C34878D82A}">
                    <a16:rowId xmlns:a16="http://schemas.microsoft.com/office/drawing/2014/main" val="1113434408"/>
                  </a:ext>
                </a:extLst>
              </a:tr>
              <a:tr h="370840">
                <a:tc>
                  <a:txBody>
                    <a:bodyPr/>
                    <a:lstStyle/>
                    <a:p>
                      <a:pPr algn="ctr"/>
                      <a:r>
                        <a:rPr lang="en-GB" sz="1050" dirty="0" smtClean="0">
                          <a:latin typeface="Century Gothic" panose="020B0502020202020204" pitchFamily="34" charset="0"/>
                        </a:rPr>
                        <a:t>Combination</a:t>
                      </a:r>
                      <a:endParaRPr lang="en-GB" sz="1050" dirty="0">
                        <a:solidFill>
                          <a:schemeClr val="tx1"/>
                        </a:solidFill>
                        <a:latin typeface="Century Gothic" panose="020B0502020202020204" pitchFamily="34" charset="0"/>
                      </a:endParaRPr>
                    </a:p>
                  </a:txBody>
                  <a:tcPr/>
                </a:tc>
                <a:tc>
                  <a:txBody>
                    <a:bodyPr/>
                    <a:lstStyle/>
                    <a:p>
                      <a:pPr algn="ctr"/>
                      <a:r>
                        <a:rPr lang="en-GB" sz="1050" dirty="0" smtClean="0">
                          <a:latin typeface="Century Gothic" panose="020B0502020202020204" pitchFamily="34" charset="0"/>
                        </a:rPr>
                        <a:t>A combination of the organism’s genetics and</a:t>
                      </a:r>
                      <a:r>
                        <a:rPr lang="en-GB" sz="1050" baseline="0" dirty="0" smtClean="0">
                          <a:latin typeface="Century Gothic" panose="020B0502020202020204" pitchFamily="34" charset="0"/>
                        </a:rPr>
                        <a:t> </a:t>
                      </a:r>
                      <a:r>
                        <a:rPr lang="en-GB" sz="1050" dirty="0" smtClean="0">
                          <a:latin typeface="Century Gothic" panose="020B0502020202020204" pitchFamily="34" charset="0"/>
                        </a:rPr>
                        <a:t>environment</a:t>
                      </a:r>
                      <a:endParaRPr lang="en-GB" sz="1050" dirty="0" smtClean="0">
                        <a:solidFill>
                          <a:schemeClr val="tx1"/>
                        </a:solidFill>
                        <a:latin typeface="Century Gothic" panose="020B0502020202020204" pitchFamily="34" charset="0"/>
                      </a:endParaRPr>
                    </a:p>
                  </a:txBody>
                  <a:tcPr/>
                </a:tc>
                <a:extLst>
                  <a:ext uri="{0D108BD9-81ED-4DB2-BD59-A6C34878D82A}">
                    <a16:rowId xmlns:a16="http://schemas.microsoft.com/office/drawing/2014/main" val="1838206962"/>
                  </a:ext>
                </a:extLst>
              </a:tr>
            </a:tbl>
          </a:graphicData>
        </a:graphic>
      </p:graphicFrame>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b="7679"/>
          <a:stretch/>
        </p:blipFill>
        <p:spPr>
          <a:xfrm>
            <a:off x="6901974" y="656851"/>
            <a:ext cx="3907053" cy="2577667"/>
          </a:xfrm>
          <a:prstGeom prst="rect">
            <a:avLst/>
          </a:prstGeom>
        </p:spPr>
      </p:pic>
    </p:spTree>
    <p:extLst>
      <p:ext uri="{BB962C8B-B14F-4D97-AF65-F5344CB8AC3E}">
        <p14:creationId xmlns:p14="http://schemas.microsoft.com/office/powerpoint/2010/main" val="2526755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119948" y="87084"/>
            <a:ext cx="1417322" cy="3306488"/>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000" b="1" u="sng" dirty="0" smtClean="0">
                <a:latin typeface="Century Gothic" panose="020B0502020202020204" pitchFamily="34" charset="0"/>
              </a:rPr>
              <a:t>Skills</a:t>
            </a:r>
          </a:p>
          <a:p>
            <a:pPr algn="ctr"/>
            <a:endParaRPr lang="en-GB" sz="1000" b="1" u="sng" dirty="0">
              <a:latin typeface="Century Gothic" panose="020B0502020202020204" pitchFamily="34" charset="0"/>
            </a:endParaRPr>
          </a:p>
          <a:p>
            <a:pPr algn="ctr"/>
            <a:r>
              <a:rPr lang="en-GB" sz="1000" b="1" u="sng" dirty="0" smtClean="0">
                <a:latin typeface="Century Gothic" panose="020B0502020202020204" pitchFamily="34" charset="0"/>
              </a:rPr>
              <a:t>Equipment </a:t>
            </a:r>
            <a:r>
              <a:rPr lang="en-GB" sz="1000" b="1" dirty="0" smtClean="0">
                <a:latin typeface="Century Gothic" panose="020B0502020202020204" pitchFamily="34" charset="0"/>
              </a:rPr>
              <a:t>- </a:t>
            </a:r>
            <a:r>
              <a:rPr lang="en-GB" sz="1000" dirty="0" smtClean="0">
                <a:latin typeface="Century Gothic" panose="020B0502020202020204" pitchFamily="34" charset="0"/>
              </a:rPr>
              <a:t>Naming </a:t>
            </a:r>
            <a:r>
              <a:rPr lang="en-GB" sz="1000" dirty="0">
                <a:latin typeface="Century Gothic" panose="020B0502020202020204" pitchFamily="34" charset="0"/>
              </a:rPr>
              <a:t>and handling the apparatus, drawing accurately</a:t>
            </a:r>
          </a:p>
          <a:p>
            <a:pPr algn="ctr"/>
            <a:endParaRPr lang="en-GB" sz="1000" b="1" u="sng" dirty="0" smtClean="0">
              <a:latin typeface="Century Gothic" panose="020B0502020202020204" pitchFamily="34" charset="0"/>
            </a:endParaRPr>
          </a:p>
          <a:p>
            <a:pPr algn="ctr"/>
            <a:r>
              <a:rPr lang="en-GB" sz="1000" b="1" u="sng" dirty="0" smtClean="0">
                <a:latin typeface="Century Gothic" panose="020B0502020202020204" pitchFamily="34" charset="0"/>
              </a:rPr>
              <a:t>Method-</a:t>
            </a:r>
            <a:r>
              <a:rPr lang="en-GB" sz="1000" dirty="0" smtClean="0">
                <a:latin typeface="Century Gothic" panose="020B0502020202020204" pitchFamily="34" charset="0"/>
              </a:rPr>
              <a:t> </a:t>
            </a:r>
            <a:r>
              <a:rPr lang="en-GB" sz="1000" dirty="0">
                <a:latin typeface="Century Gothic" panose="020B0502020202020204" pitchFamily="34" charset="0"/>
              </a:rPr>
              <a:t>plan written as a set of instructions- Firstly, secondly, subsequently, </a:t>
            </a:r>
            <a:r>
              <a:rPr lang="en-GB" sz="1000" dirty="0" smtClean="0">
                <a:latin typeface="Century Gothic" panose="020B0502020202020204" pitchFamily="34" charset="0"/>
              </a:rPr>
              <a:t>finally</a:t>
            </a:r>
          </a:p>
          <a:p>
            <a:pPr algn="ctr"/>
            <a:endParaRPr lang="en-GB" sz="1000" dirty="0" smtClean="0">
              <a:latin typeface="Century Gothic" panose="020B0502020202020204" pitchFamily="34" charset="0"/>
            </a:endParaRPr>
          </a:p>
          <a:p>
            <a:pPr algn="ctr"/>
            <a:r>
              <a:rPr lang="en-GB" sz="1000" b="1" u="sng" dirty="0" smtClean="0">
                <a:latin typeface="Century Gothic" panose="020B0502020202020204" pitchFamily="34" charset="0"/>
              </a:rPr>
              <a:t>Numeracy</a:t>
            </a:r>
            <a:r>
              <a:rPr lang="en-GB" sz="1000" dirty="0" smtClean="0">
                <a:latin typeface="Century Gothic" panose="020B0502020202020204" pitchFamily="34" charset="0"/>
              </a:rPr>
              <a:t> -</a:t>
            </a:r>
            <a:r>
              <a:rPr lang="en-GB" sz="1000" dirty="0">
                <a:latin typeface="Century Gothic" panose="020B0502020202020204" pitchFamily="34" charset="0"/>
              </a:rPr>
              <a:t>Calculating mean, mode median.  Calculating percentage (percentage change)</a:t>
            </a:r>
            <a:r>
              <a:rPr lang="en-GB" sz="1000" dirty="0" smtClean="0">
                <a:latin typeface="Century Gothic" panose="020B0502020202020204" pitchFamily="34" charset="0"/>
              </a:rPr>
              <a:t> </a:t>
            </a:r>
          </a:p>
          <a:p>
            <a:pPr algn="ctr"/>
            <a:endParaRPr lang="en-GB" sz="1000" dirty="0">
              <a:latin typeface="Century Gothic" panose="020B0502020202020204" pitchFamily="34" charset="0"/>
            </a:endParaRPr>
          </a:p>
        </p:txBody>
      </p:sp>
      <p:sp>
        <p:nvSpPr>
          <p:cNvPr id="7" name="Rectangle 6"/>
          <p:cNvSpPr/>
          <p:nvPr/>
        </p:nvSpPr>
        <p:spPr>
          <a:xfrm>
            <a:off x="7694023" y="87084"/>
            <a:ext cx="4280263" cy="330648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200" b="1" u="sng" dirty="0" smtClean="0">
                <a:ea typeface="Tahoma" panose="020B0604030504040204" pitchFamily="34" charset="0"/>
                <a:cs typeface="Tahoma" panose="020B0604030504040204" pitchFamily="34" charset="0"/>
              </a:rPr>
              <a:t>Extracting DNA Experiment</a:t>
            </a:r>
            <a:endParaRPr lang="en-GB" sz="1200" b="1" u="sng" dirty="0">
              <a:ea typeface="Tahoma" panose="020B0604030504040204" pitchFamily="34" charset="0"/>
              <a:cs typeface="Tahoma" panose="020B0604030504040204" pitchFamily="34" charset="0"/>
            </a:endParaRPr>
          </a:p>
          <a:p>
            <a:r>
              <a:rPr lang="en-GB" sz="1200" b="1" dirty="0">
                <a:ea typeface="Tahoma" panose="020B0604030504040204" pitchFamily="34" charset="0"/>
                <a:cs typeface="Tahoma" panose="020B0604030504040204" pitchFamily="34" charset="0"/>
              </a:rPr>
              <a:t>Method</a:t>
            </a:r>
            <a:endParaRPr lang="en-GB" sz="1200" dirty="0">
              <a:ea typeface="Tahoma" panose="020B0604030504040204" pitchFamily="34" charset="0"/>
              <a:cs typeface="Tahoma" panose="020B0604030504040204" pitchFamily="34" charset="0"/>
            </a:endParaRPr>
          </a:p>
          <a:p>
            <a:r>
              <a:rPr lang="en-GB" sz="1200" dirty="0">
                <a:ea typeface="Tahoma" panose="020B0604030504040204" pitchFamily="34" charset="0"/>
                <a:cs typeface="Tahoma" panose="020B0604030504040204" pitchFamily="34" charset="0"/>
              </a:rPr>
              <a:t> </a:t>
            </a:r>
          </a:p>
          <a:p>
            <a:pPr marL="228600" indent="-228600">
              <a:buFont typeface="+mj-lt"/>
              <a:buAutoNum type="arabicPeriod"/>
            </a:pPr>
            <a:r>
              <a:rPr lang="en-GB" sz="1200" dirty="0">
                <a:latin typeface="Century Gothic" panose="020B0502020202020204" pitchFamily="34" charset="0"/>
              </a:rPr>
              <a:t>Make a solution </a:t>
            </a:r>
            <a:r>
              <a:rPr lang="en-GB" sz="1200" dirty="0" smtClean="0">
                <a:latin typeface="Century Gothic" panose="020B0502020202020204" pitchFamily="34" charset="0"/>
              </a:rPr>
              <a:t>of 3g </a:t>
            </a:r>
            <a:r>
              <a:rPr lang="en-GB" sz="1200" dirty="0">
                <a:latin typeface="Century Gothic" panose="020B0502020202020204" pitchFamily="34" charset="0"/>
              </a:rPr>
              <a:t>of </a:t>
            </a:r>
            <a:r>
              <a:rPr lang="en-GB" sz="1200" dirty="0" smtClean="0">
                <a:latin typeface="Century Gothic" panose="020B0502020202020204" pitchFamily="34" charset="0"/>
              </a:rPr>
              <a:t>salt, 10cm³ </a:t>
            </a:r>
            <a:r>
              <a:rPr lang="en-GB" sz="1200" dirty="0">
                <a:latin typeface="Century Gothic" panose="020B0502020202020204" pitchFamily="34" charset="0"/>
              </a:rPr>
              <a:t>washing up </a:t>
            </a:r>
            <a:r>
              <a:rPr lang="en-GB" sz="1200" dirty="0" smtClean="0">
                <a:latin typeface="Century Gothic" panose="020B0502020202020204" pitchFamily="34" charset="0"/>
              </a:rPr>
              <a:t>liquid and 100cm³ </a:t>
            </a:r>
            <a:r>
              <a:rPr lang="en-GB" sz="1200" dirty="0">
                <a:latin typeface="Century Gothic" panose="020B0502020202020204" pitchFamily="34" charset="0"/>
              </a:rPr>
              <a:t>of </a:t>
            </a:r>
            <a:r>
              <a:rPr lang="en-GB" sz="1200" dirty="0" smtClean="0">
                <a:latin typeface="Century Gothic" panose="020B0502020202020204" pitchFamily="34" charset="0"/>
              </a:rPr>
              <a:t>water in </a:t>
            </a:r>
            <a:r>
              <a:rPr lang="en-GB" sz="1200" dirty="0">
                <a:latin typeface="Century Gothic" panose="020B0502020202020204" pitchFamily="34" charset="0"/>
              </a:rPr>
              <a:t>a 250cm³ </a:t>
            </a:r>
            <a:r>
              <a:rPr lang="en-GB" sz="1200" dirty="0" smtClean="0">
                <a:latin typeface="Century Gothic" panose="020B0502020202020204" pitchFamily="34" charset="0"/>
              </a:rPr>
              <a:t>beaker</a:t>
            </a:r>
          </a:p>
          <a:p>
            <a:pPr marL="228600" indent="-228600">
              <a:buFont typeface="+mj-lt"/>
              <a:buAutoNum type="arabicPeriod"/>
            </a:pPr>
            <a:r>
              <a:rPr lang="en-GB" sz="1200" dirty="0">
                <a:latin typeface="Century Gothic" panose="020B0502020202020204" pitchFamily="34" charset="0"/>
              </a:rPr>
              <a:t>Chop up the kiwi fruit and add to the solution you have just </a:t>
            </a:r>
            <a:r>
              <a:rPr lang="en-GB" sz="1200" dirty="0" smtClean="0">
                <a:latin typeface="Century Gothic" panose="020B0502020202020204" pitchFamily="34" charset="0"/>
              </a:rPr>
              <a:t>made</a:t>
            </a:r>
          </a:p>
          <a:p>
            <a:pPr marL="228600" indent="-228600">
              <a:buFont typeface="+mj-lt"/>
              <a:buAutoNum type="arabicPeriod"/>
            </a:pPr>
            <a:r>
              <a:rPr lang="en-GB" sz="1200" dirty="0" smtClean="0">
                <a:latin typeface="Century Gothic" panose="020B0502020202020204" pitchFamily="34" charset="0"/>
              </a:rPr>
              <a:t>Stir </a:t>
            </a:r>
            <a:r>
              <a:rPr lang="en-GB" sz="1200" dirty="0">
                <a:latin typeface="Century Gothic" panose="020B0502020202020204" pitchFamily="34" charset="0"/>
              </a:rPr>
              <a:t>the </a:t>
            </a:r>
            <a:r>
              <a:rPr lang="en-GB" sz="1200" dirty="0" smtClean="0">
                <a:latin typeface="Century Gothic" panose="020B0502020202020204" pitchFamily="34" charset="0"/>
              </a:rPr>
              <a:t>mixture. Put </a:t>
            </a:r>
            <a:r>
              <a:rPr lang="en-GB" sz="1200" dirty="0">
                <a:latin typeface="Century Gothic" panose="020B0502020202020204" pitchFamily="34" charset="0"/>
              </a:rPr>
              <a:t>into the water bath for 10 </a:t>
            </a:r>
            <a:r>
              <a:rPr lang="en-GB" sz="1200" dirty="0" smtClean="0">
                <a:latin typeface="Century Gothic" panose="020B0502020202020204" pitchFamily="34" charset="0"/>
              </a:rPr>
              <a:t>minutes.</a:t>
            </a:r>
          </a:p>
          <a:p>
            <a:pPr marL="228600" indent="-228600">
              <a:buFont typeface="+mj-lt"/>
              <a:buAutoNum type="arabicPeriod"/>
            </a:pPr>
            <a:r>
              <a:rPr lang="en-GB" sz="1200" dirty="0">
                <a:latin typeface="Century Gothic" panose="020B0502020202020204" pitchFamily="34" charset="0"/>
              </a:rPr>
              <a:t>Remove the beaker from the water bath. And put into a tub of ice for 3 </a:t>
            </a:r>
            <a:r>
              <a:rPr lang="en-GB" sz="1200" dirty="0" smtClean="0">
                <a:latin typeface="Century Gothic" panose="020B0502020202020204" pitchFamily="34" charset="0"/>
              </a:rPr>
              <a:t>minutes.</a:t>
            </a:r>
          </a:p>
          <a:p>
            <a:pPr marL="228600" indent="-228600">
              <a:buFont typeface="+mj-lt"/>
              <a:buAutoNum type="arabicPeriod"/>
            </a:pPr>
            <a:r>
              <a:rPr lang="en-GB" sz="1200" dirty="0" smtClean="0">
                <a:latin typeface="Century Gothic" panose="020B0502020202020204" pitchFamily="34" charset="0"/>
              </a:rPr>
              <a:t>Pour </a:t>
            </a:r>
            <a:r>
              <a:rPr lang="en-GB" sz="1200" dirty="0">
                <a:latin typeface="Century Gothic" panose="020B0502020202020204" pitchFamily="34" charset="0"/>
              </a:rPr>
              <a:t>the mixture into a funnel lined with filter </a:t>
            </a:r>
            <a:r>
              <a:rPr lang="en-GB" sz="1200" dirty="0" smtClean="0">
                <a:latin typeface="Century Gothic" panose="020B0502020202020204" pitchFamily="34" charset="0"/>
              </a:rPr>
              <a:t>paper. Collect </a:t>
            </a:r>
            <a:r>
              <a:rPr lang="en-GB" sz="1200" dirty="0">
                <a:latin typeface="Century Gothic" panose="020B0502020202020204" pitchFamily="34" charset="0"/>
              </a:rPr>
              <a:t>50cm³of the liquid in a clean </a:t>
            </a:r>
            <a:r>
              <a:rPr lang="en-GB" sz="1200" dirty="0" smtClean="0">
                <a:latin typeface="Century Gothic" panose="020B0502020202020204" pitchFamily="34" charset="0"/>
              </a:rPr>
              <a:t>beaker.</a:t>
            </a:r>
          </a:p>
          <a:p>
            <a:pPr marL="228600" indent="-228600">
              <a:buFont typeface="+mj-lt"/>
              <a:buAutoNum type="arabicPeriod"/>
            </a:pPr>
            <a:r>
              <a:rPr lang="en-GB" sz="1200" dirty="0">
                <a:latin typeface="Century Gothic" panose="020B0502020202020204" pitchFamily="34" charset="0"/>
              </a:rPr>
              <a:t>Drizzle ice cold </a:t>
            </a:r>
            <a:r>
              <a:rPr lang="en-GB" sz="1200" dirty="0" smtClean="0">
                <a:latin typeface="Century Gothic" panose="020B0502020202020204" pitchFamily="34" charset="0"/>
              </a:rPr>
              <a:t>methanol </a:t>
            </a:r>
            <a:r>
              <a:rPr lang="en-GB" sz="1200" dirty="0">
                <a:latin typeface="Century Gothic" panose="020B0502020202020204" pitchFamily="34" charset="0"/>
              </a:rPr>
              <a:t>down the inside of the </a:t>
            </a:r>
            <a:r>
              <a:rPr lang="en-GB" sz="1200" dirty="0" smtClean="0">
                <a:latin typeface="Century Gothic" panose="020B0502020202020204" pitchFamily="34" charset="0"/>
              </a:rPr>
              <a:t>beaker.</a:t>
            </a:r>
          </a:p>
          <a:p>
            <a:pPr marL="228600" indent="-228600">
              <a:buFont typeface="+mj-lt"/>
              <a:buAutoNum type="arabicPeriod"/>
            </a:pPr>
            <a:r>
              <a:rPr lang="en-GB" sz="1200" dirty="0" smtClean="0">
                <a:latin typeface="Century Gothic" panose="020B0502020202020204" pitchFamily="34" charset="0"/>
              </a:rPr>
              <a:t>You </a:t>
            </a:r>
            <a:r>
              <a:rPr lang="en-GB" sz="1200" dirty="0">
                <a:latin typeface="Century Gothic" panose="020B0502020202020204" pitchFamily="34" charset="0"/>
              </a:rPr>
              <a:t>should be able to see a white </a:t>
            </a:r>
            <a:r>
              <a:rPr lang="en-GB" sz="1200" dirty="0" smtClean="0">
                <a:latin typeface="Century Gothic" panose="020B0502020202020204" pitchFamily="34" charset="0"/>
              </a:rPr>
              <a:t>layer. Try </a:t>
            </a:r>
            <a:r>
              <a:rPr lang="en-GB" sz="1200" dirty="0">
                <a:latin typeface="Century Gothic" panose="020B0502020202020204" pitchFamily="34" charset="0"/>
              </a:rPr>
              <a:t>scoping out the DNA using the piece of </a:t>
            </a:r>
            <a:r>
              <a:rPr lang="en-GB" sz="1200" dirty="0" smtClean="0">
                <a:latin typeface="Century Gothic" panose="020B0502020202020204" pitchFamily="34" charset="0"/>
              </a:rPr>
              <a:t>wire.</a:t>
            </a:r>
            <a:endParaRPr lang="en-GB" sz="1200" dirty="0">
              <a:latin typeface="Century Gothic" panose="020B0502020202020204" pitchFamily="34" charset="0"/>
            </a:endParaRPr>
          </a:p>
          <a:p>
            <a:pPr marL="228600" indent="-228600">
              <a:buFont typeface="+mj-lt"/>
              <a:buAutoNum type="arabicPeriod"/>
            </a:pPr>
            <a:r>
              <a:rPr lang="en-GB" sz="1200" dirty="0">
                <a:latin typeface="Century Gothic" panose="020B0502020202020204" pitchFamily="34" charset="0"/>
              </a:rPr>
              <a:t>Observe the DNA under the </a:t>
            </a:r>
            <a:r>
              <a:rPr lang="en-GB" sz="1200" dirty="0" smtClean="0">
                <a:latin typeface="Century Gothic" panose="020B0502020202020204" pitchFamily="34" charset="0"/>
              </a:rPr>
              <a:t>microscope</a:t>
            </a:r>
            <a:endParaRPr lang="en-GB" sz="1200" dirty="0">
              <a:latin typeface="Century Gothic" panose="020B0502020202020204" pitchFamily="34" charset="0"/>
            </a:endParaRPr>
          </a:p>
        </p:txBody>
      </p:sp>
      <p:sp>
        <p:nvSpPr>
          <p:cNvPr id="10" name="Rectangle 9"/>
          <p:cNvSpPr/>
          <p:nvPr/>
        </p:nvSpPr>
        <p:spPr>
          <a:xfrm>
            <a:off x="6960177" y="3522526"/>
            <a:ext cx="5028624" cy="320652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200" b="1" u="sng" dirty="0" smtClean="0">
                <a:latin typeface="Century Gothic" panose="020B0502020202020204" pitchFamily="34" charset="0"/>
              </a:rPr>
              <a:t>Some applications of force in everyday life</a:t>
            </a:r>
          </a:p>
          <a:p>
            <a:r>
              <a:rPr lang="en-GB" sz="1200" dirty="0" smtClean="0">
                <a:latin typeface="Century Gothic" panose="020B0502020202020204" pitchFamily="34" charset="0"/>
              </a:rPr>
              <a:t/>
            </a:r>
            <a:br>
              <a:rPr lang="en-GB" sz="1200" dirty="0" smtClean="0">
                <a:latin typeface="Century Gothic" panose="020B0502020202020204" pitchFamily="34" charset="0"/>
              </a:rPr>
            </a:br>
            <a:r>
              <a:rPr lang="en-GB" sz="1200" dirty="0">
                <a:latin typeface="Century Gothic" panose="020B0502020202020204" pitchFamily="34" charset="0"/>
              </a:rPr>
              <a:t>The discovery of the </a:t>
            </a:r>
            <a:r>
              <a:rPr lang="en-GB" sz="1200" dirty="0" smtClean="0">
                <a:latin typeface="Century Gothic" panose="020B0502020202020204" pitchFamily="34" charset="0"/>
              </a:rPr>
              <a:t>structure </a:t>
            </a:r>
            <a:r>
              <a:rPr lang="en-GB" sz="1200" dirty="0">
                <a:latin typeface="Century Gothic" panose="020B0502020202020204" pitchFamily="34" charset="0"/>
              </a:rPr>
              <a:t>of DNA </a:t>
            </a:r>
            <a:r>
              <a:rPr lang="en-GB" sz="1200" dirty="0" smtClean="0">
                <a:latin typeface="Century Gothic" panose="020B0502020202020204" pitchFamily="34" charset="0"/>
              </a:rPr>
              <a:t>by </a:t>
            </a:r>
            <a:r>
              <a:rPr lang="en-GB" sz="1200" dirty="0">
                <a:latin typeface="Century Gothic" panose="020B0502020202020204" pitchFamily="34" charset="0"/>
              </a:rPr>
              <a:t>Crick and Watson but has opened the pathway to the human genome project as well as the idea of designer babies. Whilst studying a topic on variation, students will learn about the power of DNA as a molecule and the idea of some repressive governments wanting to harness information about their population. For example Human Rights Watch reports that </a:t>
            </a:r>
            <a:r>
              <a:rPr lang="en-GB" sz="1200" dirty="0">
                <a:latin typeface="Century Gothic" panose="020B0502020202020204" pitchFamily="34" charset="0"/>
                <a:hlinkClick r:id="rId2"/>
              </a:rPr>
              <a:t>Chinese</a:t>
            </a:r>
            <a:r>
              <a:rPr lang="en-GB" sz="1200" dirty="0">
                <a:latin typeface="Century Gothic" panose="020B0502020202020204" pitchFamily="34" charset="0"/>
              </a:rPr>
              <a:t> authorities in Xinjiang are collecting DNA samples, fingerprints, iris scans, and blood types of all residents </a:t>
            </a:r>
            <a:r>
              <a:rPr lang="en-GB" sz="1200" dirty="0" smtClean="0">
                <a:latin typeface="Century Gothic" panose="020B0502020202020204" pitchFamily="34" charset="0"/>
              </a:rPr>
              <a:t>between </a:t>
            </a:r>
            <a:r>
              <a:rPr lang="en-GB" sz="1200" dirty="0">
                <a:latin typeface="Century Gothic" panose="020B0502020202020204" pitchFamily="34" charset="0"/>
              </a:rPr>
              <a:t>the age of 12 and 65. </a:t>
            </a:r>
            <a:endParaRPr lang="en-GB" sz="1200" dirty="0" smtClean="0">
              <a:latin typeface="Century Gothic" panose="020B0502020202020204" pitchFamily="34" charset="0"/>
            </a:endParaRPr>
          </a:p>
          <a:p>
            <a:endParaRPr lang="en-GB" sz="1200" dirty="0">
              <a:latin typeface="Century Gothic" panose="020B0502020202020204" pitchFamily="34" charset="0"/>
            </a:endParaRPr>
          </a:p>
          <a:p>
            <a:r>
              <a:rPr lang="en-GB" sz="1200" dirty="0" smtClean="0">
                <a:latin typeface="Century Gothic" panose="020B0502020202020204" pitchFamily="34" charset="0"/>
              </a:rPr>
              <a:t>This </a:t>
            </a:r>
            <a:r>
              <a:rPr lang="en-GB" sz="1200" dirty="0">
                <a:latin typeface="Century Gothic" panose="020B0502020202020204" pitchFamily="34" charset="0"/>
              </a:rPr>
              <a:t>unit will also give learners the opportunity to develop an informed understanding of the ecological and social relationship within which we live.  It will also give them the opportunity to understand the importance of giving genuine care for the wider earth community, including the living and non-living things.</a:t>
            </a:r>
            <a:endParaRPr lang="en-GB" sz="1200" dirty="0">
              <a:effectLst/>
              <a:latin typeface="Century Gothic" panose="020B0502020202020204" pitchFamily="34" charset="0"/>
            </a:endParaRPr>
          </a:p>
        </p:txBody>
      </p:sp>
      <p:sp>
        <p:nvSpPr>
          <p:cNvPr id="2" name="AutoShape 2" descr="Image result for the electron microscope"/>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59195" y="159658"/>
            <a:ext cx="1860752" cy="3698331"/>
          </a:xfrm>
          <a:prstGeom prst="rect">
            <a:avLst/>
          </a:prstGeom>
        </p:spPr>
      </p:pic>
      <p:sp>
        <p:nvSpPr>
          <p:cNvPr id="5" name="Rectangle 4"/>
          <p:cNvSpPr/>
          <p:nvPr/>
        </p:nvSpPr>
        <p:spPr>
          <a:xfrm>
            <a:off x="145143" y="159658"/>
            <a:ext cx="4114052" cy="394207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200" b="1" u="sng" dirty="0" smtClean="0">
                <a:latin typeface="Century Gothic" panose="020B0502020202020204" pitchFamily="34" charset="0"/>
                <a:ea typeface="Tahoma" panose="020B0604030504040204" pitchFamily="34" charset="0"/>
                <a:cs typeface="Tahoma" panose="020B0604030504040204" pitchFamily="34" charset="0"/>
              </a:rPr>
              <a:t>Gregor Mendel</a:t>
            </a:r>
          </a:p>
          <a:p>
            <a:endParaRPr lang="en-GB" sz="1200" b="1" u="sng" dirty="0">
              <a:latin typeface="Century Gothic" panose="020B0502020202020204" pitchFamily="34" charset="0"/>
              <a:ea typeface="Tahoma" panose="020B0604030504040204" pitchFamily="34" charset="0"/>
              <a:cs typeface="Tahoma" panose="020B0604030504040204" pitchFamily="34" charset="0"/>
            </a:endParaRPr>
          </a:p>
          <a:p>
            <a:r>
              <a:rPr lang="en-GB" sz="1200" b="1" dirty="0" smtClean="0">
                <a:latin typeface="Century Gothic" pitchFamily="34" charset="0"/>
                <a:ea typeface="Tahoma" panose="020B0604030504040204" pitchFamily="34" charset="0"/>
                <a:cs typeface="Tahoma" panose="020B0604030504040204" pitchFamily="34" charset="0"/>
              </a:rPr>
              <a:t>Occupation</a:t>
            </a:r>
            <a:r>
              <a:rPr lang="en-GB" sz="1200" b="1" dirty="0">
                <a:latin typeface="Century Gothic" panose="020B0502020202020204" pitchFamily="34" charset="0"/>
                <a:ea typeface="Tahoma" panose="020B0604030504040204" pitchFamily="34" charset="0"/>
                <a:cs typeface="Tahoma" panose="020B0604030504040204" pitchFamily="34" charset="0"/>
              </a:rPr>
              <a:t>:</a:t>
            </a:r>
            <a:r>
              <a:rPr lang="en-GB" sz="1200" dirty="0">
                <a:latin typeface="Century Gothic" panose="020B0502020202020204" pitchFamily="34" charset="0"/>
                <a:ea typeface="Tahoma" panose="020B0604030504040204" pitchFamily="34" charset="0"/>
                <a:cs typeface="Tahoma" panose="020B0604030504040204" pitchFamily="34" charset="0"/>
              </a:rPr>
              <a:t> </a:t>
            </a:r>
            <a:r>
              <a:rPr lang="en-GB" sz="1200" dirty="0">
                <a:latin typeface="Century Gothic" panose="020B0502020202020204" pitchFamily="34" charset="0"/>
              </a:rPr>
              <a:t>scientist, Augustinian friar and </a:t>
            </a:r>
            <a:r>
              <a:rPr lang="en-GB" sz="1200" dirty="0" smtClean="0">
                <a:latin typeface="Century Gothic" panose="020B0502020202020204" pitchFamily="34" charset="0"/>
              </a:rPr>
              <a:t>abbot</a:t>
            </a:r>
          </a:p>
          <a:p>
            <a:r>
              <a:rPr lang="en-GB" sz="1200" b="1" dirty="0" smtClean="0">
                <a:latin typeface="Century Gothic" panose="020B0502020202020204" pitchFamily="34" charset="0"/>
                <a:ea typeface="Tahoma" panose="020B0604030504040204" pitchFamily="34" charset="0"/>
                <a:cs typeface="Tahoma" panose="020B0604030504040204" pitchFamily="34" charset="0"/>
              </a:rPr>
              <a:t>Born</a:t>
            </a:r>
            <a:r>
              <a:rPr lang="en-GB" sz="1200" b="1" dirty="0">
                <a:latin typeface="Century Gothic" panose="020B0502020202020204" pitchFamily="34" charset="0"/>
                <a:ea typeface="Tahoma" panose="020B0604030504040204" pitchFamily="34" charset="0"/>
                <a:cs typeface="Tahoma" panose="020B0604030504040204" pitchFamily="34" charset="0"/>
              </a:rPr>
              <a:t>:</a:t>
            </a:r>
            <a:r>
              <a:rPr lang="en-GB" sz="1200" dirty="0">
                <a:latin typeface="Century Gothic" panose="020B0502020202020204" pitchFamily="34" charset="0"/>
                <a:ea typeface="Tahoma" panose="020B0604030504040204" pitchFamily="34" charset="0"/>
                <a:cs typeface="Tahoma" panose="020B0604030504040204" pitchFamily="34" charset="0"/>
              </a:rPr>
              <a:t> </a:t>
            </a:r>
            <a:r>
              <a:rPr lang="en-GB" sz="1200" dirty="0">
                <a:latin typeface="Century Gothic" panose="020B0502020202020204" pitchFamily="34" charset="0"/>
              </a:rPr>
              <a:t>20 July 1822</a:t>
            </a:r>
            <a:r>
              <a:rPr lang="en-GB" sz="1200" dirty="0" smtClean="0">
                <a:latin typeface="Century Gothic" panose="020B0502020202020204" pitchFamily="34" charset="0"/>
                <a:ea typeface="Tahoma" panose="020B0604030504040204" pitchFamily="34" charset="0"/>
                <a:cs typeface="Tahoma" panose="020B0604030504040204" pitchFamily="34" charset="0"/>
              </a:rPr>
              <a:t>in </a:t>
            </a:r>
            <a:r>
              <a:rPr lang="en-GB" sz="1200" dirty="0">
                <a:latin typeface="Century Gothic" panose="020B0502020202020204" pitchFamily="34" charset="0"/>
              </a:rPr>
              <a:t>Hynčice, Czech Republic</a:t>
            </a:r>
            <a:endParaRPr lang="en-GB" sz="1200" dirty="0" smtClean="0">
              <a:latin typeface="Century Gothic" pitchFamily="34" charset="0"/>
            </a:endParaRPr>
          </a:p>
          <a:p>
            <a:r>
              <a:rPr lang="en-GB" sz="1200" b="1" dirty="0" smtClean="0">
                <a:latin typeface="Century Gothic" panose="020B0502020202020204" pitchFamily="34" charset="0"/>
                <a:ea typeface="Tahoma" panose="020B0604030504040204" pitchFamily="34" charset="0"/>
                <a:cs typeface="Tahoma" panose="020B0604030504040204" pitchFamily="34" charset="0"/>
              </a:rPr>
              <a:t>Died</a:t>
            </a:r>
            <a:r>
              <a:rPr lang="en-GB" sz="1200" b="1" dirty="0">
                <a:latin typeface="Century Gothic" panose="020B0502020202020204" pitchFamily="34" charset="0"/>
                <a:ea typeface="Tahoma" panose="020B0604030504040204" pitchFamily="34" charset="0"/>
                <a:cs typeface="Tahoma" panose="020B0604030504040204" pitchFamily="34" charset="0"/>
              </a:rPr>
              <a:t>: </a:t>
            </a:r>
            <a:r>
              <a:rPr lang="en-GB" sz="1200" dirty="0">
                <a:latin typeface="Century Gothic" panose="020B0502020202020204" pitchFamily="34" charset="0"/>
              </a:rPr>
              <a:t>6 January </a:t>
            </a:r>
            <a:r>
              <a:rPr lang="en-GB" sz="1200" dirty="0" smtClean="0">
                <a:latin typeface="Century Gothic" panose="020B0502020202020204" pitchFamily="34" charset="0"/>
              </a:rPr>
              <a:t>1884 </a:t>
            </a:r>
            <a:r>
              <a:rPr lang="en-GB" sz="1200" dirty="0" smtClean="0">
                <a:latin typeface="Century Gothic" panose="020B0502020202020204" pitchFamily="34" charset="0"/>
                <a:ea typeface="Tahoma" panose="020B0604030504040204" pitchFamily="34" charset="0"/>
                <a:cs typeface="Tahoma" panose="020B0604030504040204" pitchFamily="34" charset="0"/>
              </a:rPr>
              <a:t>in </a:t>
            </a:r>
            <a:r>
              <a:rPr lang="en-GB" sz="1200" dirty="0">
                <a:latin typeface="Century Gothic" panose="020B0502020202020204" pitchFamily="34" charset="0"/>
              </a:rPr>
              <a:t>Brno, Czech Republic)</a:t>
            </a:r>
            <a:endParaRPr lang="en-GB" sz="1200" dirty="0">
              <a:latin typeface="Century Gothic" panose="020B0502020202020204" pitchFamily="34" charset="0"/>
              <a:ea typeface="Tahoma" panose="020B0604030504040204" pitchFamily="34" charset="0"/>
              <a:cs typeface="Tahoma" panose="020B0604030504040204" pitchFamily="34" charset="0"/>
            </a:endParaRPr>
          </a:p>
          <a:p>
            <a:r>
              <a:rPr lang="en-GB" sz="1200" b="1" dirty="0">
                <a:latin typeface="Century Gothic" panose="020B0502020202020204" pitchFamily="34" charset="0"/>
                <a:ea typeface="Tahoma" panose="020B0604030504040204" pitchFamily="34" charset="0"/>
                <a:cs typeface="Tahoma" panose="020B0604030504040204" pitchFamily="34" charset="0"/>
              </a:rPr>
              <a:t>Best known for</a:t>
            </a:r>
            <a:r>
              <a:rPr lang="en-GB" sz="1200" b="1" dirty="0" smtClean="0">
                <a:latin typeface="Century Gothic" panose="020B0502020202020204" pitchFamily="34" charset="0"/>
                <a:ea typeface="Tahoma" panose="020B0604030504040204" pitchFamily="34" charset="0"/>
                <a:cs typeface="Tahoma" panose="020B0604030504040204" pitchFamily="34" charset="0"/>
              </a:rPr>
              <a:t>:  </a:t>
            </a:r>
            <a:r>
              <a:rPr lang="en-GB" sz="1200" dirty="0">
                <a:latin typeface="Century Gothic" panose="020B0502020202020204" pitchFamily="34" charset="0"/>
              </a:rPr>
              <a:t>Creating the science of </a:t>
            </a:r>
            <a:r>
              <a:rPr lang="en-GB" sz="1200" dirty="0" smtClean="0">
                <a:latin typeface="Century Gothic" panose="020B0502020202020204" pitchFamily="34" charset="0"/>
              </a:rPr>
              <a:t>genetics</a:t>
            </a:r>
          </a:p>
          <a:p>
            <a:endParaRPr lang="en-GB" sz="1200" dirty="0" smtClean="0">
              <a:latin typeface="Century Gothic" panose="020B0502020202020204" pitchFamily="34" charset="0"/>
              <a:ea typeface="Tahoma" panose="020B0604030504040204" pitchFamily="34" charset="0"/>
              <a:cs typeface="Tahoma" panose="020B0604030504040204" pitchFamily="34" charset="0"/>
            </a:endParaRPr>
          </a:p>
          <a:p>
            <a:r>
              <a:rPr lang="en-GB" sz="1200" dirty="0" smtClean="0">
                <a:latin typeface="Century Gothic" panose="020B0502020202020204" pitchFamily="34" charset="0"/>
              </a:rPr>
              <a:t>Mendel founded </a:t>
            </a:r>
            <a:r>
              <a:rPr lang="en-GB" sz="1200" dirty="0">
                <a:latin typeface="Century Gothic" panose="020B0502020202020204" pitchFamily="34" charset="0"/>
              </a:rPr>
              <a:t>the science of </a:t>
            </a:r>
            <a:r>
              <a:rPr lang="en-GB" sz="1200" dirty="0" smtClean="0">
                <a:latin typeface="Century Gothic" panose="020B0502020202020204" pitchFamily="34" charset="0"/>
              </a:rPr>
              <a:t>genetics. He identified </a:t>
            </a:r>
            <a:r>
              <a:rPr lang="en-GB" sz="1200" dirty="0">
                <a:latin typeface="Century Gothic" panose="020B0502020202020204" pitchFamily="34" charset="0"/>
              </a:rPr>
              <a:t>many of the rules of heredity. These rules determine how traits are passed through generations of living </a:t>
            </a:r>
            <a:r>
              <a:rPr lang="en-GB" sz="1200" dirty="0" smtClean="0">
                <a:latin typeface="Century Gothic" panose="020B0502020202020204" pitchFamily="34" charset="0"/>
              </a:rPr>
              <a:t>things. He saw </a:t>
            </a:r>
            <a:r>
              <a:rPr lang="en-GB" sz="1200" dirty="0">
                <a:latin typeface="Century Gothic" panose="020B0502020202020204" pitchFamily="34" charset="0"/>
              </a:rPr>
              <a:t>that living things pass traits to the next generation by something that remains unchanged in successive generations of an organism – we now call this ‘something’ </a:t>
            </a:r>
            <a:r>
              <a:rPr lang="en-GB" sz="1200" i="1" dirty="0" smtClean="0">
                <a:latin typeface="Century Gothic" panose="020B0502020202020204" pitchFamily="34" charset="0"/>
              </a:rPr>
              <a:t>genes</a:t>
            </a:r>
            <a:r>
              <a:rPr lang="en-GB" sz="1200" dirty="0" smtClean="0">
                <a:latin typeface="Century Gothic" panose="020B0502020202020204" pitchFamily="34" charset="0"/>
              </a:rPr>
              <a:t>. He also realized </a:t>
            </a:r>
            <a:r>
              <a:rPr lang="en-GB" sz="1200" dirty="0">
                <a:latin typeface="Century Gothic" panose="020B0502020202020204" pitchFamily="34" charset="0"/>
              </a:rPr>
              <a:t>that traits could skip a generation – seemingly lost traits could appear again in another generation – he called these </a:t>
            </a:r>
            <a:r>
              <a:rPr lang="en-GB" sz="1200" i="1" dirty="0">
                <a:latin typeface="Century Gothic" panose="020B0502020202020204" pitchFamily="34" charset="0"/>
              </a:rPr>
              <a:t>recessive</a:t>
            </a:r>
            <a:r>
              <a:rPr lang="en-GB" sz="1200" dirty="0">
                <a:latin typeface="Century Gothic" panose="020B0502020202020204" pitchFamily="34" charset="0"/>
              </a:rPr>
              <a:t> traits.</a:t>
            </a:r>
          </a:p>
          <a:p>
            <a:r>
              <a:rPr lang="en-GB" sz="1200" dirty="0" smtClean="0">
                <a:latin typeface="Century Gothic" panose="020B0502020202020204" pitchFamily="34" charset="0"/>
              </a:rPr>
              <a:t>Mendel’s </a:t>
            </a:r>
            <a:r>
              <a:rPr lang="en-GB" sz="1200" dirty="0">
                <a:latin typeface="Century Gothic" panose="020B0502020202020204" pitchFamily="34" charset="0"/>
              </a:rPr>
              <a:t>work only made a big impact in 1900, 16 years after his death, and 34 years after he first published it.</a:t>
            </a:r>
          </a:p>
          <a:p>
            <a:endParaRPr lang="en-GB" sz="12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ea typeface="Tahoma" panose="020B0604030504040204" pitchFamily="34" charset="0"/>
              <a:cs typeface="Tahoma" panose="020B0604030504040204" pitchFamily="34" charset="0"/>
            </a:endParaRPr>
          </a:p>
        </p:txBody>
      </p:sp>
      <p:sp>
        <p:nvSpPr>
          <p:cNvPr id="11" name="Rectangle 10"/>
          <p:cNvSpPr>
            <a:spLocks noChangeArrowheads="1"/>
          </p:cNvSpPr>
          <p:nvPr/>
        </p:nvSpPr>
        <p:spPr bwMode="auto">
          <a:xfrm>
            <a:off x="2658389" y="4520157"/>
            <a:ext cx="4151617"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sng"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cs typeface="Times New Roman" panose="02020603050405020304" pitchFamily="18" charset="0"/>
              </a:rPr>
              <a:t>Using a quadrat</a:t>
            </a:r>
          </a:p>
          <a:p>
            <a:pPr marL="228600" indent="-228600">
              <a:buFont typeface="+mj-lt"/>
              <a:buAutoNum type="arabicPeriod"/>
            </a:pPr>
            <a:r>
              <a:rPr lang="en-GB" sz="1200" dirty="0" smtClean="0">
                <a:latin typeface="Century Gothic" panose="020B0502020202020204" pitchFamily="34" charset="0"/>
                <a:cs typeface="Times New Roman" panose="02020603050405020304" pitchFamily="18" charset="0"/>
              </a:rPr>
              <a:t>Place the quadrat randomly in the area that you are investigating</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en-GB" altLang="en-US" sz="1200" i="0" strike="noStrike" cap="none" normalizeH="0" baseline="0" dirty="0" smtClean="0">
                <a:ln>
                  <a:noFill/>
                </a:ln>
                <a:solidFill>
                  <a:schemeClr val="tx1"/>
                </a:solidFill>
                <a:effectLst/>
                <a:latin typeface="Century Gothic" panose="020B0502020202020204" pitchFamily="34" charset="0"/>
                <a:cs typeface="Times New Roman" panose="02020603050405020304" pitchFamily="18" charset="0"/>
              </a:rPr>
              <a:t>Count</a:t>
            </a:r>
            <a:r>
              <a:rPr kumimoji="0" lang="en-GB" altLang="en-US" sz="1200" i="0" strike="noStrike" cap="none" normalizeH="0" dirty="0" smtClean="0">
                <a:ln>
                  <a:noFill/>
                </a:ln>
                <a:solidFill>
                  <a:schemeClr val="tx1"/>
                </a:solidFill>
                <a:effectLst/>
                <a:latin typeface="Century Gothic" panose="020B0502020202020204" pitchFamily="34" charset="0"/>
                <a:cs typeface="Times New Roman" panose="02020603050405020304" pitchFamily="18" charset="0"/>
              </a:rPr>
              <a:t> the number of flowers in the quadrat</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lang="en-GB" altLang="en-US" sz="1200" baseline="0" dirty="0" smtClean="0">
                <a:latin typeface="Century Gothic" panose="020B0502020202020204" pitchFamily="34" charset="0"/>
                <a:cs typeface="Times New Roman" panose="02020603050405020304" pitchFamily="18" charset="0"/>
              </a:rPr>
              <a:t>Repeat</a:t>
            </a:r>
            <a:r>
              <a:rPr lang="en-GB" altLang="en-US" sz="1200" dirty="0" smtClean="0">
                <a:latin typeface="Century Gothic" panose="020B0502020202020204" pitchFamily="34" charset="0"/>
                <a:cs typeface="Times New Roman" panose="02020603050405020304" pitchFamily="18" charset="0"/>
              </a:rPr>
              <a:t> stages 1 and 2 at least 5 times</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en-GB" altLang="en-US" sz="1200" i="0" strike="noStrike" cap="none" normalizeH="0" baseline="0" dirty="0" smtClean="0">
                <a:ln>
                  <a:noFill/>
                </a:ln>
                <a:solidFill>
                  <a:schemeClr val="tx1"/>
                </a:solidFill>
                <a:effectLst/>
                <a:latin typeface="Century Gothic" panose="020B0502020202020204" pitchFamily="34" charset="0"/>
                <a:cs typeface="Times New Roman" panose="02020603050405020304" pitchFamily="18" charset="0"/>
              </a:rPr>
              <a:t>Calculate</a:t>
            </a:r>
            <a:r>
              <a:rPr kumimoji="0" lang="en-GB" altLang="en-US" sz="1200" i="0" strike="noStrike" cap="none" normalizeH="0" dirty="0" smtClean="0">
                <a:ln>
                  <a:noFill/>
                </a:ln>
                <a:solidFill>
                  <a:schemeClr val="tx1"/>
                </a:solidFill>
                <a:effectLst/>
                <a:latin typeface="Century Gothic" panose="020B0502020202020204" pitchFamily="34" charset="0"/>
                <a:cs typeface="Times New Roman" panose="02020603050405020304" pitchFamily="18" charset="0"/>
              </a:rPr>
              <a:t> the average number of flowers in the quadrat</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lang="en-GB" altLang="en-US" sz="1200" baseline="0" dirty="0" smtClean="0">
                <a:latin typeface="Century Gothic" panose="020B0502020202020204" pitchFamily="34" charset="0"/>
                <a:cs typeface="Times New Roman" panose="02020603050405020304" pitchFamily="18" charset="0"/>
              </a:rPr>
              <a:t>Calculate</a:t>
            </a:r>
            <a:r>
              <a:rPr lang="en-GB" altLang="en-US" sz="1200" dirty="0" smtClean="0">
                <a:latin typeface="Century Gothic" panose="020B0502020202020204" pitchFamily="34" charset="0"/>
                <a:cs typeface="Times New Roman" panose="02020603050405020304" pitchFamily="18" charset="0"/>
              </a:rPr>
              <a:t> the average number of flowers in the area you are investigating</a:t>
            </a:r>
            <a:endParaRPr kumimoji="0" lang="en-GB" altLang="en-US" sz="1800" i="0" strike="noStrike" cap="none" normalizeH="0" baseline="0" dirty="0" smtClean="0">
              <a:ln>
                <a:noFill/>
              </a:ln>
              <a:solidFill>
                <a:schemeClr val="tx1"/>
              </a:solidFill>
              <a:effectLst/>
            </a:endParaRPr>
          </a:p>
        </p:txBody>
      </p:sp>
      <p:pic>
        <p:nvPicPr>
          <p:cNvPr id="13" name="Picture 12"/>
          <p:cNvPicPr>
            <a:picLocks noChangeAspect="1"/>
          </p:cNvPicPr>
          <p:nvPr/>
        </p:nvPicPr>
        <p:blipFill rotWithShape="1">
          <a:blip r:embed="rId4"/>
          <a:srcRect l="4756" t="39710" r="80610" b="33766"/>
          <a:stretch/>
        </p:blipFill>
        <p:spPr>
          <a:xfrm>
            <a:off x="454077" y="4427163"/>
            <a:ext cx="1784197" cy="1940313"/>
          </a:xfrm>
          <a:prstGeom prst="rect">
            <a:avLst/>
          </a:prstGeom>
        </p:spPr>
      </p:pic>
    </p:spTree>
    <p:extLst>
      <p:ext uri="{BB962C8B-B14F-4D97-AF65-F5344CB8AC3E}">
        <p14:creationId xmlns:p14="http://schemas.microsoft.com/office/powerpoint/2010/main" val="18841380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362</TotalTime>
  <Words>909</Words>
  <Application>Microsoft Office PowerPoint</Application>
  <PresentationFormat>Widescreen</PresentationFormat>
  <Paragraphs>107</Paragraphs>
  <Slides>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MS PGothic</vt:lpstr>
      <vt:lpstr>Arial</vt:lpstr>
      <vt:lpstr>Calibri</vt:lpstr>
      <vt:lpstr>Calibri Light</vt:lpstr>
      <vt:lpstr>Century Gothic</vt:lpstr>
      <vt:lpstr>Tahoma</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Administrator</cp:lastModifiedBy>
  <cp:revision>40</cp:revision>
  <dcterms:created xsi:type="dcterms:W3CDTF">2019-10-03T12:30:24Z</dcterms:created>
  <dcterms:modified xsi:type="dcterms:W3CDTF">2020-04-19T16:05:14Z</dcterms:modified>
</cp:coreProperties>
</file>