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5" r:id="rId2"/>
    <p:sldId id="264" r:id="rId3"/>
  </p:sldIdLst>
  <p:sldSz cx="9906000" cy="6858000" type="A4"/>
  <p:notesSz cx="6797675" cy="987425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66"/>
    <a:srgbClr val="B79CFA"/>
    <a:srgbClr val="CC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D7AC3CCA-C797-4891-BE02-D94E43425B78}" styleName="Medium Styl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643" autoAdjust="0"/>
    <p:restoredTop sz="94660"/>
  </p:normalViewPr>
  <p:slideViewPr>
    <p:cSldViewPr snapToGrid="0">
      <p:cViewPr varScale="1">
        <p:scale>
          <a:sx n="59" d="100"/>
          <a:sy n="59" d="100"/>
        </p:scale>
        <p:origin x="21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733A02-6755-4D39-BF48-DF874BD5C340}" type="datetimeFigureOut">
              <a:rPr lang="en-GB" smtClean="0"/>
              <a:t>01/10/2019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8269F4-A900-48D8-8F2F-93310BF649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04478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733A02-6755-4D39-BF48-DF874BD5C340}" type="datetimeFigureOut">
              <a:rPr lang="en-GB" smtClean="0"/>
              <a:t>01/10/2019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8269F4-A900-48D8-8F2F-93310BF649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36805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733A02-6755-4D39-BF48-DF874BD5C340}" type="datetimeFigureOut">
              <a:rPr lang="en-GB" smtClean="0"/>
              <a:t>01/10/2019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8269F4-A900-48D8-8F2F-93310BF649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5175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733A02-6755-4D39-BF48-DF874BD5C340}" type="datetimeFigureOut">
              <a:rPr lang="en-GB" smtClean="0"/>
              <a:t>01/10/2019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8269F4-A900-48D8-8F2F-93310BF649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91584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733A02-6755-4D39-BF48-DF874BD5C340}" type="datetimeFigureOut">
              <a:rPr lang="en-GB" smtClean="0"/>
              <a:t>01/10/2019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8269F4-A900-48D8-8F2F-93310BF649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24650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733A02-6755-4D39-BF48-DF874BD5C340}" type="datetimeFigureOut">
              <a:rPr lang="en-GB" smtClean="0"/>
              <a:t>01/10/2019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8269F4-A900-48D8-8F2F-93310BF649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46647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733A02-6755-4D39-BF48-DF874BD5C340}" type="datetimeFigureOut">
              <a:rPr lang="en-GB" smtClean="0"/>
              <a:t>01/10/2019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8269F4-A900-48D8-8F2F-93310BF649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34177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733A02-6755-4D39-BF48-DF874BD5C340}" type="datetimeFigureOut">
              <a:rPr lang="en-GB" smtClean="0"/>
              <a:t>01/10/2019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8269F4-A900-48D8-8F2F-93310BF649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63817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733A02-6755-4D39-BF48-DF874BD5C340}" type="datetimeFigureOut">
              <a:rPr lang="en-GB" smtClean="0"/>
              <a:t>01/10/2019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8269F4-A900-48D8-8F2F-93310BF649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23971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733A02-6755-4D39-BF48-DF874BD5C340}" type="datetimeFigureOut">
              <a:rPr lang="en-GB" smtClean="0"/>
              <a:t>01/10/2019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8269F4-A900-48D8-8F2F-93310BF649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26996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733A02-6755-4D39-BF48-DF874BD5C340}" type="datetimeFigureOut">
              <a:rPr lang="en-GB" smtClean="0"/>
              <a:t>01/10/2019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8269F4-A900-48D8-8F2F-93310BF649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604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733A02-6755-4D39-BF48-DF874BD5C340}" type="datetimeFigureOut">
              <a:rPr lang="en-GB" smtClean="0"/>
              <a:t>01/10/2019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8269F4-A900-48D8-8F2F-93310BF649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65199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8995" y="0"/>
            <a:ext cx="96721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002060"/>
                </a:solidFill>
              </a:rPr>
              <a:t>    MUSIC Year 8     ‘LET THE MUSIC BEGIN’                                                 Name: ………………………………………………….</a:t>
            </a:r>
            <a:endParaRPr lang="en-GB" dirty="0">
              <a:solidFill>
                <a:srgbClr val="002060"/>
              </a:solidFill>
            </a:endParaRPr>
          </a:p>
        </p:txBody>
      </p:sp>
      <p:pic>
        <p:nvPicPr>
          <p:cNvPr id="5" name="Picture 4" descr="Harrow High School LOGO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996" y="38527"/>
            <a:ext cx="196008" cy="2579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chemeClr val="dk1">
                    <a:lumMod val="0"/>
                    <a:lumOff val="0"/>
                  </a:schemeClr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dk1">
                      <a:lumMod val="0"/>
                      <a:lumOff val="0"/>
                    </a:schemeClr>
                  </a:outerShdw>
                </a:effectLst>
              </a14:hiddenEffects>
            </a:ext>
          </a:extLst>
        </p:spPr>
      </p:pic>
      <p:graphicFrame>
        <p:nvGraphicFramePr>
          <p:cNvPr id="6" name="Table 5"/>
          <p:cNvGraphicFramePr>
            <a:graphicFrameLocks noGrp="1"/>
          </p:cNvGraphicFramePr>
          <p:nvPr>
            <p:extLst/>
          </p:nvPr>
        </p:nvGraphicFramePr>
        <p:xfrm>
          <a:off x="108990" y="334954"/>
          <a:ext cx="4662703" cy="3557135"/>
        </p:xfrm>
        <a:graphic>
          <a:graphicData uri="http://schemas.openxmlformats.org/drawingml/2006/table">
            <a:tbl>
              <a:tblPr firstRow="1" bandRow="1">
                <a:tableStyleId>{D7AC3CCA-C797-4891-BE02-D94E43425B78}</a:tableStyleId>
              </a:tblPr>
              <a:tblGrid>
                <a:gridCol w="145373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2089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59460">
                <a:tc gridSpan="2">
                  <a:txBody>
                    <a:bodyPr/>
                    <a:lstStyle/>
                    <a:p>
                      <a:r>
                        <a:rPr lang="en-GB" sz="1100" b="1" dirty="0" smtClean="0"/>
                        <a:t>1.</a:t>
                      </a:r>
                      <a:r>
                        <a:rPr lang="en-GB" sz="1100" b="1" baseline="0" dirty="0" smtClean="0"/>
                        <a:t> Elements of Music</a:t>
                      </a:r>
                      <a:endParaRPr lang="en-GB" sz="1100" b="1" dirty="0"/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8040">
                <a:tc>
                  <a:txBody>
                    <a:bodyPr/>
                    <a:lstStyle/>
                    <a:p>
                      <a:r>
                        <a:rPr lang="en-GB" sz="1100" b="1" dirty="0" smtClean="0"/>
                        <a:t>Keyword</a:t>
                      </a:r>
                      <a:endParaRPr lang="en-GB" sz="1100" b="1" dirty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1" dirty="0" smtClean="0"/>
                        <a:t>Meaning</a:t>
                      </a:r>
                      <a:endParaRPr lang="en-GB" sz="1100" b="1" dirty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14537">
                <a:tc>
                  <a:txBody>
                    <a:bodyPr/>
                    <a:lstStyle/>
                    <a:p>
                      <a:r>
                        <a:rPr lang="en-GB" sz="1100" b="1" dirty="0" smtClean="0"/>
                        <a:t>Beat </a:t>
                      </a:r>
                      <a:endParaRPr lang="en-GB" sz="1100" b="1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 dirty="0" smtClean="0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41303640"/>
                  </a:ext>
                </a:extLst>
              </a:tr>
              <a:tr h="314537">
                <a:tc>
                  <a:txBody>
                    <a:bodyPr/>
                    <a:lstStyle/>
                    <a:p>
                      <a:r>
                        <a:rPr lang="en-GB" sz="1100" b="1" dirty="0" smtClean="0"/>
                        <a:t>Rhythm </a:t>
                      </a:r>
                      <a:endParaRPr lang="en-GB" sz="1100" b="1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 dirty="0" smtClean="0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6395">
                <a:tc>
                  <a:txBody>
                    <a:bodyPr/>
                    <a:lstStyle/>
                    <a:p>
                      <a:r>
                        <a:rPr lang="en-GB" sz="1100" b="1" dirty="0" smtClean="0"/>
                        <a:t>Tempo</a:t>
                      </a:r>
                      <a:endParaRPr lang="en-GB" sz="1100" b="1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 dirty="0" smtClean="0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6135">
                <a:tc>
                  <a:txBody>
                    <a:bodyPr/>
                    <a:lstStyle/>
                    <a:p>
                      <a:r>
                        <a:rPr lang="en-GB" sz="1100" b="1" dirty="0" smtClean="0"/>
                        <a:t>Dynamics</a:t>
                      </a:r>
                      <a:endParaRPr lang="en-GB" sz="1100" b="1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08268">
                <a:tc>
                  <a:txBody>
                    <a:bodyPr/>
                    <a:lstStyle/>
                    <a:p>
                      <a:r>
                        <a:rPr lang="en-GB" sz="1100" b="1" dirty="0" smtClean="0"/>
                        <a:t>Pitch</a:t>
                      </a:r>
                      <a:endParaRPr lang="en-GB" sz="1100" b="1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baseline="0" dirty="0" smtClean="0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36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dirty="0" smtClean="0"/>
                        <a:t>Tone/Timbre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 dirty="0" smtClean="0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06135">
                <a:tc>
                  <a:txBody>
                    <a:bodyPr/>
                    <a:lstStyle/>
                    <a:p>
                      <a:r>
                        <a:rPr lang="en-GB" sz="1100" b="1" dirty="0" smtClean="0"/>
                        <a:t>Duration</a:t>
                      </a:r>
                      <a:r>
                        <a:rPr lang="en-GB" sz="1100" b="1" baseline="0" dirty="0" smtClean="0"/>
                        <a:t> </a:t>
                      </a:r>
                      <a:endParaRPr lang="en-GB" sz="1100" b="1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 dirty="0" smtClean="0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1793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dirty="0" smtClean="0"/>
                        <a:t>Structure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 dirty="0" smtClean="0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2007">
                <a:tc>
                  <a:txBody>
                    <a:bodyPr/>
                    <a:lstStyle/>
                    <a:p>
                      <a:r>
                        <a:rPr lang="en-GB" sz="1100" b="1" dirty="0" smtClean="0"/>
                        <a:t>Silence </a:t>
                      </a:r>
                      <a:endParaRPr lang="en-GB" sz="1100" b="1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00573148"/>
                  </a:ext>
                </a:extLst>
              </a:tr>
            </a:tbl>
          </a:graphicData>
        </a:graphic>
      </p:graphicFrame>
      <p:graphicFrame>
        <p:nvGraphicFramePr>
          <p:cNvPr id="8" name="Table 7"/>
          <p:cNvGraphicFramePr>
            <a:graphicFrameLocks noGrp="1"/>
          </p:cNvGraphicFramePr>
          <p:nvPr>
            <p:extLst/>
          </p:nvPr>
        </p:nvGraphicFramePr>
        <p:xfrm>
          <a:off x="108990" y="3999156"/>
          <a:ext cx="4662703" cy="2758440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53646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12623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47015">
                <a:tc gridSpan="2">
                  <a:txBody>
                    <a:bodyPr/>
                    <a:lstStyle/>
                    <a:p>
                      <a:r>
                        <a:rPr lang="en-GB" sz="1100" b="1" dirty="0" smtClean="0"/>
                        <a:t>2. Notation</a:t>
                      </a:r>
                      <a:r>
                        <a:rPr lang="en-GB" sz="1100" b="1" baseline="0" dirty="0" smtClean="0"/>
                        <a:t> &amp; Duration</a:t>
                      </a:r>
                      <a:endParaRPr lang="en-GB" sz="1100" b="1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7015">
                <a:tc gridSpan="2">
                  <a:txBody>
                    <a:bodyPr/>
                    <a:lstStyle/>
                    <a:p>
                      <a:pPr algn="ctr"/>
                      <a:r>
                        <a:rPr lang="en-GB" sz="1100" b="1" dirty="0" smtClean="0"/>
                        <a:t>Below are</a:t>
                      </a:r>
                      <a:r>
                        <a:rPr lang="en-GB" sz="1100" b="1" baseline="0" dirty="0" smtClean="0"/>
                        <a:t> four different notes. Can you write the name of each note and the length of beats each note represents.</a:t>
                      </a:r>
                      <a:endParaRPr lang="en-GB" sz="1100" b="1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47015">
                <a:tc rowSpan="2">
                  <a:txBody>
                    <a:bodyPr/>
                    <a:lstStyle/>
                    <a:p>
                      <a:pPr algn="ctr"/>
                      <a:endParaRPr lang="en-GB" sz="1100" b="1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Name: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73788505"/>
                  </a:ext>
                </a:extLst>
              </a:tr>
              <a:tr h="247015">
                <a:tc vMerge="1">
                  <a:txBody>
                    <a:bodyPr/>
                    <a:lstStyle/>
                    <a:p>
                      <a:pPr algn="ctr"/>
                      <a:endParaRPr lang="en-GB" sz="1100" b="1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Length: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47015">
                <a:tc rowSpan="2">
                  <a:txBody>
                    <a:bodyPr/>
                    <a:lstStyle/>
                    <a:p>
                      <a:pPr algn="ctr"/>
                      <a:endParaRPr lang="en-GB" sz="1100" b="1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Name: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47015">
                <a:tc vMerge="1">
                  <a:txBody>
                    <a:bodyPr/>
                    <a:lstStyle/>
                    <a:p>
                      <a:pPr algn="ctr"/>
                      <a:endParaRPr lang="en-GB" sz="1100" b="1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Length: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47015">
                <a:tc rowSpan="2">
                  <a:txBody>
                    <a:bodyPr/>
                    <a:lstStyle/>
                    <a:p>
                      <a:pPr algn="ctr"/>
                      <a:endParaRPr lang="en-GB" sz="1100" b="1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Name: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67170450"/>
                  </a:ext>
                </a:extLst>
              </a:tr>
              <a:tr h="247015">
                <a:tc vMerge="1">
                  <a:txBody>
                    <a:bodyPr/>
                    <a:lstStyle/>
                    <a:p>
                      <a:pPr algn="ctr"/>
                      <a:endParaRPr lang="en-GB" sz="1100" b="1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Length: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73613389"/>
                  </a:ext>
                </a:extLst>
              </a:tr>
              <a:tr h="247015">
                <a:tc rowSpan="2">
                  <a:txBody>
                    <a:bodyPr/>
                    <a:lstStyle/>
                    <a:p>
                      <a:pPr algn="ctr"/>
                      <a:endParaRPr lang="en-GB" sz="1100" b="1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Name: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14475076"/>
                  </a:ext>
                </a:extLst>
              </a:tr>
              <a:tr h="247015">
                <a:tc vMerge="1">
                  <a:txBody>
                    <a:bodyPr/>
                    <a:lstStyle/>
                    <a:p>
                      <a:pPr algn="ctr"/>
                      <a:endParaRPr lang="en-GB" sz="1100" b="1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Length: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32220260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/>
          </p:nvPr>
        </p:nvGraphicFramePr>
        <p:xfrm>
          <a:off x="4855270" y="3334871"/>
          <a:ext cx="4935900" cy="3453204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49359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86870">
                <a:tc>
                  <a:txBody>
                    <a:bodyPr/>
                    <a:lstStyle/>
                    <a:p>
                      <a:r>
                        <a:rPr lang="en-GB" sz="1200" b="1" baseline="0" dirty="0" smtClean="0"/>
                        <a:t>3. Listening</a:t>
                      </a: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68666924"/>
                  </a:ext>
                </a:extLst>
              </a:tr>
              <a:tr h="1703294">
                <a:tc>
                  <a:txBody>
                    <a:bodyPr/>
                    <a:lstStyle/>
                    <a:p>
                      <a:r>
                        <a:rPr lang="en-GB" sz="1050" b="1" baseline="0" dirty="0" smtClean="0"/>
                        <a:t>Describe the music which is being played</a:t>
                      </a:r>
                    </a:p>
                    <a:p>
                      <a:endParaRPr lang="en-GB" sz="1050" b="1" baseline="0" dirty="0" smtClean="0"/>
                    </a:p>
                    <a:p>
                      <a:r>
                        <a:rPr lang="en-GB" sz="1050" b="1" baseline="0" dirty="0" smtClean="0"/>
                        <a:t>a) What instruments can you hear?</a:t>
                      </a:r>
                    </a:p>
                    <a:p>
                      <a:endParaRPr lang="en-GB" sz="1050" b="1" baseline="0" dirty="0" smtClean="0"/>
                    </a:p>
                    <a:p>
                      <a:r>
                        <a:rPr lang="en-GB" sz="1050" b="1" baseline="0" dirty="0" smtClean="0"/>
                        <a:t>b) Is this fusion music?</a:t>
                      </a:r>
                    </a:p>
                    <a:p>
                      <a:r>
                        <a:rPr lang="en-GB" sz="1050" b="1" baseline="0" dirty="0" smtClean="0"/>
                        <a:t>If yes, what genres does this song that it’s fusions from?</a:t>
                      </a:r>
                    </a:p>
                    <a:p>
                      <a:endParaRPr lang="en-GB" sz="1050" b="1" baseline="0" dirty="0" smtClean="0"/>
                    </a:p>
                    <a:p>
                      <a:r>
                        <a:rPr lang="en-GB" sz="1050" b="1" baseline="0" dirty="0" smtClean="0"/>
                        <a:t>c) How fast or slow is the tempo? Does this affect the mode of the piece, if so how?</a:t>
                      </a:r>
                    </a:p>
                    <a:p>
                      <a:endParaRPr lang="en-GB" sz="1050" b="1" baseline="0" dirty="0" smtClean="0"/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="1" baseline="0" dirty="0" smtClean="0"/>
                        <a:t>c) Can you identify some of the key elements within the music? </a:t>
                      </a:r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22244">
                <a:tc>
                  <a:txBody>
                    <a:bodyPr/>
                    <a:lstStyle/>
                    <a:p>
                      <a:pPr algn="l"/>
                      <a:r>
                        <a:rPr lang="en-GB" sz="1800" dirty="0" smtClean="0"/>
                        <a:t>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</a:t>
                      </a:r>
                      <a:endParaRPr lang="en-GB" sz="1800" dirty="0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/>
          </p:nvPr>
        </p:nvGraphicFramePr>
        <p:xfrm>
          <a:off x="4945081" y="369330"/>
          <a:ext cx="4662702" cy="2971262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97064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93053">
                  <a:extLst>
                    <a:ext uri="{9D8B030D-6E8A-4147-A177-3AD203B41FA5}">
                      <a16:colId xmlns:a16="http://schemas.microsoft.com/office/drawing/2014/main" val="4084151976"/>
                    </a:ext>
                  </a:extLst>
                </a:gridCol>
                <a:gridCol w="339900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19502">
                <a:tc gridSpan="3">
                  <a:txBody>
                    <a:bodyPr/>
                    <a:lstStyle/>
                    <a:p>
                      <a:r>
                        <a:rPr lang="en-GB" sz="1100" b="1" dirty="0" smtClean="0"/>
                        <a:t>3. Musical</a:t>
                      </a:r>
                      <a:r>
                        <a:rPr lang="en-GB" sz="1100" b="1" baseline="0" dirty="0" smtClean="0"/>
                        <a:t> Notation (Reading Music)</a:t>
                      </a:r>
                      <a:endParaRPr lang="en-GB" sz="11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2728">
                <a:tc gridSpan="3">
                  <a:txBody>
                    <a:bodyPr/>
                    <a:lstStyle/>
                    <a:p>
                      <a:pPr algn="ctr"/>
                      <a:r>
                        <a:rPr lang="en-GB" sz="900" b="1" dirty="0" smtClean="0"/>
                        <a:t>Below</a:t>
                      </a:r>
                      <a:r>
                        <a:rPr lang="en-GB" sz="900" b="1" baseline="0" dirty="0" smtClean="0"/>
                        <a:t> is an extract taken from a score sheet. Look carefully at the sheet and answer the four questions below:</a:t>
                      </a:r>
                      <a:endParaRPr lang="en-GB" sz="900" b="1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46944929"/>
                  </a:ext>
                </a:extLst>
              </a:tr>
              <a:tr h="362728">
                <a:tc>
                  <a:txBody>
                    <a:bodyPr/>
                    <a:lstStyle/>
                    <a:p>
                      <a:pPr algn="ctr"/>
                      <a:r>
                        <a:rPr lang="en-GB" sz="900" b="1" dirty="0" smtClean="0"/>
                        <a:t>How</a:t>
                      </a:r>
                      <a:r>
                        <a:rPr lang="en-GB" sz="900" b="1" baseline="0" dirty="0" smtClean="0"/>
                        <a:t> many beats are in this bar?</a:t>
                      </a:r>
                      <a:endParaRPr lang="en-GB" sz="900" b="1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900" b="1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 rowSpan="4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19502">
                <a:tc>
                  <a:txBody>
                    <a:bodyPr/>
                    <a:lstStyle/>
                    <a:p>
                      <a:pPr algn="ctr"/>
                      <a:r>
                        <a:rPr lang="en-GB" sz="900" b="1" dirty="0" smtClean="0"/>
                        <a:t>What</a:t>
                      </a:r>
                      <a:r>
                        <a:rPr lang="en-GB" sz="900" b="1" baseline="0" dirty="0" smtClean="0"/>
                        <a:t> is the name of the  note on the starve?</a:t>
                      </a:r>
                      <a:endParaRPr lang="en-GB" sz="900" b="1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900" b="1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73788505"/>
                  </a:ext>
                </a:extLst>
              </a:tr>
              <a:tr h="319502">
                <a:tc>
                  <a:txBody>
                    <a:bodyPr/>
                    <a:lstStyle/>
                    <a:p>
                      <a:pPr algn="ctr"/>
                      <a:r>
                        <a:rPr lang="en-GB" sz="900" b="1" dirty="0" smtClean="0"/>
                        <a:t>What is the</a:t>
                      </a:r>
                      <a:r>
                        <a:rPr lang="en-GB" sz="900" b="1" baseline="0" dirty="0" smtClean="0"/>
                        <a:t> length of each note?</a:t>
                      </a:r>
                      <a:endParaRPr lang="en-GB" sz="900" b="1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900" b="1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19502">
                <a:tc>
                  <a:txBody>
                    <a:bodyPr/>
                    <a:lstStyle/>
                    <a:p>
                      <a:pPr algn="ctr"/>
                      <a:r>
                        <a:rPr lang="en-GB" sz="900" b="1" dirty="0" smtClean="0"/>
                        <a:t>Can write what key</a:t>
                      </a:r>
                      <a:r>
                        <a:rPr lang="en-GB" sz="900" b="1" baseline="0" dirty="0" smtClean="0"/>
                        <a:t> you would play this in on a keyboard?</a:t>
                      </a:r>
                      <a:endParaRPr lang="en-GB" sz="900" b="1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900" b="1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2401"/>
          <a:stretch/>
        </p:blipFill>
        <p:spPr>
          <a:xfrm>
            <a:off x="6227065" y="1366736"/>
            <a:ext cx="3291840" cy="140041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2567" y="4718497"/>
            <a:ext cx="317683" cy="43898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6430" y="5264543"/>
            <a:ext cx="409958" cy="40995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6"/>
          <a:srcRect l="19399" r="14321"/>
          <a:stretch/>
        </p:blipFill>
        <p:spPr>
          <a:xfrm>
            <a:off x="212397" y="5724536"/>
            <a:ext cx="279490" cy="416372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7"/>
          <a:srcRect l="33343" t="5666" r="42264" b="15071"/>
          <a:stretch/>
        </p:blipFill>
        <p:spPr>
          <a:xfrm>
            <a:off x="238472" y="6240979"/>
            <a:ext cx="133064" cy="4095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697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8995" y="0"/>
            <a:ext cx="96721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002060"/>
                </a:solidFill>
              </a:rPr>
              <a:t>    MUSIC Year 8       ‘LET THE MUSIC BEGIN’		Name: ………………………………………………….</a:t>
            </a:r>
            <a:endParaRPr lang="en-GB" dirty="0">
              <a:solidFill>
                <a:srgbClr val="002060"/>
              </a:solidFill>
            </a:endParaRPr>
          </a:p>
        </p:txBody>
      </p:sp>
      <p:pic>
        <p:nvPicPr>
          <p:cNvPr id="5" name="Picture 4" descr="Harrow High School LOGO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996" y="38527"/>
            <a:ext cx="196008" cy="2579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chemeClr val="dk1">
                    <a:lumMod val="0"/>
                    <a:lumOff val="0"/>
                  </a:schemeClr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dk1">
                      <a:lumMod val="0"/>
                      <a:lumOff val="0"/>
                    </a:schemeClr>
                  </a:outerShdw>
                </a:effectLst>
              </a14:hiddenEffects>
            </a:ext>
          </a:extLst>
        </p:spPr>
      </p:pic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89771741"/>
              </p:ext>
            </p:extLst>
          </p:nvPr>
        </p:nvGraphicFramePr>
        <p:xfrm>
          <a:off x="4773835" y="3334870"/>
          <a:ext cx="2620377" cy="2963845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262037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38274">
                <a:tc>
                  <a:txBody>
                    <a:bodyPr/>
                    <a:lstStyle/>
                    <a:p>
                      <a:r>
                        <a:rPr lang="en-GB" sz="1200" b="1" baseline="0" dirty="0" smtClean="0"/>
                        <a:t>4. Reading Music</a:t>
                      </a: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68666924"/>
                  </a:ext>
                </a:extLst>
              </a:tr>
              <a:tr h="2323765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endParaRPr lang="en-GB" sz="11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050" b="1" baseline="0" dirty="0" smtClean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6540">
                <a:tc>
                  <a:txBody>
                    <a:bodyPr/>
                    <a:lstStyle/>
                    <a:p>
                      <a:pPr algn="l"/>
                      <a:endParaRPr lang="en-GB" sz="1800" dirty="0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54952995"/>
              </p:ext>
            </p:extLst>
          </p:nvPr>
        </p:nvGraphicFramePr>
        <p:xfrm>
          <a:off x="4974904" y="578356"/>
          <a:ext cx="4696631" cy="2684398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118750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50913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8870">
                <a:tc gridSpan="2">
                  <a:txBody>
                    <a:bodyPr/>
                    <a:lstStyle/>
                    <a:p>
                      <a:r>
                        <a:rPr lang="en-GB" sz="1100" b="1" dirty="0" smtClean="0"/>
                        <a:t>3. Musical</a:t>
                      </a:r>
                      <a:r>
                        <a:rPr lang="en-GB" sz="1100" b="1" baseline="0" dirty="0" smtClean="0"/>
                        <a:t> Scale  (Piano/Keyboard) </a:t>
                      </a:r>
                      <a:endParaRPr lang="en-GB" sz="11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70632">
                <a:tc gridSpan="2">
                  <a:txBody>
                    <a:bodyPr/>
                    <a:lstStyle/>
                    <a:p>
                      <a:pPr algn="ctr"/>
                      <a:r>
                        <a:rPr lang="en-GB" sz="11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Below</a:t>
                      </a:r>
                      <a:r>
                        <a:rPr lang="en-GB" sz="1100" b="0" i="0" u="none" strike="noStrike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is a </a:t>
                      </a:r>
                      <a:r>
                        <a:rPr lang="en-GB" sz="11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Musical scale on a grand staff lined up with the keys on a piano or</a:t>
                      </a:r>
                      <a:r>
                        <a:rPr lang="en-GB" sz="1100" b="0" i="0" u="none" strike="noStrike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keyboard </a:t>
                      </a:r>
                      <a:endParaRPr lang="en-GB" sz="500" b="1" i="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46944929"/>
                  </a:ext>
                </a:extLst>
              </a:tr>
              <a:tr h="43372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R w="12700" cmpd="sng">
                      <a:noFill/>
                    </a:lnR>
                    <a:lnB w="12700" cmpd="sng">
                      <a:noFill/>
                    </a:lnB>
                    <a:solidFill>
                      <a:schemeClr val="bg1"/>
                    </a:solidFill>
                  </a:tcPr>
                </a:tc>
                <a:tc rowSpan="4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>
                    <a:lnL w="12700" cmpd="sng">
                      <a:noFill/>
                    </a:lnL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3372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73788505"/>
                  </a:ext>
                </a:extLst>
              </a:tr>
              <a:tr h="43372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3372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R w="12700" cmpd="sng">
                      <a:noFill/>
                    </a:lnR>
                    <a:lnT w="12700" cmpd="sng">
                      <a:noFill/>
                    </a:lnT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88604382"/>
              </p:ext>
            </p:extLst>
          </p:nvPr>
        </p:nvGraphicFramePr>
        <p:xfrm>
          <a:off x="36303" y="372357"/>
          <a:ext cx="4598493" cy="4145280"/>
        </p:xfrm>
        <a:graphic>
          <a:graphicData uri="http://schemas.openxmlformats.org/drawingml/2006/table">
            <a:tbl>
              <a:tblPr firstRow="1" bandRow="1">
                <a:tableStyleId>{D7AC3CCA-C797-4891-BE02-D94E43425B78}</a:tableStyleId>
              </a:tblPr>
              <a:tblGrid>
                <a:gridCol w="143371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16477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0">
                <a:tc gridSpan="2">
                  <a:txBody>
                    <a:bodyPr/>
                    <a:lstStyle/>
                    <a:p>
                      <a:r>
                        <a:rPr lang="en-GB" sz="1100" b="1" dirty="0" smtClean="0"/>
                        <a:t>1.</a:t>
                      </a:r>
                      <a:r>
                        <a:rPr lang="en-GB" sz="1100" b="1" baseline="0" dirty="0" smtClean="0"/>
                        <a:t> Elements of Music</a:t>
                      </a:r>
                      <a:endParaRPr lang="en-GB" sz="1100" b="1" dirty="0"/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0366">
                <a:tc>
                  <a:txBody>
                    <a:bodyPr/>
                    <a:lstStyle/>
                    <a:p>
                      <a:r>
                        <a:rPr lang="en-GB" sz="1100" b="1" dirty="0" smtClean="0"/>
                        <a:t>Keyword</a:t>
                      </a:r>
                      <a:endParaRPr lang="en-GB" sz="1100" b="1" dirty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1" dirty="0" smtClean="0"/>
                        <a:t>Meaning</a:t>
                      </a:r>
                      <a:endParaRPr lang="en-GB" sz="1100" b="1" dirty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3276">
                <a:tc>
                  <a:txBody>
                    <a:bodyPr/>
                    <a:lstStyle/>
                    <a:p>
                      <a:r>
                        <a:rPr lang="en-GB" sz="1100" b="1" dirty="0" smtClean="0"/>
                        <a:t>Beat </a:t>
                      </a:r>
                      <a:endParaRPr lang="en-GB" sz="1100" b="1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i="0" dirty="0" smtClean="0"/>
                        <a:t>A regular interval of rhythm,</a:t>
                      </a:r>
                      <a:r>
                        <a:rPr lang="en-GB" sz="1100" i="0" baseline="0" dirty="0" smtClean="0"/>
                        <a:t> the</a:t>
                      </a:r>
                      <a:r>
                        <a:rPr lang="en-GB" sz="1100" i="0" dirty="0" smtClean="0"/>
                        <a:t> </a:t>
                      </a:r>
                      <a:r>
                        <a:rPr lang="en-GB" sz="1100" i="0" dirty="0" smtClean="0">
                          <a:latin typeface="+mn-lt"/>
                        </a:rPr>
                        <a:t>s</a:t>
                      </a:r>
                      <a:r>
                        <a:rPr lang="en-GB" sz="1100" dirty="0" smtClean="0">
                          <a:latin typeface="+mn-lt"/>
                        </a:rPr>
                        <a:t>teady</a:t>
                      </a:r>
                      <a:r>
                        <a:rPr lang="en-GB" sz="1100" baseline="0" dirty="0" smtClean="0">
                          <a:latin typeface="+mn-lt"/>
                        </a:rPr>
                        <a:t> </a:t>
                      </a:r>
                      <a:r>
                        <a:rPr lang="en-GB" sz="1100" dirty="0" smtClean="0">
                          <a:latin typeface="+mn-lt"/>
                        </a:rPr>
                        <a:t>sounds that are equal and repeated over time. </a:t>
                      </a:r>
                      <a:r>
                        <a:rPr lang="en-GB" sz="1100" i="1" dirty="0" smtClean="0"/>
                        <a:t>It’s the regular pulse that you hear within a piece of music.</a:t>
                      </a:r>
                      <a:endParaRPr lang="en-GB" sz="1100" i="1" dirty="0" smtClean="0">
                        <a:latin typeface="+mn-lt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41303640"/>
                  </a:ext>
                </a:extLst>
              </a:tr>
              <a:tr h="402790">
                <a:tc>
                  <a:txBody>
                    <a:bodyPr/>
                    <a:lstStyle/>
                    <a:p>
                      <a:r>
                        <a:rPr lang="en-GB" sz="1100" b="1" dirty="0" smtClean="0"/>
                        <a:t>Rhythm </a:t>
                      </a:r>
                      <a:endParaRPr lang="en-GB" sz="1100" b="1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A combination of long and short sounds over a length of time. They </a:t>
                      </a:r>
                      <a:r>
                        <a:rPr lang="en-GB" sz="1100" smtClean="0"/>
                        <a:t>are not </a:t>
                      </a:r>
                      <a:r>
                        <a:rPr lang="en-GB" sz="1100" dirty="0" smtClean="0"/>
                        <a:t>equal in length.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02790">
                <a:tc>
                  <a:txBody>
                    <a:bodyPr/>
                    <a:lstStyle/>
                    <a:p>
                      <a:r>
                        <a:rPr lang="en-GB" sz="1100" b="1" dirty="0" smtClean="0"/>
                        <a:t>Tempo</a:t>
                      </a:r>
                      <a:endParaRPr lang="en-GB" sz="1100" b="1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Tempo is how “</a:t>
                      </a:r>
                      <a:r>
                        <a:rPr lang="en-GB" sz="1100" dirty="0" err="1" smtClean="0"/>
                        <a:t>FAST”or</a:t>
                      </a:r>
                      <a:r>
                        <a:rPr lang="en-GB" sz="1100" dirty="0" smtClean="0"/>
                        <a:t> “SLOW” sounds are played, or whether they get faster or slower.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44551">
                <a:tc>
                  <a:txBody>
                    <a:bodyPr/>
                    <a:lstStyle/>
                    <a:p>
                      <a:r>
                        <a:rPr lang="en-GB" sz="1100" b="1" dirty="0" smtClean="0"/>
                        <a:t>Dynamics</a:t>
                      </a:r>
                      <a:endParaRPr lang="en-GB" sz="1100" b="1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How LOUD or QUIET the sounds are played</a:t>
                      </a:r>
                      <a:endParaRPr lang="en-GB" sz="1100" dirty="0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9633">
                <a:tc>
                  <a:txBody>
                    <a:bodyPr/>
                    <a:lstStyle/>
                    <a:p>
                      <a:r>
                        <a:rPr lang="en-GB" sz="1100" b="1" dirty="0" smtClean="0"/>
                        <a:t>Pitch</a:t>
                      </a:r>
                      <a:endParaRPr lang="en-GB" sz="1100" b="1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aseline="0" dirty="0" smtClean="0"/>
                        <a:t>A pitch is how “HIGH” or “LOW” a note sounds.</a:t>
                      </a:r>
                    </a:p>
                    <a:p>
                      <a:endParaRPr lang="en-GB" sz="800" baseline="0" dirty="0" smtClean="0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0279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dirty="0" smtClean="0"/>
                        <a:t>Tone/Timbre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Timbre or Tone Colour is a term used to describe the particular sound quality or an instrument or a voice. 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44551">
                <a:tc>
                  <a:txBody>
                    <a:bodyPr/>
                    <a:lstStyle/>
                    <a:p>
                      <a:r>
                        <a:rPr lang="en-GB" sz="1100" b="1" dirty="0" smtClean="0"/>
                        <a:t>Duration</a:t>
                      </a:r>
                      <a:r>
                        <a:rPr lang="en-GB" sz="1100" b="1" baseline="0" dirty="0" smtClean="0"/>
                        <a:t> </a:t>
                      </a:r>
                      <a:endParaRPr lang="en-GB" sz="1100" b="1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How long or short a note is held for.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4455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dirty="0" smtClean="0"/>
                        <a:t>Structure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Structure is the overall plan of a</a:t>
                      </a:r>
                      <a:r>
                        <a:rPr lang="en-GB" sz="1100" baseline="0" dirty="0" smtClean="0"/>
                        <a:t> piece of music </a:t>
                      </a:r>
                      <a:endParaRPr lang="en-GB" sz="1100" dirty="0" smtClean="0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02790">
                <a:tc>
                  <a:txBody>
                    <a:bodyPr/>
                    <a:lstStyle/>
                    <a:p>
                      <a:r>
                        <a:rPr lang="en-GB" sz="1100" b="1" dirty="0" smtClean="0"/>
                        <a:t>Silence </a:t>
                      </a:r>
                      <a:endParaRPr lang="en-GB" sz="1100" b="1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The silence is</a:t>
                      </a:r>
                      <a:r>
                        <a:rPr lang="en-GB" sz="1100" baseline="0" dirty="0" smtClean="0"/>
                        <a:t> the gaps, breaks and rest within a piece of music. </a:t>
                      </a:r>
                      <a:endParaRPr lang="en-GB" sz="1100" dirty="0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00573148"/>
                  </a:ext>
                </a:extLst>
              </a:tr>
            </a:tbl>
          </a:graphicData>
        </a:graphic>
      </p:graphicFrame>
      <p:graphicFrame>
        <p:nvGraphicFramePr>
          <p:cNvPr id="17" name="Table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59611658"/>
              </p:ext>
            </p:extLst>
          </p:nvPr>
        </p:nvGraphicFramePr>
        <p:xfrm>
          <a:off x="108995" y="4593566"/>
          <a:ext cx="4410453" cy="217509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31167">
                  <a:extLst>
                    <a:ext uri="{9D8B030D-6E8A-4147-A177-3AD203B41FA5}">
                      <a16:colId xmlns:a16="http://schemas.microsoft.com/office/drawing/2014/main" val="608703133"/>
                    </a:ext>
                  </a:extLst>
                </a:gridCol>
                <a:gridCol w="3379286">
                  <a:extLst>
                    <a:ext uri="{9D8B030D-6E8A-4147-A177-3AD203B41FA5}">
                      <a16:colId xmlns:a16="http://schemas.microsoft.com/office/drawing/2014/main" val="1931994722"/>
                    </a:ext>
                  </a:extLst>
                </a:gridCol>
              </a:tblGrid>
              <a:tr h="346465">
                <a:tc gridSpan="2">
                  <a:txBody>
                    <a:bodyPr/>
                    <a:lstStyle/>
                    <a:p>
                      <a:r>
                        <a:rPr lang="en-GB" sz="1100" b="1" dirty="0" smtClean="0"/>
                        <a:t>2. Duration</a:t>
                      </a:r>
                      <a:r>
                        <a:rPr lang="en-GB" sz="1100" b="1" baseline="0" dirty="0" smtClean="0"/>
                        <a:t> &amp; Notation </a:t>
                      </a:r>
                      <a:endParaRPr lang="en-GB" sz="1100" b="1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88195015"/>
                  </a:ext>
                </a:extLst>
              </a:tr>
              <a:tr h="1828631">
                <a:tc>
                  <a:txBody>
                    <a:bodyPr/>
                    <a:lstStyle/>
                    <a:p>
                      <a:r>
                        <a:rPr lang="en-GB" sz="11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shape of each note indicates their time value, i.e. the length of time a note should last in relation to others.</a:t>
                      </a:r>
                      <a:endParaRPr lang="en-GB" sz="1100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477890253"/>
                  </a:ext>
                </a:extLst>
              </a:tr>
            </a:tbl>
          </a:graphicData>
        </a:graphic>
      </p:graphicFrame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3"/>
          <a:srcRect l="11650" t="21407" r="10787" b="7884"/>
          <a:stretch/>
        </p:blipFill>
        <p:spPr>
          <a:xfrm>
            <a:off x="1150704" y="4969796"/>
            <a:ext cx="3368744" cy="1798865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 rotWithShape="1">
          <a:blip r:embed="rId4"/>
          <a:srcRect l="3241" t="8309" r="2804" b="6662"/>
          <a:stretch/>
        </p:blipFill>
        <p:spPr>
          <a:xfrm>
            <a:off x="5368827" y="1639746"/>
            <a:ext cx="4016416" cy="1597307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91008" y="3640878"/>
            <a:ext cx="2586027" cy="2657836"/>
          </a:xfrm>
          <a:prstGeom prst="rect">
            <a:avLst/>
          </a:prstGeom>
          <a:solidFill>
            <a:schemeClr val="bg1"/>
          </a:solidFill>
        </p:spPr>
      </p:pic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17112785"/>
              </p:ext>
            </p:extLst>
          </p:nvPr>
        </p:nvGraphicFramePr>
        <p:xfrm>
          <a:off x="7460615" y="3334869"/>
          <a:ext cx="2380973" cy="3508919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238097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58020">
                <a:tc>
                  <a:txBody>
                    <a:bodyPr/>
                    <a:lstStyle/>
                    <a:p>
                      <a:r>
                        <a:rPr lang="en-GB" sz="1200" b="1" baseline="0" dirty="0" smtClean="0"/>
                        <a:t>Task</a:t>
                      </a:r>
                    </a:p>
                  </a:txBody>
                  <a:tcPr>
                    <a:solidFill>
                      <a:srgbClr val="B79C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68666924"/>
                  </a:ext>
                </a:extLst>
              </a:tr>
              <a:tr h="3150899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endParaRPr lang="en-GB" sz="11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050" b="1" baseline="0" dirty="0" smtClean="0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2" name="Rectangle 1"/>
          <p:cNvSpPr/>
          <p:nvPr/>
        </p:nvSpPr>
        <p:spPr>
          <a:xfrm>
            <a:off x="7460615" y="3412080"/>
            <a:ext cx="2415322" cy="34317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buFontTx/>
              <a:buAutoNum type="arabicPeriod"/>
              <a:defRPr/>
            </a:pPr>
            <a:endParaRPr lang="en-GB" sz="800" b="1" dirty="0" smtClean="0"/>
          </a:p>
          <a:p>
            <a:pPr lvl="0">
              <a:defRPr/>
            </a:pPr>
            <a:endParaRPr lang="en-GB" sz="900" b="1" dirty="0" smtClean="0"/>
          </a:p>
          <a:p>
            <a:pPr lvl="0">
              <a:defRPr/>
            </a:pPr>
            <a:r>
              <a:rPr lang="en-GB" sz="1000" b="1" dirty="0" smtClean="0"/>
              <a:t>1)   Listen </a:t>
            </a:r>
            <a:r>
              <a:rPr lang="en-GB" sz="1000" b="1" dirty="0"/>
              <a:t>to a piece of music of your choice. </a:t>
            </a:r>
            <a:r>
              <a:rPr lang="en-GB" sz="1000" b="1" dirty="0" smtClean="0"/>
              <a:t>Write </a:t>
            </a:r>
            <a:r>
              <a:rPr lang="en-GB" sz="1000" b="1" dirty="0"/>
              <a:t>a paragraph of what elements of music stand out to you. </a:t>
            </a:r>
            <a:r>
              <a:rPr lang="en-GB" sz="1000" b="1" dirty="0" smtClean="0"/>
              <a:t>You must include </a:t>
            </a:r>
            <a:r>
              <a:rPr lang="en-GB" sz="1000" b="1" dirty="0"/>
              <a:t>the composer and the year in </a:t>
            </a:r>
            <a:r>
              <a:rPr lang="en-GB" sz="1000" b="1" dirty="0" smtClean="0"/>
              <a:t>which the piece </a:t>
            </a:r>
            <a:r>
              <a:rPr lang="en-GB" sz="1000" b="1" dirty="0"/>
              <a:t>was composed. </a:t>
            </a:r>
          </a:p>
          <a:p>
            <a:pPr lvl="0">
              <a:defRPr/>
            </a:pPr>
            <a:r>
              <a:rPr lang="en-GB" sz="1000" b="1" dirty="0" smtClean="0"/>
              <a:t>2)   Based </a:t>
            </a:r>
            <a:r>
              <a:rPr lang="en-GB" sz="1000" b="1" dirty="0"/>
              <a:t>on task 1 </a:t>
            </a:r>
            <a:r>
              <a:rPr lang="en-GB" sz="1000" b="1" dirty="0" smtClean="0"/>
              <a:t>–Name </a:t>
            </a:r>
            <a:r>
              <a:rPr lang="en-GB" sz="1000" b="1" dirty="0"/>
              <a:t>the genre of </a:t>
            </a:r>
            <a:r>
              <a:rPr lang="en-GB" sz="1000" b="1" dirty="0" smtClean="0"/>
              <a:t>the music. </a:t>
            </a:r>
            <a:r>
              <a:rPr lang="en-GB" sz="1000" b="1" dirty="0"/>
              <a:t>What are the defining features of this genre. </a:t>
            </a:r>
          </a:p>
          <a:p>
            <a:pPr lvl="0">
              <a:defRPr/>
            </a:pPr>
            <a:r>
              <a:rPr lang="en-GB" sz="1000" b="1" dirty="0" smtClean="0"/>
              <a:t>3)  There </a:t>
            </a:r>
            <a:r>
              <a:rPr lang="en-GB" sz="1000" b="1" dirty="0"/>
              <a:t>are  7 different Italian </a:t>
            </a:r>
            <a:r>
              <a:rPr lang="en-GB" sz="1000" b="1" dirty="0" smtClean="0"/>
              <a:t>terms </a:t>
            </a:r>
            <a:r>
              <a:rPr lang="en-GB" sz="1000" b="1" dirty="0"/>
              <a:t>we use to describe tempo. </a:t>
            </a:r>
            <a:r>
              <a:rPr lang="en-GB" sz="1000" b="1" dirty="0" smtClean="0"/>
              <a:t>Write these Italian terms in </a:t>
            </a:r>
            <a:r>
              <a:rPr lang="en-GB" sz="1000" b="1" dirty="0"/>
              <a:t>order of slow to very fast.</a:t>
            </a:r>
          </a:p>
          <a:p>
            <a:pPr lvl="0">
              <a:defRPr/>
            </a:pPr>
            <a:r>
              <a:rPr lang="en-GB" sz="1000" b="1" dirty="0" smtClean="0"/>
              <a:t>4)  Looking </a:t>
            </a:r>
            <a:r>
              <a:rPr lang="en-GB" sz="1000" b="1" dirty="0"/>
              <a:t>at the notes in Box 2 (Duration and Notation). Can you copy the note shapes inside your book and write down the correct musical name. </a:t>
            </a:r>
          </a:p>
          <a:p>
            <a:pPr lvl="0">
              <a:defRPr/>
            </a:pPr>
            <a:r>
              <a:rPr lang="en-GB" sz="1000" b="1" dirty="0" smtClean="0"/>
              <a:t>5)  Looking </a:t>
            </a:r>
            <a:r>
              <a:rPr lang="en-GB" sz="1000" b="1" dirty="0"/>
              <a:t>at box 3 (Musical Scale</a:t>
            </a:r>
            <a:r>
              <a:rPr lang="en-GB" sz="1000" b="1" dirty="0" smtClean="0"/>
              <a:t>). Draw </a:t>
            </a:r>
            <a:r>
              <a:rPr lang="en-GB" sz="1000" b="1" dirty="0"/>
              <a:t>out both diagrams. Diagram 1 –can you name the black notes</a:t>
            </a:r>
            <a:r>
              <a:rPr lang="en-GB" sz="900" b="1" dirty="0"/>
              <a:t>? </a:t>
            </a:r>
            <a:r>
              <a:rPr lang="en-GB" sz="900" b="1" dirty="0" smtClean="0"/>
              <a:t>                                                                </a:t>
            </a:r>
            <a:r>
              <a:rPr lang="en-GB" sz="1000" b="1" dirty="0" smtClean="0"/>
              <a:t>6)  In modern music, what are the 4 clefs often used?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160579" y="1755228"/>
            <a:ext cx="2627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1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5050440" y="2625003"/>
            <a:ext cx="270045" cy="3783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2</a:t>
            </a:r>
            <a:endParaRPr lang="en-GB" dirty="0"/>
          </a:p>
        </p:txBody>
      </p:sp>
      <p:sp>
        <p:nvSpPr>
          <p:cNvPr id="7" name="Oval 6"/>
          <p:cNvSpPr/>
          <p:nvPr/>
        </p:nvSpPr>
        <p:spPr>
          <a:xfrm>
            <a:off x="5129048" y="1786759"/>
            <a:ext cx="367862" cy="318737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/>
          <p:cNvSpPr/>
          <p:nvPr/>
        </p:nvSpPr>
        <p:spPr>
          <a:xfrm>
            <a:off x="4987935" y="2625002"/>
            <a:ext cx="367862" cy="339129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/>
          <p:cNvSpPr/>
          <p:nvPr/>
        </p:nvSpPr>
        <p:spPr>
          <a:xfrm>
            <a:off x="5731192" y="6022428"/>
            <a:ext cx="858794" cy="22013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/>
          <p:cNvSpPr/>
          <p:nvPr/>
        </p:nvSpPr>
        <p:spPr>
          <a:xfrm>
            <a:off x="6222023" y="5948738"/>
            <a:ext cx="367963" cy="30612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5784540" y="5948738"/>
            <a:ext cx="367963" cy="30612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5681634" y="6001499"/>
            <a:ext cx="9579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Starve</a:t>
            </a:r>
            <a:r>
              <a:rPr lang="en-GB" dirty="0" smtClean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611605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3035</TotalTime>
  <Words>617</Words>
  <Application>Microsoft Office PowerPoint</Application>
  <PresentationFormat>A4 Paper (210x297 mm)</PresentationFormat>
  <Paragraphs>79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Onyenuchie, Rita</dc:creator>
  <cp:lastModifiedBy>Onyenuchie, Rita</cp:lastModifiedBy>
  <cp:revision>105</cp:revision>
  <cp:lastPrinted>2019-06-18T08:43:06Z</cp:lastPrinted>
  <dcterms:created xsi:type="dcterms:W3CDTF">2018-06-25T08:58:01Z</dcterms:created>
  <dcterms:modified xsi:type="dcterms:W3CDTF">2019-10-01T15:09:41Z</dcterms:modified>
</cp:coreProperties>
</file>