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61" r:id="rId3"/>
  </p:sldIdLst>
  <p:sldSz cx="9906000" cy="6948488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500" y="-102"/>
      </p:cViewPr>
      <p:guideLst>
        <p:guide orient="horz" pos="2189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="" xmlns:a16="http://schemas.microsoft.com/office/drawing/2014/main" id="{5F42B886-AA2B-4C35-A594-B08EEBF205F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7BC30045-7DE0-437C-8308-D2E8AE2FA9B0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90DF0A1-4FE8-4481-B823-C8BB0EC99110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="" xmlns:a16="http://schemas.microsoft.com/office/drawing/2014/main" id="{0F5E742B-E5A7-414C-9450-E932FC05CF2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84250" y="685800"/>
            <a:ext cx="4889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="" xmlns:a16="http://schemas.microsoft.com/office/drawing/2014/main" id="{04D45AAE-D090-4E52-B24B-4ECB11A177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C3F4FF2A-1269-4D01-928C-1A84367EE740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1015BB27-C2A6-42F0-8D4A-BC72568901E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fld id="{BAD19754-8938-49CA-92C9-73BE5BB0B0C0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8C77B58-2940-41F7-8C43-226FC9162E5B}" type="slidenum">
              <a:rPr lang="en-GB" altLang="en-US"/>
              <a:pPr/>
              <a:t>1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8C77B58-2940-41F7-8C43-226FC9162E5B}" type="slidenum">
              <a:rPr lang="en-GB" altLang="en-US"/>
              <a:pPr/>
              <a:t>2</a:t>
            </a:fld>
            <a:endParaRPr lang="en-GB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22AE59-37F1-4E67-8831-0DCF8FF590F6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141030-D2AF-47D2-B035-0DC5BF04F8F0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2A6ED7-EE1E-4DC9-9E7B-03F05A421DB9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0B4756-7D6F-41FA-98CD-E62447F6A7D5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4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FA7AE4-AEFD-4919-853A-78F35C3CBD25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069963-B5DB-4346-95C5-D7FA25CBB8DE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71476" y="2311401"/>
            <a:ext cx="3260725" cy="6537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797301" y="2311401"/>
            <a:ext cx="3260725" cy="6537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=""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9E6B08-E35A-45D1-BA71-91A7D4523C9B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=""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=""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45A062-ED66-4FF8-AA83-1FAC4A207C74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1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1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2" y="1535113"/>
            <a:ext cx="4378589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2" y="2174875"/>
            <a:ext cx="437858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=""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93F1CC-EBB2-4688-9718-FE5467B07365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=""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=""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DC144B-862F-4F29-9427-C8291236830E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=""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2406DA-298E-4084-9AF5-F5F894E49DDD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=""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=""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97CD90-22FB-454E-B930-FD9624CFEE22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=""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81A307-3869-46B2-AC72-FB8276B33408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=""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=""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32A79E-CFFD-4680-A788-2E4ACE3690F1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1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3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1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=""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5D9B9B-3978-41BC-8B29-D8BD425F7196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=""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=""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58C88D-2CD7-46DC-9512-5DD668865215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=""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EAC1A1-8F53-4A69-92ED-968E4CCF42ED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=""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=""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E83A41-F2C2-4D26-AB2A-CB8490175494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59091C-32FB-43CD-B728-E6791B629B50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BF93F5-5D1C-402F-8A4E-B44C3007A95A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386387" y="396875"/>
            <a:ext cx="1671638" cy="845185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71476" y="396875"/>
            <a:ext cx="4849813" cy="84518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B37A9F-4E34-4094-A0DF-61D1FB43F74D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964F1D-FAC3-4EEC-ABD5-3C5779B6E69B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5300" y="277813"/>
            <a:ext cx="891540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5300" y="1620838"/>
            <a:ext cx="8915400" cy="4586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95300" y="6440488"/>
            <a:ext cx="2311400" cy="3698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197562E-26A7-4FDE-B8E4-39E10BB4848E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84550" y="6440488"/>
            <a:ext cx="3136900" cy="3698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099300" y="6440488"/>
            <a:ext cx="2311400" cy="36988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353DE432-53A8-4C5B-8684-5A55E3332ABF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gif"/><Relationship Id="rId5" Type="http://schemas.openxmlformats.org/officeDocument/2006/relationships/oleObject" Target="../embeddings/oleObject2.bin"/><Relationship Id="rId4" Type="http://schemas.openxmlformats.org/officeDocument/2006/relationships/oleObject" Target="../embeddings/oleObject1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extBox 9"/>
          <p:cNvSpPr txBox="1">
            <a:spLocks noChangeArrowheads="1"/>
          </p:cNvSpPr>
          <p:nvPr/>
        </p:nvSpPr>
        <p:spPr bwMode="auto">
          <a:xfrm>
            <a:off x="5745163" y="665163"/>
            <a:ext cx="3816350" cy="268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</p:txBody>
      </p:sp>
      <p:sp>
        <p:nvSpPr>
          <p:cNvPr id="2" name="Rounded Rectangle 21">
            <a:extLst>
              <a:ext uri="{FF2B5EF4-FFF2-40B4-BE49-F238E27FC236}">
                <a16:creationId xmlns="" xmlns:a16="http://schemas.microsoft.com/office/drawing/2014/main" id="{DB093BBD-EF08-416E-B669-D8E6848F88B9}"/>
              </a:ext>
            </a:extLst>
          </p:cNvPr>
          <p:cNvSpPr/>
          <p:nvPr/>
        </p:nvSpPr>
        <p:spPr>
          <a:xfrm>
            <a:off x="200025" y="161925"/>
            <a:ext cx="9432925" cy="320675"/>
          </a:xfrm>
          <a:prstGeom prst="roundRect">
            <a:avLst>
              <a:gd name="adj" fmla="val 453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82" name="Text Box 29"/>
          <p:cNvSpPr txBox="1">
            <a:spLocks noChangeArrowheads="1"/>
          </p:cNvSpPr>
          <p:nvPr/>
        </p:nvSpPr>
        <p:spPr bwMode="auto">
          <a:xfrm>
            <a:off x="-2617840" y="1045352"/>
            <a:ext cx="1871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85" name="AutoShape 37"/>
          <p:cNvSpPr>
            <a:spLocks noChangeArrowheads="1"/>
          </p:cNvSpPr>
          <p:nvPr/>
        </p:nvSpPr>
        <p:spPr bwMode="auto">
          <a:xfrm>
            <a:off x="238092" y="616724"/>
            <a:ext cx="9358378" cy="2232025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086" name="Text Box 38"/>
          <p:cNvSpPr txBox="1">
            <a:spLocks noChangeArrowheads="1"/>
          </p:cNvSpPr>
          <p:nvPr/>
        </p:nvSpPr>
        <p:spPr bwMode="auto">
          <a:xfrm>
            <a:off x="309530" y="616723"/>
            <a:ext cx="742955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GB" sz="1000" dirty="0" smtClean="0"/>
              <a:t>To the right is the path a car is taking as it moves in a circle of radius </a:t>
            </a:r>
            <a:r>
              <a:rPr lang="en-GB" sz="1000" i="1" dirty="0" smtClean="0"/>
              <a:t>r</a:t>
            </a:r>
            <a:r>
              <a:rPr lang="en-GB" sz="1000" dirty="0" smtClean="0"/>
              <a:t>.</a:t>
            </a:r>
            <a:r>
              <a:rPr lang="en-GB" sz="1000" b="1" i="1" dirty="0" smtClean="0"/>
              <a:t> </a:t>
            </a:r>
            <a:r>
              <a:rPr lang="en-GB" sz="1000" b="1" i="1" dirty="0" smtClean="0"/>
              <a:t>Explain what Angular </a:t>
            </a:r>
            <a:r>
              <a:rPr lang="en-GB" sz="1000" b="1" i="1" dirty="0" smtClean="0"/>
              <a:t>Displacement, </a:t>
            </a:r>
            <a:r>
              <a:rPr lang="en-GB" sz="1000" b="1" i="1" dirty="0" smtClean="0"/>
              <a:t>θ, is and write the equation for it with units.</a:t>
            </a:r>
            <a:r>
              <a:rPr lang="en-GB" sz="1000" dirty="0" smtClean="0"/>
              <a:t> </a:t>
            </a:r>
            <a:endParaRPr lang="en-GB" sz="1000" dirty="0" smtClean="0"/>
          </a:p>
        </p:txBody>
      </p:sp>
      <p:sp>
        <p:nvSpPr>
          <p:cNvPr id="3087" name="Text Box 41"/>
          <p:cNvSpPr txBox="1">
            <a:spLocks noChangeArrowheads="1"/>
          </p:cNvSpPr>
          <p:nvPr/>
        </p:nvSpPr>
        <p:spPr bwMode="auto">
          <a:xfrm>
            <a:off x="8193088" y="0"/>
            <a:ext cx="15128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88" name="AutoShape 43"/>
          <p:cNvSpPr>
            <a:spLocks noChangeArrowheads="1"/>
          </p:cNvSpPr>
          <p:nvPr/>
        </p:nvSpPr>
        <p:spPr bwMode="auto">
          <a:xfrm>
            <a:off x="-2762304" y="973914"/>
            <a:ext cx="2609835" cy="2232025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089" name="Text Box 44"/>
          <p:cNvSpPr txBox="1">
            <a:spLocks noChangeArrowheads="1"/>
          </p:cNvSpPr>
          <p:nvPr/>
        </p:nvSpPr>
        <p:spPr bwMode="auto">
          <a:xfrm>
            <a:off x="-2762303" y="973914"/>
            <a:ext cx="2232025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GB" sz="1000" b="1" i="1" dirty="0" smtClean="0"/>
              <a:t>Oscillations </a:t>
            </a:r>
          </a:p>
        </p:txBody>
      </p:sp>
      <p:sp>
        <p:nvSpPr>
          <p:cNvPr id="3090" name="Text Box 73"/>
          <p:cNvSpPr txBox="1">
            <a:spLocks noChangeArrowheads="1"/>
          </p:cNvSpPr>
          <p:nvPr/>
        </p:nvSpPr>
        <p:spPr bwMode="auto">
          <a:xfrm>
            <a:off x="238092" y="161925"/>
            <a:ext cx="935837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b="1" dirty="0" smtClean="0">
                <a:latin typeface="Comic Sans MS" pitchFamily="66" charset="0"/>
              </a:rPr>
              <a:t>Circular </a:t>
            </a:r>
            <a:r>
              <a:rPr lang="en-GB" altLang="en-US" b="1" dirty="0" smtClean="0">
                <a:latin typeface="Comic Sans MS" pitchFamily="66" charset="0"/>
              </a:rPr>
              <a:t>Motion</a:t>
            </a:r>
            <a:endParaRPr lang="en-GB" altLang="en-US" b="1" dirty="0">
              <a:latin typeface="Comic Sans MS" pitchFamily="66" charset="0"/>
            </a:endParaRPr>
          </a:p>
        </p:txBody>
      </p:sp>
      <p:sp>
        <p:nvSpPr>
          <p:cNvPr id="27" name="AutoShape 37"/>
          <p:cNvSpPr>
            <a:spLocks noChangeArrowheads="1"/>
          </p:cNvSpPr>
          <p:nvPr/>
        </p:nvSpPr>
        <p:spPr bwMode="auto">
          <a:xfrm>
            <a:off x="166654" y="5403070"/>
            <a:ext cx="9358378" cy="1374769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28" name="Text Box 38"/>
          <p:cNvSpPr txBox="1">
            <a:spLocks noChangeArrowheads="1"/>
          </p:cNvSpPr>
          <p:nvPr/>
        </p:nvSpPr>
        <p:spPr bwMode="auto">
          <a:xfrm>
            <a:off x="309530" y="5403070"/>
            <a:ext cx="5572164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dirty="0" smtClean="0"/>
              <a:t>What</a:t>
            </a:r>
            <a:r>
              <a:rPr lang="en-GB" sz="1000" b="1" i="1" dirty="0" smtClean="0"/>
              <a:t> </a:t>
            </a:r>
            <a:r>
              <a:rPr lang="en-GB" sz="1000" b="1" i="1" dirty="0" smtClean="0"/>
              <a:t>is Angular </a:t>
            </a:r>
            <a:r>
              <a:rPr lang="en-GB" sz="1000" b="1" i="1" dirty="0" smtClean="0"/>
              <a:t>Speed, </a:t>
            </a:r>
            <a:r>
              <a:rPr lang="en-GB" sz="1000" b="1" i="1" dirty="0" smtClean="0"/>
              <a:t>ω? Explain and give the equation for it using a diagram.</a:t>
            </a:r>
            <a:endParaRPr lang="en-GB" altLang="en-US" sz="1000" dirty="0">
              <a:latin typeface="Comic Sans MS" pitchFamily="66" charset="0"/>
            </a:endParaRPr>
          </a:p>
        </p:txBody>
      </p:sp>
      <p:sp>
        <p:nvSpPr>
          <p:cNvPr id="29" name="AutoShape 43"/>
          <p:cNvSpPr>
            <a:spLocks noChangeArrowheads="1"/>
          </p:cNvSpPr>
          <p:nvPr/>
        </p:nvSpPr>
        <p:spPr bwMode="auto">
          <a:xfrm>
            <a:off x="200024" y="3045616"/>
            <a:ext cx="9325008" cy="2232025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0" name="Text Box 44"/>
          <p:cNvSpPr txBox="1">
            <a:spLocks noChangeArrowheads="1"/>
          </p:cNvSpPr>
          <p:nvPr/>
        </p:nvSpPr>
        <p:spPr bwMode="auto">
          <a:xfrm>
            <a:off x="200025" y="3045617"/>
            <a:ext cx="9182131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What </a:t>
            </a:r>
            <a:r>
              <a:rPr lang="en-GB" sz="1000" b="1" i="1" dirty="0" smtClean="0"/>
              <a:t>is a radian? Explain using a complete circle and what value, in degrees, does 1rad have.</a:t>
            </a:r>
            <a:endParaRPr lang="en-GB" sz="1000" b="1" i="1" dirty="0" smtClean="0"/>
          </a:p>
        </p:txBody>
      </p:sp>
      <p:pic>
        <p:nvPicPr>
          <p:cNvPr id="2457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10520" y="902476"/>
            <a:ext cx="1647825" cy="154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extBox 9"/>
          <p:cNvSpPr txBox="1">
            <a:spLocks noChangeArrowheads="1"/>
          </p:cNvSpPr>
          <p:nvPr/>
        </p:nvSpPr>
        <p:spPr bwMode="auto">
          <a:xfrm>
            <a:off x="5745163" y="665163"/>
            <a:ext cx="3816350" cy="268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</p:txBody>
      </p:sp>
      <p:sp>
        <p:nvSpPr>
          <p:cNvPr id="2" name="Rounded Rectangle 21">
            <a:extLst>
              <a:ext uri="{FF2B5EF4-FFF2-40B4-BE49-F238E27FC236}">
                <a16:creationId xmlns="" xmlns:a16="http://schemas.microsoft.com/office/drawing/2014/main" id="{DB093BBD-EF08-416E-B669-D8E6848F88B9}"/>
              </a:ext>
            </a:extLst>
          </p:cNvPr>
          <p:cNvSpPr/>
          <p:nvPr/>
        </p:nvSpPr>
        <p:spPr>
          <a:xfrm>
            <a:off x="200025" y="161925"/>
            <a:ext cx="9432925" cy="320675"/>
          </a:xfrm>
          <a:prstGeom prst="roundRect">
            <a:avLst>
              <a:gd name="adj" fmla="val 453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82" name="Text Box 29"/>
          <p:cNvSpPr txBox="1">
            <a:spLocks noChangeArrowheads="1"/>
          </p:cNvSpPr>
          <p:nvPr/>
        </p:nvSpPr>
        <p:spPr bwMode="auto">
          <a:xfrm>
            <a:off x="-2617840" y="1045352"/>
            <a:ext cx="1871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85" name="AutoShape 37"/>
          <p:cNvSpPr>
            <a:spLocks noChangeArrowheads="1"/>
          </p:cNvSpPr>
          <p:nvPr/>
        </p:nvSpPr>
        <p:spPr bwMode="auto">
          <a:xfrm>
            <a:off x="238092" y="616724"/>
            <a:ext cx="9358378" cy="2232025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086" name="Text Box 38"/>
          <p:cNvSpPr txBox="1">
            <a:spLocks noChangeArrowheads="1"/>
          </p:cNvSpPr>
          <p:nvPr/>
        </p:nvSpPr>
        <p:spPr bwMode="auto">
          <a:xfrm>
            <a:off x="309530" y="616723"/>
            <a:ext cx="7429552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GB" sz="1000" b="1" i="1" dirty="0" smtClean="0"/>
              <a:t>Explain, with a diagram what </a:t>
            </a:r>
            <a:r>
              <a:rPr lang="en-GB" sz="1000" b="1" i="1" dirty="0" smtClean="0"/>
              <a:t>Frequency, </a:t>
            </a:r>
            <a:r>
              <a:rPr lang="en-GB" sz="1000" b="1" i="1" dirty="0" smtClean="0"/>
              <a:t>f, is and show how to derive                   giving units for it. </a:t>
            </a:r>
            <a:endParaRPr lang="en-GB" sz="1000" dirty="0" smtClean="0"/>
          </a:p>
        </p:txBody>
      </p:sp>
      <p:sp>
        <p:nvSpPr>
          <p:cNvPr id="3087" name="Text Box 41"/>
          <p:cNvSpPr txBox="1">
            <a:spLocks noChangeArrowheads="1"/>
          </p:cNvSpPr>
          <p:nvPr/>
        </p:nvSpPr>
        <p:spPr bwMode="auto">
          <a:xfrm>
            <a:off x="8193088" y="0"/>
            <a:ext cx="15128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90" name="Text Box 73"/>
          <p:cNvSpPr txBox="1">
            <a:spLocks noChangeArrowheads="1"/>
          </p:cNvSpPr>
          <p:nvPr/>
        </p:nvSpPr>
        <p:spPr bwMode="auto">
          <a:xfrm>
            <a:off x="238092" y="161925"/>
            <a:ext cx="935837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b="1" dirty="0" smtClean="0">
                <a:latin typeface="Comic Sans MS" pitchFamily="66" charset="0"/>
              </a:rPr>
              <a:t>Circular </a:t>
            </a:r>
            <a:r>
              <a:rPr lang="en-GB" altLang="en-US" b="1" dirty="0" smtClean="0">
                <a:latin typeface="Comic Sans MS" pitchFamily="66" charset="0"/>
              </a:rPr>
              <a:t>Motion</a:t>
            </a:r>
            <a:endParaRPr lang="en-GB" altLang="en-US" b="1" dirty="0">
              <a:latin typeface="Comic Sans MS" pitchFamily="66" charset="0"/>
            </a:endParaRPr>
          </a:p>
        </p:txBody>
      </p:sp>
      <p:sp>
        <p:nvSpPr>
          <p:cNvPr id="29" name="AutoShape 43"/>
          <p:cNvSpPr>
            <a:spLocks noChangeArrowheads="1"/>
          </p:cNvSpPr>
          <p:nvPr/>
        </p:nvSpPr>
        <p:spPr bwMode="auto">
          <a:xfrm>
            <a:off x="309530" y="3831434"/>
            <a:ext cx="9325008" cy="2660653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0" name="Text Box 44"/>
          <p:cNvSpPr txBox="1">
            <a:spLocks noChangeArrowheads="1"/>
          </p:cNvSpPr>
          <p:nvPr/>
        </p:nvSpPr>
        <p:spPr bwMode="auto">
          <a:xfrm>
            <a:off x="380968" y="3974310"/>
            <a:ext cx="9182131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How can we show that </a:t>
            </a:r>
            <a:r>
              <a:rPr lang="en-GB" sz="1000" b="1" i="1" dirty="0" smtClean="0"/>
              <a:t>Speed, </a:t>
            </a:r>
            <a:r>
              <a:rPr lang="en-GB" sz="1000" b="1" i="1" dirty="0" smtClean="0"/>
              <a:t>v, is given by               ? </a:t>
            </a:r>
            <a:endParaRPr lang="en-GB" sz="1000" b="1" i="1" dirty="0" smtClean="0"/>
          </a:p>
        </p:txBody>
      </p:sp>
      <p:sp>
        <p:nvSpPr>
          <p:cNvPr id="41988" name="Rectangle 4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41987" name="Object 3"/>
          <p:cNvGraphicFramePr>
            <a:graphicFrameLocks noChangeAspect="1"/>
          </p:cNvGraphicFramePr>
          <p:nvPr/>
        </p:nvGraphicFramePr>
        <p:xfrm>
          <a:off x="4633914" y="631013"/>
          <a:ext cx="533400" cy="200025"/>
        </p:xfrm>
        <a:graphic>
          <a:graphicData uri="http://schemas.openxmlformats.org/presentationml/2006/ole">
            <p:oleObj spid="_x0000_s41987" r:id="rId4" imgW="533169" imgH="203112" progId="Equation.3">
              <p:embed/>
            </p:oleObj>
          </a:graphicData>
        </a:graphic>
      </p:graphicFrame>
      <p:sp>
        <p:nvSpPr>
          <p:cNvPr id="41991" name="Rectangle 7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41990" name="Object 6"/>
          <p:cNvGraphicFramePr>
            <a:graphicFrameLocks noChangeAspect="1"/>
          </p:cNvGraphicFramePr>
          <p:nvPr/>
        </p:nvGraphicFramePr>
        <p:xfrm>
          <a:off x="3167049" y="4045747"/>
          <a:ext cx="438150" cy="142875"/>
        </p:xfrm>
        <a:graphic>
          <a:graphicData uri="http://schemas.openxmlformats.org/presentationml/2006/ole">
            <p:oleObj spid="_x0000_s41990" r:id="rId5" imgW="444307" imgH="139639" progId="Equation.3">
              <p:embed/>
            </p:oleObj>
          </a:graphicData>
        </a:graphic>
      </p:graphicFrame>
      <p:pic>
        <p:nvPicPr>
          <p:cNvPr id="41994" name="Picture 10" descr="See the source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81364" y="2974178"/>
            <a:ext cx="2571768" cy="80367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675</TotalTime>
  <Words>117</Words>
  <Application>Microsoft Office PowerPoint</Application>
  <PresentationFormat>Custom</PresentationFormat>
  <Paragraphs>40</Paragraphs>
  <Slides>2</Slides>
  <Notes>2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4" baseType="lpstr">
      <vt:lpstr>Office Theme</vt:lpstr>
      <vt:lpstr>Equation.3</vt:lpstr>
      <vt:lpstr>Slide 1</vt:lpstr>
      <vt:lpstr>Slide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PK</dc:creator>
  <cp:lastModifiedBy>k</cp:lastModifiedBy>
  <cp:revision>76</cp:revision>
  <dcterms:created xsi:type="dcterms:W3CDTF">2011-08-26T09:55:57Z</dcterms:created>
  <dcterms:modified xsi:type="dcterms:W3CDTF">2020-04-23T07:52:57Z</dcterms:modified>
</cp:coreProperties>
</file>