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9906000" cy="6948488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89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90" y="120"/>
      </p:cViewPr>
      <p:guideLst>
        <p:guide orient="horz" pos="2189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F42B886-AA2B-4C35-A594-B08EEBF205F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BC30045-7DE0-437C-8308-D2E8AE2FA9B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0DF0A1-4FE8-4481-B823-C8BB0EC99110}" type="datetimeFigureOut">
              <a:rPr lang="en-GB"/>
              <a:pPr>
                <a:defRPr/>
              </a:pPr>
              <a:t>10/09/2019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0F5E742B-E5A7-414C-9450-E932FC05CF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84250" y="685800"/>
            <a:ext cx="4889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4D45AAE-D090-4E52-B24B-4ECB11A177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F4FF2A-1269-4D01-928C-1A84367EE74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15BB27-C2A6-42F0-8D4A-BC72568901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BAD19754-8938-49CA-92C9-73BE5BB0B0C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2AE59-37F1-4E67-8831-0DCF8FF590F6}" type="datetimeFigureOut">
              <a:rPr lang="en-GB"/>
              <a:pPr>
                <a:defRPr/>
              </a:pPr>
              <a:t>10/09/2019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41030-D2AF-47D2-B035-0DC5BF04F8F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6ED7-EE1E-4DC9-9E7B-03F05A421DB9}" type="datetimeFigureOut">
              <a:rPr lang="en-GB"/>
              <a:pPr>
                <a:defRPr/>
              </a:pPr>
              <a:t>10/09/2019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B4756-7D6F-41FA-98CD-E62447F6A7D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A7AE4-AEFD-4919-853A-78F35C3CBD25}" type="datetimeFigureOut">
              <a:rPr lang="en-GB"/>
              <a:pPr>
                <a:defRPr/>
              </a:pPr>
              <a:t>10/09/2019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69963-B5DB-4346-95C5-D7FA25CBB8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6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97301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6B08-E35A-45D1-BA71-91A7D4523C9B}" type="datetimeFigureOut">
              <a:rPr lang="en-GB"/>
              <a:pPr>
                <a:defRPr/>
              </a:pPr>
              <a:t>10/09/2019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5A062-ED66-4FF8-AA83-1FAC4A207C7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3F1CC-EBB2-4688-9718-FE5467B07365}" type="datetimeFigureOut">
              <a:rPr lang="en-GB"/>
              <a:pPr>
                <a:defRPr/>
              </a:pPr>
              <a:t>10/09/2019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C144B-862F-4F29-9427-C8291236830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406DA-298E-4084-9AF5-F5F894E49DDD}" type="datetimeFigureOut">
              <a:rPr lang="en-GB"/>
              <a:pPr>
                <a:defRPr/>
              </a:pPr>
              <a:t>10/09/2019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7CD90-22FB-454E-B930-FD9624CFEE2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1A307-3869-46B2-AC72-FB8276B33408}" type="datetimeFigureOut">
              <a:rPr lang="en-GB"/>
              <a:pPr>
                <a:defRPr/>
              </a:pPr>
              <a:t>10/09/2019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2A79E-CFFD-4680-A788-2E4ACE3690F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D9B9B-3978-41BC-8B29-D8BD425F7196}" type="datetimeFigureOut">
              <a:rPr lang="en-GB"/>
              <a:pPr>
                <a:defRPr/>
              </a:pPr>
              <a:t>10/09/2019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8C88D-2CD7-46DC-9512-5DD66886521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AC1A1-8F53-4A69-92ED-968E4CCF42ED}" type="datetimeFigureOut">
              <a:rPr lang="en-GB"/>
              <a:pPr>
                <a:defRPr/>
              </a:pPr>
              <a:t>10/09/2019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E83A41-F2C2-4D26-AB2A-CB849017549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9091C-32FB-43CD-B728-E6791B629B50}" type="datetimeFigureOut">
              <a:rPr lang="en-GB"/>
              <a:pPr>
                <a:defRPr/>
              </a:pPr>
              <a:t>10/09/2019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F93F5-5D1C-402F-8A4E-B44C3007A95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86387" y="396875"/>
            <a:ext cx="1671638" cy="8451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476" y="396875"/>
            <a:ext cx="4849813" cy="8451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37A9F-4E34-4094-A0DF-61D1FB43F74D}" type="datetimeFigureOut">
              <a:rPr lang="en-GB"/>
              <a:pPr>
                <a:defRPr/>
              </a:pPr>
              <a:t>10/09/2019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64F1D-FAC3-4EEC-ABD5-3C5779B6E69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7813"/>
            <a:ext cx="89154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20838"/>
            <a:ext cx="8915400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F769A5-8296-4044-9A0C-77EA29F41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5300" y="6440488"/>
            <a:ext cx="23114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97562E-26A7-4FDE-B8E4-39E10BB4848E}" type="datetimeFigureOut">
              <a:rPr lang="en-GB"/>
              <a:pPr>
                <a:defRPr/>
              </a:pPr>
              <a:t>10/09/2019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944516-C25F-4700-AA29-68A74F579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4550" y="6440488"/>
            <a:ext cx="31369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42189A-8F05-40FD-8135-8C419433F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99300" y="6440488"/>
            <a:ext cx="2311400" cy="3698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53DE432-53A8-4C5B-8684-5A55E3332AB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wmf"/><Relationship Id="rId3" Type="http://schemas.openxmlformats.org/officeDocument/2006/relationships/notesSlide" Target="../notesSlides/notesSlide1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5454654" y="688162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5" name="AutoShape 37"/>
          <p:cNvSpPr>
            <a:spLocks noChangeArrowheads="1"/>
          </p:cNvSpPr>
          <p:nvPr/>
        </p:nvSpPr>
        <p:spPr bwMode="auto">
          <a:xfrm>
            <a:off x="238092" y="616724"/>
            <a:ext cx="4786346" cy="1380321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6" name="Text Box 38"/>
          <p:cNvSpPr txBox="1">
            <a:spLocks noChangeArrowheads="1"/>
          </p:cNvSpPr>
          <p:nvPr/>
        </p:nvSpPr>
        <p:spPr bwMode="auto">
          <a:xfrm>
            <a:off x="309530" y="616723"/>
            <a:ext cx="364333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000" dirty="0" smtClean="0"/>
              <a:t>What is the equation for the force that acts between two masses, </a:t>
            </a:r>
            <a:r>
              <a:rPr lang="en-GB" sz="1000" i="1" dirty="0" smtClean="0"/>
              <a:t>m</a:t>
            </a:r>
            <a:r>
              <a:rPr lang="en-GB" sz="1000" baseline="-25000" dirty="0" smtClean="0"/>
              <a:t>1</a:t>
            </a:r>
            <a:r>
              <a:rPr lang="en-GB" sz="1000" dirty="0" smtClean="0"/>
              <a:t> and </a:t>
            </a:r>
            <a:r>
              <a:rPr lang="en-GB" sz="1000" i="1" dirty="0" smtClean="0"/>
              <a:t>m</a:t>
            </a:r>
            <a:r>
              <a:rPr lang="en-GB" sz="1000" baseline="-25000" dirty="0" smtClean="0"/>
              <a:t>2</a:t>
            </a:r>
            <a:r>
              <a:rPr lang="en-GB" sz="1000" dirty="0" smtClean="0"/>
              <a:t>, whose centres are separated by a distance of </a:t>
            </a:r>
            <a:r>
              <a:rPr lang="en-GB" sz="1000" i="1" dirty="0" smtClean="0"/>
              <a:t>r</a:t>
            </a:r>
            <a:r>
              <a:rPr lang="en-GB" sz="1000" dirty="0" smtClean="0"/>
              <a:t> ?</a:t>
            </a:r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5310190" y="616725"/>
            <a:ext cx="4357718" cy="85725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5310191" y="616724"/>
            <a:ext cx="223202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1000" dirty="0" smtClean="0"/>
              <a:t>What is the equation for force, F, when one of the masses is of planetary size, </a:t>
            </a:r>
            <a:r>
              <a:rPr lang="en-GB" sz="1000" i="1" dirty="0" smtClean="0"/>
              <a:t>M</a:t>
            </a:r>
            <a:r>
              <a:rPr lang="en-GB" sz="1000" dirty="0" smtClean="0"/>
              <a:t>, and a test mass, </a:t>
            </a:r>
            <a:r>
              <a:rPr lang="en-GB" sz="1000" i="1" dirty="0" smtClean="0"/>
              <a:t>m</a:t>
            </a:r>
            <a:r>
              <a:rPr lang="en-GB" sz="1000" dirty="0" smtClean="0"/>
              <a:t>, whose centres are separated by a distance of </a:t>
            </a:r>
            <a:r>
              <a:rPr lang="en-GB" sz="1000" i="1" dirty="0" smtClean="0"/>
              <a:t>r</a:t>
            </a:r>
            <a:r>
              <a:rPr lang="en-GB" sz="1000" dirty="0" smtClean="0"/>
              <a:t> ?</a:t>
            </a:r>
          </a:p>
          <a:p>
            <a:endParaRPr lang="en-GB" sz="1000" b="1" i="1" dirty="0" smtClean="0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21 Gravitational fields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7" name="AutoShape 37"/>
          <p:cNvSpPr>
            <a:spLocks noChangeArrowheads="1"/>
          </p:cNvSpPr>
          <p:nvPr/>
        </p:nvSpPr>
        <p:spPr bwMode="auto">
          <a:xfrm>
            <a:off x="238092" y="3259930"/>
            <a:ext cx="4786346" cy="1643074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8" name="Text Box 38"/>
          <p:cNvSpPr txBox="1">
            <a:spLocks noChangeArrowheads="1"/>
          </p:cNvSpPr>
          <p:nvPr/>
        </p:nvSpPr>
        <p:spPr bwMode="auto">
          <a:xfrm>
            <a:off x="309530" y="3331368"/>
            <a:ext cx="464347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Give the definition of the gravitational field strength, g, and write the equation for it.</a:t>
            </a:r>
          </a:p>
          <a:p>
            <a:r>
              <a:rPr lang="en-GB" sz="1000" i="1" dirty="0" smtClean="0"/>
              <a:t>.</a:t>
            </a:r>
            <a:endParaRPr lang="en-GB" sz="1000" dirty="0" smtClean="0"/>
          </a:p>
        </p:txBody>
      </p:sp>
      <p:sp>
        <p:nvSpPr>
          <p:cNvPr id="37" name="AutoShape 43"/>
          <p:cNvSpPr>
            <a:spLocks noChangeArrowheads="1"/>
          </p:cNvSpPr>
          <p:nvPr/>
        </p:nvSpPr>
        <p:spPr bwMode="auto">
          <a:xfrm>
            <a:off x="5310190" y="2045484"/>
            <a:ext cx="4357718" cy="1357321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8" name="Text Box 44"/>
          <p:cNvSpPr txBox="1">
            <a:spLocks noChangeArrowheads="1"/>
          </p:cNvSpPr>
          <p:nvPr/>
        </p:nvSpPr>
        <p:spPr bwMode="auto">
          <a:xfrm>
            <a:off x="5310190" y="2116922"/>
            <a:ext cx="22860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a radial field? Explain with a </a:t>
            </a:r>
            <a:r>
              <a:rPr lang="en-GB" sz="1000" dirty="0" smtClean="0"/>
              <a:t>diagram</a:t>
            </a:r>
            <a:endParaRPr lang="en-GB" sz="1000" dirty="0" smtClean="0"/>
          </a:p>
        </p:txBody>
      </p:sp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4"/>
          <a:srcRect r="1898"/>
          <a:stretch>
            <a:fillRect/>
          </a:stretch>
        </p:blipFill>
        <p:spPr bwMode="auto">
          <a:xfrm>
            <a:off x="452406" y="1282665"/>
            <a:ext cx="3571900" cy="579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2" name="Text Box 29"/>
          <p:cNvSpPr txBox="1">
            <a:spLocks noChangeArrowheads="1"/>
          </p:cNvSpPr>
          <p:nvPr/>
        </p:nvSpPr>
        <p:spPr bwMode="auto">
          <a:xfrm>
            <a:off x="5454654" y="1616855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23" name="AutoShape 43"/>
          <p:cNvSpPr>
            <a:spLocks noChangeArrowheads="1"/>
          </p:cNvSpPr>
          <p:nvPr/>
        </p:nvSpPr>
        <p:spPr bwMode="auto">
          <a:xfrm>
            <a:off x="5310190" y="1545418"/>
            <a:ext cx="4357718" cy="42862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4" name="Text Box 44"/>
          <p:cNvSpPr txBox="1">
            <a:spLocks noChangeArrowheads="1"/>
          </p:cNvSpPr>
          <p:nvPr/>
        </p:nvSpPr>
        <p:spPr bwMode="auto">
          <a:xfrm>
            <a:off x="5310191" y="1545417"/>
            <a:ext cx="4286279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the Gravitational Constant,</a:t>
            </a:r>
            <a:r>
              <a:rPr lang="en-GB" sz="1000" i="1" dirty="0" smtClean="0"/>
              <a:t> G ?</a:t>
            </a:r>
            <a:endParaRPr lang="en-GB" sz="1000" b="1" i="1" dirty="0" smtClean="0"/>
          </a:p>
        </p:txBody>
      </p:sp>
      <p:sp>
        <p:nvSpPr>
          <p:cNvPr id="26" name="Text Box 29"/>
          <p:cNvSpPr txBox="1">
            <a:spLocks noChangeArrowheads="1"/>
          </p:cNvSpPr>
          <p:nvPr/>
        </p:nvSpPr>
        <p:spPr bwMode="auto">
          <a:xfrm>
            <a:off x="382556" y="2188359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1" name="AutoShape 43"/>
          <p:cNvSpPr>
            <a:spLocks noChangeArrowheads="1"/>
          </p:cNvSpPr>
          <p:nvPr/>
        </p:nvSpPr>
        <p:spPr bwMode="auto">
          <a:xfrm>
            <a:off x="238092" y="2116922"/>
            <a:ext cx="4786346" cy="100013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2" name="Text Box 44"/>
          <p:cNvSpPr txBox="1">
            <a:spLocks noChangeArrowheads="1"/>
          </p:cNvSpPr>
          <p:nvPr/>
        </p:nvSpPr>
        <p:spPr bwMode="auto">
          <a:xfrm>
            <a:off x="238093" y="2116921"/>
            <a:ext cx="471490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a gravitational field</a:t>
            </a:r>
            <a:r>
              <a:rPr lang="en-GB" sz="1000" i="1" dirty="0" smtClean="0"/>
              <a:t>?</a:t>
            </a:r>
          </a:p>
          <a:p>
            <a:endParaRPr lang="en-GB" sz="1000" i="1" dirty="0" smtClean="0"/>
          </a:p>
        </p:txBody>
      </p:sp>
      <p:sp>
        <p:nvSpPr>
          <p:cNvPr id="33" name="AutoShape 43"/>
          <p:cNvSpPr>
            <a:spLocks noChangeArrowheads="1"/>
          </p:cNvSpPr>
          <p:nvPr/>
        </p:nvSpPr>
        <p:spPr bwMode="auto">
          <a:xfrm>
            <a:off x="5310190" y="3545682"/>
            <a:ext cx="4357718" cy="1357321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4" name="Text Box 44"/>
          <p:cNvSpPr txBox="1">
            <a:spLocks noChangeArrowheads="1"/>
          </p:cNvSpPr>
          <p:nvPr/>
        </p:nvSpPr>
        <p:spPr bwMode="auto">
          <a:xfrm>
            <a:off x="5310190" y="3617120"/>
            <a:ext cx="2286016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a uniform field? Explain with a diagram</a:t>
            </a:r>
          </a:p>
          <a:p>
            <a:endParaRPr lang="en-GB" sz="1000" dirty="0" smtClean="0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6" name="AutoShape 37"/>
          <p:cNvSpPr>
            <a:spLocks noChangeArrowheads="1"/>
          </p:cNvSpPr>
          <p:nvPr/>
        </p:nvSpPr>
        <p:spPr bwMode="auto">
          <a:xfrm>
            <a:off x="238092" y="5028433"/>
            <a:ext cx="5643602" cy="1374769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9" name="Text Box 38"/>
          <p:cNvSpPr txBox="1">
            <a:spLocks noChangeArrowheads="1"/>
          </p:cNvSpPr>
          <p:nvPr/>
        </p:nvSpPr>
        <p:spPr bwMode="auto">
          <a:xfrm>
            <a:off x="309530" y="5099871"/>
            <a:ext cx="464347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How </a:t>
            </a:r>
            <a:r>
              <a:rPr lang="en-GB" sz="1000" dirty="0" smtClean="0"/>
              <a:t>can</a:t>
            </a:r>
            <a:r>
              <a:rPr lang="en-GB" sz="1000" dirty="0" smtClean="0"/>
              <a:t> </a:t>
            </a:r>
            <a:r>
              <a:rPr lang="en-GB" sz="1000" dirty="0" smtClean="0"/>
              <a:t>we show that </a:t>
            </a:r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24588" name="Object 12"/>
          <p:cNvGraphicFramePr>
            <a:graphicFrameLocks noChangeAspect="1"/>
          </p:cNvGraphicFramePr>
          <p:nvPr/>
        </p:nvGraphicFramePr>
        <p:xfrm>
          <a:off x="1666852" y="5099871"/>
          <a:ext cx="677863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04" name="Equation" r:id="rId5" imgW="685800" imgH="393700" progId="Equation.3">
                  <p:embed/>
                </p:oleObj>
              </mc:Choice>
              <mc:Fallback>
                <p:oleObj name="Equation" r:id="rId5" imgW="685800" imgH="393700" progId="Equation.3">
                  <p:embed/>
                  <p:pic>
                    <p:nvPicPr>
                      <p:cNvPr id="0" name="Picture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66852" y="5099871"/>
                        <a:ext cx="677863" cy="396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" name="AutoShape 43"/>
          <p:cNvSpPr>
            <a:spLocks noChangeArrowheads="1"/>
          </p:cNvSpPr>
          <p:nvPr/>
        </p:nvSpPr>
        <p:spPr bwMode="auto">
          <a:xfrm>
            <a:off x="6024570" y="5045880"/>
            <a:ext cx="3643338" cy="1357321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4" name="Text Box 44"/>
          <p:cNvSpPr txBox="1">
            <a:spLocks noChangeArrowheads="1"/>
          </p:cNvSpPr>
          <p:nvPr/>
        </p:nvSpPr>
        <p:spPr bwMode="auto">
          <a:xfrm>
            <a:off x="6024570" y="5117318"/>
            <a:ext cx="250033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Why is there a negative sign in the equation for gravitational field strength?</a:t>
            </a:r>
          </a:p>
          <a:p>
            <a:endParaRPr lang="en-GB" sz="1000" dirty="0" smtClean="0"/>
          </a:p>
        </p:txBody>
      </p:sp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24594" name="Object 18"/>
          <p:cNvGraphicFramePr>
            <a:graphicFrameLocks noChangeAspect="1"/>
          </p:cNvGraphicFramePr>
          <p:nvPr/>
        </p:nvGraphicFramePr>
        <p:xfrm>
          <a:off x="8667776" y="5188756"/>
          <a:ext cx="784225" cy="396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05" name="Equation" r:id="rId7" imgW="787058" imgH="393529" progId="Equation.3">
                  <p:embed/>
                </p:oleObj>
              </mc:Choice>
              <mc:Fallback>
                <p:oleObj name="Equation" r:id="rId7" imgW="787058" imgH="393529" progId="Equation.3">
                  <p:embed/>
                  <p:pic>
                    <p:nvPicPr>
                      <p:cNvPr id="0" name="Picture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67776" y="5188756"/>
                        <a:ext cx="784225" cy="396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5454654" y="688162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5" name="AutoShape 37"/>
          <p:cNvSpPr>
            <a:spLocks noChangeArrowheads="1"/>
          </p:cNvSpPr>
          <p:nvPr/>
        </p:nvSpPr>
        <p:spPr bwMode="auto">
          <a:xfrm>
            <a:off x="238092" y="616725"/>
            <a:ext cx="4786346" cy="1000132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6" name="Text Box 38"/>
          <p:cNvSpPr txBox="1">
            <a:spLocks noChangeArrowheads="1"/>
          </p:cNvSpPr>
          <p:nvPr/>
        </p:nvSpPr>
        <p:spPr bwMode="auto">
          <a:xfrm>
            <a:off x="309530" y="616723"/>
            <a:ext cx="464347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000" dirty="0" smtClean="0"/>
              <a:t>Define gravitational potential, </a:t>
            </a:r>
            <a:r>
              <a:rPr lang="en-GB" sz="1000" dirty="0" smtClean="0"/>
              <a:t>V, at a point r from a planet:</a:t>
            </a:r>
            <a:endParaRPr lang="en-GB" sz="1000" dirty="0" smtClean="0"/>
          </a:p>
          <a:p>
            <a:pPr eaLnBrk="1" hangingPunct="1">
              <a:spcBef>
                <a:spcPct val="50000"/>
              </a:spcBef>
            </a:pPr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5310190" y="616725"/>
            <a:ext cx="4357718" cy="85725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5310191" y="616724"/>
            <a:ext cx="223202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GB" sz="1000" dirty="0" smtClean="0"/>
              <a:t>What is the equation for force, F, when one of the masses is of planetary size, </a:t>
            </a:r>
            <a:r>
              <a:rPr lang="en-GB" sz="1000" i="1" dirty="0" smtClean="0"/>
              <a:t>M</a:t>
            </a:r>
            <a:r>
              <a:rPr lang="en-GB" sz="1000" dirty="0" smtClean="0"/>
              <a:t>, and a test mass, </a:t>
            </a:r>
            <a:r>
              <a:rPr lang="en-GB" sz="1000" i="1" dirty="0" smtClean="0"/>
              <a:t>m</a:t>
            </a:r>
            <a:r>
              <a:rPr lang="en-GB" sz="1000" dirty="0" smtClean="0"/>
              <a:t>, whose centres are separated by a distance of </a:t>
            </a:r>
            <a:r>
              <a:rPr lang="en-GB" sz="1000" i="1" dirty="0" smtClean="0"/>
              <a:t>r</a:t>
            </a:r>
            <a:r>
              <a:rPr lang="en-GB" sz="1000" dirty="0" smtClean="0"/>
              <a:t> ?</a:t>
            </a:r>
          </a:p>
          <a:p>
            <a:endParaRPr lang="en-GB" sz="1000" b="1" i="1" dirty="0" smtClean="0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21 Gravitational potential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7" name="AutoShape 37"/>
          <p:cNvSpPr>
            <a:spLocks noChangeArrowheads="1"/>
          </p:cNvSpPr>
          <p:nvPr/>
        </p:nvSpPr>
        <p:spPr bwMode="auto">
          <a:xfrm>
            <a:off x="238092" y="2831302"/>
            <a:ext cx="4786346" cy="714380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8" name="Text Box 38"/>
          <p:cNvSpPr txBox="1">
            <a:spLocks noChangeArrowheads="1"/>
          </p:cNvSpPr>
          <p:nvPr/>
        </p:nvSpPr>
        <p:spPr bwMode="auto">
          <a:xfrm>
            <a:off x="309530" y="2902740"/>
            <a:ext cx="464347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are the units for gravitational potential?</a:t>
            </a:r>
            <a:endParaRPr lang="en-GB" sz="1000" b="1" dirty="0" smtClean="0"/>
          </a:p>
          <a:p>
            <a:endParaRPr lang="en-GB" sz="1000" b="1" dirty="0" smtClean="0"/>
          </a:p>
          <a:p>
            <a:endParaRPr lang="en-GB" sz="1000" dirty="0" smtClean="0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6" name="Text Box 29"/>
          <p:cNvSpPr txBox="1">
            <a:spLocks noChangeArrowheads="1"/>
          </p:cNvSpPr>
          <p:nvPr/>
        </p:nvSpPr>
        <p:spPr bwMode="auto">
          <a:xfrm>
            <a:off x="382555" y="1759732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1" name="AutoShape 43"/>
          <p:cNvSpPr>
            <a:spLocks noChangeArrowheads="1"/>
          </p:cNvSpPr>
          <p:nvPr/>
        </p:nvSpPr>
        <p:spPr bwMode="auto">
          <a:xfrm>
            <a:off x="238090" y="1688295"/>
            <a:ext cx="9429818" cy="100013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2" name="Text Box 44"/>
          <p:cNvSpPr txBox="1">
            <a:spLocks noChangeArrowheads="1"/>
          </p:cNvSpPr>
          <p:nvPr/>
        </p:nvSpPr>
        <p:spPr bwMode="auto">
          <a:xfrm>
            <a:off x="238092" y="1688294"/>
            <a:ext cx="4714907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the equation for gravitational potential? Use the diagram.</a:t>
            </a:r>
            <a:endParaRPr lang="en-GB" sz="1000" b="1" i="1" dirty="0" smtClean="0"/>
          </a:p>
        </p:txBody>
      </p:sp>
      <p:sp>
        <p:nvSpPr>
          <p:cNvPr id="33" name="AutoShape 43"/>
          <p:cNvSpPr>
            <a:spLocks noChangeArrowheads="1"/>
          </p:cNvSpPr>
          <p:nvPr/>
        </p:nvSpPr>
        <p:spPr bwMode="auto">
          <a:xfrm>
            <a:off x="238092" y="5117318"/>
            <a:ext cx="9429816" cy="1357321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4" name="Text Box 44"/>
          <p:cNvSpPr txBox="1">
            <a:spLocks noChangeArrowheads="1"/>
          </p:cNvSpPr>
          <p:nvPr/>
        </p:nvSpPr>
        <p:spPr bwMode="auto">
          <a:xfrm>
            <a:off x="238092" y="5188756"/>
            <a:ext cx="435771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the work done to move an object from potential </a:t>
            </a:r>
            <a:r>
              <a:rPr lang="en-GB" sz="1000" i="1" dirty="0" smtClean="0"/>
              <a:t>V</a:t>
            </a:r>
            <a:r>
              <a:rPr lang="en-GB" sz="1000" baseline="-25000" dirty="0" smtClean="0"/>
              <a:t>1</a:t>
            </a:r>
            <a:r>
              <a:rPr lang="en-GB" sz="1000" dirty="0" smtClean="0"/>
              <a:t> to potential </a:t>
            </a:r>
            <a:r>
              <a:rPr lang="en-GB" sz="1000" i="1" dirty="0" smtClean="0"/>
              <a:t>V</a:t>
            </a:r>
            <a:r>
              <a:rPr lang="en-GB" sz="1000" baseline="-25000" dirty="0" smtClean="0"/>
              <a:t>2</a:t>
            </a:r>
            <a:r>
              <a:rPr lang="en-GB" sz="1000" dirty="0" smtClean="0"/>
              <a:t> ?</a:t>
            </a:r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6" name="AutoShape 37"/>
          <p:cNvSpPr>
            <a:spLocks noChangeArrowheads="1"/>
          </p:cNvSpPr>
          <p:nvPr/>
        </p:nvSpPr>
        <p:spPr bwMode="auto">
          <a:xfrm>
            <a:off x="5191092" y="2831302"/>
            <a:ext cx="4548254" cy="2071701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9" name="Text Box 38"/>
          <p:cNvSpPr txBox="1">
            <a:spLocks noChangeArrowheads="1"/>
          </p:cNvSpPr>
          <p:nvPr/>
        </p:nvSpPr>
        <p:spPr bwMode="auto">
          <a:xfrm>
            <a:off x="5262530" y="2902740"/>
            <a:ext cx="464347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the gravitational potential energy in a radial field at height r? </a:t>
            </a:r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41991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2217" y="2045484"/>
            <a:ext cx="5133725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93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5" name="AutoShape 37"/>
          <p:cNvSpPr>
            <a:spLocks noChangeArrowheads="1"/>
          </p:cNvSpPr>
          <p:nvPr/>
        </p:nvSpPr>
        <p:spPr bwMode="auto">
          <a:xfrm>
            <a:off x="238092" y="3688558"/>
            <a:ext cx="4786346" cy="1214446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6" name="Text Box 38"/>
          <p:cNvSpPr txBox="1">
            <a:spLocks noChangeArrowheads="1"/>
          </p:cNvSpPr>
          <p:nvPr/>
        </p:nvSpPr>
        <p:spPr bwMode="auto">
          <a:xfrm>
            <a:off x="309530" y="3759996"/>
            <a:ext cx="464347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the gravitational potential energy for a mass, m? Give the equation.</a:t>
            </a:r>
            <a:endParaRPr lang="en-GB" sz="1000" b="1" dirty="0" smtClean="0"/>
          </a:p>
          <a:p>
            <a:endParaRPr lang="en-GB" sz="1000" dirty="0" smtClean="0"/>
          </a:p>
        </p:txBody>
      </p:sp>
      <p:sp>
        <p:nvSpPr>
          <p:cNvPr id="41995" name="Rectangle 11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382556" y="2045483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5" name="AutoShape 37"/>
          <p:cNvSpPr>
            <a:spLocks noChangeArrowheads="1"/>
          </p:cNvSpPr>
          <p:nvPr/>
        </p:nvSpPr>
        <p:spPr bwMode="auto">
          <a:xfrm>
            <a:off x="238092" y="616724"/>
            <a:ext cx="4786346" cy="1214445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6" name="Text Box 38"/>
          <p:cNvSpPr txBox="1">
            <a:spLocks noChangeArrowheads="1"/>
          </p:cNvSpPr>
          <p:nvPr/>
        </p:nvSpPr>
        <p:spPr bwMode="auto">
          <a:xfrm>
            <a:off x="309530" y="616723"/>
            <a:ext cx="464347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000" dirty="0" smtClean="0"/>
              <a:t>What are the two conditions necessary for anything to stay in orbit?</a:t>
            </a:r>
          </a:p>
          <a:p>
            <a:pPr eaLnBrk="1" hangingPunct="1">
              <a:spcBef>
                <a:spcPct val="50000"/>
              </a:spcBef>
            </a:pPr>
            <a:endParaRPr lang="en-GB" sz="1000" dirty="0" smtClean="0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38092" y="1974046"/>
            <a:ext cx="9358378" cy="85725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238093" y="1974045"/>
            <a:ext cx="428627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the equation for centripetal force, F,  of a mass, m, at a  distance of </a:t>
            </a:r>
            <a:r>
              <a:rPr lang="en-GB" sz="1000" i="1" dirty="0" smtClean="0"/>
              <a:t>r</a:t>
            </a:r>
            <a:r>
              <a:rPr lang="en-GB" sz="1000" dirty="0" smtClean="0"/>
              <a:t> ?</a:t>
            </a:r>
          </a:p>
          <a:p>
            <a:endParaRPr lang="en-GB" sz="1000" b="1" i="1" dirty="0" smtClean="0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21 Orbits and escape velocities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993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995" name="Rectangle 11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7" name="AutoShape 37"/>
          <p:cNvSpPr>
            <a:spLocks noChangeArrowheads="1"/>
          </p:cNvSpPr>
          <p:nvPr/>
        </p:nvSpPr>
        <p:spPr bwMode="auto">
          <a:xfrm>
            <a:off x="5119654" y="616724"/>
            <a:ext cx="4548254" cy="1214445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8" name="Text Box 38"/>
          <p:cNvSpPr txBox="1">
            <a:spLocks noChangeArrowheads="1"/>
          </p:cNvSpPr>
          <p:nvPr/>
        </p:nvSpPr>
        <p:spPr bwMode="auto">
          <a:xfrm>
            <a:off x="5191092" y="616723"/>
            <a:ext cx="433394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000" dirty="0" smtClean="0"/>
              <a:t>What is the gravitational force at a distance r, between two objects mass M and m?</a:t>
            </a:r>
          </a:p>
        </p:txBody>
      </p:sp>
      <p:sp>
        <p:nvSpPr>
          <p:cNvPr id="40" name="Text Box 29"/>
          <p:cNvSpPr txBox="1">
            <a:spLocks noChangeArrowheads="1"/>
          </p:cNvSpPr>
          <p:nvPr/>
        </p:nvSpPr>
        <p:spPr bwMode="auto">
          <a:xfrm>
            <a:off x="382556" y="3045615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41" name="AutoShape 43"/>
          <p:cNvSpPr>
            <a:spLocks noChangeArrowheads="1"/>
          </p:cNvSpPr>
          <p:nvPr/>
        </p:nvSpPr>
        <p:spPr bwMode="auto">
          <a:xfrm>
            <a:off x="238092" y="2974178"/>
            <a:ext cx="9358378" cy="100013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3" name="Text Box 44"/>
          <p:cNvSpPr txBox="1">
            <a:spLocks noChangeArrowheads="1"/>
          </p:cNvSpPr>
          <p:nvPr/>
        </p:nvSpPr>
        <p:spPr bwMode="auto">
          <a:xfrm>
            <a:off x="238093" y="2974177"/>
            <a:ext cx="585791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the speed needed for a given orbit?</a:t>
            </a:r>
          </a:p>
          <a:p>
            <a:endParaRPr lang="en-GB" sz="1000" b="1" i="1" dirty="0" smtClean="0"/>
          </a:p>
        </p:txBody>
      </p:sp>
      <p:sp>
        <p:nvSpPr>
          <p:cNvPr id="47" name="Text Box 29"/>
          <p:cNvSpPr txBox="1">
            <a:spLocks noChangeArrowheads="1"/>
          </p:cNvSpPr>
          <p:nvPr/>
        </p:nvSpPr>
        <p:spPr bwMode="auto">
          <a:xfrm>
            <a:off x="382556" y="4188623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48" name="AutoShape 43"/>
          <p:cNvSpPr>
            <a:spLocks noChangeArrowheads="1"/>
          </p:cNvSpPr>
          <p:nvPr/>
        </p:nvSpPr>
        <p:spPr bwMode="auto">
          <a:xfrm>
            <a:off x="238092" y="4117186"/>
            <a:ext cx="9501254" cy="142876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9" name="Text Box 44"/>
          <p:cNvSpPr txBox="1">
            <a:spLocks noChangeArrowheads="1"/>
          </p:cNvSpPr>
          <p:nvPr/>
        </p:nvSpPr>
        <p:spPr bwMode="auto">
          <a:xfrm>
            <a:off x="238093" y="4117185"/>
            <a:ext cx="585791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the time of orbit for a given radius?</a:t>
            </a:r>
          </a:p>
          <a:p>
            <a:endParaRPr lang="en-GB" sz="1000" b="1" i="1" dirty="0" smtClean="0"/>
          </a:p>
        </p:txBody>
      </p:sp>
      <p:sp>
        <p:nvSpPr>
          <p:cNvPr id="51" name="Text Box 29"/>
          <p:cNvSpPr txBox="1">
            <a:spLocks noChangeArrowheads="1"/>
          </p:cNvSpPr>
          <p:nvPr/>
        </p:nvSpPr>
        <p:spPr bwMode="auto">
          <a:xfrm>
            <a:off x="382556" y="5688821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52" name="AutoShape 43"/>
          <p:cNvSpPr>
            <a:spLocks noChangeArrowheads="1"/>
          </p:cNvSpPr>
          <p:nvPr/>
        </p:nvSpPr>
        <p:spPr bwMode="auto">
          <a:xfrm>
            <a:off x="238092" y="5617384"/>
            <a:ext cx="9501254" cy="114300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53" name="Text Box 44"/>
          <p:cNvSpPr txBox="1">
            <a:spLocks noChangeArrowheads="1"/>
          </p:cNvSpPr>
          <p:nvPr/>
        </p:nvSpPr>
        <p:spPr bwMode="auto">
          <a:xfrm>
            <a:off x="238093" y="5617383"/>
            <a:ext cx="585791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the total energy of an object in orbit?</a:t>
            </a:r>
          </a:p>
          <a:p>
            <a:endParaRPr lang="en-GB" sz="1000" b="1" i="1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792</TotalTime>
  <Words>354</Words>
  <Application>Microsoft Office PowerPoint</Application>
  <PresentationFormat>Custom</PresentationFormat>
  <Paragraphs>29</Paragraphs>
  <Slides>3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Comic Sans MS</vt:lpstr>
      <vt:lpstr>Office Theme</vt:lpstr>
      <vt:lpstr>Equation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Katbamna Pinakin</cp:lastModifiedBy>
  <cp:revision>85</cp:revision>
  <dcterms:created xsi:type="dcterms:W3CDTF">2011-08-26T09:55:57Z</dcterms:created>
  <dcterms:modified xsi:type="dcterms:W3CDTF">2019-09-10T09:10:04Z</dcterms:modified>
</cp:coreProperties>
</file>