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4" d="100"/>
          <a:sy n="84" d="100"/>
        </p:scale>
        <p:origin x="99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F1C8A-0749-4E9D-9DC7-66BDA3FA5B74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989EC-C350-40F1-AB3C-A42B56D018F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7879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CDF58-CF17-4096-BA0C-8E0681077BC0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A04C2-FEB7-442D-84A2-752C584209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4496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45BF0-A0E5-4830-AD0B-A87BB4E1B752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AE2E6-DD30-4E94-863D-5CCCFDFD80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3296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DC932-FE8F-4D09-BE17-FD6DFECA3F9E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1039F-AA1C-4422-903A-B8E4B9D8C1E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6636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3E580-5FAE-47F9-B995-EDBE193B2B9B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8054D-FE95-4321-A6DA-197E8C2DFF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7010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0F606-AD30-4D08-A337-7148B9C05AFD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D4BEF-E40B-4190-93AD-EFD0084564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1077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A7A52-383C-44A7-929A-9329783965D9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3DADA-8B93-440C-B3BA-85496C09095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838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F98BE-3D95-4B6E-848B-D26C23A77223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1BA81-7122-4A42-A283-FFD70E65DA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0687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CF723-3466-4989-9303-7B54F8DBAC0C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C3E9F-CCA1-4196-9797-222F35BD984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2857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B23A6F-82B2-4EF1-BCFA-11B1BDAB61CC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6D4B2-1F23-4B18-9262-C0B91F417E2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4445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B0E02-90A7-48BF-BE83-A632D7844AF7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26952-625D-49BA-B2B6-1AF2689DCF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777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84FC8A0-C4C7-46E9-9493-F94A820EA859}" type="datetimeFigureOut">
              <a:rPr lang="en-US" altLang="en-US"/>
              <a:pPr>
                <a:defRPr/>
              </a:pPr>
              <a:t>7/11/2020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7B49213-A4FD-4A85-894A-8E9324F604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7399338" cy="433137"/>
          </a:xfrm>
          <a:solidFill>
            <a:schemeClr val="accent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11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Energy </a:t>
            </a:r>
            <a:r>
              <a:rPr lang="en-US" sz="1100" dirty="0">
                <a:solidFill>
                  <a:schemeClr val="tx1"/>
                </a:solidFill>
                <a:latin typeface="Century Gothic" panose="020B0502020202020204" pitchFamily="34" charset="0"/>
              </a:rPr>
              <a:t>Knowledge </a:t>
            </a:r>
            <a:r>
              <a:rPr lang="en-US" sz="1100" dirty="0" err="1" smtClean="0">
                <a:solidFill>
                  <a:schemeClr val="tx1"/>
                </a:solidFill>
                <a:latin typeface="Century Gothic" panose="020B0502020202020204" pitchFamily="34" charset="0"/>
              </a:rPr>
              <a:t>Organiser</a:t>
            </a:r>
            <a:r>
              <a:rPr lang="en-US" sz="11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Autumn 1</a:t>
            </a:r>
            <a:endParaRPr lang="en-US" sz="11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53" name="TextBox 26"/>
          <p:cNvSpPr txBox="1">
            <a:spLocks noChangeArrowheads="1"/>
          </p:cNvSpPr>
          <p:nvPr/>
        </p:nvSpPr>
        <p:spPr bwMode="auto">
          <a:xfrm>
            <a:off x="11277600" y="40814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5" name="TextBox 34"/>
          <p:cNvSpPr txBox="1">
            <a:spLocks noChangeArrowheads="1"/>
          </p:cNvSpPr>
          <p:nvPr/>
        </p:nvSpPr>
        <p:spPr bwMode="auto">
          <a:xfrm>
            <a:off x="-1404938" y="35226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6" name="TextBox 42"/>
          <p:cNvSpPr txBox="1">
            <a:spLocks noChangeArrowheads="1"/>
          </p:cNvSpPr>
          <p:nvPr/>
        </p:nvSpPr>
        <p:spPr bwMode="auto">
          <a:xfrm>
            <a:off x="-2525713" y="1801813"/>
            <a:ext cx="185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7" name="TextBox 43"/>
          <p:cNvSpPr txBox="1">
            <a:spLocks noChangeArrowheads="1"/>
          </p:cNvSpPr>
          <p:nvPr/>
        </p:nvSpPr>
        <p:spPr bwMode="auto">
          <a:xfrm>
            <a:off x="-2038350" y="1255713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8" name="TextBox 44"/>
          <p:cNvSpPr txBox="1">
            <a:spLocks noChangeArrowheads="1"/>
          </p:cNvSpPr>
          <p:nvPr/>
        </p:nvSpPr>
        <p:spPr bwMode="auto">
          <a:xfrm>
            <a:off x="9731375" y="5021263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3704" y="1053581"/>
            <a:ext cx="1495929" cy="1140864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D25E965-12FE-47F3-970E-A4C077676B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765790"/>
              </p:ext>
            </p:extLst>
          </p:nvPr>
        </p:nvGraphicFramePr>
        <p:xfrm>
          <a:off x="0" y="433137"/>
          <a:ext cx="7246620" cy="59487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6635">
                  <a:extLst>
                    <a:ext uri="{9D8B030D-6E8A-4147-A177-3AD203B41FA5}">
                      <a16:colId xmlns:a16="http://schemas.microsoft.com/office/drawing/2014/main" val="752632734"/>
                    </a:ext>
                  </a:extLst>
                </a:gridCol>
                <a:gridCol w="6939985">
                  <a:extLst>
                    <a:ext uri="{9D8B030D-6E8A-4147-A177-3AD203B41FA5}">
                      <a16:colId xmlns:a16="http://schemas.microsoft.com/office/drawing/2014/main" val="1833859190"/>
                    </a:ext>
                  </a:extLst>
                </a:gridCol>
              </a:tblGrid>
              <a:tr h="261078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Energy s measured in Joules, J.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351921"/>
                  </a:ext>
                </a:extLst>
              </a:tr>
              <a:tr h="421603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Whenever energy is transferred, some is usefully transferred, the rest is </a:t>
                      </a:r>
                      <a:r>
                        <a:rPr lang="en-GB" sz="1000" b="1" u="none" strike="noStrike" dirty="0" smtClean="0">
                          <a:effectLst/>
                          <a:latin typeface="Century Gothic" panose="020B0502020202020204" pitchFamily="34" charset="0"/>
                        </a:rPr>
                        <a:t>dissipated</a:t>
                      </a: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(spreads out) and may be stored in less useful ways (wasted)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69724"/>
                  </a:ext>
                </a:extLst>
              </a:tr>
              <a:tr h="504349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3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Chemical energy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stores include fuels, foods or the chemicals found in batteries. The energy is transferred during chemical reactions.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9954528"/>
                  </a:ext>
                </a:extLst>
              </a:tr>
              <a:tr h="33441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4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Kinetic en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ergy stores describe the </a:t>
                      </a: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energy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an object has because it is moving. It depends on its mass and speed.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168079"/>
                  </a:ext>
                </a:extLst>
              </a:tr>
              <a:tr h="421603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5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Gravitational potential </a:t>
                      </a:r>
                      <a:r>
                        <a:rPr lang="en-GB" sz="1000" b="1" u="none" strike="noStrike" dirty="0" smtClean="0">
                          <a:effectLst/>
                          <a:latin typeface="Century Gothic" panose="020B0502020202020204" pitchFamily="34" charset="0"/>
                        </a:rPr>
                        <a:t>energy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stores are used to describe the </a:t>
                      </a: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energy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stored in an object because of its position, such as an object above the ground.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598365"/>
                  </a:ext>
                </a:extLst>
              </a:tr>
              <a:tr h="39445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6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Elastic potential energy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stores </a:t>
                      </a: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describe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the energy stored in a springy object </a:t>
                      </a: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which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you can stretch or squash.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6542146"/>
                  </a:ext>
                </a:extLst>
              </a:tr>
              <a:tr h="261078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7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Thermal energy stores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describe the energy a substance has because of its temperature.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141984"/>
                  </a:ext>
                </a:extLst>
              </a:tr>
              <a:tr h="261078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8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Energy can be transferred from one store to another.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058569"/>
                  </a:ext>
                </a:extLst>
              </a:tr>
              <a:tr h="261078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9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b="1" u="none" strike="noStrike" dirty="0" smtClean="0">
                          <a:effectLst/>
                          <a:latin typeface="Century Gothic" panose="020B0502020202020204" pitchFamily="34" charset="0"/>
                        </a:rPr>
                        <a:t>Conservation of energy- </a:t>
                      </a: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Energy cannot be created or destroyed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0674896"/>
                  </a:ext>
                </a:extLst>
              </a:tr>
              <a:tr h="371196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10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200000"/>
                        </a:lnSpc>
                      </a:pP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Work done to overcome </a:t>
                      </a:r>
                      <a:r>
                        <a:rPr lang="en-GB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friction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 is mainly transferred to thermal energy </a:t>
                      </a: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stores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by heating.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549536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11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200000"/>
                        </a:lnSpc>
                      </a:pP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When an object is moved upwards, the energy in its </a:t>
                      </a:r>
                      <a:r>
                        <a:rPr lang="en-GB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gravitational potential energy store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increases.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8060841"/>
                  </a:ext>
                </a:extLst>
              </a:tr>
              <a:tr h="338302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12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200000"/>
                        </a:lnSpc>
                      </a:pP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input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energy= useful o</a:t>
                      </a: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utput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energy + wasted energy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8126913"/>
                  </a:ext>
                </a:extLst>
              </a:tr>
              <a:tr h="606922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13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200000"/>
                        </a:lnSpc>
                      </a:pP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Efficiency= useful output energy/total input energy</a:t>
                      </a: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, decimal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answer OR </a:t>
                      </a:r>
                      <a:b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Efficiency= useful output energy / total input energy x100, </a:t>
                      </a: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(answer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as %). 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250542"/>
                  </a:ext>
                </a:extLst>
              </a:tr>
              <a:tr h="498112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14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200000"/>
                        </a:lnSpc>
                      </a:pP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No device can be more than 100% efficient </a:t>
                      </a: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because </a:t>
                      </a:r>
                      <a:r>
                        <a:rPr lang="en-GB" sz="1000" u="none" strike="noStrike" dirty="0">
                          <a:effectLst/>
                          <a:latin typeface="Century Gothic" panose="020B0502020202020204" pitchFamily="34" charset="0"/>
                        </a:rPr>
                        <a:t>you can never get more energy from a machine than you put into it.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7608255"/>
                  </a:ext>
                </a:extLst>
              </a:tr>
              <a:tr h="421603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GB" sz="1000" u="none" strike="noStrike">
                          <a:effectLst/>
                          <a:latin typeface="Century Gothic" panose="020B0502020202020204" pitchFamily="34" charset="0"/>
                        </a:rPr>
                        <a:t>15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dirty="0" smtClean="0">
                          <a:effectLst/>
                          <a:latin typeface="Century Gothic" panose="020B0502020202020204" pitchFamily="34" charset="0"/>
                        </a:rPr>
                        <a:t>The more powerful an appliance is, the faster the rate at which it transfers energy.</a:t>
                      </a:r>
                      <a:endParaRPr lang="en-GB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l" rtl="0" fontAlgn="ctr">
                        <a:lnSpc>
                          <a:spcPct val="150000"/>
                        </a:lnSpc>
                      </a:pP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596" marR="5596" marT="5596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112733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013" y="6339"/>
            <a:ext cx="750114" cy="908061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2" name="TextBox 1"/>
          <p:cNvSpPr txBox="1"/>
          <p:nvPr/>
        </p:nvSpPr>
        <p:spPr>
          <a:xfrm>
            <a:off x="7399338" y="3775045"/>
            <a:ext cx="162029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 smtClean="0">
                <a:latin typeface="Century Gothic" panose="020B0502020202020204" pitchFamily="34" charset="0"/>
              </a:rPr>
              <a:t>Homework</a:t>
            </a:r>
          </a:p>
          <a:p>
            <a:pPr marL="228600" indent="-228600">
              <a:buAutoNum type="arabicPeriod"/>
            </a:pPr>
            <a:r>
              <a:rPr lang="en-GB" sz="1000" dirty="0" smtClean="0">
                <a:latin typeface="Century Gothic" panose="020B0502020202020204" pitchFamily="34" charset="0"/>
              </a:rPr>
              <a:t>Read, cover write</a:t>
            </a:r>
          </a:p>
          <a:p>
            <a:r>
              <a:rPr lang="en-GB" sz="1000" dirty="0" smtClean="0">
                <a:latin typeface="Century Gothic" panose="020B0502020202020204" pitchFamily="34" charset="0"/>
              </a:rPr>
              <a:t> 1-7</a:t>
            </a:r>
          </a:p>
          <a:p>
            <a:r>
              <a:rPr lang="en-GB" sz="1000" dirty="0" smtClean="0">
                <a:latin typeface="Century Gothic" panose="020B0502020202020204" pitchFamily="34" charset="0"/>
              </a:rPr>
              <a:t>2 </a:t>
            </a:r>
            <a:r>
              <a:rPr lang="en-GB" sz="1000" dirty="0">
                <a:latin typeface="Century Gothic" panose="020B0502020202020204" pitchFamily="34" charset="0"/>
              </a:rPr>
              <a:t>Read, cover write </a:t>
            </a:r>
            <a:endParaRPr lang="en-GB" sz="1000" dirty="0" smtClean="0">
              <a:latin typeface="Century Gothic" panose="020B0502020202020204" pitchFamily="34" charset="0"/>
            </a:endParaRPr>
          </a:p>
          <a:p>
            <a:r>
              <a:rPr lang="en-GB" sz="1000" dirty="0" smtClean="0">
                <a:latin typeface="Century Gothic" panose="020B0502020202020204" pitchFamily="34" charset="0"/>
              </a:rPr>
              <a:t>8-15</a:t>
            </a:r>
          </a:p>
          <a:p>
            <a:r>
              <a:rPr lang="en-GB" sz="1000" dirty="0" smtClean="0">
                <a:latin typeface="Century Gothic" panose="020B0502020202020204" pitchFamily="34" charset="0"/>
              </a:rPr>
              <a:t>3 Describe how the % in the house can be reduced.</a:t>
            </a:r>
          </a:p>
          <a:p>
            <a:r>
              <a:rPr lang="en-GB" sz="1000" dirty="0" smtClean="0">
                <a:latin typeface="Century Gothic" panose="020B0502020202020204" pitchFamily="34" charset="0"/>
              </a:rPr>
              <a:t>4 Draw a picture and describe the greenhouse effect</a:t>
            </a:r>
          </a:p>
          <a:p>
            <a:r>
              <a:rPr lang="en-GB" sz="1000" dirty="0" smtClean="0">
                <a:latin typeface="Century Gothic" panose="020B0502020202020204" pitchFamily="34" charset="0"/>
              </a:rPr>
              <a:t>5 List ways of using less electricity at home or </a:t>
            </a:r>
            <a:r>
              <a:rPr lang="en-GB" sz="1000" dirty="0" smtClean="0">
                <a:latin typeface="Century Gothic" panose="020B0502020202020204" pitchFamily="34" charset="0"/>
              </a:rPr>
              <a:t>school</a:t>
            </a:r>
          </a:p>
          <a:p>
            <a:r>
              <a:rPr lang="en-GB" sz="1000" dirty="0" smtClean="0">
                <a:latin typeface="Century Gothic" panose="020B0502020202020204" pitchFamily="34" charset="0"/>
              </a:rPr>
              <a:t>Extension: Evaluate three renewable energy sources</a:t>
            </a:r>
            <a:endParaRPr lang="en-GB" sz="1000" dirty="0" smtClean="0">
              <a:latin typeface="Century Gothic" panose="020B0502020202020204" pitchFamily="34" charset="0"/>
            </a:endParaRPr>
          </a:p>
          <a:p>
            <a:endParaRPr lang="en-GB" sz="1000" dirty="0">
              <a:latin typeface="Century Gothic" panose="020B0502020202020204" pitchFamily="34" charset="0"/>
            </a:endParaRPr>
          </a:p>
        </p:txBody>
      </p:sp>
      <p:pic>
        <p:nvPicPr>
          <p:cNvPr id="15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0906" t="28311" r="58804" b="30470"/>
          <a:stretch/>
        </p:blipFill>
        <p:spPr>
          <a:xfrm>
            <a:off x="7407717" y="2196351"/>
            <a:ext cx="1739047" cy="16066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8857" y="976994"/>
            <a:ext cx="2590800" cy="24383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750" b="1" u="sng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Isaac Newton</a:t>
            </a:r>
            <a:endParaRPr lang="en-GB" sz="750" b="1" u="sng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750" b="1" u="sng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750" b="1" dirty="0">
                <a:latin typeface="Century Gothic" pitchFamily="34" charset="0"/>
                <a:ea typeface="Tahoma" panose="020B0604030504040204" pitchFamily="34" charset="0"/>
                <a:cs typeface="Tahoma" panose="020B0604030504040204" pitchFamily="34" charset="0"/>
              </a:rPr>
              <a:t>Occupation:</a:t>
            </a:r>
            <a:r>
              <a:rPr lang="en-GB" sz="75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Scientist, </a:t>
            </a:r>
            <a:r>
              <a:rPr lang="en-GB" sz="750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mathematician</a:t>
            </a:r>
            <a:r>
              <a:rPr lang="en-GB" sz="75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GB" sz="750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astronomer and theologian.</a:t>
            </a:r>
            <a:r>
              <a:rPr lang="en-GB" sz="750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750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75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Born</a:t>
            </a:r>
            <a:r>
              <a:rPr lang="en-GB" sz="750" dirty="0" smtClean="0">
                <a:latin typeface="Century Gothic" pitchFamily="34" charset="0"/>
              </a:rPr>
              <a:t>, December</a:t>
            </a:r>
            <a:r>
              <a:rPr lang="en-GB" sz="750" dirty="0" smtClean="0">
                <a:latin typeface="Century Gothic" pitchFamily="34" charset="0"/>
              </a:rPr>
              <a:t>1642 </a:t>
            </a:r>
            <a:endParaRPr lang="en-GB" sz="750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75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Died</a:t>
            </a:r>
            <a:r>
              <a:rPr lang="en-GB" sz="75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GB" sz="750" dirty="0" smtClean="0">
                <a:latin typeface="Century Gothic" pitchFamily="34" charset="0"/>
              </a:rPr>
              <a:t>March, 1726 </a:t>
            </a:r>
          </a:p>
          <a:p>
            <a:r>
              <a:rPr lang="en-GB" sz="750" dirty="0" smtClean="0">
                <a:latin typeface="Century Gothic" pitchFamily="34" charset="0"/>
              </a:rPr>
              <a:t>Nationality: English</a:t>
            </a:r>
            <a:endParaRPr lang="en-GB" sz="750" dirty="0" smtClean="0">
              <a:latin typeface="Century Gothic" pitchFamily="34" charset="0"/>
            </a:endParaRPr>
          </a:p>
          <a:p>
            <a:r>
              <a:rPr lang="en-GB" sz="75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Best </a:t>
            </a:r>
            <a:r>
              <a:rPr lang="en-GB" sz="75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known for:  </a:t>
            </a:r>
            <a:r>
              <a:rPr lang="en-GB" sz="75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being the first </a:t>
            </a:r>
            <a:r>
              <a:rPr lang="en-GB" sz="750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build reflecting telescopes</a:t>
            </a:r>
            <a:r>
              <a:rPr lang="en-GB" sz="75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endParaRPr lang="en-GB" sz="750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800" dirty="0">
                <a:solidFill>
                  <a:schemeClr val="tx1"/>
                </a:solidFill>
              </a:rPr>
              <a:t>Newton built the </a:t>
            </a:r>
            <a:r>
              <a:rPr lang="en-GB" sz="800" dirty="0" smtClean="0">
                <a:solidFill>
                  <a:schemeClr val="tx1"/>
                </a:solidFill>
              </a:rPr>
              <a:t>first practical reflecting telescope</a:t>
            </a:r>
            <a:r>
              <a:rPr lang="en-GB" sz="800" dirty="0">
                <a:solidFill>
                  <a:schemeClr val="tx1"/>
                </a:solidFill>
              </a:rPr>
              <a:t> and developed a sophisticated theory of colour based on the observation that a </a:t>
            </a:r>
            <a:r>
              <a:rPr lang="en-GB" sz="800" dirty="0" smtClean="0">
                <a:solidFill>
                  <a:schemeClr val="tx1"/>
                </a:solidFill>
              </a:rPr>
              <a:t>prism</a:t>
            </a:r>
            <a:r>
              <a:rPr lang="en-GB" sz="800" dirty="0">
                <a:solidFill>
                  <a:schemeClr val="tx1"/>
                </a:solidFill>
              </a:rPr>
              <a:t> separates </a:t>
            </a:r>
            <a:r>
              <a:rPr lang="en-GB" sz="800" dirty="0" smtClean="0">
                <a:solidFill>
                  <a:schemeClr val="tx1"/>
                </a:solidFill>
              </a:rPr>
              <a:t>white light into </a:t>
            </a:r>
            <a:r>
              <a:rPr lang="en-GB" sz="800" dirty="0">
                <a:solidFill>
                  <a:schemeClr val="tx1"/>
                </a:solidFill>
              </a:rPr>
              <a:t>the colours of the </a:t>
            </a:r>
            <a:r>
              <a:rPr lang="en-GB" sz="800" dirty="0" smtClean="0">
                <a:solidFill>
                  <a:schemeClr val="tx1"/>
                </a:solidFill>
              </a:rPr>
              <a:t>visible spectrum. 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800" dirty="0" smtClean="0">
                <a:solidFill>
                  <a:schemeClr val="tx1"/>
                </a:solidFill>
              </a:rPr>
              <a:t>His </a:t>
            </a:r>
            <a:r>
              <a:rPr lang="en-GB" sz="800" dirty="0">
                <a:solidFill>
                  <a:schemeClr val="tx1"/>
                </a:solidFill>
              </a:rPr>
              <a:t>work on light was collected in his highly influential book </a:t>
            </a:r>
            <a:r>
              <a:rPr lang="en-GB" sz="800" i="1" dirty="0" smtClean="0">
                <a:solidFill>
                  <a:schemeClr val="tx1"/>
                </a:solidFill>
              </a:rPr>
              <a:t>Optics</a:t>
            </a:r>
            <a:r>
              <a:rPr lang="en-GB" sz="800" dirty="0" smtClean="0">
                <a:solidFill>
                  <a:schemeClr val="tx1"/>
                </a:solidFill>
              </a:rPr>
              <a:t>, </a:t>
            </a:r>
            <a:r>
              <a:rPr lang="en-GB" sz="800" dirty="0">
                <a:solidFill>
                  <a:schemeClr val="tx1"/>
                </a:solidFill>
              </a:rPr>
              <a:t>published in 1704</a:t>
            </a:r>
            <a:endParaRPr lang="en-GB" sz="75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89514" y="998765"/>
            <a:ext cx="2558144" cy="17961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750" b="1" u="sng" dirty="0">
                <a:latin typeface="Century Gothic" panose="020B0502020202020204" pitchFamily="34" charset="0"/>
              </a:rPr>
              <a:t>Skills</a:t>
            </a:r>
          </a:p>
          <a:p>
            <a:pPr algn="ctr"/>
            <a:endParaRPr lang="en-GB" sz="750" b="1" u="sng" dirty="0">
              <a:latin typeface="Century Gothic" panose="020B0502020202020204" pitchFamily="34" charset="0"/>
            </a:endParaRPr>
          </a:p>
          <a:p>
            <a:pPr algn="ctr"/>
            <a:r>
              <a:rPr lang="en-GB" sz="750" b="1" u="sng" dirty="0">
                <a:latin typeface="Century Gothic" panose="020B0502020202020204" pitchFamily="34" charset="0"/>
              </a:rPr>
              <a:t>Method-</a:t>
            </a:r>
            <a:r>
              <a:rPr lang="en-GB" sz="750" dirty="0">
                <a:latin typeface="Century Gothic" panose="020B0502020202020204" pitchFamily="34" charset="0"/>
              </a:rPr>
              <a:t> plan written as a set of instructions- Firstly, secondly, subsequently, finally</a:t>
            </a:r>
          </a:p>
          <a:p>
            <a:pPr algn="ctr"/>
            <a:endParaRPr lang="en-GB" sz="750" dirty="0">
              <a:latin typeface="Century Gothic" panose="020B0502020202020204" pitchFamily="34" charset="0"/>
            </a:endParaRPr>
          </a:p>
          <a:p>
            <a:pPr algn="ctr"/>
            <a:r>
              <a:rPr lang="en-GB" sz="750" b="1" u="sng" dirty="0">
                <a:latin typeface="Century Gothic" panose="020B0502020202020204" pitchFamily="34" charset="0"/>
              </a:rPr>
              <a:t>Numeracy</a:t>
            </a:r>
            <a:r>
              <a:rPr lang="en-GB" sz="750" dirty="0">
                <a:latin typeface="Century Gothic" panose="020B0502020202020204" pitchFamily="34" charset="0"/>
              </a:rPr>
              <a:t> -Calculating mean, mode median.  Calculating percentage (percentage change) </a:t>
            </a:r>
          </a:p>
          <a:p>
            <a:pPr algn="ctr"/>
            <a:endParaRPr lang="en-GB" sz="750" dirty="0">
              <a:latin typeface="Century Gothic" panose="020B0502020202020204" pitchFamily="34" charset="0"/>
            </a:endParaRPr>
          </a:p>
          <a:p>
            <a:pPr algn="ctr"/>
            <a:r>
              <a:rPr lang="en-GB" sz="750" b="1" u="sng" dirty="0">
                <a:latin typeface="Century Gothic" panose="020B0502020202020204" pitchFamily="34" charset="0"/>
              </a:rPr>
              <a:t>Results table-</a:t>
            </a:r>
            <a:r>
              <a:rPr lang="en-GB" sz="750" dirty="0">
                <a:latin typeface="Century Gothic" panose="020B0502020202020204" pitchFamily="34" charset="0"/>
              </a:rPr>
              <a:t> headed table with units in heading and not next to each result, highlight anomalies and repeat as necessary, calculate mean to appropriate number of significant figures.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6237514" y="922564"/>
            <a:ext cx="2743200" cy="24928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750" b="1" u="sng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Infrared Experiment</a:t>
            </a:r>
            <a:endParaRPr lang="en-GB" sz="750" b="1" u="sng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750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75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</a:p>
          <a:p>
            <a:pPr marL="228600" indent="-228600">
              <a:buAutoNum type="arabicPeriod"/>
            </a:pPr>
            <a:r>
              <a:rPr lang="en-GB" sz="800" dirty="0" smtClean="0">
                <a:latin typeface="Century Gothic" panose="020B0502020202020204" pitchFamily="34" charset="0"/>
              </a:rPr>
              <a:t>Place </a:t>
            </a:r>
            <a:r>
              <a:rPr lang="en-GB" sz="800" dirty="0">
                <a:latin typeface="Century Gothic" panose="020B0502020202020204" pitchFamily="34" charset="0"/>
              </a:rPr>
              <a:t>a Leslie cube on a heat-resistant mat. </a:t>
            </a:r>
            <a:endParaRPr lang="en-GB" sz="800" dirty="0" smtClean="0">
              <a:latin typeface="Century Gothic" panose="020B0502020202020204" pitchFamily="34" charset="0"/>
            </a:endParaRPr>
          </a:p>
          <a:p>
            <a:pPr marL="228600" indent="-228600">
              <a:buAutoNum type="arabicPeriod"/>
            </a:pPr>
            <a:r>
              <a:rPr lang="en-GB" sz="800" dirty="0" smtClean="0">
                <a:latin typeface="Century Gothic" panose="020B0502020202020204" pitchFamily="34" charset="0"/>
              </a:rPr>
              <a:t>Fill </a:t>
            </a:r>
            <a:r>
              <a:rPr lang="en-GB" sz="800" dirty="0">
                <a:latin typeface="Century Gothic" panose="020B0502020202020204" pitchFamily="34" charset="0"/>
              </a:rPr>
              <a:t>it, almost to the top, with boiling water and replace the lid</a:t>
            </a:r>
            <a:r>
              <a:rPr lang="en-GB" sz="800" dirty="0" smtClean="0">
                <a:latin typeface="Century Gothic" panose="020B0502020202020204" pitchFamily="34" charset="0"/>
              </a:rPr>
              <a:t>.</a:t>
            </a:r>
          </a:p>
          <a:p>
            <a:pPr marL="228600" indent="-228600">
              <a:buAutoNum type="arabicPeriod"/>
            </a:pPr>
            <a:r>
              <a:rPr lang="en-GB" sz="800" dirty="0" smtClean="0">
                <a:latin typeface="Century Gothic" panose="020B0502020202020204" pitchFamily="34" charset="0"/>
              </a:rPr>
              <a:t> Leave </a:t>
            </a:r>
            <a:r>
              <a:rPr lang="en-GB" sz="800" dirty="0">
                <a:latin typeface="Century Gothic" panose="020B0502020202020204" pitchFamily="34" charset="0"/>
              </a:rPr>
              <a:t>for one minute. This is to enable the surfaces to heat up to the temperature of the water.</a:t>
            </a:r>
          </a:p>
          <a:p>
            <a:pPr marL="228600" indent="-228600">
              <a:buAutoNum type="arabicPeriod" startAt="4"/>
            </a:pPr>
            <a:r>
              <a:rPr lang="en-GB" sz="800" dirty="0" smtClean="0">
                <a:latin typeface="Century Gothic" panose="020B0502020202020204" pitchFamily="34" charset="0"/>
              </a:rPr>
              <a:t>Use </a:t>
            </a:r>
            <a:r>
              <a:rPr lang="en-GB" sz="800" dirty="0">
                <a:latin typeface="Century Gothic" panose="020B0502020202020204" pitchFamily="34" charset="0"/>
              </a:rPr>
              <a:t>the infrared detector to measure the intensity of infrared radiation emitted from each surface, or the temperature of the surface</a:t>
            </a:r>
            <a:r>
              <a:rPr lang="en-GB" sz="800" dirty="0" smtClean="0">
                <a:latin typeface="Century Gothic" panose="020B0502020202020204" pitchFamily="34" charset="0"/>
              </a:rPr>
              <a:t>.</a:t>
            </a:r>
          </a:p>
          <a:p>
            <a:pPr marL="228600" indent="-228600">
              <a:buAutoNum type="arabicPeriod" startAt="4"/>
            </a:pPr>
            <a:r>
              <a:rPr lang="en-GB" sz="800" dirty="0" smtClean="0">
                <a:latin typeface="Century Gothic" panose="020B0502020202020204" pitchFamily="34" charset="0"/>
              </a:rPr>
              <a:t> </a:t>
            </a:r>
            <a:r>
              <a:rPr lang="en-GB" sz="800" dirty="0">
                <a:latin typeface="Century Gothic" panose="020B0502020202020204" pitchFamily="34" charset="0"/>
              </a:rPr>
              <a:t>Make sure that the detector is the same distance from each surface for each reading</a:t>
            </a:r>
            <a:r>
              <a:rPr lang="en-GB" sz="800" dirty="0" smtClean="0">
                <a:latin typeface="Century Gothic" panose="020B0502020202020204" pitchFamily="34" charset="0"/>
              </a:rPr>
              <a:t>.</a:t>
            </a:r>
            <a:endParaRPr lang="en-GB" sz="800" dirty="0">
              <a:latin typeface="Century Gothic" panose="020B0502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8857" y="3593333"/>
            <a:ext cx="2852057" cy="23634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900" u="sng" dirty="0" smtClean="0">
                <a:latin typeface="Century Gothic" panose="020B0502020202020204" pitchFamily="34" charset="0"/>
              </a:rPr>
              <a:t>Insulation </a:t>
            </a:r>
            <a:r>
              <a:rPr lang="en-GB" sz="900" u="sng" dirty="0" err="1" smtClean="0">
                <a:latin typeface="Century Gothic" panose="020B0502020202020204" pitchFamily="34" charset="0"/>
              </a:rPr>
              <a:t>experimentl</a:t>
            </a:r>
            <a:endParaRPr lang="en-GB" sz="900" u="sng" dirty="0" smtClean="0">
              <a:latin typeface="Century Gothic" panose="020B0502020202020204" pitchFamily="34" charset="0"/>
            </a:endParaRPr>
          </a:p>
          <a:p>
            <a:endParaRPr lang="en-GB" sz="800" dirty="0">
              <a:latin typeface="Century Gothic" panose="020B0502020202020204" pitchFamily="34" charset="0"/>
            </a:endParaRPr>
          </a:p>
          <a:p>
            <a:pPr marL="228600" indent="-228600">
              <a:buAutoNum type="arabicPeriod"/>
            </a:pPr>
            <a:r>
              <a:rPr lang="en-GB" sz="800" dirty="0" smtClean="0">
                <a:latin typeface="Century Gothic" panose="020B0502020202020204" pitchFamily="34" charset="0"/>
              </a:rPr>
              <a:t>Place </a:t>
            </a:r>
            <a:r>
              <a:rPr lang="en-GB" sz="800" dirty="0">
                <a:latin typeface="Century Gothic" panose="020B0502020202020204" pitchFamily="34" charset="0"/>
              </a:rPr>
              <a:t>a small beaker into a larger beaker</a:t>
            </a:r>
            <a:r>
              <a:rPr lang="en-GB" sz="800" dirty="0" smtClean="0">
                <a:latin typeface="Century Gothic" panose="020B0502020202020204" pitchFamily="34" charset="0"/>
              </a:rPr>
              <a:t>.</a:t>
            </a:r>
          </a:p>
          <a:p>
            <a:pPr marL="228600" indent="-228600">
              <a:buAutoNum type="arabicPeriod"/>
            </a:pPr>
            <a:endParaRPr lang="en-GB" sz="800" dirty="0">
              <a:latin typeface="Century Gothic" panose="020B0502020202020204" pitchFamily="34" charset="0"/>
            </a:endParaRPr>
          </a:p>
          <a:p>
            <a:r>
              <a:rPr lang="en-GB" sz="800" dirty="0" smtClean="0">
                <a:latin typeface="Century Gothic" panose="020B0502020202020204" pitchFamily="34" charset="0"/>
              </a:rPr>
              <a:t>2. Fill </a:t>
            </a:r>
            <a:r>
              <a:rPr lang="en-GB" sz="800" dirty="0">
                <a:latin typeface="Century Gothic" panose="020B0502020202020204" pitchFamily="34" charset="0"/>
              </a:rPr>
              <a:t>the small beaker with hot water from a kettle</a:t>
            </a:r>
            <a:r>
              <a:rPr lang="en-GB" sz="800" dirty="0" smtClean="0">
                <a:latin typeface="Century Gothic" panose="020B0502020202020204" pitchFamily="34" charset="0"/>
              </a:rPr>
              <a:t>.</a:t>
            </a:r>
          </a:p>
          <a:p>
            <a:endParaRPr lang="en-GB" sz="800" dirty="0">
              <a:latin typeface="Century Gothic" panose="020B0502020202020204" pitchFamily="34" charset="0"/>
            </a:endParaRPr>
          </a:p>
          <a:p>
            <a:r>
              <a:rPr lang="en-GB" sz="800" dirty="0" smtClean="0">
                <a:latin typeface="Century Gothic" panose="020B0502020202020204" pitchFamily="34" charset="0"/>
              </a:rPr>
              <a:t>3. Put </a:t>
            </a:r>
            <a:r>
              <a:rPr lang="en-GB" sz="800" dirty="0">
                <a:latin typeface="Century Gothic" panose="020B0502020202020204" pitchFamily="34" charset="0"/>
              </a:rPr>
              <a:t>a piece of cardboard over the beakers as a lid. The lid should have a hole suitable for a </a:t>
            </a:r>
            <a:r>
              <a:rPr lang="en-GB" sz="800" dirty="0" smtClean="0">
                <a:latin typeface="Century Gothic" panose="020B0502020202020204" pitchFamily="34" charset="0"/>
              </a:rPr>
              <a:t>thermometer</a:t>
            </a:r>
          </a:p>
          <a:p>
            <a:r>
              <a:rPr lang="en-GB" sz="800" dirty="0" smtClean="0">
                <a:latin typeface="Century Gothic" panose="020B0502020202020204" pitchFamily="34" charset="0"/>
              </a:rPr>
              <a:t>.</a:t>
            </a:r>
            <a:endParaRPr lang="en-GB" sz="800" dirty="0">
              <a:latin typeface="Century Gothic" panose="020B0502020202020204" pitchFamily="34" charset="0"/>
            </a:endParaRPr>
          </a:p>
          <a:p>
            <a:r>
              <a:rPr lang="en-GB" sz="800" dirty="0" smtClean="0">
                <a:latin typeface="Century Gothic" panose="020B0502020202020204" pitchFamily="34" charset="0"/>
              </a:rPr>
              <a:t>3. Place </a:t>
            </a:r>
            <a:r>
              <a:rPr lang="en-GB" sz="800" dirty="0">
                <a:latin typeface="Century Gothic" panose="020B0502020202020204" pitchFamily="34" charset="0"/>
              </a:rPr>
              <a:t>a thermometer into the smaller beaker through the hole</a:t>
            </a:r>
            <a:r>
              <a:rPr lang="en-GB" sz="800" dirty="0" smtClean="0">
                <a:latin typeface="Century Gothic" panose="020B0502020202020204" pitchFamily="34" charset="0"/>
              </a:rPr>
              <a:t>.</a:t>
            </a:r>
          </a:p>
          <a:p>
            <a:endParaRPr lang="en-GB" sz="800" dirty="0">
              <a:latin typeface="Century Gothic" panose="020B0502020202020204" pitchFamily="34" charset="0"/>
            </a:endParaRPr>
          </a:p>
          <a:p>
            <a:r>
              <a:rPr lang="en-GB" sz="800" dirty="0" smtClean="0">
                <a:latin typeface="Century Gothic" panose="020B0502020202020204" pitchFamily="34" charset="0"/>
              </a:rPr>
              <a:t>4. Record </a:t>
            </a:r>
            <a:r>
              <a:rPr lang="en-GB" sz="800" dirty="0">
                <a:latin typeface="Century Gothic" panose="020B0502020202020204" pitchFamily="34" charset="0"/>
              </a:rPr>
              <a:t>the temperature of the water in the small beaker and start the stopwatch</a:t>
            </a:r>
            <a:r>
              <a:rPr lang="en-GB" sz="800" dirty="0" smtClean="0">
                <a:latin typeface="Century Gothic" panose="020B0502020202020204" pitchFamily="34" charset="0"/>
              </a:rPr>
              <a:t>.</a:t>
            </a:r>
          </a:p>
          <a:p>
            <a:endParaRPr lang="en-GB" sz="800" dirty="0">
              <a:latin typeface="Century Gothic" panose="020B0502020202020204" pitchFamily="34" charset="0"/>
            </a:endParaRPr>
          </a:p>
          <a:p>
            <a:r>
              <a:rPr lang="en-GB" sz="800" dirty="0" smtClean="0">
                <a:latin typeface="Century Gothic" panose="020B0502020202020204" pitchFamily="34" charset="0"/>
              </a:rPr>
              <a:t>5. Record </a:t>
            </a:r>
            <a:r>
              <a:rPr lang="en-GB" sz="800" dirty="0">
                <a:latin typeface="Century Gothic" panose="020B0502020202020204" pitchFamily="34" charset="0"/>
              </a:rPr>
              <a:t>the temperature of the water every 2 minutes for 20 minutes.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28658" y="3593333"/>
            <a:ext cx="2862942" cy="23107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750" b="1" u="sng" dirty="0" smtClean="0">
              <a:latin typeface="Century Gothic" panose="020B0502020202020204" pitchFamily="34" charset="0"/>
            </a:endParaRPr>
          </a:p>
          <a:p>
            <a:endParaRPr lang="en-GB" sz="750" b="1" u="sng" dirty="0">
              <a:latin typeface="Century Gothic" panose="020B0502020202020204" pitchFamily="34" charset="0"/>
            </a:endParaRPr>
          </a:p>
          <a:p>
            <a:endParaRPr lang="en-GB" sz="750" b="1" u="sng" dirty="0" smtClean="0">
              <a:latin typeface="Century Gothic" panose="020B0502020202020204" pitchFamily="34" charset="0"/>
            </a:endParaRPr>
          </a:p>
          <a:p>
            <a:endParaRPr lang="en-GB" sz="750" b="1" u="sng" dirty="0">
              <a:latin typeface="Century Gothic" panose="020B0502020202020204" pitchFamily="34" charset="0"/>
            </a:endParaRPr>
          </a:p>
          <a:p>
            <a:r>
              <a:rPr lang="en-GB" sz="750" b="1" u="sng" dirty="0" smtClean="0">
                <a:latin typeface="Century Gothic" panose="020B0502020202020204" pitchFamily="34" charset="0"/>
              </a:rPr>
              <a:t>Some </a:t>
            </a:r>
            <a:r>
              <a:rPr lang="en-GB" sz="750" b="1" u="sng" dirty="0">
                <a:latin typeface="Century Gothic" panose="020B0502020202020204" pitchFamily="34" charset="0"/>
              </a:rPr>
              <a:t>applications of </a:t>
            </a:r>
            <a:r>
              <a:rPr lang="en-GB" sz="750" b="1" u="sng" dirty="0" smtClean="0">
                <a:latin typeface="Century Gothic" panose="020B0502020202020204" pitchFamily="34" charset="0"/>
              </a:rPr>
              <a:t>energy</a:t>
            </a:r>
            <a:r>
              <a:rPr lang="en-GB" sz="750" b="1" u="sng" dirty="0" smtClean="0">
                <a:latin typeface="Century Gothic" panose="020B0502020202020204" pitchFamily="34" charset="0"/>
              </a:rPr>
              <a:t> </a:t>
            </a:r>
            <a:r>
              <a:rPr lang="en-GB" sz="750" b="1" u="sng" dirty="0">
                <a:latin typeface="Century Gothic" panose="020B0502020202020204" pitchFamily="34" charset="0"/>
              </a:rPr>
              <a:t>in everyday life</a:t>
            </a:r>
          </a:p>
          <a:p>
            <a:r>
              <a:rPr lang="en-GB" sz="750" dirty="0">
                <a:latin typeface="Century Gothic" panose="020B0502020202020204" pitchFamily="34" charset="0"/>
              </a:rPr>
              <a:t/>
            </a:r>
            <a:br>
              <a:rPr lang="en-GB" sz="750" dirty="0">
                <a:latin typeface="Century Gothic" panose="020B0502020202020204" pitchFamily="34" charset="0"/>
              </a:rPr>
            </a:br>
            <a:r>
              <a:rPr lang="en-GB" sz="750" dirty="0" smtClean="0">
                <a:latin typeface="Century Gothic" panose="020B0502020202020204" pitchFamily="34" charset="0"/>
              </a:rPr>
              <a:t>All aspects of life depend on energy.  Most living things obtain chemical energy from photosynthetic plants.  </a:t>
            </a:r>
            <a:r>
              <a:rPr lang="en-GB" sz="750" dirty="0" smtClean="0">
                <a:latin typeface="Century Gothic" panose="020B0502020202020204" pitchFamily="34" charset="0"/>
              </a:rPr>
              <a:t>Light energy from the sun is the primary source of energy.</a:t>
            </a:r>
          </a:p>
          <a:p>
            <a:endParaRPr lang="en-US" sz="750" dirty="0">
              <a:latin typeface="Century Gothic" panose="020B0502020202020204" pitchFamily="34" charset="0"/>
            </a:endParaRPr>
          </a:p>
          <a:p>
            <a:endParaRPr lang="en-US" sz="750" dirty="0">
              <a:latin typeface="Century Gothic" panose="020B0502020202020204" pitchFamily="34" charset="0"/>
            </a:endParaRPr>
          </a:p>
          <a:p>
            <a:r>
              <a:rPr lang="en-US" sz="750" dirty="0" smtClean="0">
                <a:latin typeface="Century Gothic" panose="020B0502020202020204" pitchFamily="34" charset="0"/>
              </a:rPr>
              <a:t>Everyday activities such as lighting and heating our homes, driving cars and industry require various forms of energy.  The manufacturing of the products we rely on all require energy.</a:t>
            </a:r>
          </a:p>
          <a:p>
            <a:endParaRPr lang="en-US" sz="750" dirty="0">
              <a:latin typeface="Century Gothic" panose="020B0502020202020204" pitchFamily="34" charset="0"/>
            </a:endParaRPr>
          </a:p>
          <a:p>
            <a:endParaRPr lang="en-US" sz="750" dirty="0" smtClean="0">
              <a:latin typeface="Century Gothic" panose="020B0502020202020204" pitchFamily="34" charset="0"/>
            </a:endParaRPr>
          </a:p>
          <a:p>
            <a:r>
              <a:rPr lang="en-GB" sz="800" dirty="0">
                <a:latin typeface="Century Gothic" panose="020B0502020202020204" pitchFamily="34" charset="0"/>
              </a:rPr>
              <a:t>E</a:t>
            </a:r>
            <a:r>
              <a:rPr lang="en-GB" sz="800" dirty="0" smtClean="0">
                <a:latin typeface="Century Gothic" panose="020B0502020202020204" pitchFamily="34" charset="0"/>
              </a:rPr>
              <a:t>nergy</a:t>
            </a:r>
            <a:r>
              <a:rPr lang="en-GB" sz="800" dirty="0">
                <a:latin typeface="Century Gothic" panose="020B0502020202020204" pitchFamily="34" charset="0"/>
              </a:rPr>
              <a:t> is used in the following ways in households: space heating (41%), lighting and appliances (26%), water heating (20%), air conditioning (8%), and refrigeration (5%).</a:t>
            </a:r>
            <a:endParaRPr lang="en-US" sz="800" dirty="0">
              <a:latin typeface="Century Gothic" panose="020B0502020202020204" pitchFamily="34" charset="0"/>
            </a:endParaRPr>
          </a:p>
          <a:p>
            <a:endParaRPr lang="en-US" sz="750" dirty="0" smtClean="0">
              <a:latin typeface="Century Gothic" panose="020B0502020202020204" pitchFamily="34" charset="0"/>
            </a:endParaRPr>
          </a:p>
          <a:p>
            <a:endParaRPr lang="en-GB" dirty="0"/>
          </a:p>
          <a:p>
            <a:endParaRPr lang="en-GB" sz="750" dirty="0">
              <a:latin typeface="Century Gothic" panose="020B0502020202020204" pitchFamily="34" charset="0"/>
            </a:endParaRPr>
          </a:p>
        </p:txBody>
      </p:sp>
      <p:sp>
        <p:nvSpPr>
          <p:cNvPr id="2" name="AutoShape 2" descr="Image result for the electron microscope"/>
          <p:cNvSpPr>
            <a:spLocks noChangeAspect="1" noChangeArrowheads="1"/>
          </p:cNvSpPr>
          <p:nvPr/>
        </p:nvSpPr>
        <p:spPr bwMode="auto">
          <a:xfrm>
            <a:off x="47625" y="754856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Light Energy - Knowledge Bank - Sola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597" y="3550488"/>
            <a:ext cx="3000377" cy="240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1538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784</Words>
  <Application>Microsoft Office PowerPoint</Application>
  <PresentationFormat>On-screen Show (4:3)</PresentationFormat>
  <Paragraphs>92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MS PGothic</vt:lpstr>
      <vt:lpstr>Arial</vt:lpstr>
      <vt:lpstr>Calibri</vt:lpstr>
      <vt:lpstr>Century Gothic</vt:lpstr>
      <vt:lpstr>Tahoma</vt:lpstr>
      <vt:lpstr>Office Theme</vt:lpstr>
      <vt:lpstr>Energy Knowledge Organiser Autumn 1</vt:lpstr>
      <vt:lpstr>PowerPoint Presentation</vt:lpstr>
    </vt:vector>
  </TitlesOfParts>
  <Company>Harrow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AQA GCSE Science (Trilogy)Knowledge Organiser B1</dc:title>
  <dc:creator>Kevin Patel</dc:creator>
  <cp:lastModifiedBy>Administrator</cp:lastModifiedBy>
  <cp:revision>60</cp:revision>
  <dcterms:created xsi:type="dcterms:W3CDTF">2017-07-20T18:59:33Z</dcterms:created>
  <dcterms:modified xsi:type="dcterms:W3CDTF">2020-07-11T15:40:11Z</dcterms:modified>
</cp:coreProperties>
</file>