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0" r:id="rId2"/>
    <p:sldId id="271" r:id="rId3"/>
    <p:sldId id="272" r:id="rId4"/>
    <p:sldId id="273" r:id="rId5"/>
    <p:sldId id="274" r:id="rId6"/>
    <p:sldId id="275" r:id="rId7"/>
    <p:sldId id="276" r:id="rId8"/>
    <p:sldId id="277" r:id="rId9"/>
    <p:sldId id="279" r:id="rId10"/>
    <p:sldId id="280" r:id="rId11"/>
    <p:sldId id="281" r:id="rId12"/>
    <p:sldId id="282" r:id="rId13"/>
    <p:sldId id="283" r:id="rId14"/>
    <p:sldId id="285" r:id="rId15"/>
    <p:sldId id="286" r:id="rId16"/>
    <p:sldId id="287" r:id="rId17"/>
    <p:sldId id="288" r:id="rId18"/>
    <p:sldId id="28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49"/>
    <p:restoredTop sz="94659"/>
  </p:normalViewPr>
  <p:slideViewPr>
    <p:cSldViewPr snapToGrid="0" snapToObjects="1">
      <p:cViewPr varScale="1">
        <p:scale>
          <a:sx n="91" d="100"/>
          <a:sy n="91" d="100"/>
        </p:scale>
        <p:origin x="10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11/22/2018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56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11/22/2018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831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11/22/2018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648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11/22/2018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384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11/22/2018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92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11/22/2018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013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11/22/2018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30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11/22/2018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989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11/22/2018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480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11/22/2018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50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11/22/2018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938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19C0FD-2ACE-744B-A712-8526131E3F73}" type="datetimeFigureOut">
              <a:rPr lang="en-US" smtClean="0"/>
              <a:t>11/22/2018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570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5416" y="5364133"/>
            <a:ext cx="1474007" cy="781098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6092920" y="768927"/>
            <a:ext cx="5865824" cy="5839691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Can you describe the structure of eukaryotic cells, </a:t>
            </a:r>
            <a:r>
              <a:rPr lang="en-GB" sz="1400" b="1" dirty="0" smtClean="0"/>
              <a:t>including the:</a:t>
            </a:r>
          </a:p>
          <a:p>
            <a:pPr marL="285750" lvl="0" indent="-285750">
              <a:buFont typeface="Arial" charset="0"/>
              <a:buChar char="•"/>
            </a:pPr>
            <a:endParaRPr lang="en-US" sz="1400" b="1" dirty="0" smtClean="0"/>
          </a:p>
          <a:p>
            <a:pPr marL="285750" lvl="0" indent="-285750">
              <a:buFont typeface="Arial" charset="0"/>
              <a:buChar char="•"/>
            </a:pPr>
            <a:r>
              <a:rPr lang="en-US" sz="1400" b="1" dirty="0" smtClean="0"/>
              <a:t>L</a:t>
            </a:r>
            <a:r>
              <a:rPr lang="en-GB" sz="1400" b="1" dirty="0" err="1" smtClean="0"/>
              <a:t>ysosomes</a:t>
            </a:r>
            <a:endParaRPr lang="en-GB" sz="1400" b="1" dirty="0" smtClean="0"/>
          </a:p>
          <a:p>
            <a:pPr marL="285750" lvl="0" indent="-285750">
              <a:buFont typeface="Arial" charset="0"/>
              <a:buChar char="•"/>
            </a:pPr>
            <a:endParaRPr lang="en-GB" sz="1400" b="1" dirty="0" smtClean="0"/>
          </a:p>
          <a:p>
            <a:pPr marL="285750" lvl="0" indent="-285750">
              <a:buFont typeface="Arial" charset="0"/>
              <a:buChar char="•"/>
            </a:pPr>
            <a:endParaRPr lang="en-GB" sz="1400" b="1" dirty="0" smtClean="0"/>
          </a:p>
          <a:p>
            <a:pPr marL="285750" lvl="0" indent="-285750">
              <a:buFont typeface="Arial" charset="0"/>
              <a:buChar char="•"/>
            </a:pPr>
            <a:endParaRPr lang="en-GB" sz="1400" b="1" dirty="0"/>
          </a:p>
          <a:p>
            <a:pPr marL="285750" lvl="0" indent="-285750">
              <a:buFont typeface="Arial" charset="0"/>
              <a:buChar char="•"/>
            </a:pPr>
            <a:endParaRPr lang="en-GB" sz="1400" b="1" dirty="0" smtClean="0"/>
          </a:p>
          <a:p>
            <a:pPr marL="285750" lvl="0" indent="-285750">
              <a:buFont typeface="Arial" charset="0"/>
              <a:buChar char="•"/>
            </a:pPr>
            <a:endParaRPr lang="en-GB" sz="1400" b="1" dirty="0"/>
          </a:p>
          <a:p>
            <a:pPr marL="285750" lvl="0" indent="-285750">
              <a:buFont typeface="Arial" charset="0"/>
              <a:buChar char="•"/>
            </a:pPr>
            <a:endParaRPr lang="en-GB" sz="1400" b="1" dirty="0" smtClean="0"/>
          </a:p>
          <a:p>
            <a:pPr marL="285750" lvl="0" indent="-285750">
              <a:buFont typeface="Arial" charset="0"/>
              <a:buChar char="•"/>
            </a:pPr>
            <a:endParaRPr lang="en-GB" sz="1400" b="1" dirty="0" smtClean="0"/>
          </a:p>
          <a:p>
            <a:pPr marL="285750" lvl="0" indent="-285750">
              <a:buFont typeface="Arial" charset="0"/>
              <a:buChar char="•"/>
            </a:pPr>
            <a:endParaRPr lang="en-GB" sz="1400" b="1" dirty="0" smtClean="0"/>
          </a:p>
          <a:p>
            <a:pPr marL="285750" lvl="0" indent="-285750">
              <a:buFont typeface="Arial" charset="0"/>
              <a:buChar char="•"/>
            </a:pPr>
            <a:endParaRPr lang="en-US" sz="1400" b="1" dirty="0" smtClean="0"/>
          </a:p>
          <a:p>
            <a:pPr marL="285750" lvl="0" indent="-285750">
              <a:buFont typeface="Arial" charset="0"/>
              <a:buChar char="•"/>
            </a:pPr>
            <a:r>
              <a:rPr lang="en-US" sz="1400" b="1" dirty="0" smtClean="0"/>
              <a:t>R</a:t>
            </a:r>
            <a:r>
              <a:rPr lang="en-GB" sz="1400" b="1" dirty="0" err="1" smtClean="0"/>
              <a:t>ibosomes</a:t>
            </a:r>
            <a:endParaRPr lang="en-GB" sz="1400" b="1" dirty="0" smtClean="0"/>
          </a:p>
          <a:p>
            <a:pPr marL="285750" lvl="0" indent="-285750">
              <a:buFont typeface="Arial" charset="0"/>
              <a:buChar char="•"/>
            </a:pPr>
            <a:endParaRPr lang="en-GB" sz="1400" b="1" dirty="0" smtClean="0"/>
          </a:p>
          <a:p>
            <a:pPr marL="285750" lvl="0" indent="-285750">
              <a:buFont typeface="Arial" charset="0"/>
              <a:buChar char="•"/>
            </a:pPr>
            <a:endParaRPr lang="en-GB" sz="1400" b="1" dirty="0" smtClean="0"/>
          </a:p>
          <a:p>
            <a:pPr marL="285750" lvl="0" indent="-285750">
              <a:buFont typeface="Arial" charset="0"/>
              <a:buChar char="•"/>
            </a:pPr>
            <a:endParaRPr lang="en-GB" sz="1400" b="1" dirty="0" smtClean="0"/>
          </a:p>
          <a:p>
            <a:pPr marL="285750" lvl="0" indent="-285750">
              <a:buFont typeface="Arial" charset="0"/>
              <a:buChar char="•"/>
            </a:pPr>
            <a:endParaRPr lang="en-US" sz="1400" b="1" dirty="0" smtClean="0"/>
          </a:p>
          <a:p>
            <a:pPr marL="285750" lvl="0" indent="-285750">
              <a:buFont typeface="Arial" charset="0"/>
              <a:buChar char="•"/>
            </a:pPr>
            <a:endParaRPr lang="en-US" sz="1400" b="1" dirty="0"/>
          </a:p>
          <a:p>
            <a:pPr marL="285750" lvl="0" indent="-285750">
              <a:buFont typeface="Arial" charset="0"/>
              <a:buChar char="•"/>
            </a:pPr>
            <a:endParaRPr lang="en-US" sz="1400" b="1" dirty="0" smtClean="0"/>
          </a:p>
          <a:p>
            <a:pPr marL="285750" lvl="0" indent="-285750">
              <a:buFont typeface="Arial" charset="0"/>
              <a:buChar char="•"/>
            </a:pPr>
            <a:endParaRPr lang="en-US" sz="1400" b="1" dirty="0" smtClean="0"/>
          </a:p>
          <a:p>
            <a:pPr marL="285750" lvl="0" indent="-285750">
              <a:buFont typeface="Arial" charset="0"/>
              <a:buChar char="•"/>
            </a:pPr>
            <a:r>
              <a:rPr lang="en-GB" sz="1400" b="1" dirty="0"/>
              <a:t>R</a:t>
            </a:r>
            <a:r>
              <a:rPr lang="en-GB" sz="1400" b="1" dirty="0" smtClean="0"/>
              <a:t>ough endoplasmic reticulum and smooth endoplasmic reticulum</a:t>
            </a:r>
            <a:endParaRPr lang="en-US" sz="1400" b="1" dirty="0"/>
          </a:p>
        </p:txBody>
      </p:sp>
      <p:pic>
        <p:nvPicPr>
          <p:cNvPr id="19" name="Picture 8" descr="ROUGHER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71" t="4569"/>
          <a:stretch/>
        </p:blipFill>
        <p:spPr>
          <a:xfrm>
            <a:off x="10956865" y="5914788"/>
            <a:ext cx="866268" cy="640562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400" b="1" dirty="0" smtClean="0"/>
              <a:t>Topic 2: Cells - 3.2.1.1 Eukaryotic cells (p67-74)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81685" y="768927"/>
            <a:ext cx="5865824" cy="5839691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Can you describe the structure of eukaryotic cells, </a:t>
            </a:r>
            <a:r>
              <a:rPr lang="en-GB" sz="1400" b="1" dirty="0" smtClean="0"/>
              <a:t>including the:</a:t>
            </a:r>
          </a:p>
          <a:p>
            <a:endParaRPr lang="en-GB" sz="1400" b="1" dirty="0"/>
          </a:p>
          <a:p>
            <a:pPr marL="285750" lvl="0" indent="-285750">
              <a:buFont typeface="Arial" charset="0"/>
              <a:buChar char="•"/>
            </a:pPr>
            <a:r>
              <a:rPr lang="en-GB" sz="1400" b="1" dirty="0" smtClean="0"/>
              <a:t>Nucleus</a:t>
            </a:r>
          </a:p>
          <a:p>
            <a:pPr marL="285750" lvl="0" indent="-285750">
              <a:buFont typeface="Arial" charset="0"/>
              <a:buChar char="•"/>
            </a:pPr>
            <a:endParaRPr lang="en-GB" sz="1400" b="1" dirty="0"/>
          </a:p>
          <a:p>
            <a:pPr marL="285750" lvl="0" indent="-285750">
              <a:buFont typeface="Arial" charset="0"/>
              <a:buChar char="•"/>
            </a:pPr>
            <a:endParaRPr lang="en-GB" sz="1400" b="1" dirty="0" smtClean="0"/>
          </a:p>
          <a:p>
            <a:pPr marL="285750" lvl="0" indent="-285750">
              <a:buFont typeface="Arial" charset="0"/>
              <a:buChar char="•"/>
            </a:pPr>
            <a:endParaRPr lang="en-GB" sz="1400" b="1" dirty="0"/>
          </a:p>
          <a:p>
            <a:pPr marL="285750" lvl="0" indent="-285750">
              <a:buFont typeface="Arial" charset="0"/>
              <a:buChar char="•"/>
            </a:pPr>
            <a:endParaRPr lang="en-GB" sz="1400" b="1" dirty="0" smtClean="0"/>
          </a:p>
          <a:p>
            <a:pPr marL="285750" lvl="0" indent="-285750">
              <a:buFont typeface="Arial" charset="0"/>
              <a:buChar char="•"/>
            </a:pPr>
            <a:endParaRPr lang="en-GB" sz="1400" b="1" dirty="0"/>
          </a:p>
          <a:p>
            <a:pPr marL="285750" lvl="0" indent="-285750">
              <a:buFont typeface="Arial" charset="0"/>
              <a:buChar char="•"/>
            </a:pPr>
            <a:endParaRPr lang="en-GB" sz="1400" b="1" dirty="0" smtClean="0"/>
          </a:p>
          <a:p>
            <a:pPr marL="285750" lvl="0" indent="-285750">
              <a:buFont typeface="Arial" charset="0"/>
              <a:buChar char="•"/>
            </a:pPr>
            <a:endParaRPr lang="en-GB" sz="1400" b="1" dirty="0"/>
          </a:p>
          <a:p>
            <a:pPr marL="285750" lvl="0" indent="-285750">
              <a:buFont typeface="Arial" charset="0"/>
              <a:buChar char="•"/>
            </a:pPr>
            <a:endParaRPr lang="en-GB" sz="1400" b="1" dirty="0" smtClean="0"/>
          </a:p>
          <a:p>
            <a:pPr marL="285750" lvl="0" indent="-285750">
              <a:buFont typeface="Arial" charset="0"/>
              <a:buChar char="•"/>
            </a:pPr>
            <a:endParaRPr lang="en-US" sz="1400" b="1" dirty="0"/>
          </a:p>
          <a:p>
            <a:pPr marL="285750" lvl="0" indent="-285750">
              <a:buFont typeface="Arial" charset="0"/>
              <a:buChar char="•"/>
            </a:pPr>
            <a:r>
              <a:rPr lang="en-GB" sz="1400" b="1" dirty="0" smtClean="0"/>
              <a:t>Mitochondria</a:t>
            </a:r>
          </a:p>
          <a:p>
            <a:pPr marL="285750" lvl="0" indent="-285750">
              <a:buFont typeface="Arial" charset="0"/>
              <a:buChar char="•"/>
            </a:pPr>
            <a:endParaRPr lang="en-GB" sz="1400" b="1" dirty="0"/>
          </a:p>
          <a:p>
            <a:pPr marL="285750" lvl="0" indent="-285750">
              <a:buFont typeface="Arial" charset="0"/>
              <a:buChar char="•"/>
            </a:pPr>
            <a:endParaRPr lang="en-GB" sz="1400" b="1" dirty="0" smtClean="0"/>
          </a:p>
          <a:p>
            <a:pPr marL="285750" lvl="0" indent="-285750">
              <a:buFont typeface="Arial" charset="0"/>
              <a:buChar char="•"/>
            </a:pPr>
            <a:endParaRPr lang="en-GB" sz="1400" b="1" dirty="0"/>
          </a:p>
          <a:p>
            <a:pPr marL="285750" lvl="0" indent="-285750">
              <a:buFont typeface="Arial" charset="0"/>
              <a:buChar char="•"/>
            </a:pPr>
            <a:endParaRPr lang="en-GB" sz="1400" b="1" dirty="0" smtClean="0"/>
          </a:p>
          <a:p>
            <a:pPr marL="285750" lvl="0" indent="-285750">
              <a:buFont typeface="Arial" charset="0"/>
              <a:buChar char="•"/>
            </a:pPr>
            <a:endParaRPr lang="en-GB" sz="1400" b="1" dirty="0"/>
          </a:p>
          <a:p>
            <a:pPr marL="285750" lvl="0" indent="-285750">
              <a:buFont typeface="Arial" charset="0"/>
              <a:buChar char="•"/>
            </a:pPr>
            <a:endParaRPr lang="en-GB" sz="1400" b="1" dirty="0" smtClean="0"/>
          </a:p>
          <a:p>
            <a:pPr marL="285750" lvl="0" indent="-285750">
              <a:buFont typeface="Arial" charset="0"/>
              <a:buChar char="•"/>
            </a:pPr>
            <a:endParaRPr lang="en-US" sz="1400" b="1" dirty="0" smtClean="0"/>
          </a:p>
          <a:p>
            <a:pPr marL="285750" lvl="0" indent="-285750">
              <a:buFont typeface="Arial" charset="0"/>
              <a:buChar char="•"/>
            </a:pPr>
            <a:r>
              <a:rPr lang="en-GB" sz="1400" b="1" dirty="0" smtClean="0"/>
              <a:t>Golgi apparatus and Golgi vesicles</a:t>
            </a:r>
          </a:p>
          <a:p>
            <a:pPr marL="285750" lvl="0" indent="-285750">
              <a:buFont typeface="Arial" charset="0"/>
              <a:buChar char="•"/>
            </a:pPr>
            <a:endParaRPr lang="en-GB" sz="1400" b="1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3159" y="1363100"/>
            <a:ext cx="1664350" cy="196198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3159" y="3489858"/>
            <a:ext cx="1472045" cy="1278217"/>
          </a:xfrm>
          <a:prstGeom prst="rect">
            <a:avLst/>
          </a:prstGeom>
        </p:spPr>
      </p:pic>
      <p:pic>
        <p:nvPicPr>
          <p:cNvPr id="21" name="Picture 7" descr="RIBOSOM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6678" y="3489858"/>
            <a:ext cx="1711484" cy="917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8" descr="lysosome endoexocytosis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293197" y="1281786"/>
            <a:ext cx="1529936" cy="1295159"/>
          </a:xfrm>
          <a:prstGeom prst="rect">
            <a:avLst/>
          </a:prstGeom>
        </p:spPr>
      </p:pic>
      <p:pic>
        <p:nvPicPr>
          <p:cNvPr id="20" name="Picture 8" descr="golgi micrograph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37089" y="5715000"/>
            <a:ext cx="1229301" cy="82465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2940" y="5538896"/>
            <a:ext cx="903030" cy="100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706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400" b="1" dirty="0" smtClean="0"/>
              <a:t>Topic 2: Cells - 3.2.1.1 Eukaryotic cells (p67-74)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81685" y="850207"/>
            <a:ext cx="8190155" cy="5839691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Can you describe the structure of eukaryotic cells, </a:t>
            </a:r>
            <a:r>
              <a:rPr lang="en-GB" sz="1400" b="1" dirty="0" smtClean="0"/>
              <a:t>including the:</a:t>
            </a:r>
          </a:p>
          <a:p>
            <a:endParaRPr lang="en-GB" sz="1400" b="1" dirty="0"/>
          </a:p>
          <a:p>
            <a:pPr marL="285750" lvl="0" indent="-285750">
              <a:buFont typeface="Arial" charset="0"/>
              <a:buChar char="•"/>
            </a:pPr>
            <a:r>
              <a:rPr lang="en-US" sz="1400" b="1" dirty="0" smtClean="0"/>
              <a:t>Chloroplasts</a:t>
            </a:r>
          </a:p>
          <a:p>
            <a:pPr marL="285750" lvl="0" indent="-285750">
              <a:buFont typeface="Arial" charset="0"/>
              <a:buChar char="•"/>
            </a:pPr>
            <a:endParaRPr lang="en-US" sz="1400" b="1" dirty="0"/>
          </a:p>
          <a:p>
            <a:pPr marL="285750" lvl="0" indent="-285750">
              <a:buFont typeface="Arial" charset="0"/>
              <a:buChar char="•"/>
            </a:pPr>
            <a:endParaRPr lang="en-US" sz="1400" b="1" dirty="0" smtClean="0"/>
          </a:p>
          <a:p>
            <a:pPr marL="285750" lvl="0" indent="-285750">
              <a:buFont typeface="Arial" charset="0"/>
              <a:buChar char="•"/>
            </a:pPr>
            <a:endParaRPr lang="en-US" sz="1400" b="1" dirty="0"/>
          </a:p>
          <a:p>
            <a:pPr marL="285750" lvl="0" indent="-285750">
              <a:buFont typeface="Arial" charset="0"/>
              <a:buChar char="•"/>
            </a:pPr>
            <a:endParaRPr lang="en-US" sz="1400" b="1" dirty="0" smtClean="0"/>
          </a:p>
          <a:p>
            <a:pPr marL="285750" lvl="0" indent="-285750">
              <a:buFont typeface="Arial" charset="0"/>
              <a:buChar char="•"/>
            </a:pPr>
            <a:endParaRPr lang="en-US" sz="1400" b="1" dirty="0"/>
          </a:p>
          <a:p>
            <a:pPr marL="285750" lvl="0" indent="-285750">
              <a:buFont typeface="Arial" charset="0"/>
              <a:buChar char="•"/>
            </a:pPr>
            <a:endParaRPr lang="en-US" sz="1400" b="1" dirty="0" smtClean="0"/>
          </a:p>
          <a:p>
            <a:pPr marL="285750" lvl="0" indent="-285750">
              <a:buFont typeface="Arial" charset="0"/>
              <a:buChar char="•"/>
            </a:pPr>
            <a:endParaRPr lang="en-US" sz="1400" b="1" dirty="0" smtClean="0"/>
          </a:p>
          <a:p>
            <a:pPr marL="285750" lvl="0" indent="-285750">
              <a:buFont typeface="Arial" charset="0"/>
              <a:buChar char="•"/>
            </a:pPr>
            <a:endParaRPr lang="en-US" sz="1400" b="1" dirty="0" smtClean="0"/>
          </a:p>
          <a:p>
            <a:pPr marL="285750" lvl="0" indent="-285750">
              <a:buFont typeface="Arial" charset="0"/>
              <a:buChar char="•"/>
            </a:pPr>
            <a:endParaRPr lang="en-US" sz="1400" b="1" dirty="0" smtClean="0"/>
          </a:p>
          <a:p>
            <a:pPr marL="285750" lvl="0" indent="-285750">
              <a:buFont typeface="Arial" charset="0"/>
              <a:buChar char="•"/>
            </a:pPr>
            <a:endParaRPr lang="en-US" sz="1400" b="1" dirty="0"/>
          </a:p>
          <a:p>
            <a:pPr marL="285750" lvl="0" indent="-285750">
              <a:buFont typeface="Arial" charset="0"/>
              <a:buChar char="•"/>
            </a:pPr>
            <a:endParaRPr lang="en-US" sz="1400" b="1" dirty="0"/>
          </a:p>
          <a:p>
            <a:pPr marL="285750" lvl="0" indent="-285750">
              <a:buFont typeface="Arial" charset="0"/>
              <a:buChar char="•"/>
            </a:pPr>
            <a:r>
              <a:rPr lang="en-GB" sz="1400" b="1" dirty="0" smtClean="0"/>
              <a:t>Cell wall</a:t>
            </a:r>
          </a:p>
          <a:p>
            <a:pPr marL="285750" lvl="0" indent="-285750">
              <a:buFont typeface="Arial" charset="0"/>
              <a:buChar char="•"/>
            </a:pPr>
            <a:endParaRPr lang="en-GB" sz="1400" b="1" dirty="0"/>
          </a:p>
          <a:p>
            <a:pPr marL="285750" lvl="0" indent="-285750">
              <a:buFont typeface="Arial" charset="0"/>
              <a:buChar char="•"/>
            </a:pPr>
            <a:endParaRPr lang="en-GB" sz="1400" b="1" dirty="0" smtClean="0"/>
          </a:p>
          <a:p>
            <a:pPr marL="285750" lvl="0" indent="-285750">
              <a:buFont typeface="Arial" charset="0"/>
              <a:buChar char="•"/>
            </a:pPr>
            <a:endParaRPr lang="en-GB" sz="1400" b="1" dirty="0"/>
          </a:p>
          <a:p>
            <a:pPr marL="285750" lvl="0" indent="-285750">
              <a:buFont typeface="Arial" charset="0"/>
              <a:buChar char="•"/>
            </a:pPr>
            <a:endParaRPr lang="en-GB" sz="1400" b="1" dirty="0" smtClean="0"/>
          </a:p>
          <a:p>
            <a:pPr marL="285750" lvl="0" indent="-285750">
              <a:buFont typeface="Arial" charset="0"/>
              <a:buChar char="•"/>
            </a:pPr>
            <a:endParaRPr lang="en-GB" sz="1400" b="1" dirty="0" smtClean="0"/>
          </a:p>
          <a:p>
            <a:pPr marL="285750" lvl="0" indent="-285750">
              <a:buFont typeface="Arial" charset="0"/>
              <a:buChar char="•"/>
            </a:pPr>
            <a:endParaRPr lang="en-GB" sz="1400" b="1" dirty="0"/>
          </a:p>
          <a:p>
            <a:pPr marL="285750" lvl="0" indent="-285750">
              <a:buFont typeface="Arial" charset="0"/>
              <a:buChar char="•"/>
            </a:pPr>
            <a:endParaRPr lang="en-US" sz="1400" b="1" dirty="0"/>
          </a:p>
          <a:p>
            <a:pPr marL="285750" indent="-285750">
              <a:buFont typeface="Arial" charset="0"/>
              <a:buChar char="•"/>
            </a:pPr>
            <a:r>
              <a:rPr lang="en-GB" sz="1400" b="1" dirty="0" smtClean="0"/>
              <a:t>Cell vacuole</a:t>
            </a:r>
            <a:r>
              <a:rPr lang="en-US" sz="1400" b="1" dirty="0" smtClean="0">
                <a:effectLst/>
              </a:rPr>
              <a:t> </a:t>
            </a:r>
            <a:endParaRPr lang="en-GB" sz="1400" b="1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262" y="1016000"/>
            <a:ext cx="3007578" cy="2931160"/>
          </a:xfrm>
          <a:prstGeom prst="rect">
            <a:avLst/>
          </a:prstGeom>
        </p:spPr>
      </p:pic>
      <p:pic>
        <p:nvPicPr>
          <p:cNvPr id="5" name="Picture 5" descr="CELLWAL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7383" y="4193209"/>
            <a:ext cx="1081577" cy="1429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514079" y="850207"/>
            <a:ext cx="3471091" cy="5839691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Can you explain the adaptations of eukaryotic cells?</a:t>
            </a:r>
            <a:r>
              <a:rPr lang="en-US" sz="1400" b="1" dirty="0" smtClean="0">
                <a:effectLst/>
              </a:rPr>
              <a:t> Suggest organelles that you would expect to be numerous and well developed in the following cells:</a:t>
            </a:r>
          </a:p>
          <a:p>
            <a:endParaRPr lang="en-US" sz="1400" b="1" dirty="0" smtClean="0"/>
          </a:p>
          <a:p>
            <a:pPr marL="285750" indent="-285750">
              <a:buFontTx/>
              <a:buChar char="-"/>
            </a:pPr>
            <a:r>
              <a:rPr lang="en-US" sz="1400" b="1" dirty="0" smtClean="0"/>
              <a:t>Muscle cells </a:t>
            </a:r>
            <a:endParaRPr lang="en-US" sz="1400" b="1" dirty="0"/>
          </a:p>
          <a:p>
            <a:endParaRPr lang="en-US" sz="1400" b="1" dirty="0" smtClean="0"/>
          </a:p>
          <a:p>
            <a:pPr marL="285750" indent="-285750">
              <a:buFontTx/>
              <a:buChar char="-"/>
            </a:pPr>
            <a:r>
              <a:rPr lang="en-US" sz="1400" b="1" dirty="0" smtClean="0"/>
              <a:t>A sperm cell</a:t>
            </a:r>
          </a:p>
          <a:p>
            <a:pPr marL="285750" indent="-285750">
              <a:buFontTx/>
              <a:buChar char="-"/>
            </a:pPr>
            <a:endParaRPr lang="en-US" sz="1400" b="1" dirty="0" smtClean="0"/>
          </a:p>
          <a:p>
            <a:pPr marL="285750" indent="-285750">
              <a:buFontTx/>
              <a:buChar char="-"/>
            </a:pPr>
            <a:r>
              <a:rPr lang="en-US" sz="1400" b="1" dirty="0" smtClean="0"/>
              <a:t>Phagocytes</a:t>
            </a:r>
            <a:endParaRPr lang="en-US" sz="1400" b="1" dirty="0"/>
          </a:p>
          <a:p>
            <a:pPr marL="285750" indent="-285750">
              <a:buFontTx/>
              <a:buChar char="-"/>
            </a:pPr>
            <a:endParaRPr lang="en-US" sz="1400" b="1" dirty="0" smtClean="0"/>
          </a:p>
          <a:p>
            <a:pPr marL="285750" indent="-285750">
              <a:buFontTx/>
              <a:buChar char="-"/>
            </a:pPr>
            <a:r>
              <a:rPr lang="en-US" sz="1400" b="1" dirty="0" smtClean="0"/>
              <a:t>Liver cells</a:t>
            </a:r>
          </a:p>
          <a:p>
            <a:pPr marL="285750" indent="-285750">
              <a:buFontTx/>
              <a:buChar char="-"/>
            </a:pPr>
            <a:endParaRPr lang="en-US" sz="1400" b="1" dirty="0" smtClean="0"/>
          </a:p>
          <a:p>
            <a:pPr marL="285750" indent="-285750">
              <a:buFontTx/>
              <a:buChar char="-"/>
            </a:pPr>
            <a:endParaRPr lang="en-US" sz="1400" b="1" dirty="0"/>
          </a:p>
          <a:p>
            <a:r>
              <a:rPr lang="en-GB" sz="1400" b="1" dirty="0" smtClean="0"/>
              <a:t>Describe any other specialised cells and suggest the cell ultrastructure you would expect t</a:t>
            </a:r>
            <a:r>
              <a:rPr lang="en-GB" sz="1400" b="1" dirty="0"/>
              <a:t>h</a:t>
            </a:r>
            <a:r>
              <a:rPr lang="en-GB" sz="1400" b="1" dirty="0" smtClean="0"/>
              <a:t>em to have to carry out their function efficiently.</a:t>
            </a:r>
            <a:endParaRPr lang="en-US" sz="1400" b="1" dirty="0" smtClean="0"/>
          </a:p>
        </p:txBody>
      </p:sp>
    </p:spTree>
    <p:extLst>
      <p:ext uri="{BB962C8B-B14F-4D97-AF65-F5344CB8AC3E}">
        <p14:creationId xmlns:p14="http://schemas.microsoft.com/office/powerpoint/2010/main" val="1379640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400" b="1" dirty="0" smtClean="0"/>
              <a:t>Topic 2: Cells - 3.2.1.1 Eukaryotic cells (p67-74)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81685" y="748607"/>
            <a:ext cx="5934635" cy="2807394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cell differentiation and what are </a:t>
            </a:r>
            <a:r>
              <a:rPr lang="en-US" sz="1400" b="1" smtClean="0"/>
              <a:t>its advantages?</a:t>
            </a:r>
            <a:endParaRPr lang="en-US" sz="1400" b="1" dirty="0" smtClean="0"/>
          </a:p>
        </p:txBody>
      </p:sp>
      <p:sp>
        <p:nvSpPr>
          <p:cNvPr id="8" name="TextBox 7"/>
          <p:cNvSpPr txBox="1"/>
          <p:nvPr/>
        </p:nvSpPr>
        <p:spPr>
          <a:xfrm>
            <a:off x="181685" y="3700450"/>
            <a:ext cx="5934635" cy="286835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are cells are arranged into tissues? Give some examples of tissues.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278880" y="748607"/>
            <a:ext cx="5706291" cy="2807394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are tissues are arranged into organs? Give some examples of organs.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257365" y="3700450"/>
            <a:ext cx="5727806" cy="286835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are organs arranged into organ systems? Give some examples of organ systems.</a:t>
            </a:r>
          </a:p>
        </p:txBody>
      </p:sp>
    </p:spTree>
    <p:extLst>
      <p:ext uri="{BB962C8B-B14F-4D97-AF65-F5344CB8AC3E}">
        <p14:creationId xmlns:p14="http://schemas.microsoft.com/office/powerpoint/2010/main" val="1012886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lvl="0" algn="ctr"/>
            <a:r>
              <a:rPr lang="en-US" sz="2400" b="1" dirty="0" smtClean="0"/>
              <a:t>Topic 2: Cells - 3.2.1.2 Prokaryotic cells and viruses (p75-76)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61365" y="2275842"/>
            <a:ext cx="5873675" cy="440943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Label this prokaryotic cell and explain the role of each part: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9982" y="2740660"/>
            <a:ext cx="1721310" cy="376174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81685" y="746398"/>
            <a:ext cx="11803486" cy="138720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explain how prokaryotic cells differ from eukaryotic cells?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111496" y="2275841"/>
            <a:ext cx="5873675" cy="1280159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explain whether viruses are living or not and why?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11496" y="3698240"/>
            <a:ext cx="5873675" cy="298704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describe the structure of virus particles and explain the role of each part: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51" r="21605"/>
          <a:stretch/>
        </p:blipFill>
        <p:spPr>
          <a:xfrm>
            <a:off x="7785310" y="4202326"/>
            <a:ext cx="2526046" cy="2300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39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400" b="1" dirty="0" smtClean="0"/>
              <a:t>Topic 2: Cells - 3.2.1.3 Studying cells (p58-66)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81685" y="746397"/>
            <a:ext cx="5548555" cy="1933121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explain the difference between magnification </a:t>
            </a:r>
            <a:r>
              <a:rPr lang="en-US" sz="1400" b="1" smtClean="0"/>
              <a:t>and resolution?</a:t>
            </a:r>
            <a:endParaRPr lang="en-US" sz="1400" b="1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181684" y="2821757"/>
            <a:ext cx="5548555" cy="3803379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do you calculate magnification and the size of the real object?</a:t>
            </a: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2612" y="2679519"/>
            <a:ext cx="4019550" cy="399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5911923" y="1924958"/>
            <a:ext cx="6073247" cy="474553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describe the principles of cell fractionation and ultracentrifugation in separating cell components?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911923" y="746398"/>
            <a:ext cx="6073247" cy="107224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Before cell fractionation, the tissue is placed in what type of solution?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5912370"/>
              </p:ext>
            </p:extLst>
          </p:nvPr>
        </p:nvGraphicFramePr>
        <p:xfrm>
          <a:off x="375322" y="4887003"/>
          <a:ext cx="5161278" cy="1645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204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072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335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5980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Unit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Symbol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Equivalent in </a:t>
                      </a:r>
                      <a:r>
                        <a:rPr lang="en-US" sz="1200" dirty="0" err="1" smtClean="0"/>
                        <a:t>metres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980">
                <a:tc>
                  <a:txBody>
                    <a:bodyPr/>
                    <a:lstStyle/>
                    <a:p>
                      <a:r>
                        <a:rPr lang="en-US" sz="1200" dirty="0" err="1" smtClean="0"/>
                        <a:t>kilometre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5980">
                <a:tc>
                  <a:txBody>
                    <a:bodyPr/>
                    <a:lstStyle/>
                    <a:p>
                      <a:r>
                        <a:rPr lang="en-US" sz="1200" dirty="0" err="1" smtClean="0"/>
                        <a:t>metre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5980">
                <a:tc>
                  <a:txBody>
                    <a:bodyPr/>
                    <a:lstStyle/>
                    <a:p>
                      <a:r>
                        <a:rPr lang="en-US" sz="1200" dirty="0" err="1" smtClean="0"/>
                        <a:t>millimetre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5980">
                <a:tc>
                  <a:txBody>
                    <a:bodyPr/>
                    <a:lstStyle/>
                    <a:p>
                      <a:r>
                        <a:rPr lang="en-US" sz="1200" dirty="0" err="1" smtClean="0"/>
                        <a:t>micrometre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5980">
                <a:tc>
                  <a:txBody>
                    <a:bodyPr/>
                    <a:lstStyle/>
                    <a:p>
                      <a:r>
                        <a:rPr lang="en-US" sz="1200" dirty="0" err="1" smtClean="0"/>
                        <a:t>nanometre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50117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400" b="1" dirty="0" smtClean="0"/>
              <a:t>Topic 2: Cells - 3.2.1.3 Studying cells (p58-66)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81685" y="746398"/>
            <a:ext cx="4410635" cy="30331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describe how a light microscope works and explain the limitations of it: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274560" y="746398"/>
            <a:ext cx="4710611" cy="368336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describe how </a:t>
            </a:r>
            <a:r>
              <a:rPr lang="en-US" sz="1400" b="1" smtClean="0"/>
              <a:t>a transmission electron </a:t>
            </a:r>
            <a:r>
              <a:rPr lang="en-US" sz="1400" b="1" dirty="0" smtClean="0"/>
              <a:t>microscope works and explain </a:t>
            </a:r>
            <a:r>
              <a:rPr lang="en-US" sz="1400" b="1" smtClean="0"/>
              <a:t>the limitations of it:</a:t>
            </a:r>
            <a:endParaRPr lang="en-US" sz="1400" b="1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4731247" y="4572000"/>
            <a:ext cx="4839474" cy="205232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describe how a scanning electron microscope works and explain the of limitations it: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1246" y="908958"/>
            <a:ext cx="2404388" cy="335824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81684" y="3824878"/>
            <a:ext cx="4410636" cy="279944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explain how you would use an eyepiece </a:t>
            </a:r>
            <a:r>
              <a:rPr lang="en-US" sz="1400" b="1" dirty="0" err="1" smtClean="0"/>
              <a:t>graticule</a:t>
            </a:r>
            <a:r>
              <a:rPr lang="en-US" sz="1400" b="1" dirty="0" smtClean="0"/>
              <a:t> to measure cells: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280" y="4651061"/>
            <a:ext cx="1971040" cy="1894197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9709648" y="4571999"/>
            <a:ext cx="2280810" cy="205232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did the scientific community distinguish between artefacts and cell organelles?</a:t>
            </a:r>
          </a:p>
        </p:txBody>
      </p:sp>
    </p:spTree>
    <p:extLst>
      <p:ext uri="{BB962C8B-B14F-4D97-AF65-F5344CB8AC3E}">
        <p14:creationId xmlns:p14="http://schemas.microsoft.com/office/powerpoint/2010/main" val="167825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400" b="1" dirty="0" smtClean="0"/>
              <a:t>Topic 2: Cells - 3.2.2 All cells arise from other cells – Mitosis (p77-79)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81685" y="746398"/>
            <a:ext cx="3760395" cy="14075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smtClean="0"/>
              <a:t>What happens in mitosis?</a:t>
            </a:r>
            <a:endParaRPr lang="en-US" sz="1400" b="1" dirty="0" smtClean="0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7070" y="2153920"/>
            <a:ext cx="4794518" cy="3933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4043487" y="776878"/>
            <a:ext cx="7941684" cy="583728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describe the </a:t>
            </a:r>
            <a:r>
              <a:rPr lang="en-US" sz="1400" b="1" dirty="0" err="1" smtClean="0"/>
              <a:t>behaviour</a:t>
            </a:r>
            <a:r>
              <a:rPr lang="en-US" sz="1400" b="1" dirty="0" smtClean="0"/>
              <a:t> of chromosomes during interphase, prophase, metaphase, anaphase and telophase of mitosis?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81684" y="2287997"/>
            <a:ext cx="3760395" cy="14075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explain the role of spindle </a:t>
            </a:r>
            <a:r>
              <a:rPr lang="en-US" sz="1400" b="1" dirty="0" err="1" smtClean="0"/>
              <a:t>fibres</a:t>
            </a:r>
            <a:r>
              <a:rPr lang="en-US" sz="1400" b="1" dirty="0" smtClean="0"/>
              <a:t>?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81684" y="3829596"/>
            <a:ext cx="3760395" cy="2784564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mitosis important?</a:t>
            </a:r>
          </a:p>
        </p:txBody>
      </p:sp>
    </p:spTree>
    <p:extLst>
      <p:ext uri="{BB962C8B-B14F-4D97-AF65-F5344CB8AC3E}">
        <p14:creationId xmlns:p14="http://schemas.microsoft.com/office/powerpoint/2010/main" val="1852638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400" b="1" dirty="0" smtClean="0"/>
              <a:t>Topic 2: Cells - 3.2.2 All cells arise from other cells – Cell cycle (p77-79)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81685" y="787038"/>
            <a:ext cx="4817035" cy="581696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Not all </a:t>
            </a:r>
            <a:r>
              <a:rPr lang="en-GB" sz="1400" b="1" dirty="0"/>
              <a:t>cells, within multicellular organisms, retain the ability to </a:t>
            </a:r>
            <a:r>
              <a:rPr lang="en-GB" sz="1400" b="1" dirty="0" smtClean="0"/>
              <a:t>divide. </a:t>
            </a:r>
          </a:p>
          <a:p>
            <a:endParaRPr lang="en-US" sz="1400" b="1" dirty="0" smtClean="0">
              <a:effectLst/>
            </a:endParaRPr>
          </a:p>
          <a:p>
            <a:r>
              <a:rPr lang="en-GB" sz="1400" b="1" dirty="0"/>
              <a:t>E</a:t>
            </a:r>
            <a:r>
              <a:rPr lang="en-GB" sz="1400" b="1" dirty="0" smtClean="0"/>
              <a:t>ukaryotic </a:t>
            </a:r>
            <a:r>
              <a:rPr lang="en-GB" sz="1400" b="1" dirty="0"/>
              <a:t>cells that do retain the ability to divide show a cell </a:t>
            </a:r>
            <a:r>
              <a:rPr lang="en-GB" sz="1400" b="1" dirty="0" smtClean="0"/>
              <a:t>cycle.</a:t>
            </a:r>
          </a:p>
          <a:p>
            <a:endParaRPr lang="en-GB" sz="1400" b="1" dirty="0"/>
          </a:p>
          <a:p>
            <a:r>
              <a:rPr lang="en-GB" sz="1400" b="1" dirty="0" smtClean="0"/>
              <a:t>Describe the three stages of the cell cycle:</a:t>
            </a:r>
            <a:endParaRPr lang="en-US" sz="1400" b="1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8640" y="4726284"/>
            <a:ext cx="1767840" cy="171515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842" y="4391217"/>
            <a:ext cx="2118360" cy="221278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161279" y="787038"/>
            <a:ext cx="3860801" cy="337856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can uncontrolled cell division lead to? Explain why.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84639" y="787038"/>
            <a:ext cx="2800532" cy="337856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Some cancer treatments are directed at controlling the rate of cell division. How might they disrupt the cell cycle? What is the problem with these types of drugs?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859520" y="4391217"/>
            <a:ext cx="3125651" cy="225552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do </a:t>
            </a:r>
            <a:r>
              <a:rPr lang="en-US" sz="1400" b="1" smtClean="0"/>
              <a:t>viruses replicate?</a:t>
            </a:r>
            <a:endParaRPr lang="en-US" sz="1400" b="1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5161279" y="4391217"/>
            <a:ext cx="3556001" cy="225552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do prokaryotic cells divide?</a:t>
            </a:r>
          </a:p>
        </p:txBody>
      </p:sp>
    </p:spTree>
    <p:extLst>
      <p:ext uri="{BB962C8B-B14F-4D97-AF65-F5344CB8AC3E}">
        <p14:creationId xmlns:p14="http://schemas.microsoft.com/office/powerpoint/2010/main" val="852606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lvl="0" algn="ctr"/>
            <a:r>
              <a:rPr lang="en-US" sz="2400" b="1" dirty="0" smtClean="0"/>
              <a:t>Topic 2: Cells - 3.2.3 Transport across cell membranes – Cell-surface membrane (p84-86)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81685" y="787038"/>
            <a:ext cx="4818163" cy="446224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describe and label the fluid-mosaic model of membrane structure?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61280" y="787038"/>
            <a:ext cx="3251202" cy="291120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Why are phospholipids present in cell membranes?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81685" y="5382690"/>
            <a:ext cx="4818163" cy="126404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smtClean="0"/>
              <a:t>Why is cholesterol </a:t>
            </a:r>
            <a:r>
              <a:rPr lang="en-GB" sz="1400" b="1" dirty="0"/>
              <a:t>present in cell </a:t>
            </a:r>
            <a:r>
              <a:rPr lang="en-GB" sz="1400" b="1" dirty="0" smtClean="0"/>
              <a:t>membranes?</a:t>
            </a:r>
            <a:r>
              <a:rPr lang="en-US" sz="1400" b="1" dirty="0" smtClean="0">
                <a:effectLst/>
              </a:rPr>
              <a:t> </a:t>
            </a:r>
            <a:endParaRPr lang="en-US" sz="1400" b="1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8573912" y="3836948"/>
            <a:ext cx="3411259" cy="187297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Why are glycolipids present in cell membranes?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161279" y="3836948"/>
            <a:ext cx="3251202" cy="187297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Why are glycoproteins present in cell membranes?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370" y="2164591"/>
            <a:ext cx="3545150" cy="2705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8573912" y="787038"/>
            <a:ext cx="3411259" cy="291120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Why are proteins present in cell membranes?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161278" y="5848628"/>
            <a:ext cx="6823893" cy="798109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Explain the permeability of the cell-surface membrane:</a:t>
            </a:r>
          </a:p>
        </p:txBody>
      </p:sp>
    </p:spTree>
    <p:extLst>
      <p:ext uri="{BB962C8B-B14F-4D97-AF65-F5344CB8AC3E}">
        <p14:creationId xmlns:p14="http://schemas.microsoft.com/office/powerpoint/2010/main" val="1997109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lvl="0" algn="ctr"/>
            <a:r>
              <a:rPr lang="en-US" sz="2400" b="1" dirty="0" smtClean="0"/>
              <a:t>Topic 2: Cells - 3.2.3 Transport across cell membranes – Diffusion (p87-88)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81684" y="750116"/>
            <a:ext cx="4818163" cy="2274121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diffusion? Draw a diagram to help you explain.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81684" y="3171918"/>
            <a:ext cx="4818163" cy="1922961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Why does simple diffusion happen?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170244" y="750115"/>
            <a:ext cx="6814927" cy="4344764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</a:t>
            </a:r>
            <a:r>
              <a:rPr lang="en-US" sz="1400" b="1" smtClean="0"/>
              <a:t>facilitated diffusion?</a:t>
            </a:r>
            <a:endParaRPr lang="en-US" sz="1400" b="1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181684" y="5242560"/>
            <a:ext cx="11803487" cy="1503679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affects the rate </a:t>
            </a:r>
            <a:r>
              <a:rPr lang="en-US" sz="1400" b="1" smtClean="0"/>
              <a:t>of diffusion?</a:t>
            </a:r>
            <a:endParaRPr lang="en-US" sz="1400" b="1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1824" y="2187871"/>
            <a:ext cx="1963347" cy="2513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062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lvl="0" algn="ctr"/>
            <a:r>
              <a:rPr lang="en-US" sz="2400" b="1" dirty="0" smtClean="0"/>
              <a:t>Topic 2: Cells - 3.2.3 Transport across cell membranes – Osmosis (p89-92)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81684" y="750116"/>
            <a:ext cx="6291305" cy="2274121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</a:t>
            </a:r>
            <a:r>
              <a:rPr lang="en-US" sz="1400" b="1" smtClean="0"/>
              <a:t>is osmosis? </a:t>
            </a:r>
            <a:r>
              <a:rPr lang="en-US" sz="1400" b="1" dirty="0" smtClean="0"/>
              <a:t>Draw a diagram to help you explain.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392905" y="3170195"/>
            <a:ext cx="3080084" cy="344717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Why </a:t>
            </a:r>
            <a:r>
              <a:rPr lang="en-US" sz="1400" b="1" smtClean="0"/>
              <a:t>does osmosis happen</a:t>
            </a:r>
            <a:r>
              <a:rPr lang="en-US" sz="1400" b="1" dirty="0" smtClean="0"/>
              <a:t>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81684" y="3170195"/>
            <a:ext cx="3042779" cy="344717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Explain what is meant by the terms solute, water potential and solution: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641431" y="750116"/>
            <a:ext cx="5343740" cy="276310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does </a:t>
            </a:r>
            <a:r>
              <a:rPr lang="en-US" sz="1400" b="1" smtClean="0"/>
              <a:t>osmosis affect animal cells?</a:t>
            </a:r>
            <a:endParaRPr lang="en-US" sz="1400" b="1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6641431" y="3659179"/>
            <a:ext cx="5343740" cy="2958189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does osmosis affect plant cells?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6264" y="1615562"/>
            <a:ext cx="1177326" cy="115191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0141" y="1583413"/>
            <a:ext cx="1199816" cy="135729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6111" y="1401342"/>
            <a:ext cx="1124042" cy="165037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5979" y="4276815"/>
            <a:ext cx="1284173" cy="16131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1163" y="4276816"/>
            <a:ext cx="1172874" cy="151170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0969" y="4171609"/>
            <a:ext cx="1332622" cy="1718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677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lvl="0" algn="ctr"/>
            <a:r>
              <a:rPr lang="en-US" sz="2000" b="1" dirty="0" smtClean="0"/>
              <a:t>Topic 2: Cells - 3.2.3 Transport across cell membranes – Active Transport &amp; Co-transport (p93-98)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81684" y="2751798"/>
            <a:ext cx="4548784" cy="4019901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Label the diagram to explain active transport: </a:t>
            </a: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831" y="3296500"/>
            <a:ext cx="3187997" cy="3391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181685" y="735827"/>
            <a:ext cx="4132408" cy="1884301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active transport? What does active transport require?</a:t>
            </a:r>
          </a:p>
          <a:p>
            <a:r>
              <a:rPr lang="en-US" sz="1400" b="1" dirty="0" smtClean="0"/>
              <a:t>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457735" y="736795"/>
            <a:ext cx="3818757" cy="1883334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could cells be adapted for rapid transport across their internal or external membranes</a:t>
            </a:r>
            <a:r>
              <a:rPr lang="en-US" sz="1400" b="1" smtClean="0"/>
              <a:t>? </a:t>
            </a:r>
            <a:endParaRPr lang="en-US" sz="1400" b="1" dirty="0" smtClean="0"/>
          </a:p>
        </p:txBody>
      </p:sp>
      <p:sp>
        <p:nvSpPr>
          <p:cNvPr id="19" name="TextBox 18"/>
          <p:cNvSpPr txBox="1"/>
          <p:nvPr/>
        </p:nvSpPr>
        <p:spPr>
          <a:xfrm>
            <a:off x="4894593" y="4078027"/>
            <a:ext cx="5070024" cy="266642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co-transport? Use the diagram to explain how the process happens in the intestine: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894592" y="2751798"/>
            <a:ext cx="7090579" cy="119456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are the roles of diffusion and active transport in absorption?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7731" y="4480367"/>
            <a:ext cx="1872762" cy="2264085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10142831" y="4078026"/>
            <a:ext cx="1842340" cy="266642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does oral rehydration therapy work?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444101" y="735826"/>
            <a:ext cx="3541070" cy="188430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smtClean="0"/>
              <a:t>Can you explain specific adaptations of </a:t>
            </a:r>
            <a:r>
              <a:rPr lang="en-US" sz="1400" b="1" dirty="0" err="1" smtClean="0"/>
              <a:t>specialised</a:t>
            </a:r>
            <a:r>
              <a:rPr lang="en-US" sz="1400" b="1" dirty="0" smtClean="0"/>
              <a:t> cells in relation to the rate of transport across their membranes? E.g. Epithelial cells</a:t>
            </a:r>
          </a:p>
        </p:txBody>
      </p:sp>
    </p:spTree>
    <p:extLst>
      <p:ext uri="{BB962C8B-B14F-4D97-AF65-F5344CB8AC3E}">
        <p14:creationId xmlns:p14="http://schemas.microsoft.com/office/powerpoint/2010/main" val="116280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b="1" dirty="0" smtClean="0"/>
              <a:t>Topic 2: Cells - 3.2.4 Cell recognition and the immune system – </a:t>
            </a:r>
            <a:r>
              <a:rPr lang="en-US" b="1" dirty="0" err="1" smtClean="0"/>
              <a:t>Defence</a:t>
            </a:r>
            <a:r>
              <a:rPr lang="en-US" b="1" dirty="0" smtClean="0"/>
              <a:t> mechanisms &amp; Phagocytosis (p102-105)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81684" y="735827"/>
            <a:ext cx="5656407" cy="1538449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are the main </a:t>
            </a:r>
            <a:r>
              <a:rPr lang="en-US" sz="1400" b="1" dirty="0" err="1" smtClean="0"/>
              <a:t>defence</a:t>
            </a:r>
            <a:r>
              <a:rPr lang="en-US" sz="1400" b="1" dirty="0" smtClean="0"/>
              <a:t> mechanisms of the body?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81685" y="2448836"/>
            <a:ext cx="2749084" cy="406919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</a:t>
            </a:r>
            <a:r>
              <a:rPr lang="en-US" sz="1400" b="1" smtClean="0"/>
              <a:t>are non-specific responses?</a:t>
            </a:r>
            <a:endParaRPr lang="en-US" sz="1400" b="1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9401907" y="2448836"/>
            <a:ext cx="2583261" cy="4069194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are specific responses?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025662" y="735826"/>
            <a:ext cx="5959508" cy="151094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does the body distinguish between its own cells and foreign material? Give some examples of foreign material.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188677" y="2448836"/>
            <a:ext cx="6002215" cy="406919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Label the diagram to explain the process of phagocytosis:</a:t>
            </a:r>
          </a:p>
        </p:txBody>
      </p:sp>
      <p:pic>
        <p:nvPicPr>
          <p:cNvPr id="23" name="Picture 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1821" y="2929254"/>
            <a:ext cx="3315925" cy="31083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9746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7876" y="1273129"/>
            <a:ext cx="8610967" cy="31653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b="1" dirty="0" smtClean="0"/>
              <a:t>Topic 2: Cells - 3.2.4 Cell recognition and the immune system – T lymphocytes and cell-mediated immunity (p106-8)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81685" y="735827"/>
            <a:ext cx="4554438" cy="211998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are the 2 different types </a:t>
            </a:r>
            <a:r>
              <a:rPr lang="en-US" sz="1400" b="1" smtClean="0"/>
              <a:t>of lymphocytes?</a:t>
            </a:r>
            <a:endParaRPr lang="en-US" sz="1400" b="1" dirty="0" smtClean="0"/>
          </a:p>
        </p:txBody>
      </p:sp>
      <p:sp>
        <p:nvSpPr>
          <p:cNvPr id="15" name="TextBox 14"/>
          <p:cNvSpPr txBox="1"/>
          <p:nvPr/>
        </p:nvSpPr>
        <p:spPr>
          <a:xfrm>
            <a:off x="4947138" y="735826"/>
            <a:ext cx="7038032" cy="589943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cell-mediated immunity? Use the diagram to explain the five steps: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97331" y="2987476"/>
            <a:ext cx="4554438" cy="1185939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Can you describe the response of T lymphocytes to a foreign </a:t>
            </a:r>
            <a:r>
              <a:rPr lang="en-GB" sz="1400" b="1" dirty="0" smtClean="0"/>
              <a:t>antigen?</a:t>
            </a:r>
            <a:r>
              <a:rPr lang="en-US" sz="1400" b="1" dirty="0" smtClean="0">
                <a:effectLst/>
              </a:rPr>
              <a:t> </a:t>
            </a:r>
            <a:endParaRPr lang="en-US" sz="1400" b="1" dirty="0" smtClean="0"/>
          </a:p>
        </p:txBody>
      </p:sp>
      <p:sp>
        <p:nvSpPr>
          <p:cNvPr id="11" name="TextBox 10"/>
          <p:cNvSpPr txBox="1"/>
          <p:nvPr/>
        </p:nvSpPr>
        <p:spPr>
          <a:xfrm>
            <a:off x="181685" y="4254386"/>
            <a:ext cx="4554438" cy="11851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the role of antigen-presenting cells in the cellular response?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97331" y="5520479"/>
            <a:ext cx="4554438" cy="11851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do cytotoxic T cells kill infected cells?</a:t>
            </a:r>
          </a:p>
        </p:txBody>
      </p:sp>
    </p:spTree>
    <p:extLst>
      <p:ext uri="{BB962C8B-B14F-4D97-AF65-F5344CB8AC3E}">
        <p14:creationId xmlns:p14="http://schemas.microsoft.com/office/powerpoint/2010/main" val="1680751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7557" y="3691680"/>
            <a:ext cx="1813997" cy="2438400"/>
          </a:xfrm>
          <a:prstGeom prst="rect">
            <a:avLst/>
          </a:prstGeom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6989" y="1866155"/>
            <a:ext cx="6627816" cy="3245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b="1" dirty="0" smtClean="0"/>
              <a:t>Topic 2: Cells - 3.2.4 Cell recognition and the immune system – B lymphocytes and humoral immunity (p109-10)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196988" y="735826"/>
            <a:ext cx="6788181" cy="589943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humoral immunity? Use the diagram to explain: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81685" y="735826"/>
            <a:ext cx="4854939" cy="1185939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Can you describe the role of helper T cells (TH </a:t>
            </a:r>
            <a:r>
              <a:rPr lang="en-GB" sz="1400" b="1" dirty="0" smtClean="0"/>
              <a:t>cells)?</a:t>
            </a:r>
            <a:endParaRPr lang="en-US" sz="1400" b="1" dirty="0" smtClean="0"/>
          </a:p>
        </p:txBody>
      </p:sp>
      <p:sp>
        <p:nvSpPr>
          <p:cNvPr id="11" name="TextBox 10"/>
          <p:cNvSpPr txBox="1"/>
          <p:nvPr/>
        </p:nvSpPr>
        <p:spPr>
          <a:xfrm>
            <a:off x="181685" y="2002736"/>
            <a:ext cx="4854939" cy="11851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Can you describe the response of B lymphocytes to a foreign </a:t>
            </a:r>
            <a:r>
              <a:rPr lang="en-GB" sz="1400" b="1" dirty="0" smtClean="0"/>
              <a:t>antigen?</a:t>
            </a:r>
            <a:r>
              <a:rPr lang="en-US" sz="1400" b="1" dirty="0" smtClean="0">
                <a:effectLst/>
              </a:rPr>
              <a:t> </a:t>
            </a:r>
            <a:endParaRPr lang="en-US" sz="1400" b="1" dirty="0" smtClean="0"/>
          </a:p>
        </p:txBody>
      </p:sp>
      <p:sp>
        <p:nvSpPr>
          <p:cNvPr id="14" name="TextBox 13"/>
          <p:cNvSpPr txBox="1"/>
          <p:nvPr/>
        </p:nvSpPr>
        <p:spPr>
          <a:xfrm>
            <a:off x="181685" y="3268829"/>
            <a:ext cx="3053250" cy="156108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are plasma cells? What type of immune response do they produce?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81685" y="4910881"/>
            <a:ext cx="3053250" cy="1724381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are memory cells? What type of immune response do they produce? </a:t>
            </a:r>
          </a:p>
          <a:p>
            <a:r>
              <a:rPr lang="en-US" sz="1400" b="1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25388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b="1" dirty="0" smtClean="0"/>
              <a:t>Topic 2: Cells - 3.2.4 Cell recognition and the immune system – Antibodies (p111-14)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59952" y="735826"/>
            <a:ext cx="4554438" cy="1185939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What is an antibody?</a:t>
            </a:r>
            <a:endParaRPr lang="en-US" sz="1400" b="1" dirty="0" smtClean="0"/>
          </a:p>
        </p:txBody>
      </p:sp>
      <p:sp>
        <p:nvSpPr>
          <p:cNvPr id="11" name="TextBox 10"/>
          <p:cNvSpPr txBox="1"/>
          <p:nvPr/>
        </p:nvSpPr>
        <p:spPr>
          <a:xfrm>
            <a:off x="244306" y="2002735"/>
            <a:ext cx="4554438" cy="3014741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Draw and </a:t>
            </a:r>
            <a:r>
              <a:rPr lang="en-US" sz="1400" b="1" smtClean="0"/>
              <a:t>label the structure of an antibody:</a:t>
            </a:r>
            <a:endParaRPr lang="en-US" sz="1400" b="1" dirty="0" smtClean="0"/>
          </a:p>
        </p:txBody>
      </p:sp>
      <p:sp>
        <p:nvSpPr>
          <p:cNvPr id="16" name="TextBox 15"/>
          <p:cNvSpPr txBox="1"/>
          <p:nvPr/>
        </p:nvSpPr>
        <p:spPr>
          <a:xfrm>
            <a:off x="259952" y="5098447"/>
            <a:ext cx="4554438" cy="158370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explain the formation of an antigen-antibody complex?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984351" y="735825"/>
            <a:ext cx="3221803" cy="254663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are monoclonal antibodies? How are they produced?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376115" y="735824"/>
            <a:ext cx="3609056" cy="254663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can monoclonal antibodies be used to target specific cell types?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376116" y="3414128"/>
            <a:ext cx="3609056" cy="331451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can monoclonal antibodies be used </a:t>
            </a:r>
            <a:r>
              <a:rPr lang="en-US" sz="1400" b="1" smtClean="0"/>
              <a:t>in medical diagnosis?</a:t>
            </a:r>
            <a:endParaRPr lang="en-US" sz="1400" b="1" dirty="0" smtClean="0"/>
          </a:p>
        </p:txBody>
      </p:sp>
      <p:sp>
        <p:nvSpPr>
          <p:cNvPr id="20" name="TextBox 19"/>
          <p:cNvSpPr txBox="1"/>
          <p:nvPr/>
        </p:nvSpPr>
        <p:spPr>
          <a:xfrm>
            <a:off x="4984351" y="3414128"/>
            <a:ext cx="3221803" cy="334157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describe the ethical sues associated with the use of monoclonal antibodies?</a:t>
            </a:r>
          </a:p>
        </p:txBody>
      </p:sp>
    </p:spTree>
    <p:extLst>
      <p:ext uri="{BB962C8B-B14F-4D97-AF65-F5344CB8AC3E}">
        <p14:creationId xmlns:p14="http://schemas.microsoft.com/office/powerpoint/2010/main" val="765172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b="1" dirty="0" smtClean="0"/>
              <a:t>Topic 2: Cells - 3.2.4 Cell recognition and the immune system – Vaccination (p115-118)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59953" y="735826"/>
            <a:ext cx="3632110" cy="1507791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What is passive immunity?</a:t>
            </a:r>
            <a:endParaRPr lang="en-US" sz="1400" b="1" dirty="0" smtClean="0"/>
          </a:p>
        </p:txBody>
      </p:sp>
      <p:sp>
        <p:nvSpPr>
          <p:cNvPr id="11" name="TextBox 10"/>
          <p:cNvSpPr txBox="1"/>
          <p:nvPr/>
        </p:nvSpPr>
        <p:spPr>
          <a:xfrm>
            <a:off x="4057207" y="735827"/>
            <a:ext cx="3589405" cy="1507789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active immunity?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811756" y="735827"/>
            <a:ext cx="4173415" cy="1507789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are the differences between active and </a:t>
            </a:r>
            <a:r>
              <a:rPr lang="en-US" sz="1400" b="1" smtClean="0"/>
              <a:t>passive immunity?</a:t>
            </a:r>
            <a:endParaRPr lang="en-US" sz="1400" b="1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4057207" y="2461847"/>
            <a:ext cx="7883675" cy="18919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are the features of an effective vaccination </a:t>
            </a:r>
            <a:r>
              <a:rPr lang="en-US" sz="1400" b="1" dirty="0" err="1" smtClean="0"/>
              <a:t>programme</a:t>
            </a:r>
            <a:r>
              <a:rPr lang="en-US" sz="1400" b="1" dirty="0" smtClean="0"/>
              <a:t>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59953" y="2461847"/>
            <a:ext cx="3632110" cy="18919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a vaccination?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59953" y="4572000"/>
            <a:ext cx="3632110" cy="204883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</a:t>
            </a:r>
            <a:r>
              <a:rPr lang="en-US" sz="1400" b="1" smtClean="0"/>
              <a:t>herd immunity?</a:t>
            </a:r>
            <a:endParaRPr lang="en-US" sz="1400" b="1" dirty="0" smtClean="0"/>
          </a:p>
        </p:txBody>
      </p:sp>
      <p:sp>
        <p:nvSpPr>
          <p:cNvPr id="21" name="TextBox 20"/>
          <p:cNvSpPr txBox="1"/>
          <p:nvPr/>
        </p:nvSpPr>
        <p:spPr>
          <a:xfrm>
            <a:off x="4057207" y="4572000"/>
            <a:ext cx="3754549" cy="204883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Why does  a vaccination rarely eliminate a disease?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976900" y="4572000"/>
            <a:ext cx="3963982" cy="204883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describe the ethical sues associated with the use of vaccines?</a:t>
            </a:r>
          </a:p>
        </p:txBody>
      </p:sp>
    </p:spTree>
    <p:extLst>
      <p:ext uri="{BB962C8B-B14F-4D97-AF65-F5344CB8AC3E}">
        <p14:creationId xmlns:p14="http://schemas.microsoft.com/office/powerpoint/2010/main" val="366943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b="1" dirty="0" smtClean="0"/>
              <a:t>Topic 2: Cells - 3.2.4 Cell recognition and the immune system – H.I.V (p119-121)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59951" y="735826"/>
            <a:ext cx="5424135" cy="594632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Can you describe the structure of the human immunodeficiency virus (HIV) and its replication in helper T cells?</a:t>
            </a:r>
            <a:r>
              <a:rPr lang="en-US" sz="1400" b="1" dirty="0" smtClean="0">
                <a:effectLst/>
              </a:rPr>
              <a:t> </a:t>
            </a:r>
            <a:endParaRPr lang="en-US" sz="1400" b="1" dirty="0" smtClean="0"/>
          </a:p>
        </p:txBody>
      </p:sp>
      <p:sp>
        <p:nvSpPr>
          <p:cNvPr id="11" name="TextBox 10"/>
          <p:cNvSpPr txBox="1"/>
          <p:nvPr/>
        </p:nvSpPr>
        <p:spPr>
          <a:xfrm>
            <a:off x="5862514" y="3343791"/>
            <a:ext cx="2882902" cy="333836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Can you explain how antibodies are used in the ELISA test?</a:t>
            </a:r>
            <a:r>
              <a:rPr lang="en-US" sz="1400" b="1" dirty="0" smtClean="0">
                <a:effectLst/>
              </a:rPr>
              <a:t> </a:t>
            </a:r>
            <a:endParaRPr lang="en-US" sz="1400" b="1" dirty="0" smtClean="0"/>
          </a:p>
        </p:txBody>
      </p:sp>
      <p:sp>
        <p:nvSpPr>
          <p:cNvPr id="14" name="TextBox 13"/>
          <p:cNvSpPr txBox="1"/>
          <p:nvPr/>
        </p:nvSpPr>
        <p:spPr>
          <a:xfrm>
            <a:off x="5862513" y="735826"/>
            <a:ext cx="6122658" cy="247629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Can you explain how HIV causes the symptoms of AIDS?</a:t>
            </a:r>
            <a:r>
              <a:rPr lang="en-US" sz="1400" b="1" dirty="0" smtClean="0">
                <a:effectLst/>
              </a:rPr>
              <a:t> </a:t>
            </a:r>
            <a:endParaRPr lang="en-US" sz="1400" b="1" dirty="0" smtClean="0"/>
          </a:p>
        </p:txBody>
      </p:sp>
      <p:sp>
        <p:nvSpPr>
          <p:cNvPr id="15" name="TextBox 14"/>
          <p:cNvSpPr txBox="1"/>
          <p:nvPr/>
        </p:nvSpPr>
        <p:spPr>
          <a:xfrm>
            <a:off x="8923842" y="3343791"/>
            <a:ext cx="3000133" cy="333836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/>
              <a:t>Can you explain why antibiotics are ineffective against viruses?</a:t>
            </a:r>
            <a:r>
              <a:rPr lang="en-US" sz="1400" b="1" dirty="0" smtClean="0">
                <a:effectLst/>
              </a:rPr>
              <a:t> </a:t>
            </a:r>
            <a:endParaRPr lang="en-US" sz="1400" b="1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78" r="21618"/>
          <a:stretch/>
        </p:blipFill>
        <p:spPr>
          <a:xfrm>
            <a:off x="1660850" y="1508199"/>
            <a:ext cx="2407298" cy="2200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085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261</TotalTime>
  <Words>1352</Words>
  <Application>Microsoft Office PowerPoint</Application>
  <PresentationFormat>Widescreen</PresentationFormat>
  <Paragraphs>192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J M Booth</dc:creator>
  <cp:lastModifiedBy>Patel, Kevin</cp:lastModifiedBy>
  <cp:revision>83</cp:revision>
  <dcterms:created xsi:type="dcterms:W3CDTF">2016-03-19T16:01:33Z</dcterms:created>
  <dcterms:modified xsi:type="dcterms:W3CDTF">2018-11-22T18:09:53Z</dcterms:modified>
</cp:coreProperties>
</file>