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61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6090" autoAdjust="0"/>
    <p:restoredTop sz="94660"/>
  </p:normalViewPr>
  <p:slideViewPr>
    <p:cSldViewPr snapToGrid="0">
      <p:cViewPr varScale="1">
        <p:scale>
          <a:sx n="77" d="100"/>
          <a:sy n="77" d="100"/>
        </p:scale>
        <p:origin x="168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AE717C-1526-4370-911D-7DD241D42983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50F86D-DABD-41C2-B923-63E0621CA9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78501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40D49B-273B-4D63-8ED2-0A604872E92E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46875F-60DE-4107-BE40-1ADF625D54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982932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F632-DEFE-48E5-92E3-C3A67B0F4E5D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08EBF-A525-4210-9A5D-ECAB4A81E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F632-DEFE-48E5-92E3-C3A67B0F4E5D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08EBF-A525-4210-9A5D-ECAB4A81E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785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F632-DEFE-48E5-92E3-C3A67B0F4E5D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08EBF-A525-4210-9A5D-ECAB4A81E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80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F632-DEFE-48E5-92E3-C3A67B0F4E5D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08EBF-A525-4210-9A5D-ECAB4A81E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311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F632-DEFE-48E5-92E3-C3A67B0F4E5D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08EBF-A525-4210-9A5D-ECAB4A81E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285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F632-DEFE-48E5-92E3-C3A67B0F4E5D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08EBF-A525-4210-9A5D-ECAB4A81E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482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F632-DEFE-48E5-92E3-C3A67B0F4E5D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08EBF-A525-4210-9A5D-ECAB4A81E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590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F632-DEFE-48E5-92E3-C3A67B0F4E5D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08EBF-A525-4210-9A5D-ECAB4A81E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27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F632-DEFE-48E5-92E3-C3A67B0F4E5D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08EBF-A525-4210-9A5D-ECAB4A81E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994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F632-DEFE-48E5-92E3-C3A67B0F4E5D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08EBF-A525-4210-9A5D-ECAB4A81E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115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F632-DEFE-48E5-92E3-C3A67B0F4E5D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08EBF-A525-4210-9A5D-ECAB4A81E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383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8F632-DEFE-48E5-92E3-C3A67B0F4E5D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08EBF-A525-4210-9A5D-ECAB4A81E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495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://eatseasonably.co.uk/what-to-eat-now/calendar/" TargetMode="External"/><Relationship Id="rId18" Type="http://schemas.openxmlformats.org/officeDocument/2006/relationships/image" Target="../media/image16.jpeg"/><Relationship Id="rId26" Type="http://schemas.openxmlformats.org/officeDocument/2006/relationships/image" Target="../media/image24.jpeg"/><Relationship Id="rId3" Type="http://schemas.openxmlformats.org/officeDocument/2006/relationships/image" Target="../media/image2.png"/><Relationship Id="rId21" Type="http://schemas.openxmlformats.org/officeDocument/2006/relationships/image" Target="../media/image19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5.jpeg"/><Relationship Id="rId25" Type="http://schemas.openxmlformats.org/officeDocument/2006/relationships/image" Target="../media/image23.jpeg"/><Relationship Id="rId2" Type="http://schemas.openxmlformats.org/officeDocument/2006/relationships/image" Target="../media/image1.png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2.jpeg"/><Relationship Id="rId5" Type="http://schemas.openxmlformats.org/officeDocument/2006/relationships/image" Target="../media/image4.png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28" Type="http://schemas.openxmlformats.org/officeDocument/2006/relationships/image" Target="../media/image26.jpeg"/><Relationship Id="rId10" Type="http://schemas.openxmlformats.org/officeDocument/2006/relationships/image" Target="../media/image9.png"/><Relationship Id="rId19" Type="http://schemas.openxmlformats.org/officeDocument/2006/relationships/image" Target="../media/image17.jpeg"/><Relationship Id="rId31" Type="http://schemas.openxmlformats.org/officeDocument/2006/relationships/image" Target="../media/image2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2.png"/><Relationship Id="rId22" Type="http://schemas.openxmlformats.org/officeDocument/2006/relationships/image" Target="../media/image20.jpeg"/><Relationship Id="rId27" Type="http://schemas.openxmlformats.org/officeDocument/2006/relationships/image" Target="../media/image25.jpeg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60485" y="90962"/>
            <a:ext cx="3954315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5">
                    <a:lumMod val="75000"/>
                  </a:schemeClr>
                </a:solidFill>
              </a:rPr>
              <a:t>Year 8  Food - Choice &amp; Provenance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Right Arrow 4"/>
          <p:cNvSpPr/>
          <p:nvPr/>
        </p:nvSpPr>
        <p:spPr>
          <a:xfrm rot="5400000">
            <a:off x="6915007" y="1566157"/>
            <a:ext cx="285841" cy="402629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 rot="16200000">
            <a:off x="8404639" y="1098879"/>
            <a:ext cx="257289" cy="402629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6754391" y="1404901"/>
            <a:ext cx="2212691" cy="25731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214568" y="746584"/>
            <a:ext cx="1664408" cy="44924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28641" y="733249"/>
            <a:ext cx="1726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Different Types of Food Production</a:t>
            </a:r>
            <a:endParaRPr lang="en-GB" sz="1400" b="1" dirty="0">
              <a:solidFill>
                <a:schemeClr val="accent2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83877" y="1381133"/>
            <a:ext cx="22014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Local and Seasonal Foods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5189632" y="616874"/>
            <a:ext cx="1223115" cy="948999"/>
            <a:chOff x="731520" y="2205603"/>
            <a:chExt cx="4775019" cy="4122785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31521" y="2205603"/>
              <a:ext cx="4775018" cy="220964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31520" y="4438627"/>
              <a:ext cx="4775018" cy="1889761"/>
            </a:xfrm>
            <a:prstGeom prst="rect">
              <a:avLst/>
            </a:prstGeom>
          </p:spPr>
        </p:pic>
      </p:grpSp>
      <p:sp>
        <p:nvSpPr>
          <p:cNvPr id="17" name="Rectangle 16"/>
          <p:cNvSpPr/>
          <p:nvPr/>
        </p:nvSpPr>
        <p:spPr>
          <a:xfrm>
            <a:off x="160485" y="668747"/>
            <a:ext cx="4676706" cy="571605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37929" y="106118"/>
            <a:ext cx="674861" cy="47623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9" name="Rectangle 18"/>
          <p:cNvSpPr/>
          <p:nvPr/>
        </p:nvSpPr>
        <p:spPr>
          <a:xfrm>
            <a:off x="5005746" y="556645"/>
            <a:ext cx="4735155" cy="3830549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963004"/>
              </p:ext>
            </p:extLst>
          </p:nvPr>
        </p:nvGraphicFramePr>
        <p:xfrm>
          <a:off x="3566630" y="4931038"/>
          <a:ext cx="1248052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8052">
                  <a:extLst>
                    <a:ext uri="{9D8B030D-6E8A-4147-A177-3AD203B41FA5}">
                      <a16:colId xmlns:a16="http://schemas.microsoft.com/office/drawing/2014/main" val="32064929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rgbClr val="212B32"/>
                          </a:solidFill>
                        </a:rPr>
                        <a:t>Foods</a:t>
                      </a:r>
                      <a:r>
                        <a:rPr lang="en-GB" sz="1100" b="1" baseline="0" dirty="0" smtClean="0">
                          <a:solidFill>
                            <a:srgbClr val="212B32"/>
                          </a:solidFill>
                        </a:rPr>
                        <a:t>:</a:t>
                      </a:r>
                      <a:endParaRPr lang="en-GB" sz="1100" b="1" dirty="0" smtClean="0">
                        <a:solidFill>
                          <a:srgbClr val="212B32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9292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dirty="0" smtClean="0"/>
                        <a:t>Sugar, bananas,</a:t>
                      </a:r>
                      <a:r>
                        <a:rPr lang="en-GB" sz="1100" b="1" u="none" baseline="0" dirty="0" smtClean="0"/>
                        <a:t> coffee, tea</a:t>
                      </a:r>
                      <a:endParaRPr lang="en-GB" sz="1100" b="1" u="none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7655147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0248257"/>
              </p:ext>
            </p:extLst>
          </p:nvPr>
        </p:nvGraphicFramePr>
        <p:xfrm>
          <a:off x="3566630" y="2378650"/>
          <a:ext cx="1248052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8052">
                  <a:extLst>
                    <a:ext uri="{9D8B030D-6E8A-4147-A177-3AD203B41FA5}">
                      <a16:colId xmlns:a16="http://schemas.microsoft.com/office/drawing/2014/main" val="3206492992"/>
                    </a:ext>
                  </a:extLst>
                </a:gridCol>
              </a:tblGrid>
              <a:tr h="13195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rgbClr val="212B32"/>
                          </a:solidFill>
                        </a:rPr>
                        <a:t>Foods</a:t>
                      </a:r>
                      <a:r>
                        <a:rPr lang="en-GB" sz="1100" b="1" baseline="0" dirty="0" smtClean="0">
                          <a:solidFill>
                            <a:srgbClr val="212B32"/>
                          </a:solidFill>
                        </a:rPr>
                        <a:t>:</a:t>
                      </a:r>
                      <a:endParaRPr lang="en-GB" sz="1100" b="1" dirty="0" smtClean="0">
                        <a:solidFill>
                          <a:srgbClr val="212B32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9292997"/>
                  </a:ext>
                </a:extLst>
              </a:tr>
              <a:tr h="15418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dirty="0" smtClean="0"/>
                        <a:t>Eggs, meat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7655147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9835974"/>
              </p:ext>
            </p:extLst>
          </p:nvPr>
        </p:nvGraphicFramePr>
        <p:xfrm>
          <a:off x="3570961" y="1423515"/>
          <a:ext cx="1248052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8052">
                  <a:extLst>
                    <a:ext uri="{9D8B030D-6E8A-4147-A177-3AD203B41FA5}">
                      <a16:colId xmlns:a16="http://schemas.microsoft.com/office/drawing/2014/main" val="3206492992"/>
                    </a:ext>
                  </a:extLst>
                </a:gridCol>
              </a:tblGrid>
              <a:tr h="23570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rgbClr val="212B32"/>
                          </a:solidFill>
                        </a:rPr>
                        <a:t>Foods</a:t>
                      </a:r>
                      <a:r>
                        <a:rPr lang="en-GB" sz="1100" b="1" baseline="0" dirty="0" smtClean="0">
                          <a:solidFill>
                            <a:srgbClr val="212B32"/>
                          </a:solidFill>
                        </a:rPr>
                        <a:t>:</a:t>
                      </a:r>
                      <a:endParaRPr lang="en-GB" sz="1100" b="1" dirty="0" smtClean="0">
                        <a:solidFill>
                          <a:srgbClr val="212B32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9292997"/>
                  </a:ext>
                </a:extLst>
              </a:tr>
              <a:tr h="3512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dirty="0" smtClean="0"/>
                        <a:t>Milk, cheese, yoghurt, poultry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7655147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2578910"/>
              </p:ext>
            </p:extLst>
          </p:nvPr>
        </p:nvGraphicFramePr>
        <p:xfrm>
          <a:off x="3566630" y="5810451"/>
          <a:ext cx="1248052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8052">
                  <a:extLst>
                    <a:ext uri="{9D8B030D-6E8A-4147-A177-3AD203B41FA5}">
                      <a16:colId xmlns:a16="http://schemas.microsoft.com/office/drawing/2014/main" val="3206492992"/>
                    </a:ext>
                  </a:extLst>
                </a:gridCol>
              </a:tblGrid>
              <a:tr h="1963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rgbClr val="212B32"/>
                          </a:solidFill>
                        </a:rPr>
                        <a:t>Foods</a:t>
                      </a:r>
                      <a:r>
                        <a:rPr lang="en-GB" sz="1100" b="1" baseline="0" dirty="0" smtClean="0">
                          <a:solidFill>
                            <a:srgbClr val="212B32"/>
                          </a:solidFill>
                        </a:rPr>
                        <a:t>:</a:t>
                      </a:r>
                      <a:endParaRPr lang="en-GB" sz="1100" b="1" dirty="0" smtClean="0">
                        <a:solidFill>
                          <a:srgbClr val="212B32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9292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dirty="0" smtClean="0"/>
                        <a:t>Fish, seafood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7655147"/>
                  </a:ext>
                </a:extLst>
              </a:tr>
            </a:tbl>
          </a:graphicData>
        </a:graphic>
      </p:graphicFrame>
      <p:sp>
        <p:nvSpPr>
          <p:cNvPr id="24" name="Rectangle 23"/>
          <p:cNvSpPr/>
          <p:nvPr/>
        </p:nvSpPr>
        <p:spPr>
          <a:xfrm>
            <a:off x="6397726" y="619513"/>
            <a:ext cx="326813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rgbClr val="00B0F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Locally Sourced Foods </a:t>
            </a:r>
            <a:r>
              <a:rPr lang="en-GB" sz="1100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– A way of reducing food miles is to buy locally sourced foods, these are also seasonal and can sometimes be organic too.</a:t>
            </a:r>
            <a:endParaRPr lang="en-US" sz="1100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0803" y="4866357"/>
            <a:ext cx="683491" cy="79845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107" y="1281213"/>
            <a:ext cx="799133" cy="8009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917" y="4011746"/>
            <a:ext cx="802176" cy="80217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760" y="2196976"/>
            <a:ext cx="792480" cy="792480"/>
          </a:xfrm>
          <a:prstGeom prst="rect">
            <a:avLst/>
          </a:prstGeom>
        </p:spPr>
      </p:pic>
      <p:pic>
        <p:nvPicPr>
          <p:cNvPr id="29" name="Picture 28" descr="Macintosh HD:Users:andrewwhitehead:Desktop:Unknown-1.jpeg"/>
          <p:cNvPicPr/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1108" y="5769433"/>
            <a:ext cx="798826" cy="55537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710594"/>
              </p:ext>
            </p:extLst>
          </p:nvPr>
        </p:nvGraphicFramePr>
        <p:xfrm>
          <a:off x="3566630" y="4067375"/>
          <a:ext cx="1248052" cy="655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8052">
                  <a:extLst>
                    <a:ext uri="{9D8B030D-6E8A-4147-A177-3AD203B41FA5}">
                      <a16:colId xmlns:a16="http://schemas.microsoft.com/office/drawing/2014/main" val="32064929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rgbClr val="212B32"/>
                          </a:solidFill>
                        </a:rPr>
                        <a:t>Foods</a:t>
                      </a:r>
                      <a:r>
                        <a:rPr lang="en-GB" sz="1100" b="1" baseline="0" dirty="0" smtClean="0">
                          <a:solidFill>
                            <a:srgbClr val="212B32"/>
                          </a:solidFill>
                        </a:rPr>
                        <a:t>:</a:t>
                      </a:r>
                      <a:endParaRPr lang="en-GB" sz="1100" b="1" dirty="0" smtClean="0">
                        <a:solidFill>
                          <a:srgbClr val="212B32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9292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none" dirty="0" smtClean="0"/>
                        <a:t>Eggs, chicken,</a:t>
                      </a:r>
                      <a:r>
                        <a:rPr lang="en-GB" sz="1000" b="1" u="none" baseline="0" dirty="0" smtClean="0"/>
                        <a:t>  fruit and vegetables</a:t>
                      </a:r>
                      <a:endParaRPr lang="en-GB" sz="1000" b="1" u="none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7655147"/>
                  </a:ext>
                </a:extLst>
              </a:tr>
            </a:tbl>
          </a:graphicData>
        </a:graphic>
      </p:graphicFrame>
      <p:sp>
        <p:nvSpPr>
          <p:cNvPr id="31" name="Rectangle 30"/>
          <p:cNvSpPr/>
          <p:nvPr/>
        </p:nvSpPr>
        <p:spPr>
          <a:xfrm>
            <a:off x="1892916" y="761892"/>
            <a:ext cx="3021661" cy="454562"/>
          </a:xfrm>
          <a:prstGeom prst="rect">
            <a:avLst/>
          </a:prstGeom>
          <a:noFill/>
          <a:ln>
            <a:noFill/>
          </a:ln>
        </p:spPr>
        <p:txBody>
          <a:bodyPr wrap="square" lIns="84406" tIns="42203" rIns="84406" bIns="42203">
            <a:spAutoFit/>
          </a:bodyPr>
          <a:lstStyle/>
          <a:p>
            <a:pPr algn="ctr"/>
            <a:r>
              <a:rPr lang="en-US" sz="1200" b="1" dirty="0">
                <a:ln w="12700">
                  <a:noFill/>
                  <a:prstDash val="solid"/>
                </a:ln>
                <a:solidFill>
                  <a:srgbClr val="00B0F0"/>
                </a:solidFill>
              </a:rPr>
              <a:t>Where does our food come from, how is it produced and why do we need to know?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61680" y="5037090"/>
            <a:ext cx="27399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The </a:t>
            </a:r>
            <a:r>
              <a:rPr lang="en-GB" sz="1100" b="1" dirty="0">
                <a:solidFill>
                  <a:srgbClr val="00B0F0"/>
                </a:solidFill>
              </a:rPr>
              <a:t>farmer</a:t>
            </a:r>
            <a:r>
              <a:rPr lang="en-GB" sz="1100" b="1" dirty="0"/>
              <a:t> </a:t>
            </a:r>
            <a:r>
              <a:rPr lang="en-GB" sz="1100" dirty="0"/>
              <a:t>gets a </a:t>
            </a:r>
            <a:r>
              <a:rPr lang="en-GB" sz="1100" b="1" dirty="0">
                <a:solidFill>
                  <a:srgbClr val="00B0F0"/>
                </a:solidFill>
              </a:rPr>
              <a:t>fair price </a:t>
            </a:r>
            <a:r>
              <a:rPr lang="en-GB" sz="1100" dirty="0"/>
              <a:t>for his produce and fair working and living conditions. </a:t>
            </a:r>
          </a:p>
        </p:txBody>
      </p:sp>
      <p:sp>
        <p:nvSpPr>
          <p:cNvPr id="33" name="Rectangle 32"/>
          <p:cNvSpPr/>
          <p:nvPr/>
        </p:nvSpPr>
        <p:spPr>
          <a:xfrm>
            <a:off x="966599" y="5773720"/>
            <a:ext cx="261627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/>
              <a:t>Using </a:t>
            </a:r>
            <a:r>
              <a:rPr lang="en-GB" sz="1100" b="1" dirty="0">
                <a:solidFill>
                  <a:srgbClr val="00B0F0"/>
                </a:solidFill>
              </a:rPr>
              <a:t>sustainable methods </a:t>
            </a:r>
            <a:r>
              <a:rPr lang="en-GB" sz="1100" dirty="0"/>
              <a:t>of fishing to prevent the decline in number of</a:t>
            </a:r>
            <a:r>
              <a:rPr lang="en-GB" sz="1100" dirty="0">
                <a:solidFill>
                  <a:srgbClr val="00B0F0"/>
                </a:solidFill>
              </a:rPr>
              <a:t> </a:t>
            </a:r>
            <a:r>
              <a:rPr lang="en-GB" sz="1100" b="1" dirty="0">
                <a:solidFill>
                  <a:srgbClr val="00B0F0"/>
                </a:solidFill>
              </a:rPr>
              <a:t>fish</a:t>
            </a:r>
            <a:r>
              <a:rPr lang="en-GB" sz="1100" dirty="0">
                <a:solidFill>
                  <a:srgbClr val="00B0F0"/>
                </a:solidFill>
              </a:rPr>
              <a:t> </a:t>
            </a:r>
            <a:r>
              <a:rPr lang="en-GB" sz="1100" dirty="0"/>
              <a:t>in our seas.</a:t>
            </a:r>
          </a:p>
        </p:txBody>
      </p:sp>
      <p:sp>
        <p:nvSpPr>
          <p:cNvPr id="34" name="Rectangle 33"/>
          <p:cNvSpPr/>
          <p:nvPr/>
        </p:nvSpPr>
        <p:spPr>
          <a:xfrm>
            <a:off x="966599" y="2323202"/>
            <a:ext cx="263514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/>
              <a:t>The</a:t>
            </a:r>
            <a:r>
              <a:rPr lang="en-GB" sz="1100" b="1" dirty="0"/>
              <a:t> </a:t>
            </a:r>
            <a:r>
              <a:rPr lang="en-GB" sz="1100" b="1" dirty="0">
                <a:solidFill>
                  <a:srgbClr val="00B0F0"/>
                </a:solidFill>
              </a:rPr>
              <a:t>animals</a:t>
            </a:r>
            <a:r>
              <a:rPr lang="en-GB" sz="1100" b="1" dirty="0"/>
              <a:t> </a:t>
            </a:r>
            <a:r>
              <a:rPr lang="en-GB" sz="1100" dirty="0"/>
              <a:t>have access to outdoor space and can live naturally. The </a:t>
            </a:r>
            <a:r>
              <a:rPr lang="en-GB" sz="1100" b="1" dirty="0">
                <a:solidFill>
                  <a:srgbClr val="00B0F0"/>
                </a:solidFill>
              </a:rPr>
              <a:t>welfare</a:t>
            </a:r>
            <a:r>
              <a:rPr lang="en-GB" sz="1100" dirty="0"/>
              <a:t> standards are high.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6341206" y="1851795"/>
            <a:ext cx="252367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rgbClr val="00B0F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Seasonal Foods </a:t>
            </a:r>
            <a:r>
              <a:rPr lang="en-GB" sz="1100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- Foods that are harvested and eaten in the season they are naturally ready to eat.</a:t>
            </a:r>
            <a:endParaRPr lang="en-US" sz="1100" dirty="0"/>
          </a:p>
        </p:txBody>
      </p:sp>
      <p:sp>
        <p:nvSpPr>
          <p:cNvPr id="36" name="Rectangle 35"/>
          <p:cNvSpPr/>
          <p:nvPr/>
        </p:nvSpPr>
        <p:spPr>
          <a:xfrm>
            <a:off x="940001" y="4036446"/>
            <a:ext cx="27319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/>
              <a:t>This means the food has been produced without using any chemicals. Only </a:t>
            </a:r>
            <a:r>
              <a:rPr lang="en-GB" sz="1100" b="1" dirty="0">
                <a:solidFill>
                  <a:srgbClr val="00B0F0"/>
                </a:solidFill>
              </a:rPr>
              <a:t>natural fertilisers and pesticides </a:t>
            </a:r>
            <a:r>
              <a:rPr lang="en-GB" sz="1100" dirty="0"/>
              <a:t>are used to help the crops grow.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058" y="3021328"/>
            <a:ext cx="829714" cy="893776"/>
          </a:xfrm>
          <a:prstGeom prst="rect">
            <a:avLst/>
          </a:prstGeom>
        </p:spPr>
      </p:pic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22112"/>
              </p:ext>
            </p:extLst>
          </p:nvPr>
        </p:nvGraphicFramePr>
        <p:xfrm>
          <a:off x="3566630" y="3254816"/>
          <a:ext cx="1248052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8052">
                  <a:extLst>
                    <a:ext uri="{9D8B030D-6E8A-4147-A177-3AD203B41FA5}">
                      <a16:colId xmlns:a16="http://schemas.microsoft.com/office/drawing/2014/main" val="32064929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rgbClr val="212B32"/>
                          </a:solidFill>
                        </a:rPr>
                        <a:t>Foods</a:t>
                      </a:r>
                      <a:r>
                        <a:rPr lang="en-GB" sz="1100" b="1" baseline="0" dirty="0" smtClean="0">
                          <a:solidFill>
                            <a:srgbClr val="212B32"/>
                          </a:solidFill>
                        </a:rPr>
                        <a:t>:</a:t>
                      </a:r>
                      <a:endParaRPr lang="en-GB" sz="1100" b="1" dirty="0" smtClean="0">
                        <a:solidFill>
                          <a:srgbClr val="212B32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9292997"/>
                  </a:ext>
                </a:extLst>
              </a:tr>
              <a:tr h="1342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dirty="0" smtClean="0"/>
                        <a:t>Eggs, meat &amp; fish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7655147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947193" y="3200300"/>
            <a:ext cx="267821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/>
              <a:t>Foods that have this label mean the </a:t>
            </a:r>
            <a:r>
              <a:rPr lang="en-GB" sz="1100" b="1" dirty="0">
                <a:solidFill>
                  <a:srgbClr val="00B0F0"/>
                </a:solidFill>
              </a:rPr>
              <a:t>animals</a:t>
            </a:r>
            <a:r>
              <a:rPr lang="en-GB" sz="1100" b="1" dirty="0"/>
              <a:t> </a:t>
            </a:r>
            <a:r>
              <a:rPr lang="en-GB" sz="1100" dirty="0"/>
              <a:t>have had a good life and have been treated with respect</a:t>
            </a:r>
          </a:p>
        </p:txBody>
      </p:sp>
      <p:sp>
        <p:nvSpPr>
          <p:cNvPr id="40" name="Rectangle 39"/>
          <p:cNvSpPr/>
          <p:nvPr/>
        </p:nvSpPr>
        <p:spPr>
          <a:xfrm>
            <a:off x="966601" y="1267151"/>
            <a:ext cx="2727612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b="1" dirty="0">
                <a:solidFill>
                  <a:srgbClr val="00B0F0"/>
                </a:solidFill>
              </a:rPr>
              <a:t>Red Tractor</a:t>
            </a:r>
            <a:r>
              <a:rPr lang="en-US" sz="1100" dirty="0">
                <a:solidFill>
                  <a:srgbClr val="00B0F0"/>
                </a:solidFill>
              </a:rPr>
              <a:t> </a:t>
            </a:r>
            <a:r>
              <a:rPr lang="en-US" sz="1100" dirty="0"/>
              <a:t>is a food assurance scheme showing the food has been farmed, processed and packed in the </a:t>
            </a:r>
            <a:r>
              <a:rPr lang="en-US" sz="1100" b="1" dirty="0">
                <a:solidFill>
                  <a:srgbClr val="00B0F0"/>
                </a:solidFill>
              </a:rPr>
              <a:t>UK</a:t>
            </a:r>
            <a:r>
              <a:rPr lang="en-US" sz="1100" dirty="0"/>
              <a:t>. It is </a:t>
            </a:r>
            <a:r>
              <a:rPr lang="en-US" sz="1100" b="1" dirty="0">
                <a:solidFill>
                  <a:srgbClr val="00B0F0"/>
                </a:solidFill>
              </a:rPr>
              <a:t>traceable, </a:t>
            </a:r>
            <a:r>
              <a:rPr lang="en-US" sz="1100" dirty="0"/>
              <a:t>safe to eat and has been produced responsibly. </a:t>
            </a:r>
            <a:endParaRPr lang="en-GB" sz="1100" dirty="0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64361" y="1628223"/>
            <a:ext cx="1050553" cy="812661"/>
          </a:xfrm>
          <a:prstGeom prst="rect">
            <a:avLst/>
          </a:prstGeom>
        </p:spPr>
      </p:pic>
      <p:sp>
        <p:nvSpPr>
          <p:cNvPr id="42" name="Rectangle 41"/>
          <p:cNvSpPr/>
          <p:nvPr/>
        </p:nvSpPr>
        <p:spPr>
          <a:xfrm>
            <a:off x="5181792" y="2485399"/>
            <a:ext cx="419294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Most </a:t>
            </a:r>
            <a:r>
              <a:rPr lang="en-US" sz="1100" b="1" dirty="0">
                <a:solidFill>
                  <a:srgbClr val="00B0F0"/>
                </a:solidFill>
              </a:rPr>
              <a:t>UK-grown fruit and vegetables </a:t>
            </a:r>
            <a:r>
              <a:rPr lang="en-US" sz="1100" dirty="0"/>
              <a:t>are not available all year round.</a:t>
            </a: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4882" y="1804399"/>
            <a:ext cx="908771" cy="742563"/>
          </a:xfrm>
          <a:prstGeom prst="rect">
            <a:avLst/>
          </a:prstGeom>
        </p:spPr>
      </p:pic>
      <p:sp>
        <p:nvSpPr>
          <p:cNvPr id="44" name="Rectangle 43"/>
          <p:cNvSpPr/>
          <p:nvPr/>
        </p:nvSpPr>
        <p:spPr>
          <a:xfrm>
            <a:off x="7807576" y="3871468"/>
            <a:ext cx="196695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hlinkClick r:id="rId13"/>
              </a:rPr>
              <a:t>http://eatseasonably.co.uk/what-to-eat-now/calendar/</a:t>
            </a:r>
            <a:endParaRPr lang="en-GB" sz="1100" b="1" dirty="0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18436" y="2778827"/>
            <a:ext cx="1720291" cy="1027198"/>
          </a:xfrm>
          <a:prstGeom prst="rect">
            <a:avLst/>
          </a:prstGeom>
        </p:spPr>
      </p:pic>
      <p:grpSp>
        <p:nvGrpSpPr>
          <p:cNvPr id="46" name="Group 45"/>
          <p:cNvGrpSpPr/>
          <p:nvPr/>
        </p:nvGrpSpPr>
        <p:grpSpPr>
          <a:xfrm>
            <a:off x="5153436" y="2732623"/>
            <a:ext cx="2286751" cy="1652541"/>
            <a:chOff x="4822791" y="4105475"/>
            <a:chExt cx="2286751" cy="1652541"/>
          </a:xfrm>
        </p:grpSpPr>
        <p:sp>
          <p:nvSpPr>
            <p:cNvPr id="47" name="Rectangle 46"/>
            <p:cNvSpPr/>
            <p:nvPr/>
          </p:nvSpPr>
          <p:spPr>
            <a:xfrm>
              <a:off x="6527249" y="5504100"/>
              <a:ext cx="582293" cy="2539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050" b="1" dirty="0">
                  <a:solidFill>
                    <a:srgbClr val="00B0F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Winter </a:t>
              </a:r>
              <a:endParaRPr lang="en-US" sz="1050" dirty="0">
                <a:solidFill>
                  <a:srgbClr val="00B0F0"/>
                </a:solidFill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5385388" y="5504100"/>
              <a:ext cx="674428" cy="2539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050" b="1" dirty="0">
                  <a:solidFill>
                    <a:srgbClr val="00B0F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Summer </a:t>
              </a:r>
              <a:endParaRPr lang="en-US" sz="1050" dirty="0">
                <a:solidFill>
                  <a:srgbClr val="00B0F0"/>
                </a:solidFill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969914" y="5504100"/>
              <a:ext cx="681867" cy="2539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050" b="1" dirty="0">
                  <a:solidFill>
                    <a:srgbClr val="00B0F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Autumn </a:t>
              </a:r>
              <a:endParaRPr lang="en-US" sz="1050" dirty="0">
                <a:solidFill>
                  <a:srgbClr val="00B0F0"/>
                </a:solidFill>
              </a:endParaRPr>
            </a:p>
          </p:txBody>
        </p:sp>
        <p:pic>
          <p:nvPicPr>
            <p:cNvPr id="50" name="Picture 49" descr="Unknown-13.jpeg"/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94499" y="5234192"/>
              <a:ext cx="507709" cy="335352"/>
            </a:xfrm>
            <a:prstGeom prst="rect">
              <a:avLst/>
            </a:prstGeom>
            <a:noFill/>
          </p:spPr>
        </p:pic>
        <p:pic>
          <p:nvPicPr>
            <p:cNvPr id="51" name="Picture 50" descr="Unknown-15.jpeg"/>
            <p:cNvPicPr>
              <a:picLocks noChangeAspect="1"/>
            </p:cNvPicPr>
            <p:nvPr/>
          </p:nvPicPr>
          <p:blipFill rotWithShape="1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90992" y="4120360"/>
              <a:ext cx="460424" cy="398099"/>
            </a:xfrm>
            <a:prstGeom prst="rect">
              <a:avLst/>
            </a:prstGeom>
            <a:noFill/>
          </p:spPr>
        </p:pic>
        <p:pic>
          <p:nvPicPr>
            <p:cNvPr id="52" name="Picture 51" descr="Unknown-14.jpeg"/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76079" y="4834142"/>
              <a:ext cx="526129" cy="398121"/>
            </a:xfrm>
            <a:prstGeom prst="rect">
              <a:avLst/>
            </a:prstGeom>
            <a:noFill/>
          </p:spPr>
        </p:pic>
        <p:pic>
          <p:nvPicPr>
            <p:cNvPr id="53" name="Picture 52" descr="Unknown-9.jpeg"/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38041" y="5216327"/>
              <a:ext cx="491579" cy="346704"/>
            </a:xfrm>
            <a:prstGeom prst="rect">
              <a:avLst/>
            </a:prstGeom>
            <a:noFill/>
          </p:spPr>
        </p:pic>
        <p:pic>
          <p:nvPicPr>
            <p:cNvPr id="54" name="Picture 53" descr="Unknown-20.jpeg"/>
            <p:cNvPicPr>
              <a:picLocks noChangeAspect="1"/>
            </p:cNvPicPr>
            <p:nvPr/>
          </p:nvPicPr>
          <p:blipFill rotWithShape="1"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19729" y="4105475"/>
              <a:ext cx="287496" cy="363894"/>
            </a:xfrm>
            <a:prstGeom prst="rect">
              <a:avLst/>
            </a:prstGeom>
            <a:noFill/>
          </p:spPr>
        </p:pic>
        <p:pic>
          <p:nvPicPr>
            <p:cNvPr id="55" name="Picture 54" descr="Unknown-16.jpeg"/>
            <p:cNvPicPr>
              <a:picLocks noChangeAspect="1"/>
            </p:cNvPicPr>
            <p:nvPr/>
          </p:nvPicPr>
          <p:blipFill rotWithShape="1"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083846" y="4518077"/>
              <a:ext cx="334219" cy="305065"/>
            </a:xfrm>
            <a:prstGeom prst="rect">
              <a:avLst/>
            </a:prstGeom>
            <a:noFill/>
          </p:spPr>
        </p:pic>
        <p:pic>
          <p:nvPicPr>
            <p:cNvPr id="56" name="Picture 55" descr="Unknown-17.jpeg"/>
            <p:cNvPicPr>
              <a:picLocks noChangeAspect="1"/>
            </p:cNvPicPr>
            <p:nvPr/>
          </p:nvPicPr>
          <p:blipFill rotWithShape="1"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072683" y="4852660"/>
              <a:ext cx="392503" cy="317099"/>
            </a:xfrm>
            <a:prstGeom prst="rect">
              <a:avLst/>
            </a:prstGeom>
            <a:noFill/>
          </p:spPr>
        </p:pic>
        <p:pic>
          <p:nvPicPr>
            <p:cNvPr id="57" name="Picture 56" descr="Unknown-26.jpeg"/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99837" y="4846365"/>
              <a:ext cx="477865" cy="374962"/>
            </a:xfrm>
            <a:prstGeom prst="rect">
              <a:avLst/>
            </a:prstGeom>
            <a:noFill/>
          </p:spPr>
        </p:pic>
        <p:pic>
          <p:nvPicPr>
            <p:cNvPr id="58" name="Picture 57" descr="Unknown-24.jpeg"/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87123" y="4470445"/>
              <a:ext cx="505652" cy="341368"/>
            </a:xfrm>
            <a:prstGeom prst="rect">
              <a:avLst/>
            </a:prstGeom>
            <a:noFill/>
          </p:spPr>
        </p:pic>
        <p:pic>
          <p:nvPicPr>
            <p:cNvPr id="59" name="Picture 58" descr="Unknown-27.jpeg"/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08344" y="5202790"/>
              <a:ext cx="590400" cy="369937"/>
            </a:xfrm>
            <a:prstGeom prst="rect">
              <a:avLst/>
            </a:prstGeom>
            <a:noFill/>
          </p:spPr>
        </p:pic>
        <p:pic>
          <p:nvPicPr>
            <p:cNvPr id="60" name="Picture 59" descr="images-1.jpeg"/>
            <p:cNvPicPr>
              <a:picLocks noChangeAspect="1"/>
            </p:cNvPicPr>
            <p:nvPr/>
          </p:nvPicPr>
          <p:blipFill rotWithShape="1"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504998" y="4513725"/>
              <a:ext cx="491084" cy="332640"/>
            </a:xfrm>
            <a:prstGeom prst="rect">
              <a:avLst/>
            </a:prstGeom>
            <a:noFill/>
          </p:spPr>
        </p:pic>
        <p:sp>
          <p:nvSpPr>
            <p:cNvPr id="61" name="Rectangle 60"/>
            <p:cNvSpPr/>
            <p:nvPr/>
          </p:nvSpPr>
          <p:spPr>
            <a:xfrm>
              <a:off x="4895719" y="5504100"/>
              <a:ext cx="1837221" cy="2539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050" b="1" dirty="0">
                  <a:solidFill>
                    <a:srgbClr val="00B0F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Spring </a:t>
              </a:r>
              <a:endParaRPr lang="en-US" sz="1050" dirty="0">
                <a:solidFill>
                  <a:srgbClr val="00B0F0"/>
                </a:solidFill>
              </a:endParaRPr>
            </a:p>
          </p:txBody>
        </p:sp>
        <p:pic>
          <p:nvPicPr>
            <p:cNvPr id="62" name="Picture 61" descr="Unknown-8.jpeg"/>
            <p:cNvPicPr>
              <a:picLocks noChangeAspect="1"/>
            </p:cNvPicPr>
            <p:nvPr/>
          </p:nvPicPr>
          <p:blipFill rotWithShape="1"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822791" y="4828166"/>
              <a:ext cx="614155" cy="355607"/>
            </a:xfrm>
            <a:prstGeom prst="rect">
              <a:avLst/>
            </a:prstGeom>
          </p:spPr>
        </p:pic>
        <p:pic>
          <p:nvPicPr>
            <p:cNvPr id="63" name="Picture 62" descr="Unknown-5.jpeg"/>
            <p:cNvPicPr>
              <a:picLocks noChangeAspect="1"/>
            </p:cNvPicPr>
            <p:nvPr/>
          </p:nvPicPr>
          <p:blipFill rotWithShape="1"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894981" y="4553479"/>
              <a:ext cx="539590" cy="295323"/>
            </a:xfrm>
            <a:prstGeom prst="rect">
              <a:avLst/>
            </a:prstGeom>
          </p:spPr>
        </p:pic>
        <p:pic>
          <p:nvPicPr>
            <p:cNvPr id="64" name="Picture 63" descr="Unknown-7.jpeg"/>
            <p:cNvPicPr>
              <a:picLocks noChangeAspect="1"/>
            </p:cNvPicPr>
            <p:nvPr/>
          </p:nvPicPr>
          <p:blipFill rotWithShape="1"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911836" y="4115523"/>
              <a:ext cx="492658" cy="452615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 rotWithShape="1">
            <a:blip r:embed="rId2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052587" y="5187788"/>
              <a:ext cx="453992" cy="379513"/>
            </a:xfrm>
            <a:prstGeom prst="rect">
              <a:avLst/>
            </a:prstGeom>
          </p:spPr>
        </p:pic>
        <p:pic>
          <p:nvPicPr>
            <p:cNvPr id="66" name="Picture 65" descr="Unknown-22.jpeg"/>
            <p:cNvPicPr>
              <a:picLocks noChangeAspect="1"/>
            </p:cNvPicPr>
            <p:nvPr/>
          </p:nvPicPr>
          <p:blipFill>
            <a:blip r:embed="rId3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82369" y="4113989"/>
              <a:ext cx="448982" cy="379947"/>
            </a:xfrm>
            <a:prstGeom prst="rect">
              <a:avLst/>
            </a:prstGeom>
            <a:noFill/>
          </p:spPr>
        </p:pic>
      </p:grpSp>
      <p:sp>
        <p:nvSpPr>
          <p:cNvPr id="67" name="Rounded Rectangle 66"/>
          <p:cNvSpPr/>
          <p:nvPr/>
        </p:nvSpPr>
        <p:spPr>
          <a:xfrm>
            <a:off x="5024797" y="4571511"/>
            <a:ext cx="1483579" cy="441031"/>
          </a:xfrm>
          <a:prstGeom prst="roundRect">
            <a:avLst>
              <a:gd name="adj" fmla="val 853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Other Factors Affecting Food Choice</a:t>
            </a:r>
          </a:p>
        </p:txBody>
      </p:sp>
      <p:sp>
        <p:nvSpPr>
          <p:cNvPr id="69" name="Rectangle 68"/>
          <p:cNvSpPr/>
          <p:nvPr/>
        </p:nvSpPr>
        <p:spPr>
          <a:xfrm>
            <a:off x="5005379" y="4556300"/>
            <a:ext cx="4735522" cy="187661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5100907" y="5041606"/>
            <a:ext cx="1261821" cy="1349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30"/>
              </a:lnSpc>
            </a:pPr>
            <a:r>
              <a:rPr lang="en-GB" sz="1100" b="1" dirty="0">
                <a:solidFill>
                  <a:srgbClr val="00B0F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Cost</a:t>
            </a:r>
          </a:p>
          <a:p>
            <a:pPr>
              <a:lnSpc>
                <a:spcPts val="1430"/>
              </a:lnSpc>
            </a:pPr>
            <a:r>
              <a:rPr lang="en-GB" sz="1100" b="1" dirty="0">
                <a:solidFill>
                  <a:srgbClr val="00B0F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Age Groups</a:t>
            </a:r>
          </a:p>
          <a:p>
            <a:pPr>
              <a:lnSpc>
                <a:spcPts val="1430"/>
              </a:lnSpc>
            </a:pPr>
            <a:r>
              <a:rPr lang="en-GB" sz="1100" b="1" dirty="0">
                <a:solidFill>
                  <a:srgbClr val="00B0F0"/>
                </a:solidFill>
              </a:rPr>
              <a:t>Health Reasons</a:t>
            </a:r>
          </a:p>
          <a:p>
            <a:pPr>
              <a:lnSpc>
                <a:spcPts val="1430"/>
              </a:lnSpc>
            </a:pPr>
            <a:r>
              <a:rPr lang="en-GB" sz="1100" b="1" dirty="0">
                <a:solidFill>
                  <a:srgbClr val="00B0F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Vegetarian/Vegan</a:t>
            </a:r>
            <a:endParaRPr lang="en-US" sz="1100" b="1" dirty="0"/>
          </a:p>
          <a:p>
            <a:pPr>
              <a:lnSpc>
                <a:spcPts val="1430"/>
              </a:lnSpc>
            </a:pPr>
            <a:r>
              <a:rPr lang="en-GB" sz="1100" b="1" dirty="0">
                <a:solidFill>
                  <a:srgbClr val="00B0F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Religion</a:t>
            </a:r>
          </a:p>
          <a:p>
            <a:pPr>
              <a:lnSpc>
                <a:spcPts val="1430"/>
              </a:lnSpc>
            </a:pPr>
            <a:r>
              <a:rPr lang="en-GB" sz="1100" b="1" dirty="0">
                <a:solidFill>
                  <a:srgbClr val="00B0F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Intolerances</a:t>
            </a:r>
            <a:endParaRPr lang="en-US" sz="1100" b="1" dirty="0">
              <a:solidFill>
                <a:srgbClr val="00B0F0"/>
              </a:solidFill>
            </a:endParaRPr>
          </a:p>
          <a:p>
            <a:pPr>
              <a:lnSpc>
                <a:spcPts val="1430"/>
              </a:lnSpc>
            </a:pPr>
            <a:r>
              <a:rPr lang="en-US" sz="1100" b="1" dirty="0">
                <a:solidFill>
                  <a:srgbClr val="00B0F0"/>
                </a:solidFill>
              </a:rPr>
              <a:t>Allergies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874263" y="18575"/>
            <a:ext cx="40775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00B0F0"/>
                </a:solidFill>
              </a:rPr>
              <a:t>Food Miles </a:t>
            </a:r>
            <a:r>
              <a:rPr lang="en-GB" sz="1200" b="1" dirty="0"/>
              <a:t>- The distance food travels from </a:t>
            </a:r>
            <a:r>
              <a:rPr lang="en-GB" sz="1400" b="1" dirty="0">
                <a:solidFill>
                  <a:srgbClr val="00B0F0"/>
                </a:solidFill>
              </a:rPr>
              <a:t>Farm To Fork</a:t>
            </a:r>
          </a:p>
        </p:txBody>
      </p:sp>
      <p:sp>
        <p:nvSpPr>
          <p:cNvPr id="72" name="Rectangle 71"/>
          <p:cNvSpPr/>
          <p:nvPr/>
        </p:nvSpPr>
        <p:spPr>
          <a:xfrm>
            <a:off x="6491180" y="4541627"/>
            <a:ext cx="3278300" cy="585367"/>
          </a:xfrm>
          <a:prstGeom prst="rect">
            <a:avLst/>
          </a:prstGeom>
          <a:noFill/>
          <a:ln>
            <a:noFill/>
          </a:ln>
        </p:spPr>
        <p:txBody>
          <a:bodyPr wrap="square" lIns="84406" tIns="42203" rIns="84406" bIns="42203">
            <a:spAutoFit/>
          </a:bodyPr>
          <a:lstStyle/>
          <a:p>
            <a:pPr>
              <a:lnSpc>
                <a:spcPts val="1300"/>
              </a:lnSpc>
            </a:pPr>
            <a:r>
              <a:rPr lang="en-US" sz="1100" dirty="0">
                <a:ln w="12700">
                  <a:noFill/>
                  <a:prstDash val="solid"/>
                </a:ln>
              </a:rPr>
              <a:t>Many people follow ‘</a:t>
            </a:r>
            <a:r>
              <a:rPr lang="en-US" sz="1200" b="1" dirty="0">
                <a:ln w="12700">
                  <a:noFill/>
                  <a:prstDash val="solid"/>
                </a:ln>
                <a:solidFill>
                  <a:srgbClr val="00B0F0"/>
                </a:solidFill>
              </a:rPr>
              <a:t>special diets</a:t>
            </a:r>
            <a:r>
              <a:rPr lang="en-US" sz="1100" dirty="0">
                <a:ln w="12700">
                  <a:noFill/>
                  <a:prstDash val="solid"/>
                </a:ln>
              </a:rPr>
              <a:t>’. They have to choose or avoid foods carefully for a range of different reasons. </a:t>
            </a:r>
            <a:endParaRPr lang="en-US" sz="1200" dirty="0">
              <a:ln w="12700">
                <a:noFill/>
                <a:prstDash val="solid"/>
              </a:ln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6277887" y="5048186"/>
            <a:ext cx="3121278" cy="1349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00"/>
              </a:lnSpc>
            </a:pPr>
            <a:r>
              <a:rPr lang="en-GB" sz="1050" dirty="0">
                <a:ea typeface="Calibri" panose="020F0502020204030204" pitchFamily="34" charset="0"/>
                <a:cs typeface="Calibri" panose="020F0502020204030204" pitchFamily="34" charset="0"/>
              </a:rPr>
              <a:t>Some families have to budget due to low incomes.</a:t>
            </a:r>
          </a:p>
          <a:p>
            <a:pPr>
              <a:lnSpc>
                <a:spcPts val="1400"/>
              </a:lnSpc>
            </a:pPr>
            <a:r>
              <a:rPr lang="en-GB" sz="1050" dirty="0">
                <a:ea typeface="Calibri" panose="020F0502020204030204" pitchFamily="34" charset="0"/>
                <a:cs typeface="Calibri" panose="020F0502020204030204" pitchFamily="34" charset="0"/>
              </a:rPr>
              <a:t>Different age groups have different nutritional needs.</a:t>
            </a:r>
          </a:p>
          <a:p>
            <a:pPr>
              <a:lnSpc>
                <a:spcPts val="1400"/>
              </a:lnSpc>
            </a:pPr>
            <a:r>
              <a:rPr lang="en-GB" sz="1050" dirty="0"/>
              <a:t>E.g. obesity, type 2 diabetes, anaemia, osteoporosis.</a:t>
            </a:r>
          </a:p>
          <a:p>
            <a:pPr>
              <a:lnSpc>
                <a:spcPts val="1400"/>
              </a:lnSpc>
            </a:pPr>
            <a:r>
              <a:rPr lang="en-GB" sz="1050" dirty="0">
                <a:ea typeface="Calibri" panose="020F0502020204030204" pitchFamily="34" charset="0"/>
                <a:cs typeface="Calibri" panose="020F0502020204030204" pitchFamily="34" charset="0"/>
              </a:rPr>
              <a:t>Don’t eat meat/Don’t eat or use ANY animal products.</a:t>
            </a:r>
            <a:endParaRPr lang="en-US" sz="1050" dirty="0"/>
          </a:p>
          <a:p>
            <a:pPr>
              <a:lnSpc>
                <a:spcPts val="1400"/>
              </a:lnSpc>
            </a:pPr>
            <a:r>
              <a:rPr lang="en-GB" sz="1050" dirty="0">
                <a:ea typeface="Calibri" panose="020F0502020204030204" pitchFamily="34" charset="0"/>
                <a:cs typeface="Calibri" panose="020F0502020204030204" pitchFamily="34" charset="0"/>
              </a:rPr>
              <a:t>E.g. Hindu, Muslim, Kosher, Buddhist, Rastafarian etc.</a:t>
            </a:r>
          </a:p>
          <a:p>
            <a:pPr>
              <a:lnSpc>
                <a:spcPts val="1400"/>
              </a:lnSpc>
            </a:pPr>
            <a:r>
              <a:rPr lang="en-GB" sz="1050" dirty="0"/>
              <a:t>E.g. intolerance to wheat/gluten, dairy/lactose etc.</a:t>
            </a:r>
            <a:endParaRPr lang="en-US" sz="1050" dirty="0"/>
          </a:p>
          <a:p>
            <a:pPr>
              <a:lnSpc>
                <a:spcPts val="1400"/>
              </a:lnSpc>
            </a:pPr>
            <a:r>
              <a:rPr lang="en-US" sz="1050" dirty="0"/>
              <a:t>E.g. nuts, shellfish, fish, eggs, wheat, dairy etc. </a:t>
            </a:r>
          </a:p>
        </p:txBody>
      </p:sp>
      <p:cxnSp>
        <p:nvCxnSpPr>
          <p:cNvPr id="74" name="Straight Connector 73"/>
          <p:cNvCxnSpPr/>
          <p:nvPr/>
        </p:nvCxnSpPr>
        <p:spPr>
          <a:xfrm>
            <a:off x="5082624" y="5263716"/>
            <a:ext cx="4651446" cy="221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5088937" y="5069324"/>
            <a:ext cx="4661390" cy="101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5093503" y="5628254"/>
            <a:ext cx="4642167" cy="130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5093503" y="5440581"/>
            <a:ext cx="4652111" cy="112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5082624" y="5801142"/>
            <a:ext cx="4650118" cy="54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5102418" y="6156089"/>
            <a:ext cx="4640839" cy="87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V="1">
            <a:off x="5083739" y="5971214"/>
            <a:ext cx="4650783" cy="63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6318691" y="5072053"/>
            <a:ext cx="0" cy="1295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83099" y="443311"/>
            <a:ext cx="10700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Task 1</a:t>
            </a:r>
            <a:endParaRPr lang="en-GB" sz="1200" b="1" dirty="0"/>
          </a:p>
        </p:txBody>
      </p:sp>
      <p:sp>
        <p:nvSpPr>
          <p:cNvPr id="82" name="TextBox 81"/>
          <p:cNvSpPr txBox="1"/>
          <p:nvPr/>
        </p:nvSpPr>
        <p:spPr>
          <a:xfrm>
            <a:off x="5035919" y="298620"/>
            <a:ext cx="10700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Task 2</a:t>
            </a:r>
            <a:endParaRPr lang="en-GB" sz="1200" b="1" dirty="0"/>
          </a:p>
        </p:txBody>
      </p:sp>
      <p:sp>
        <p:nvSpPr>
          <p:cNvPr id="83" name="TextBox 82"/>
          <p:cNvSpPr txBox="1"/>
          <p:nvPr/>
        </p:nvSpPr>
        <p:spPr>
          <a:xfrm>
            <a:off x="4960377" y="4338095"/>
            <a:ext cx="10700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Task 3</a:t>
            </a:r>
            <a:endParaRPr lang="en-GB" sz="1200" b="1" dirty="0"/>
          </a:p>
        </p:txBody>
      </p:sp>
      <p:sp>
        <p:nvSpPr>
          <p:cNvPr id="4" name="Rectangle 3"/>
          <p:cNvSpPr/>
          <p:nvPr/>
        </p:nvSpPr>
        <p:spPr>
          <a:xfrm>
            <a:off x="160485" y="6429677"/>
            <a:ext cx="9608994" cy="273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1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Task: 1-3 Learn/cover/write and self-check, </a:t>
            </a:r>
            <a:r>
              <a:rPr lang="en-GB" sz="11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different types of food production, Local &amp;seasonal foods and other factors affecting food choice.</a:t>
            </a:r>
            <a:endParaRPr lang="en-GB" sz="1100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4" name="Picture 83" descr="Harrow High School LOGO"/>
          <p:cNvPicPr/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9165" y="96260"/>
            <a:ext cx="293399" cy="363402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882515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492</TotalTime>
  <Words>429</Words>
  <Application>Microsoft Office PowerPoint</Application>
  <PresentationFormat>A4 Paper (210x297 mm)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The Evolve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OMalley Adrian</dc:creator>
  <cp:lastModifiedBy>Administrator</cp:lastModifiedBy>
  <cp:revision>31</cp:revision>
  <cp:lastPrinted>2019-07-09T05:55:45Z</cp:lastPrinted>
  <dcterms:created xsi:type="dcterms:W3CDTF">2019-07-08T09:47:10Z</dcterms:created>
  <dcterms:modified xsi:type="dcterms:W3CDTF">2020-07-10T10:52:14Z</dcterms:modified>
</cp:coreProperties>
</file>