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/>
              <p:nvPr/>
            </p:nvSpPr>
            <p:spPr>
              <a:xfrm>
                <a:off x="407640" y="872461"/>
                <a:ext cx="5580000" cy="5572229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Complete the following angle addition formulae.</a:t>
                </a:r>
              </a:p>
              <a:p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GB" sz="12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</m:d>
                        </m:e>
                      </m:func>
                      <m:r>
                        <a:rPr lang="en-GB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halkduster" charset="0"/>
                        </a:rPr>
                        <m:t>≡</m:t>
                      </m:r>
                    </m:oMath>
                  </m:oMathPara>
                </a14:m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GB" sz="1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</m:d>
                        </m:e>
                      </m:func>
                      <m:r>
                        <a:rPr lang="en-GB" sz="12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halkduster" charset="0"/>
                        </a:rPr>
                        <m:t>≡</m:t>
                      </m:r>
                    </m:oMath>
                  </m:oMathPara>
                </a14:m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GB" sz="1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tan</m:t>
                          </m:r>
                        </m:fName>
                        <m:e>
                          <m:d>
                            <m:dPr>
                              <m:ctrlP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</m:d>
                        </m:e>
                      </m:func>
                      <m:r>
                        <a:rPr lang="en-GB" sz="12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halkduster" charset="0"/>
                        </a:rPr>
                        <m:t>≡</m:t>
                      </m:r>
                    </m:oMath>
                  </m:oMathPara>
                </a14:m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GB" sz="1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</m:d>
                        </m:e>
                      </m:func>
                      <m:r>
                        <a:rPr lang="en-GB" sz="12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halkduster" charset="0"/>
                        </a:rPr>
                        <m:t>≡</m:t>
                      </m:r>
                    </m:oMath>
                  </m:oMathPara>
                </a14:m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GB" sz="1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</m:d>
                        </m:e>
                      </m:func>
                      <m:r>
                        <a:rPr lang="en-GB" sz="12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halkduster" charset="0"/>
                        </a:rPr>
                        <m:t>≡</m:t>
                      </m:r>
                    </m:oMath>
                  </m:oMathPara>
                </a14:m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GB" sz="1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tan</m:t>
                          </m:r>
                        </m:fName>
                        <m:e>
                          <m:d>
                            <m:dPr>
                              <m:ctrlP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</m:d>
                        </m:e>
                      </m:func>
                      <m:r>
                        <a:rPr lang="en-GB" sz="12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halkduster" charset="0"/>
                        </a:rPr>
                        <m:t>≡</m:t>
                      </m:r>
                    </m:oMath>
                  </m:oMathPara>
                </a14:m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40" y="872461"/>
                <a:ext cx="5580000" cy="5572229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/>
              <p:nvPr/>
            </p:nvSpPr>
            <p:spPr>
              <a:xfrm>
                <a:off x="6204361" y="872462"/>
                <a:ext cx="5580000" cy="5572228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Using the angle addition formulae to the left, derive the double angle formulae for sine, cosine, and tangent.</a:t>
                </a: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GB" sz="1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d>
                        </m:e>
                      </m:func>
                      <m:r>
                        <a:rPr lang="en-GB" sz="12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halkduster" charset="0"/>
                        </a:rPr>
                        <m:t>≡</m:t>
                      </m:r>
                    </m:oMath>
                  </m:oMathPara>
                </a14:m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GB" sz="1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d>
                        </m:e>
                      </m:func>
                      <m:r>
                        <a:rPr lang="en-GB" sz="12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halkduster" charset="0"/>
                        </a:rPr>
                        <m:t>≡</m:t>
                      </m:r>
                    </m:oMath>
                  </m:oMathPara>
                </a14:m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GB" sz="12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tan</m:t>
                          </m:r>
                        </m:fName>
                        <m:e>
                          <m:d>
                            <m:dPr>
                              <m:ctrlPr>
                                <a:rPr lang="en-GB" sz="1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d>
                        </m:e>
                      </m:func>
                      <m:r>
                        <a:rPr lang="en-GB" sz="12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halkduster" charset="0"/>
                        </a:rPr>
                        <m:t>≡</m:t>
                      </m:r>
                    </m:oMath>
                  </m:oMathPara>
                </a14:m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872462"/>
                <a:ext cx="5580000" cy="5572228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Trigonometry and Modelling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/>
              <p:nvPr/>
            </p:nvSpPr>
            <p:spPr>
              <a:xfrm>
                <a:off x="400324" y="872462"/>
                <a:ext cx="11376721" cy="55649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A trigonometric expression of the form </a:t>
                </a:r>
                <a14:m>
                  <m:oMath xmlns:m="http://schemas.openxmlformats.org/officeDocument/2006/math">
                    <m:r>
                      <a:rPr lang="en-GB" sz="1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𝑎</m:t>
                    </m:r>
                    <m:func>
                      <m:funcPr>
                        <m:ctrlPr>
                          <a:rPr lang="en-GB" sz="1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sz="1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sin</m:t>
                        </m:r>
                      </m:fName>
                      <m:e>
                        <m:r>
                          <a:rPr lang="en-GB" sz="1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𝑥</m:t>
                        </m:r>
                      </m:e>
                    </m:func>
                    <m:r>
                      <a:rPr lang="en-GB" sz="1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±</m:t>
                    </m:r>
                    <m:r>
                      <a:rPr lang="en-GB" sz="1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𝑏</m:t>
                    </m:r>
                    <m:func>
                      <m:funcPr>
                        <m:ctrlPr>
                          <a:rPr lang="en-GB" sz="1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halkduster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sz="1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halkduster" charset="0"/>
                          </a:rPr>
                          <m:t>cos</m:t>
                        </m:r>
                      </m:fName>
                      <m:e>
                        <m:r>
                          <a:rPr lang="en-GB" sz="1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halkduster" charset="0"/>
                          </a:rPr>
                          <m:t>𝑥</m:t>
                        </m:r>
                      </m:e>
                    </m:func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can be expressed as </a:t>
                </a:r>
                <a14:m>
                  <m:oMath xmlns:m="http://schemas.openxmlformats.org/officeDocument/2006/math">
                    <m:r>
                      <a:rPr lang="en-GB" sz="1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𝑅</m:t>
                    </m:r>
                    <m:func>
                      <m:funcPr>
                        <m:ctrlP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sz="1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GB" sz="12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12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GB" sz="12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±</m:t>
                            </m:r>
                            <m:r>
                              <a:rPr lang="en-GB" sz="12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𝛼</m:t>
                            </m:r>
                          </m:e>
                        </m:d>
                      </m:e>
                    </m:func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. </a:t>
                </a:r>
              </a:p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Similarly, an expression of the form </a:t>
                </a:r>
                <a14:m>
                  <m:oMath xmlns:m="http://schemas.openxmlformats.org/officeDocument/2006/math">
                    <m:r>
                      <a:rPr lang="en-GB" sz="12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𝑎</m:t>
                    </m:r>
                    <m:func>
                      <m:funcPr>
                        <m:ctrlPr>
                          <a:rPr lang="en-GB" sz="1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sz="1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cos</m:t>
                        </m:r>
                      </m:fName>
                      <m:e>
                        <m:r>
                          <a:rPr lang="en-GB" sz="1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𝑥</m:t>
                        </m:r>
                      </m:e>
                    </m:func>
                    <m:r>
                      <a:rPr lang="en-GB" sz="12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±</m:t>
                    </m:r>
                    <m:r>
                      <a:rPr lang="en-GB" sz="12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𝑏</m:t>
                    </m:r>
                    <m:func>
                      <m:funcPr>
                        <m:ctrlPr>
                          <a:rPr lang="en-GB" sz="1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halkduster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sz="1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halkduster" charset="0"/>
                          </a:rPr>
                          <m:t>sin</m:t>
                        </m:r>
                      </m:fName>
                      <m:e>
                        <m:r>
                          <a:rPr lang="en-GB" sz="1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halkduster" charset="0"/>
                          </a:rPr>
                          <m:t>𝑥</m:t>
                        </m:r>
                      </m:e>
                    </m:func>
                  </m:oMath>
                </a14:m>
                <a:r>
                  <a:rPr lang="en-GB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can be expressed as </a:t>
                </a:r>
                <a14:m>
                  <m:oMath xmlns:m="http://schemas.openxmlformats.org/officeDocument/2006/math">
                    <m:r>
                      <a:rPr lang="en-GB" sz="12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𝑅</m:t>
                    </m:r>
                    <m:func>
                      <m:funcPr>
                        <m:ctrlPr>
                          <a:rPr lang="en-GB" sz="1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sz="1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GB" sz="12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12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GB" sz="12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∓</m:t>
                            </m:r>
                            <m:r>
                              <a:rPr lang="en-GB" sz="12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𝛼</m:t>
                            </m:r>
                          </m:e>
                        </m:d>
                      </m:e>
                    </m:func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.</a:t>
                </a: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Show how you can find </a:t>
                </a:r>
                <a14:m>
                  <m:oMath xmlns:m="http://schemas.openxmlformats.org/officeDocument/2006/math">
                    <m:r>
                      <a:rPr lang="en-GB" sz="1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𝑅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GB" sz="1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𝛼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in general terms, including any conditions and limitations on these values.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324" y="872462"/>
                <a:ext cx="11376721" cy="5564914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Trigonometry and Modelling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6632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402</TotalTime>
  <Words>226</Words>
  <Application>Microsoft Office PowerPoint</Application>
  <PresentationFormat>Widescreen</PresentationFormat>
  <Paragraphs>50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46</cp:revision>
  <dcterms:created xsi:type="dcterms:W3CDTF">2017-07-11T17:32:48Z</dcterms:created>
  <dcterms:modified xsi:type="dcterms:W3CDTF">2020-06-25T10:47:58Z</dcterms:modified>
</cp:coreProperties>
</file>